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5" r:id="rId5"/>
    <p:sldId id="267" r:id="rId6"/>
    <p:sldId id="264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959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3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6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3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5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4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6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9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1881381-AABE-4DC1-BE5E-8804C2CD3E81}"/>
              </a:ext>
            </a:extLst>
          </p:cNvPr>
          <p:cNvGrpSpPr/>
          <p:nvPr/>
        </p:nvGrpSpPr>
        <p:grpSpPr>
          <a:xfrm>
            <a:off x="2560551" y="2942906"/>
            <a:ext cx="7070898" cy="504827"/>
            <a:chOff x="2342516" y="3136384"/>
            <a:chExt cx="7070898" cy="50482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CEBFC1-A6F2-4E6C-9E99-52C71DCD63A0}"/>
                </a:ext>
              </a:extLst>
            </p:cNvPr>
            <p:cNvSpPr/>
            <p:nvPr/>
          </p:nvSpPr>
          <p:spPr>
            <a:xfrm>
              <a:off x="2342516" y="3136384"/>
              <a:ext cx="5551804" cy="4953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63500" dir="5400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잃어버린 물건 찾기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CD9B19A5-6F55-4DB9-95CF-172842307C6A}"/>
                </a:ext>
              </a:extLst>
            </p:cNvPr>
            <p:cNvSpPr/>
            <p:nvPr/>
          </p:nvSpPr>
          <p:spPr>
            <a:xfrm rot="5400000">
              <a:off x="8264294" y="2492092"/>
              <a:ext cx="504825" cy="17934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7C80"/>
            </a:solidFill>
            <a:ln>
              <a:noFill/>
            </a:ln>
            <a:effectLst>
              <a:innerShdw blurRad="25400" dist="127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어드벤처디자인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_01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1D034-09C4-46D6-93FD-C978780B7040}"/>
              </a:ext>
            </a:extLst>
          </p:cNvPr>
          <p:cNvGrpSpPr/>
          <p:nvPr/>
        </p:nvGrpSpPr>
        <p:grpSpPr>
          <a:xfrm>
            <a:off x="3216000" y="3897973"/>
            <a:ext cx="5760000" cy="4763"/>
            <a:chOff x="2797725" y="4080853"/>
            <a:chExt cx="5760000" cy="476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1481DCF-625D-451B-8C75-284B1916492A}"/>
                </a:ext>
              </a:extLst>
            </p:cNvPr>
            <p:cNvCxnSpPr>
              <a:cxnSpLocks/>
            </p:cNvCxnSpPr>
            <p:nvPr/>
          </p:nvCxnSpPr>
          <p:spPr>
            <a:xfrm>
              <a:off x="2797725" y="4080853"/>
              <a:ext cx="5760000" cy="4763"/>
            </a:xfrm>
            <a:prstGeom prst="line">
              <a:avLst/>
            </a:prstGeom>
            <a:ln w="12700">
              <a:solidFill>
                <a:srgbClr val="72646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1481DCF-625D-451B-8C75-284B1916492A}"/>
                </a:ext>
              </a:extLst>
            </p:cNvPr>
            <p:cNvCxnSpPr>
              <a:cxnSpLocks/>
            </p:cNvCxnSpPr>
            <p:nvPr/>
          </p:nvCxnSpPr>
          <p:spPr>
            <a:xfrm>
              <a:off x="2797725" y="4080853"/>
              <a:ext cx="3384000" cy="4763"/>
            </a:xfrm>
            <a:prstGeom prst="line">
              <a:avLst/>
            </a:prstGeom>
            <a:ln w="15875">
              <a:solidFill>
                <a:schemeClr val="bg1"/>
              </a:solidFill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5242920" y="4601046"/>
            <a:ext cx="20312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0" dirty="0">
                <a:solidFill>
                  <a:schemeClr val="bg1"/>
                </a:solidFill>
              </a:rPr>
              <a:t>        </a:t>
            </a:r>
            <a:r>
              <a:rPr lang="en-US" altLang="ko-KR" sz="1600" kern="0" dirty="0">
                <a:solidFill>
                  <a:schemeClr val="bg1"/>
                </a:solidFill>
              </a:rPr>
              <a:t>6</a:t>
            </a:r>
            <a:r>
              <a:rPr lang="ko-KR" altLang="en-US" sz="1600" kern="0" dirty="0">
                <a:solidFill>
                  <a:schemeClr val="bg1"/>
                </a:solidFill>
              </a:rPr>
              <a:t>조</a:t>
            </a:r>
            <a:endParaRPr lang="en-US" altLang="ko-KR" sz="1600" kern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bg1"/>
                </a:solidFill>
                <a:effectLst/>
                <a:latin typeface="Noto Sans KR"/>
              </a:rPr>
              <a:t>컴퓨터공학과 </a:t>
            </a:r>
            <a:r>
              <a:rPr lang="ko-KR" altLang="en-US" sz="1200" b="0" i="0" dirty="0" err="1">
                <a:solidFill>
                  <a:schemeClr val="bg1"/>
                </a:solidFill>
                <a:effectLst/>
                <a:latin typeface="Noto Sans KR"/>
              </a:rPr>
              <a:t>이우제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Noto Sans KR"/>
              </a:rPr>
              <a:t>(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Noto Sans KR"/>
              </a:rPr>
              <a:t>팀장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Noto Sans KR"/>
              </a:rPr>
              <a:t>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Noto Sans KR"/>
              </a:rPr>
              <a:t>컴퓨터공학과 남상원</a:t>
            </a:r>
            <a:endParaRPr lang="en-US" altLang="ko-KR" sz="1200" dirty="0">
              <a:solidFill>
                <a:schemeClr val="bg1"/>
              </a:solidFill>
              <a:latin typeface="Noto Sans KR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Noto Sans KR"/>
              </a:rPr>
              <a:t>컴퓨터공학과 </a:t>
            </a:r>
            <a:r>
              <a:rPr lang="ko-KR" altLang="en-US" sz="1200" dirty="0" err="1">
                <a:solidFill>
                  <a:schemeClr val="bg1"/>
                </a:solidFill>
                <a:latin typeface="Noto Sans KR"/>
              </a:rPr>
              <a:t>이승지</a:t>
            </a:r>
            <a:r>
              <a:rPr lang="ko-KR" altLang="en-US" sz="1200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Noto Sans KR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Noto Sans KR"/>
              </a:rPr>
              <a:t>발표</a:t>
            </a:r>
            <a:r>
              <a:rPr lang="en-US" altLang="ko-KR" sz="1200" dirty="0">
                <a:solidFill>
                  <a:schemeClr val="bg1"/>
                </a:solidFill>
                <a:latin typeface="Noto Sans KR"/>
              </a:rPr>
              <a:t>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Noto Sans KR"/>
              </a:rPr>
              <a:t>        수학과     </a:t>
            </a:r>
            <a:r>
              <a:rPr lang="en-US" altLang="ko-KR" sz="1200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Noto Sans KR"/>
              </a:rPr>
              <a:t>변찬현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CEBFC1-A6F2-4E6C-9E99-52C71DCD63A0}"/>
              </a:ext>
            </a:extLst>
          </p:cNvPr>
          <p:cNvSpPr/>
          <p:nvPr/>
        </p:nvSpPr>
        <p:spPr>
          <a:xfrm>
            <a:off x="342900" y="238125"/>
            <a:ext cx="11506200" cy="49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39700" dist="635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D9B19A5-6F55-4DB9-95CF-172842307C6A}"/>
              </a:ext>
            </a:extLst>
          </p:cNvPr>
          <p:cNvSpPr/>
          <p:nvPr/>
        </p:nvSpPr>
        <p:spPr>
          <a:xfrm rot="5400000">
            <a:off x="11010900" y="-95251"/>
            <a:ext cx="504825" cy="11715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7C80"/>
          </a:solidFill>
          <a:ln>
            <a:noFill/>
          </a:ln>
          <a:effectLst>
            <a:innerShdw blurRad="25400" dist="127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9F260E-AE0E-450A-8306-B43F537828EA}"/>
              </a:ext>
            </a:extLst>
          </p:cNvPr>
          <p:cNvGrpSpPr/>
          <p:nvPr/>
        </p:nvGrpSpPr>
        <p:grpSpPr>
          <a:xfrm>
            <a:off x="1660084" y="1460288"/>
            <a:ext cx="2214244" cy="4544725"/>
            <a:chOff x="2489999" y="1649022"/>
            <a:chExt cx="2214244" cy="4544725"/>
          </a:xfrm>
        </p:grpSpPr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71B659D9-A0ED-4AEB-8F40-0F8155166741}"/>
                </a:ext>
              </a:extLst>
            </p:cNvPr>
            <p:cNvSpPr/>
            <p:nvPr/>
          </p:nvSpPr>
          <p:spPr>
            <a:xfrm>
              <a:off x="2848509" y="1649023"/>
              <a:ext cx="1531882" cy="1586223"/>
            </a:xfrm>
            <a:prstGeom prst="chord">
              <a:avLst>
                <a:gd name="adj1" fmla="val 5401788"/>
                <a:gd name="adj2" fmla="val 16200000"/>
              </a:avLst>
            </a:prstGeom>
            <a:gradFill flip="none" rotWithShape="1">
              <a:gsLst>
                <a:gs pos="0">
                  <a:srgbClr val="FF7C80">
                    <a:shade val="30000"/>
                    <a:satMod val="115000"/>
                  </a:srgbClr>
                </a:gs>
                <a:gs pos="50000">
                  <a:srgbClr val="FF7C80">
                    <a:shade val="67500"/>
                    <a:satMod val="115000"/>
                  </a:srgbClr>
                </a:gs>
                <a:gs pos="100000">
                  <a:srgbClr val="FF7C8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444BD9-E30D-4506-AC65-2AFB663BD007}"/>
                </a:ext>
              </a:extLst>
            </p:cNvPr>
            <p:cNvGrpSpPr/>
            <p:nvPr/>
          </p:nvGrpSpPr>
          <p:grpSpPr>
            <a:xfrm>
              <a:off x="2489999" y="1649022"/>
              <a:ext cx="2214244" cy="4544725"/>
              <a:chOff x="2489999" y="1649022"/>
              <a:chExt cx="2214244" cy="4544725"/>
            </a:xfrm>
          </p:grpSpPr>
          <p:sp>
            <p:nvSpPr>
              <p:cNvPr id="22" name="사각형: 둥근 대각선 방향 모서리 3">
                <a:extLst>
                  <a:ext uri="{FF2B5EF4-FFF2-40B4-BE49-F238E27FC236}">
                    <a16:creationId xmlns:a16="http://schemas.microsoft.com/office/drawing/2014/main" id="{8A6ADF83-C486-45AF-9C7E-0F22F759F207}"/>
                  </a:ext>
                </a:extLst>
              </p:cNvPr>
              <p:cNvSpPr/>
              <p:nvPr/>
            </p:nvSpPr>
            <p:spPr>
              <a:xfrm>
                <a:off x="2489999" y="2589054"/>
                <a:ext cx="2214244" cy="3604693"/>
              </a:xfrm>
              <a:prstGeom prst="round2DiagRect">
                <a:avLst>
                  <a:gd name="adj1" fmla="val 22973"/>
                  <a:gd name="adj2" fmla="val 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>
                <a:outerShdw blurRad="558800" dist="266700" dir="5400000" sx="91000" sy="91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 </a:t>
                </a:r>
                <a:endPara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목표 </a:t>
                </a:r>
                <a:endPara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현 22">
                <a:extLst>
                  <a:ext uri="{FF2B5EF4-FFF2-40B4-BE49-F238E27FC236}">
                    <a16:creationId xmlns:a16="http://schemas.microsoft.com/office/drawing/2014/main" id="{FD4370EF-8DB8-4842-A3F4-361B98D25AC4}"/>
                  </a:ext>
                </a:extLst>
              </p:cNvPr>
              <p:cNvSpPr/>
              <p:nvPr/>
            </p:nvSpPr>
            <p:spPr>
              <a:xfrm rot="10800000">
                <a:off x="2841768" y="1649022"/>
                <a:ext cx="1531882" cy="1586223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118323" y="1916172"/>
                <a:ext cx="362599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C9A88B-7628-414F-A4DF-F52163FEA1D0}"/>
              </a:ext>
            </a:extLst>
          </p:cNvPr>
          <p:cNvGrpSpPr/>
          <p:nvPr/>
        </p:nvGrpSpPr>
        <p:grpSpPr>
          <a:xfrm>
            <a:off x="4975839" y="1463004"/>
            <a:ext cx="2207503" cy="4542009"/>
            <a:chOff x="7618464" y="1625403"/>
            <a:chExt cx="2207503" cy="4542009"/>
          </a:xfrm>
        </p:grpSpPr>
        <p:sp>
          <p:nvSpPr>
            <p:cNvPr id="37" name="현 36">
              <a:extLst>
                <a:ext uri="{FF2B5EF4-FFF2-40B4-BE49-F238E27FC236}">
                  <a16:creationId xmlns:a16="http://schemas.microsoft.com/office/drawing/2014/main" id="{71B659D9-A0ED-4AEB-8F40-0F8155166741}"/>
                </a:ext>
              </a:extLst>
            </p:cNvPr>
            <p:cNvSpPr/>
            <p:nvPr/>
          </p:nvSpPr>
          <p:spPr>
            <a:xfrm>
              <a:off x="8002733" y="1625404"/>
              <a:ext cx="1583283" cy="1586223"/>
            </a:xfrm>
            <a:prstGeom prst="chord">
              <a:avLst>
                <a:gd name="adj1" fmla="val 5401788"/>
                <a:gd name="adj2" fmla="val 1620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2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대각선 방향 모서리 3">
              <a:extLst>
                <a:ext uri="{FF2B5EF4-FFF2-40B4-BE49-F238E27FC236}">
                  <a16:creationId xmlns:a16="http://schemas.microsoft.com/office/drawing/2014/main" id="{8A6ADF83-C486-45AF-9C7E-0F22F759F207}"/>
                </a:ext>
              </a:extLst>
            </p:cNvPr>
            <p:cNvSpPr/>
            <p:nvPr/>
          </p:nvSpPr>
          <p:spPr>
            <a:xfrm>
              <a:off x="7618464" y="2562719"/>
              <a:ext cx="2207503" cy="3604693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구성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9" name="현 38">
              <a:extLst>
                <a:ext uri="{FF2B5EF4-FFF2-40B4-BE49-F238E27FC236}">
                  <a16:creationId xmlns:a16="http://schemas.microsoft.com/office/drawing/2014/main" id="{FD4370EF-8DB8-4842-A3F4-361B98D25AC4}"/>
                </a:ext>
              </a:extLst>
            </p:cNvPr>
            <p:cNvSpPr/>
            <p:nvPr/>
          </p:nvSpPr>
          <p:spPr>
            <a:xfrm rot="10800000">
              <a:off x="7996375" y="1625403"/>
              <a:ext cx="1583283" cy="1586223"/>
            </a:xfrm>
            <a:prstGeom prst="chord">
              <a:avLst>
                <a:gd name="adj1" fmla="val 5401788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69260" y="1826780"/>
              <a:ext cx="362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white"/>
                  </a:solidFill>
                </a:rPr>
                <a:t>2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C4AF5F-5B6B-4FFE-9D48-775D8694062F}"/>
              </a:ext>
            </a:extLst>
          </p:cNvPr>
          <p:cNvGrpSpPr/>
          <p:nvPr/>
        </p:nvGrpSpPr>
        <p:grpSpPr>
          <a:xfrm>
            <a:off x="8284853" y="1460288"/>
            <a:ext cx="2207503" cy="4495719"/>
            <a:chOff x="7618847" y="1625403"/>
            <a:chExt cx="2207503" cy="4495719"/>
          </a:xfrm>
        </p:grpSpPr>
        <p:sp>
          <p:nvSpPr>
            <p:cNvPr id="33" name="현 32">
              <a:extLst>
                <a:ext uri="{FF2B5EF4-FFF2-40B4-BE49-F238E27FC236}">
                  <a16:creationId xmlns:a16="http://schemas.microsoft.com/office/drawing/2014/main" id="{5876BC12-75FA-442D-A1FA-28F0852BD73A}"/>
                </a:ext>
              </a:extLst>
            </p:cNvPr>
            <p:cNvSpPr/>
            <p:nvPr/>
          </p:nvSpPr>
          <p:spPr>
            <a:xfrm>
              <a:off x="8002733" y="1625404"/>
              <a:ext cx="1583283" cy="1586223"/>
            </a:xfrm>
            <a:prstGeom prst="chord">
              <a:avLst>
                <a:gd name="adj1" fmla="val 5401788"/>
                <a:gd name="adj2" fmla="val 1620000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사각형: 둥근 대각선 방향 모서리 3">
              <a:extLst>
                <a:ext uri="{FF2B5EF4-FFF2-40B4-BE49-F238E27FC236}">
                  <a16:creationId xmlns:a16="http://schemas.microsoft.com/office/drawing/2014/main" id="{03E3DFFE-D796-415B-9960-F0A71A5E2F92}"/>
                </a:ext>
              </a:extLst>
            </p:cNvPr>
            <p:cNvSpPr/>
            <p:nvPr/>
          </p:nvSpPr>
          <p:spPr>
            <a:xfrm>
              <a:off x="7618847" y="2516429"/>
              <a:ext cx="2207503" cy="3604693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</a:t>
              </a:r>
              <a:endPara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부품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5" name="현 34">
              <a:extLst>
                <a:ext uri="{FF2B5EF4-FFF2-40B4-BE49-F238E27FC236}">
                  <a16:creationId xmlns:a16="http://schemas.microsoft.com/office/drawing/2014/main" id="{CCB87F4F-B855-4496-B2BD-E900DAA028B3}"/>
                </a:ext>
              </a:extLst>
            </p:cNvPr>
            <p:cNvSpPr/>
            <p:nvPr/>
          </p:nvSpPr>
          <p:spPr>
            <a:xfrm rot="10800000">
              <a:off x="7996375" y="1625403"/>
              <a:ext cx="1583283" cy="1586223"/>
            </a:xfrm>
            <a:prstGeom prst="chord">
              <a:avLst>
                <a:gd name="adj1" fmla="val 5401788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9D4A308-AB2A-48B4-B53B-40EB8590C954}"/>
                </a:ext>
              </a:extLst>
            </p:cNvPr>
            <p:cNvSpPr/>
            <p:nvPr/>
          </p:nvSpPr>
          <p:spPr>
            <a:xfrm>
              <a:off x="8269260" y="1847100"/>
              <a:ext cx="362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white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42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CEBFC1-A6F2-4E6C-9E99-52C71DCD63A0}"/>
              </a:ext>
            </a:extLst>
          </p:cNvPr>
          <p:cNvSpPr/>
          <p:nvPr/>
        </p:nvSpPr>
        <p:spPr>
          <a:xfrm>
            <a:off x="342900" y="238125"/>
            <a:ext cx="11506200" cy="49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39700" dist="635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D9B19A5-6F55-4DB9-95CF-172842307C6A}"/>
              </a:ext>
            </a:extLst>
          </p:cNvPr>
          <p:cNvSpPr/>
          <p:nvPr/>
        </p:nvSpPr>
        <p:spPr>
          <a:xfrm rot="5400000">
            <a:off x="11010900" y="-95251"/>
            <a:ext cx="504825" cy="11715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7C80"/>
          </a:solidFill>
          <a:ln>
            <a:noFill/>
          </a:ln>
          <a:effectLst>
            <a:innerShdw blurRad="25400" dist="127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06FCC3-D55F-4DCA-9F96-FA355BB9FBAA}"/>
              </a:ext>
            </a:extLst>
          </p:cNvPr>
          <p:cNvSpPr txBox="1"/>
          <p:nvPr/>
        </p:nvSpPr>
        <p:spPr>
          <a:xfrm>
            <a:off x="3046880" y="2210271"/>
            <a:ext cx="6098240" cy="3240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</a:rPr>
              <a:t>아두이노</a:t>
            </a:r>
            <a:r>
              <a:rPr lang="ko-KR" altLang="en-US" sz="2800" dirty="0">
                <a:solidFill>
                  <a:schemeClr val="bg1"/>
                </a:solidFill>
              </a:rPr>
              <a:t> 회로를 통해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잃어버릴 수 있는 물건에 부착하여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회로에서 휴대폰으로 전송하는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위치 데이터, 소리 신호를 통해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잃어버린 물건을 찾고자 함</a:t>
            </a:r>
          </a:p>
        </p:txBody>
      </p:sp>
    </p:spTree>
    <p:extLst>
      <p:ext uri="{BB962C8B-B14F-4D97-AF65-F5344CB8AC3E}">
        <p14:creationId xmlns:p14="http://schemas.microsoft.com/office/powerpoint/2010/main" val="33421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CEBFC1-A6F2-4E6C-9E99-52C71DCD63A0}"/>
              </a:ext>
            </a:extLst>
          </p:cNvPr>
          <p:cNvSpPr/>
          <p:nvPr/>
        </p:nvSpPr>
        <p:spPr>
          <a:xfrm>
            <a:off x="342900" y="238125"/>
            <a:ext cx="11506200" cy="49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39700" dist="635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D9B19A5-6F55-4DB9-95CF-172842307C6A}"/>
              </a:ext>
            </a:extLst>
          </p:cNvPr>
          <p:cNvSpPr/>
          <p:nvPr/>
        </p:nvSpPr>
        <p:spPr>
          <a:xfrm rot="5400000">
            <a:off x="11010900" y="-95251"/>
            <a:ext cx="504825" cy="11715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7C80"/>
          </a:solidFill>
          <a:ln>
            <a:noFill/>
          </a:ln>
          <a:effectLst>
            <a:innerShdw blurRad="25400" dist="127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071C6-E309-4BFB-ABF9-BB5AEAB238C2}"/>
              </a:ext>
            </a:extLst>
          </p:cNvPr>
          <p:cNvSpPr txBox="1"/>
          <p:nvPr/>
        </p:nvSpPr>
        <p:spPr>
          <a:xfrm>
            <a:off x="3140892" y="1530176"/>
            <a:ext cx="562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잃어버릴 수도 있는 물건에 부착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ACC5-A017-4A64-A3C4-36CFA9B099BA}"/>
              </a:ext>
            </a:extLst>
          </p:cNvPr>
          <p:cNvSpPr txBox="1"/>
          <p:nvPr/>
        </p:nvSpPr>
        <p:spPr>
          <a:xfrm>
            <a:off x="7771432" y="4139629"/>
            <a:ext cx="3398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물건을 떨어뜨릴 시</a:t>
            </a:r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</a:rPr>
              <a:t>부저를</a:t>
            </a:r>
            <a:r>
              <a:rPr lang="ko-KR" altLang="en-US" sz="2400" dirty="0">
                <a:solidFill>
                  <a:schemeClr val="bg1"/>
                </a:solidFill>
              </a:rPr>
              <a:t> 울리거나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휴대폰에 알림을 보내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잃어버릴 가능성 감소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E999B-C173-43D0-9EE3-9719ECC037AF}"/>
              </a:ext>
            </a:extLst>
          </p:cNvPr>
          <p:cNvSpPr txBox="1"/>
          <p:nvPr/>
        </p:nvSpPr>
        <p:spPr>
          <a:xfrm>
            <a:off x="788843" y="4139629"/>
            <a:ext cx="3398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물건을 찾지 못할 시</a:t>
            </a:r>
            <a:r>
              <a:rPr lang="en-US" altLang="ko-KR" sz="2400" dirty="0">
                <a:solidFill>
                  <a:schemeClr val="bg1"/>
                </a:solidFill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휴대폰 버튼을 통해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부저를</a:t>
            </a:r>
            <a:r>
              <a:rPr lang="ko-KR" altLang="en-US" sz="2400" dirty="0">
                <a:solidFill>
                  <a:schemeClr val="bg1"/>
                </a:solidFill>
              </a:rPr>
              <a:t> 울리게 하여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물건을 쉽게 찾기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F103D1-1758-4CE0-B9F7-72DD7D726507}"/>
              </a:ext>
            </a:extLst>
          </p:cNvPr>
          <p:cNvGrpSpPr/>
          <p:nvPr/>
        </p:nvGrpSpPr>
        <p:grpSpPr>
          <a:xfrm>
            <a:off x="1942258" y="2319488"/>
            <a:ext cx="8238062" cy="1418916"/>
            <a:chOff x="1942258" y="2769934"/>
            <a:chExt cx="8238062" cy="1418916"/>
          </a:xfrm>
        </p:grpSpPr>
        <p:sp>
          <p:nvSpPr>
            <p:cNvPr id="17" name="화살표: 왼쪽/오른쪽 16">
              <a:extLst>
                <a:ext uri="{FF2B5EF4-FFF2-40B4-BE49-F238E27FC236}">
                  <a16:creationId xmlns:a16="http://schemas.microsoft.com/office/drawing/2014/main" id="{CEB137C6-D951-47A8-B930-3376A252CE44}"/>
                </a:ext>
              </a:extLst>
            </p:cNvPr>
            <p:cNvSpPr/>
            <p:nvPr/>
          </p:nvSpPr>
          <p:spPr>
            <a:xfrm>
              <a:off x="3332446" y="3199253"/>
              <a:ext cx="5130800" cy="523220"/>
            </a:xfrm>
            <a:prstGeom prst="leftRightArrow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60B804-6C78-42A7-8CA4-65B182FD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04" y="2769934"/>
              <a:ext cx="1418916" cy="1418916"/>
            </a:xfrm>
            <a:prstGeom prst="rect">
              <a:avLst/>
            </a:prstGeom>
            <a:noFill/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F0DB597-676E-411A-BD16-4ECD06689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2258" y="2933378"/>
              <a:ext cx="1092031" cy="1092031"/>
            </a:xfrm>
            <a:prstGeom prst="rect">
              <a:avLst/>
            </a:prstGeom>
            <a:noFill/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23EFB72-48FE-4E28-A8AC-011781B8F9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33" y="3400965"/>
            <a:ext cx="1477328" cy="1477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25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CEBFC1-A6F2-4E6C-9E99-52C71DCD63A0}"/>
              </a:ext>
            </a:extLst>
          </p:cNvPr>
          <p:cNvSpPr/>
          <p:nvPr/>
        </p:nvSpPr>
        <p:spPr>
          <a:xfrm>
            <a:off x="342900" y="238125"/>
            <a:ext cx="11506200" cy="49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39700" dist="635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D9B19A5-6F55-4DB9-95CF-172842307C6A}"/>
              </a:ext>
            </a:extLst>
          </p:cNvPr>
          <p:cNvSpPr/>
          <p:nvPr/>
        </p:nvSpPr>
        <p:spPr>
          <a:xfrm rot="5400000">
            <a:off x="11010900" y="-95251"/>
            <a:ext cx="504825" cy="11715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7C80"/>
          </a:solidFill>
          <a:ln>
            <a:noFill/>
          </a:ln>
          <a:effectLst>
            <a:innerShdw blurRad="25400" dist="127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071C6-E309-4BFB-ABF9-BB5AEAB238C2}"/>
              </a:ext>
            </a:extLst>
          </p:cNvPr>
          <p:cNvSpPr txBox="1"/>
          <p:nvPr/>
        </p:nvSpPr>
        <p:spPr>
          <a:xfrm>
            <a:off x="1899456" y="1797294"/>
            <a:ext cx="8393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안드로이드에서 </a:t>
            </a:r>
            <a:r>
              <a:rPr lang="en-US" altLang="ko-KR" sz="2800" dirty="0">
                <a:solidFill>
                  <a:schemeClr val="bg1"/>
                </a:solidFill>
              </a:rPr>
              <a:t>Serial Bluetooth Terminal </a:t>
            </a:r>
            <a:r>
              <a:rPr lang="ko-KR" altLang="en-US" sz="2800" dirty="0">
                <a:solidFill>
                  <a:schemeClr val="bg1"/>
                </a:solidFill>
              </a:rPr>
              <a:t>앱을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사용하여 블루투스를 기반하여 위치데이터 받음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ACC5-A017-4A64-A3C4-36CFA9B099BA}"/>
              </a:ext>
            </a:extLst>
          </p:cNvPr>
          <p:cNvSpPr txBox="1"/>
          <p:nvPr/>
        </p:nvSpPr>
        <p:spPr>
          <a:xfrm>
            <a:off x="4007636" y="3331646"/>
            <a:ext cx="4176728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기본적인 구현이 완료되면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DA551-4E46-436C-A621-8A6451471D49}"/>
              </a:ext>
            </a:extLst>
          </p:cNvPr>
          <p:cNvSpPr txBox="1"/>
          <p:nvPr/>
        </p:nvSpPr>
        <p:spPr>
          <a:xfrm>
            <a:off x="6679692" y="5098579"/>
            <a:ext cx="5169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추후 외장안테나를 추가하여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통신 거리 문제를 해결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통신 거리 </a:t>
            </a:r>
            <a:r>
              <a:rPr lang="en-US" altLang="ko-KR" sz="2400" dirty="0">
                <a:solidFill>
                  <a:schemeClr val="bg1"/>
                </a:solidFill>
              </a:rPr>
              <a:t>200m </a:t>
            </a:r>
            <a:r>
              <a:rPr lang="ko-KR" altLang="en-US" sz="2400" dirty="0">
                <a:solidFill>
                  <a:schemeClr val="bg1"/>
                </a:solidFill>
              </a:rPr>
              <a:t>정도 확보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38EA1-8FE8-4535-B90F-5554E03C6451}"/>
              </a:ext>
            </a:extLst>
          </p:cNvPr>
          <p:cNvSpPr txBox="1"/>
          <p:nvPr/>
        </p:nvSpPr>
        <p:spPr>
          <a:xfrm>
            <a:off x="562357" y="5283244"/>
            <a:ext cx="49499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추후 </a:t>
            </a:r>
            <a:r>
              <a:rPr lang="en-US" altLang="ko-KR" sz="2400" dirty="0">
                <a:solidFill>
                  <a:schemeClr val="bg1"/>
                </a:solidFill>
              </a:rPr>
              <a:t>GPS </a:t>
            </a:r>
            <a:r>
              <a:rPr lang="ko-KR" altLang="en-US" sz="2400" dirty="0">
                <a:solidFill>
                  <a:schemeClr val="bg1"/>
                </a:solidFill>
              </a:rPr>
              <a:t>센서를 추가하여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정밀한 물건 위치데이터 확보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67A2058-DDE7-477F-A2AE-8C5E408C76E1}"/>
              </a:ext>
            </a:extLst>
          </p:cNvPr>
          <p:cNvSpPr/>
          <p:nvPr/>
        </p:nvSpPr>
        <p:spPr>
          <a:xfrm rot="19460610">
            <a:off x="7623273" y="4140411"/>
            <a:ext cx="670895" cy="830998"/>
          </a:xfrm>
          <a:prstGeom prst="downArrow">
            <a:avLst/>
          </a:prstGeom>
          <a:solidFill>
            <a:srgbClr val="FF7C8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2F67B51-936A-4365-9733-9FAA15343431}"/>
              </a:ext>
            </a:extLst>
          </p:cNvPr>
          <p:cNvSpPr/>
          <p:nvPr/>
        </p:nvSpPr>
        <p:spPr>
          <a:xfrm rot="2628604">
            <a:off x="3882888" y="4179429"/>
            <a:ext cx="670895" cy="830998"/>
          </a:xfrm>
          <a:prstGeom prst="downArrow">
            <a:avLst/>
          </a:prstGeom>
          <a:solidFill>
            <a:srgbClr val="FF7C8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1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CEBFC1-A6F2-4E6C-9E99-52C71DCD63A0}"/>
              </a:ext>
            </a:extLst>
          </p:cNvPr>
          <p:cNvSpPr/>
          <p:nvPr/>
        </p:nvSpPr>
        <p:spPr>
          <a:xfrm>
            <a:off x="342900" y="238125"/>
            <a:ext cx="11506200" cy="49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39700" dist="635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vl="2" latinLnBrk="0"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사용 부품</a:t>
            </a: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D9B19A5-6F55-4DB9-95CF-172842307C6A}"/>
              </a:ext>
            </a:extLst>
          </p:cNvPr>
          <p:cNvSpPr/>
          <p:nvPr/>
        </p:nvSpPr>
        <p:spPr>
          <a:xfrm rot="5400000">
            <a:off x="11010900" y="-95251"/>
            <a:ext cx="504825" cy="11715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7C80"/>
          </a:solidFill>
          <a:ln>
            <a:noFill/>
          </a:ln>
          <a:effectLst>
            <a:innerShdw blurRad="25400" dist="127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47047D-3594-4566-8544-18541747127D}"/>
              </a:ext>
            </a:extLst>
          </p:cNvPr>
          <p:cNvSpPr txBox="1"/>
          <p:nvPr/>
        </p:nvSpPr>
        <p:spPr>
          <a:xfrm>
            <a:off x="0" y="1666250"/>
            <a:ext cx="6129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물건에 부착되는 </a:t>
            </a:r>
            <a:r>
              <a:rPr lang="ko-KR" altLang="en-US" sz="2400" dirty="0" err="1">
                <a:solidFill>
                  <a:schemeClr val="bg1"/>
                </a:solidFill>
              </a:rPr>
              <a:t>아두이노</a:t>
            </a:r>
            <a:r>
              <a:rPr lang="ko-KR" altLang="en-US" sz="2400" dirty="0">
                <a:solidFill>
                  <a:schemeClr val="bg1"/>
                </a:solidFill>
              </a:rPr>
              <a:t> 회로는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유선으로 전력 공급 불가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5713F-7F03-4D41-BD63-C259A6D618E4}"/>
              </a:ext>
            </a:extLst>
          </p:cNvPr>
          <p:cNvSpPr txBox="1"/>
          <p:nvPr/>
        </p:nvSpPr>
        <p:spPr>
          <a:xfrm>
            <a:off x="243248" y="6068303"/>
            <a:ext cx="5643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9V 배터리 소켓을 통해 전력을 공급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B53A3-6D51-442E-B643-767A303A4F44}"/>
              </a:ext>
            </a:extLst>
          </p:cNvPr>
          <p:cNvSpPr txBox="1"/>
          <p:nvPr/>
        </p:nvSpPr>
        <p:spPr>
          <a:xfrm>
            <a:off x="6572777" y="1481583"/>
            <a:ext cx="488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부착한 물건의 데이터를 받기 위해 휴대폰과 부착한 물건과의 송수신 기능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201C71-D562-4D66-8305-2CE874DC291C}"/>
              </a:ext>
            </a:extLst>
          </p:cNvPr>
          <p:cNvSpPr txBox="1"/>
          <p:nvPr/>
        </p:nvSpPr>
        <p:spPr>
          <a:xfrm>
            <a:off x="5872216" y="6034436"/>
            <a:ext cx="6290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HM-10 </a:t>
            </a:r>
            <a:r>
              <a:rPr lang="ko-KR" altLang="en-US" sz="2400" dirty="0">
                <a:solidFill>
                  <a:schemeClr val="bg1"/>
                </a:solidFill>
              </a:rPr>
              <a:t>블루투스 센서를 통해 데이터 교환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A41CBD1-BBAE-4E2B-85F8-5171E3313EEB}"/>
              </a:ext>
            </a:extLst>
          </p:cNvPr>
          <p:cNvSpPr/>
          <p:nvPr/>
        </p:nvSpPr>
        <p:spPr>
          <a:xfrm>
            <a:off x="8619491" y="2801912"/>
            <a:ext cx="795866" cy="987241"/>
          </a:xfrm>
          <a:prstGeom prst="downArrow">
            <a:avLst/>
          </a:prstGeom>
          <a:solidFill>
            <a:srgbClr val="FF7C8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41BBBEE4-2E18-43D8-8935-4CFCAE412861}"/>
              </a:ext>
            </a:extLst>
          </p:cNvPr>
          <p:cNvSpPr/>
          <p:nvPr/>
        </p:nvSpPr>
        <p:spPr>
          <a:xfrm>
            <a:off x="2666997" y="2801913"/>
            <a:ext cx="795866" cy="987241"/>
          </a:xfrm>
          <a:prstGeom prst="downArrow">
            <a:avLst/>
          </a:prstGeom>
          <a:solidFill>
            <a:srgbClr val="FF7C8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89996D4-6A43-4CC5-A46C-590754F3A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39" y="4034974"/>
            <a:ext cx="1863256" cy="186325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D53BC0A-DEAC-4581-8E82-425C55125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31" y="4022468"/>
            <a:ext cx="1688422" cy="1688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6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CEBFC1-A6F2-4E6C-9E99-52C71DCD63A0}"/>
              </a:ext>
            </a:extLst>
          </p:cNvPr>
          <p:cNvSpPr/>
          <p:nvPr/>
        </p:nvSpPr>
        <p:spPr>
          <a:xfrm>
            <a:off x="342900" y="238125"/>
            <a:ext cx="11506200" cy="49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39700" dist="635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vl="2" latinLnBrk="0"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사용 부품</a:t>
            </a: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D9B19A5-6F55-4DB9-95CF-172842307C6A}"/>
              </a:ext>
            </a:extLst>
          </p:cNvPr>
          <p:cNvSpPr/>
          <p:nvPr/>
        </p:nvSpPr>
        <p:spPr>
          <a:xfrm rot="5400000">
            <a:off x="11010900" y="-95251"/>
            <a:ext cx="504825" cy="11715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7C80"/>
          </a:solidFill>
          <a:ln>
            <a:noFill/>
          </a:ln>
          <a:effectLst>
            <a:innerShdw blurRad="25400" dist="127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9A880-72D3-466F-B5DB-A1DEFD2FCCE6}"/>
              </a:ext>
            </a:extLst>
          </p:cNvPr>
          <p:cNvSpPr txBox="1"/>
          <p:nvPr/>
        </p:nvSpPr>
        <p:spPr>
          <a:xfrm>
            <a:off x="6407250" y="1581319"/>
            <a:ext cx="4889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휴대폰 버튼을 통해 회로의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부저를</a:t>
            </a:r>
            <a:r>
              <a:rPr lang="ko-KR" altLang="en-US" sz="2400" dirty="0">
                <a:solidFill>
                  <a:schemeClr val="bg1"/>
                </a:solidFill>
              </a:rPr>
              <a:t> 울리게 함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찾고자 할 시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35FD3-B8B1-467A-83EA-89C0A8BC991D}"/>
              </a:ext>
            </a:extLst>
          </p:cNvPr>
          <p:cNvSpPr txBox="1"/>
          <p:nvPr/>
        </p:nvSpPr>
        <p:spPr>
          <a:xfrm>
            <a:off x="480048" y="1392336"/>
            <a:ext cx="5351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물건의 움직임을 감지하여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부저를</a:t>
            </a:r>
            <a:r>
              <a:rPr lang="ko-KR" altLang="en-US" sz="2400" dirty="0">
                <a:solidFill>
                  <a:schemeClr val="bg1"/>
                </a:solidFill>
              </a:rPr>
              <a:t> 울리거나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휴대폰으로 알려줌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떨어뜨릴 시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56518B-DDAA-4D59-94FD-8DF0A41A4E90}"/>
              </a:ext>
            </a:extLst>
          </p:cNvPr>
          <p:cNvSpPr txBox="1"/>
          <p:nvPr/>
        </p:nvSpPr>
        <p:spPr>
          <a:xfrm>
            <a:off x="6573472" y="6106741"/>
            <a:ext cx="4889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5V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능동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부저를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통해 소리 알림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565DCC1-4621-40BA-A7A3-23D0B7985330}"/>
              </a:ext>
            </a:extLst>
          </p:cNvPr>
          <p:cNvSpPr/>
          <p:nvPr/>
        </p:nvSpPr>
        <p:spPr>
          <a:xfrm>
            <a:off x="8479182" y="2805934"/>
            <a:ext cx="795866" cy="987241"/>
          </a:xfrm>
          <a:prstGeom prst="downArrow">
            <a:avLst/>
          </a:prstGeom>
          <a:solidFill>
            <a:srgbClr val="FF7C8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9DFFDD7-B310-4DF6-B7B0-FFF5E44ABEB0}"/>
              </a:ext>
            </a:extLst>
          </p:cNvPr>
          <p:cNvSpPr/>
          <p:nvPr/>
        </p:nvSpPr>
        <p:spPr>
          <a:xfrm>
            <a:off x="2634944" y="2805934"/>
            <a:ext cx="795866" cy="987241"/>
          </a:xfrm>
          <a:prstGeom prst="downArrow">
            <a:avLst/>
          </a:prstGeom>
          <a:solidFill>
            <a:srgbClr val="FF7C8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B370D2-2D18-4428-AD4A-8BEE2E1CC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85" y="4070685"/>
            <a:ext cx="1616429" cy="1616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CE9984-6C35-4205-A316-46432B0B0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41" y="4031810"/>
            <a:ext cx="2578011" cy="172320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6102A3-E007-4E41-8713-BAB643F4B872}"/>
              </a:ext>
            </a:extLst>
          </p:cNvPr>
          <p:cNvGrpSpPr/>
          <p:nvPr/>
        </p:nvGrpSpPr>
        <p:grpSpPr>
          <a:xfrm>
            <a:off x="2377402" y="4031810"/>
            <a:ext cx="1435287" cy="2087429"/>
            <a:chOff x="5294430" y="3659188"/>
            <a:chExt cx="1117729" cy="165246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7D6B8C-91AD-4A80-8C68-6EE3A1116867}"/>
                </a:ext>
              </a:extLst>
            </p:cNvPr>
            <p:cNvSpPr/>
            <p:nvPr/>
          </p:nvSpPr>
          <p:spPr>
            <a:xfrm>
              <a:off x="5294430" y="3659188"/>
              <a:ext cx="1117729" cy="1652469"/>
            </a:xfrm>
            <a:prstGeom prst="rect">
              <a:avLst/>
            </a:prstGeom>
            <a:solidFill>
              <a:srgbClr val="A2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8FEA506-3758-49C0-9D9D-FC32D94A5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309" y="3854287"/>
              <a:ext cx="953970" cy="95397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7C8E0E3-36C6-422A-9AA0-281B34ABC897}"/>
              </a:ext>
            </a:extLst>
          </p:cNvPr>
          <p:cNvSpPr txBox="1"/>
          <p:nvPr/>
        </p:nvSpPr>
        <p:spPr>
          <a:xfrm>
            <a:off x="771946" y="6106742"/>
            <a:ext cx="5059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진동 센서를 통해 움직임 감지</a:t>
            </a:r>
          </a:p>
        </p:txBody>
      </p:sp>
    </p:spTree>
    <p:extLst>
      <p:ext uri="{BB962C8B-B14F-4D97-AF65-F5344CB8AC3E}">
        <p14:creationId xmlns:p14="http://schemas.microsoft.com/office/powerpoint/2010/main" val="2954012928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202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남 상원</cp:lastModifiedBy>
  <cp:revision>10</cp:revision>
  <dcterms:created xsi:type="dcterms:W3CDTF">2021-11-03T05:50:33Z</dcterms:created>
  <dcterms:modified xsi:type="dcterms:W3CDTF">2021-11-07T11:17:39Z</dcterms:modified>
</cp:coreProperties>
</file>