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84" r:id="rId4"/>
    <p:sldId id="267" r:id="rId5"/>
    <p:sldId id="283" r:id="rId6"/>
    <p:sldId id="282" r:id="rId7"/>
    <p:sldId id="285" r:id="rId8"/>
    <p:sldId id="268" r:id="rId9"/>
    <p:sldId id="274" r:id="rId10"/>
    <p:sldId id="275" r:id="rId11"/>
    <p:sldId id="286" r:id="rId12"/>
    <p:sldId id="277" r:id="rId13"/>
    <p:sldId id="287" r:id="rId14"/>
    <p:sldId id="270" r:id="rId15"/>
    <p:sldId id="278" r:id="rId16"/>
    <p:sldId id="279" r:id="rId17"/>
    <p:sldId id="290" r:id="rId18"/>
    <p:sldId id="289" r:id="rId19"/>
    <p:sldId id="281" r:id="rId20"/>
    <p:sldId id="288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966"/>
    <a:srgbClr val="FFFFFF"/>
    <a:srgbClr val="045B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3" autoAdjust="0"/>
    <p:restoredTop sz="94660"/>
  </p:normalViewPr>
  <p:slideViewPr>
    <p:cSldViewPr snapToGrid="0">
      <p:cViewPr varScale="1">
        <p:scale>
          <a:sx n="45" d="100"/>
          <a:sy n="45" d="100"/>
        </p:scale>
        <p:origin x="48" y="8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sw32\OneDrive\&#48148;&#53461;%20&#54868;&#47732;\TSP%20&#45936;&#51060;&#53552;%20&#48516;&#49437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sw32\OneDrive\&#48148;&#53461;%20&#54868;&#47732;\TSP%20&#45936;&#51060;&#53552;%20&#48516;&#49437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sw32\OneDrive\&#48148;&#53461;%20&#54868;&#47732;\TSP%20&#45936;&#51060;&#53552;%20&#48516;&#49437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sw32\OneDrive\&#48148;&#53461;%20&#54868;&#47732;\TSP%20&#45936;&#51060;&#53552;%20&#48516;&#49437;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baseline="0"/>
              <a:t>데이터 이동 연산 횟수</a:t>
            </a:r>
            <a:endParaRPr lang="ko-KR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Brute
Force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Sheet1!$B$18:$B$25</c:f>
              <c:numCache>
                <c:formatCode>General</c:formatCode>
                <c:ptCount val="8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544</c:v>
                </c:pt>
                <c:pt idx="1">
                  <c:v>3612</c:v>
                </c:pt>
                <c:pt idx="2">
                  <c:v>27746</c:v>
                </c:pt>
                <c:pt idx="3">
                  <c:v>241946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141-47AA-B8A4-A23CCD18CE8E}"/>
            </c:ext>
          </c:extLst>
        </c:ser>
        <c:ser>
          <c:idx val="1"/>
          <c:order val="1"/>
          <c:tx>
            <c:strRef>
              <c:f>Sheet1!$A$10</c:f>
              <c:strCache>
                <c:ptCount val="1"/>
                <c:pt idx="0">
                  <c:v>Greedy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Sheet1!$B$18:$B$25</c:f>
              <c:numCache>
                <c:formatCode>General</c:formatCode>
                <c:ptCount val="8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</c:numCache>
            </c:numRef>
          </c:cat>
          <c:val>
            <c:numRef>
              <c:f>Sheet1!$D$10:$D$17</c:f>
              <c:numCache>
                <c:formatCode>General</c:formatCode>
                <c:ptCount val="8"/>
                <c:pt idx="0">
                  <c:v>32</c:v>
                </c:pt>
                <c:pt idx="1">
                  <c:v>44</c:v>
                </c:pt>
                <c:pt idx="2">
                  <c:v>66</c:v>
                </c:pt>
                <c:pt idx="3">
                  <c:v>74</c:v>
                </c:pt>
                <c:pt idx="4">
                  <c:v>102</c:v>
                </c:pt>
                <c:pt idx="5">
                  <c:v>134</c:v>
                </c:pt>
                <c:pt idx="6">
                  <c:v>158</c:v>
                </c:pt>
                <c:pt idx="7">
                  <c:v>171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141-47AA-B8A4-A23CCD18CE8E}"/>
            </c:ext>
          </c:extLst>
        </c:ser>
        <c:ser>
          <c:idx val="2"/>
          <c:order val="2"/>
          <c:tx>
            <c:strRef>
              <c:f>Sheet1!$A$18</c:f>
              <c:strCache>
                <c:ptCount val="1"/>
                <c:pt idx="0">
                  <c:v>DP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Sheet1!$B$18:$B$25</c:f>
              <c:numCache>
                <c:formatCode>General</c:formatCode>
                <c:ptCount val="8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</c:numCache>
            </c:numRef>
          </c:cat>
          <c:val>
            <c:numRef>
              <c:f>Sheet1!$D$18:$D$25</c:f>
              <c:numCache>
                <c:formatCode>General</c:formatCode>
                <c:ptCount val="8"/>
                <c:pt idx="0">
                  <c:v>162</c:v>
                </c:pt>
                <c:pt idx="1">
                  <c:v>386</c:v>
                </c:pt>
                <c:pt idx="2">
                  <c:v>898</c:v>
                </c:pt>
                <c:pt idx="3">
                  <c:v>2050</c:v>
                </c:pt>
                <c:pt idx="4">
                  <c:v>4610</c:v>
                </c:pt>
                <c:pt idx="5">
                  <c:v>10242</c:v>
                </c:pt>
                <c:pt idx="6">
                  <c:v>22530</c:v>
                </c:pt>
                <c:pt idx="7">
                  <c:v>49154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141-47AA-B8A4-A23CCD18CE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16205423"/>
        <c:axId val="1507917103"/>
      </c:lineChart>
      <c:catAx>
        <c:axId val="14162054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507917103"/>
        <c:crosses val="autoZero"/>
        <c:auto val="1"/>
        <c:lblAlgn val="ctr"/>
        <c:lblOffset val="100"/>
        <c:noMultiLvlLbl val="0"/>
      </c:catAx>
      <c:valAx>
        <c:axId val="15079171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16205423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/>
              <a:t>데이터 비교 연산 횟수</a:t>
            </a:r>
            <a:r>
              <a:rPr lang="en-US" altLang="ko-KR"/>
              <a:t> </a:t>
            </a:r>
            <a:endParaRPr lang="ko-KR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Brute
Force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Sheet1!$B$2:$B$9</c:f>
              <c:numCache>
                <c:formatCode>General</c:formatCode>
                <c:ptCount val="8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564</c:v>
                </c:pt>
                <c:pt idx="1">
                  <c:v>3395</c:v>
                </c:pt>
                <c:pt idx="2">
                  <c:v>23778</c:v>
                </c:pt>
                <c:pt idx="3">
                  <c:v>190239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55A-438C-A7E6-282610348A2C}"/>
            </c:ext>
          </c:extLst>
        </c:ser>
        <c:ser>
          <c:idx val="1"/>
          <c:order val="1"/>
          <c:tx>
            <c:strRef>
              <c:f>Sheet1!$A$10</c:f>
              <c:strCache>
                <c:ptCount val="1"/>
                <c:pt idx="0">
                  <c:v>Greedy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Sheet1!$B$2:$B$9</c:f>
              <c:numCache>
                <c:formatCode>General</c:formatCode>
                <c:ptCount val="8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</c:numCache>
            </c:numRef>
          </c:cat>
          <c:val>
            <c:numRef>
              <c:f>Sheet1!$C$10:$C$17</c:f>
              <c:numCache>
                <c:formatCode>General</c:formatCode>
                <c:ptCount val="8"/>
                <c:pt idx="0">
                  <c:v>55</c:v>
                </c:pt>
                <c:pt idx="1">
                  <c:v>96</c:v>
                </c:pt>
                <c:pt idx="2">
                  <c:v>154</c:v>
                </c:pt>
                <c:pt idx="3">
                  <c:v>232</c:v>
                </c:pt>
                <c:pt idx="4">
                  <c:v>333</c:v>
                </c:pt>
                <c:pt idx="5">
                  <c:v>460</c:v>
                </c:pt>
                <c:pt idx="6">
                  <c:v>616</c:v>
                </c:pt>
                <c:pt idx="7">
                  <c:v>804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55A-438C-A7E6-282610348A2C}"/>
            </c:ext>
          </c:extLst>
        </c:ser>
        <c:ser>
          <c:idx val="2"/>
          <c:order val="2"/>
          <c:tx>
            <c:strRef>
              <c:f>Sheet1!$A$18</c:f>
              <c:strCache>
                <c:ptCount val="1"/>
                <c:pt idx="0">
                  <c:v>DP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Sheet1!$C$18:$C$25</c:f>
              <c:numCache>
                <c:formatCode>General</c:formatCode>
                <c:ptCount val="8"/>
                <c:pt idx="0">
                  <c:v>162</c:v>
                </c:pt>
                <c:pt idx="1">
                  <c:v>386</c:v>
                </c:pt>
                <c:pt idx="2">
                  <c:v>898</c:v>
                </c:pt>
                <c:pt idx="3">
                  <c:v>2050</c:v>
                </c:pt>
                <c:pt idx="4">
                  <c:v>4610</c:v>
                </c:pt>
                <c:pt idx="5">
                  <c:v>10242</c:v>
                </c:pt>
                <c:pt idx="6">
                  <c:v>22530</c:v>
                </c:pt>
                <c:pt idx="7">
                  <c:v>49154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55A-438C-A7E6-282610348A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96880607"/>
        <c:axId val="1600797103"/>
      </c:lineChart>
      <c:catAx>
        <c:axId val="14968806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600797103"/>
        <c:crosses val="autoZero"/>
        <c:auto val="1"/>
        <c:lblAlgn val="ctr"/>
        <c:lblOffset val="100"/>
        <c:noMultiLvlLbl val="0"/>
      </c:catAx>
      <c:valAx>
        <c:axId val="16007971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96880607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/>
              <a:t>알고리즘 수행 시간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Brute
Force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Sheet1!$B$18:$B$25</c:f>
              <c:numCache>
                <c:formatCode>General</c:formatCode>
                <c:ptCount val="8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</c:numCache>
            </c:numRef>
          </c:cat>
          <c:val>
            <c:numRef>
              <c:f>Sheet1!$E$2:$E$5</c:f>
              <c:numCache>
                <c:formatCode>General</c:formatCode>
                <c:ptCount val="4"/>
                <c:pt idx="0">
                  <c:v>2E-3</c:v>
                </c:pt>
                <c:pt idx="1">
                  <c:v>9.0100000000000006E-3</c:v>
                </c:pt>
                <c:pt idx="2">
                  <c:v>0.247</c:v>
                </c:pt>
                <c:pt idx="3">
                  <c:v>17.16001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D8F-4765-BBF4-F71E83E337DC}"/>
            </c:ext>
          </c:extLst>
        </c:ser>
        <c:ser>
          <c:idx val="1"/>
          <c:order val="1"/>
          <c:tx>
            <c:strRef>
              <c:f>Sheet1!$A$10</c:f>
              <c:strCache>
                <c:ptCount val="1"/>
                <c:pt idx="0">
                  <c:v>Greedy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Sheet1!$B$18:$B$25</c:f>
              <c:numCache>
                <c:formatCode>General</c:formatCode>
                <c:ptCount val="8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</c:numCache>
            </c:numRef>
          </c:cat>
          <c:val>
            <c:numRef>
              <c:f>Sheet1!$E$10:$E$17</c:f>
              <c:numCache>
                <c:formatCode>General</c:formatCode>
                <c:ptCount val="8"/>
                <c:pt idx="0">
                  <c:v>0</c:v>
                </c:pt>
                <c:pt idx="1">
                  <c:v>1E-3</c:v>
                </c:pt>
                <c:pt idx="2">
                  <c:v>1E-3</c:v>
                </c:pt>
                <c:pt idx="3">
                  <c:v>1.01E-3</c:v>
                </c:pt>
                <c:pt idx="4">
                  <c:v>1E-3</c:v>
                </c:pt>
                <c:pt idx="5">
                  <c:v>1E-3</c:v>
                </c:pt>
                <c:pt idx="6">
                  <c:v>2E-3</c:v>
                </c:pt>
                <c:pt idx="7">
                  <c:v>2E-3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D8F-4765-BBF4-F71E83E337DC}"/>
            </c:ext>
          </c:extLst>
        </c:ser>
        <c:ser>
          <c:idx val="2"/>
          <c:order val="2"/>
          <c:tx>
            <c:strRef>
              <c:f>Sheet1!$A$18</c:f>
              <c:strCache>
                <c:ptCount val="1"/>
                <c:pt idx="0">
                  <c:v>DP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Sheet1!$B$18:$B$25</c:f>
              <c:numCache>
                <c:formatCode>General</c:formatCode>
                <c:ptCount val="8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</c:numCache>
            </c:numRef>
          </c:cat>
          <c:val>
            <c:numRef>
              <c:f>Sheet1!$E$18:$E$25</c:f>
              <c:numCache>
                <c:formatCode>General</c:formatCode>
                <c:ptCount val="8"/>
                <c:pt idx="0">
                  <c:v>1E-3</c:v>
                </c:pt>
                <c:pt idx="1">
                  <c:v>1E-3</c:v>
                </c:pt>
                <c:pt idx="2">
                  <c:v>2E-3</c:v>
                </c:pt>
                <c:pt idx="3">
                  <c:v>3.0000000000000001E-3</c:v>
                </c:pt>
                <c:pt idx="4">
                  <c:v>8.0000000000000002E-3</c:v>
                </c:pt>
                <c:pt idx="5">
                  <c:v>1.7999999999999999E-2</c:v>
                </c:pt>
                <c:pt idx="6">
                  <c:v>3.9E-2</c:v>
                </c:pt>
                <c:pt idx="7">
                  <c:v>8.3030000000000007E-2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D8F-4765-BBF4-F71E83E337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85623839"/>
        <c:axId val="1602336559"/>
      </c:lineChart>
      <c:catAx>
        <c:axId val="16856238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602336559"/>
        <c:crosses val="autoZero"/>
        <c:auto val="1"/>
        <c:lblAlgn val="ctr"/>
        <c:lblOffset val="100"/>
        <c:noMultiLvlLbl val="0"/>
      </c:catAx>
      <c:valAx>
        <c:axId val="16023365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685623839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/>
              <a:t>알고리즘 수행 시간 </a:t>
            </a:r>
            <a:r>
              <a:rPr lang="en-US" altLang="ko-KR"/>
              <a:t>(Brute-Force </a:t>
            </a:r>
            <a:r>
              <a:rPr lang="ko-KR" altLang="en-US"/>
              <a:t>제외</a:t>
            </a:r>
            <a:r>
              <a:rPr lang="en-US" altLang="ko-KR"/>
              <a:t>)</a:t>
            </a:r>
            <a:endParaRPr lang="ko-KR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Sheet1!$A$18</c:f>
              <c:strCache>
                <c:ptCount val="1"/>
                <c:pt idx="0">
                  <c:v>DP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Sheet1!$B$18:$B$25</c:f>
              <c:numCache>
                <c:formatCode>General</c:formatCode>
                <c:ptCount val="8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</c:numCache>
            </c:numRef>
          </c:cat>
          <c:val>
            <c:numRef>
              <c:f>Sheet1!$E$18:$E$25</c:f>
              <c:numCache>
                <c:formatCode>General</c:formatCode>
                <c:ptCount val="8"/>
                <c:pt idx="0">
                  <c:v>1E-3</c:v>
                </c:pt>
                <c:pt idx="1">
                  <c:v>1E-3</c:v>
                </c:pt>
                <c:pt idx="2">
                  <c:v>2E-3</c:v>
                </c:pt>
                <c:pt idx="3">
                  <c:v>3.0000000000000001E-3</c:v>
                </c:pt>
                <c:pt idx="4">
                  <c:v>8.0000000000000002E-3</c:v>
                </c:pt>
                <c:pt idx="5">
                  <c:v>1.7999999999999999E-2</c:v>
                </c:pt>
                <c:pt idx="6">
                  <c:v>3.9E-2</c:v>
                </c:pt>
                <c:pt idx="7">
                  <c:v>8.3030000000000007E-2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53A-4A67-A11E-C0ADB23352C5}"/>
            </c:ext>
          </c:extLst>
        </c:ser>
        <c:ser>
          <c:idx val="1"/>
          <c:order val="1"/>
          <c:tx>
            <c:strRef>
              <c:f>Sheet1!$A$10</c:f>
              <c:strCache>
                <c:ptCount val="1"/>
                <c:pt idx="0">
                  <c:v>Greedy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Sheet1!$B$18:$B$25</c:f>
              <c:numCache>
                <c:formatCode>General</c:formatCode>
                <c:ptCount val="8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</c:numCache>
            </c:numRef>
          </c:cat>
          <c:val>
            <c:numRef>
              <c:f>Sheet1!$E$10:$E$17</c:f>
              <c:numCache>
                <c:formatCode>General</c:formatCode>
                <c:ptCount val="8"/>
                <c:pt idx="0">
                  <c:v>0</c:v>
                </c:pt>
                <c:pt idx="1">
                  <c:v>1E-3</c:v>
                </c:pt>
                <c:pt idx="2">
                  <c:v>1E-3</c:v>
                </c:pt>
                <c:pt idx="3">
                  <c:v>1.01E-3</c:v>
                </c:pt>
                <c:pt idx="4">
                  <c:v>1E-3</c:v>
                </c:pt>
                <c:pt idx="5">
                  <c:v>1E-3</c:v>
                </c:pt>
                <c:pt idx="6">
                  <c:v>2E-3</c:v>
                </c:pt>
                <c:pt idx="7">
                  <c:v>2E-3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53A-4A67-A11E-C0ADB23352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06516191"/>
        <c:axId val="1700046431"/>
      </c:lineChart>
      <c:catAx>
        <c:axId val="16065161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00046431"/>
        <c:crosses val="autoZero"/>
        <c:auto val="1"/>
        <c:lblAlgn val="ctr"/>
        <c:lblOffset val="100"/>
        <c:noMultiLvlLbl val="0"/>
      </c:catAx>
      <c:valAx>
        <c:axId val="17000464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606516191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2023-12-18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976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2023-12-18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23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2023-12-18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6060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2023-12-18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921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2023-12-18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335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2023-12-18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999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2023-12-18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6552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2023-12-18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387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2023-12-18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638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2023-12-18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787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2023-12-18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6086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2023-12-18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2447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namu.wiki/w/%EC%99%B8%ED%8C%90%EC%9B%90%20%EC%88%9C%ED%9A%8C%20%EB%AC%B8%EC%A0%9C" TargetMode="External"/><Relationship Id="rId2" Type="http://schemas.openxmlformats.org/officeDocument/2006/relationships/hyperlink" Target="https://www.flaticon.com/kr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atalab.visitkorea.or.kr/datalab/portal/bda/getTourVisitCnt.do" TargetMode="External"/><Relationship Id="rId4" Type="http://schemas.openxmlformats.org/officeDocument/2006/relationships/hyperlink" Target="https://www.ncloud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0F303170-1711-5819-B634-D01921B57174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rgbClr val="045B5C"/>
          </a:solidFill>
          <a:ln>
            <a:noFill/>
          </a:ln>
          <a:effectLst>
            <a:outerShdw dist="63500" dir="5400000" algn="t" rotWithShape="0">
              <a:schemeClr val="accent4">
                <a:lumMod val="60000"/>
                <a:lumOff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4800" kern="0" dirty="0">
                <a:ln w="15875"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관광지 코스 생성 </a:t>
            </a:r>
            <a:br>
              <a:rPr lang="en-US" altLang="ko-KR" sz="4800" kern="0" dirty="0">
                <a:ln w="15875"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</a:br>
            <a:br>
              <a:rPr lang="en-US" altLang="ko-KR" sz="1200" kern="0" dirty="0">
                <a:solidFill>
                  <a:srgbClr val="FFC000">
                    <a:lumMod val="60000"/>
                    <a:lumOff val="40000"/>
                  </a:srgbClr>
                </a:solidFill>
              </a:rPr>
            </a:br>
            <a:r>
              <a:rPr lang="ko-KR" altLang="en-US" sz="1200" kern="0" dirty="0" err="1">
                <a:solidFill>
                  <a:srgbClr val="FFC000">
                    <a:lumMod val="60000"/>
                    <a:lumOff val="40000"/>
                  </a:srgbClr>
                </a:solidFill>
              </a:rPr>
              <a:t>컴퓨터알고리즘과실습</a:t>
            </a:r>
            <a:r>
              <a:rPr lang="en-US" altLang="ko-KR" sz="1200" kern="0" dirty="0">
                <a:solidFill>
                  <a:srgbClr val="FFC000">
                    <a:lumMod val="60000"/>
                    <a:lumOff val="40000"/>
                  </a:srgbClr>
                </a:solidFill>
              </a:rPr>
              <a:t>_01 </a:t>
            </a:r>
            <a:r>
              <a:rPr lang="ko-KR" altLang="en-US" sz="1200" kern="0" dirty="0">
                <a:solidFill>
                  <a:srgbClr val="FFC000">
                    <a:lumMod val="60000"/>
                    <a:lumOff val="40000"/>
                  </a:srgbClr>
                </a:solidFill>
              </a:rPr>
              <a:t>최종 보고 발표</a:t>
            </a:r>
            <a:endParaRPr lang="ko-KR" altLang="en-US" sz="2400" dirty="0">
              <a:solidFill>
                <a:srgbClr val="FFC000">
                  <a:lumMod val="60000"/>
                  <a:lumOff val="40000"/>
                </a:srgb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2AC6B40-1D9C-7EC5-C808-98D7D92F4561}"/>
              </a:ext>
            </a:extLst>
          </p:cNvPr>
          <p:cNvSpPr txBox="1"/>
          <p:nvPr/>
        </p:nvSpPr>
        <p:spPr>
          <a:xfrm>
            <a:off x="4040937" y="4301629"/>
            <a:ext cx="4110125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 kern="0" dirty="0">
                <a:ln w="15875"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a typeface="Tmon몬소리 Black" panose="02000A03000000000000" pitchFamily="2" charset="-127"/>
              </a:rPr>
              <a:t>[5</a:t>
            </a:r>
            <a:r>
              <a:rPr lang="ko-KR" altLang="en-US" sz="2000" kern="0" dirty="0">
                <a:ln w="15875"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a typeface="Tmon몬소리 Black" panose="02000A03000000000000" pitchFamily="2" charset="-127"/>
              </a:rPr>
              <a:t>조</a:t>
            </a:r>
            <a:r>
              <a:rPr lang="en-US" altLang="ko-KR" sz="2000" kern="0" dirty="0">
                <a:ln w="15875"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a typeface="Tmon몬소리 Black" panose="02000A03000000000000" pitchFamily="2" charset="-127"/>
              </a:rPr>
              <a:t>]</a:t>
            </a:r>
          </a:p>
          <a:p>
            <a:pPr algn="ctr">
              <a:defRPr/>
            </a:pPr>
            <a:endParaRPr lang="en-US" altLang="ko-KR" sz="2000" kern="0" dirty="0">
              <a:ln w="15875"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a typeface="Tmon몬소리 Black" panose="02000A03000000000000" pitchFamily="2" charset="-127"/>
            </a:endParaRPr>
          </a:p>
          <a:p>
            <a:pPr>
              <a:defRPr/>
            </a:pPr>
            <a:r>
              <a:rPr lang="ko-KR" altLang="en-US" sz="2000" kern="0" dirty="0">
                <a:ln w="15875"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a typeface="Tmon몬소리 Black" panose="02000A03000000000000" pitchFamily="2" charset="-127"/>
              </a:rPr>
              <a:t>컴퓨터공학과 </a:t>
            </a:r>
            <a:r>
              <a:rPr lang="en-US" altLang="ko-KR" sz="2000" kern="0" dirty="0">
                <a:ln w="15875"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a typeface="Tmon몬소리 Black" panose="02000A03000000000000" pitchFamily="2" charset="-127"/>
              </a:rPr>
              <a:t>2019112055 </a:t>
            </a:r>
            <a:r>
              <a:rPr lang="ko-KR" altLang="en-US" sz="2000" kern="0" dirty="0">
                <a:ln w="15875"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a typeface="Tmon몬소리 Black" panose="02000A03000000000000" pitchFamily="2" charset="-127"/>
              </a:rPr>
              <a:t>박형준</a:t>
            </a:r>
            <a:endParaRPr lang="en-US" altLang="ko-KR" sz="2000" kern="0" dirty="0">
              <a:ln w="15875"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a typeface="Tmon몬소리 Black" panose="02000A03000000000000" pitchFamily="2" charset="-127"/>
            </a:endParaRPr>
          </a:p>
          <a:p>
            <a:pPr>
              <a:defRPr/>
            </a:pPr>
            <a:r>
              <a:rPr lang="ko-KR" altLang="en-US" sz="2000" kern="0" dirty="0">
                <a:ln w="15875"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a typeface="Tmon몬소리 Black" panose="02000A03000000000000" pitchFamily="2" charset="-127"/>
              </a:rPr>
              <a:t>컴퓨터공학과 </a:t>
            </a:r>
            <a:r>
              <a:rPr lang="en-US" altLang="ko-KR" sz="2000" kern="0" dirty="0">
                <a:ln w="15875"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a typeface="Tmon몬소리 Black" panose="02000A03000000000000" pitchFamily="2" charset="-127"/>
              </a:rPr>
              <a:t>2019111985 </a:t>
            </a:r>
            <a:r>
              <a:rPr lang="ko-KR" altLang="en-US" sz="2000" kern="0" dirty="0">
                <a:ln w="15875"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a typeface="Tmon몬소리 Black" panose="02000A03000000000000" pitchFamily="2" charset="-127"/>
              </a:rPr>
              <a:t>남상원</a:t>
            </a:r>
            <a:endParaRPr lang="en-US" altLang="ko-KR" sz="2000" kern="0" dirty="0">
              <a:ln w="15875"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a typeface="Tmon몬소리 Black" panose="02000A03000000000000" pitchFamily="2" charset="-127"/>
            </a:endParaRPr>
          </a:p>
          <a:p>
            <a:pPr>
              <a:defRPr/>
            </a:pPr>
            <a:r>
              <a:rPr lang="ko-KR" altLang="en-US" sz="2000" kern="0" dirty="0">
                <a:ln w="15875"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a typeface="Tmon몬소리 Black" panose="02000A03000000000000" pitchFamily="2" charset="-127"/>
              </a:rPr>
              <a:t>경제학과       </a:t>
            </a:r>
            <a:r>
              <a:rPr lang="en-US" altLang="ko-KR" sz="2000" kern="0" dirty="0">
                <a:ln w="15875"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a typeface="Tmon몬소리 Black" panose="02000A03000000000000" pitchFamily="2" charset="-127"/>
              </a:rPr>
              <a:t>2021110852 </a:t>
            </a:r>
            <a:r>
              <a:rPr lang="ko-KR" altLang="en-US" sz="2000" kern="0" dirty="0">
                <a:ln w="15875"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a typeface="Tmon몬소리 Black" panose="02000A03000000000000" pitchFamily="2" charset="-127"/>
              </a:rPr>
              <a:t>김혜수</a:t>
            </a:r>
            <a:endParaRPr lang="en-US" altLang="ko-KR" sz="2000" kern="0" dirty="0">
              <a:ln w="15875"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a typeface="Tmon몬소리 Black" panose="02000A03000000000000" pitchFamily="2" charset="-127"/>
            </a:endParaRPr>
          </a:p>
          <a:p>
            <a:pPr algn="ctr">
              <a:defRPr/>
            </a:pPr>
            <a:endParaRPr lang="en-US" altLang="ko-KR" sz="10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6321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>
            <a:extLst>
              <a:ext uri="{FF2B5EF4-FFF2-40B4-BE49-F238E27FC236}">
                <a16:creationId xmlns:a16="http://schemas.microsoft.com/office/drawing/2014/main" id="{E1BBE44E-2E57-D4ED-67E5-21E86DBBC0D8}"/>
              </a:ext>
            </a:extLst>
          </p:cNvPr>
          <p:cNvSpPr/>
          <p:nvPr/>
        </p:nvSpPr>
        <p:spPr>
          <a:xfrm>
            <a:off x="0" y="-15005"/>
            <a:ext cx="12192000" cy="704335"/>
          </a:xfrm>
          <a:prstGeom prst="rect">
            <a:avLst/>
          </a:prstGeom>
          <a:solidFill>
            <a:srgbClr val="045B5C"/>
          </a:solidFill>
          <a:ln>
            <a:noFill/>
          </a:ln>
          <a:effectLst>
            <a:outerShdw dist="63500" dir="5400000" algn="t" rotWithShape="0">
              <a:schemeClr val="accent4">
                <a:lumMod val="60000"/>
                <a:lumOff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5600" latinLnBrk="0">
              <a:defRPr/>
            </a:pPr>
            <a:r>
              <a:rPr lang="en-US" altLang="ko-KR" sz="2800" kern="0" dirty="0">
                <a:ln w="15875"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2.3. </a:t>
            </a:r>
            <a:r>
              <a:rPr lang="ko-KR" altLang="en-US" sz="2800" kern="0" dirty="0">
                <a:ln w="15875"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최단 경로 탐색</a:t>
            </a:r>
            <a:endParaRPr lang="ko-KR" altLang="en-US" sz="1200" dirty="0">
              <a:solidFill>
                <a:srgbClr val="FFC000">
                  <a:lumMod val="60000"/>
                  <a:lumOff val="40000"/>
                </a:srgbClr>
              </a:solidFill>
            </a:endParaRPr>
          </a:p>
        </p:txBody>
      </p:sp>
      <p:pic>
        <p:nvPicPr>
          <p:cNvPr id="2" name="그림 1" descr="스케치, 그림, 라인 아트, 도표이(가) 표시된 사진&#10;&#10;자동 생성된 설명">
            <a:extLst>
              <a:ext uri="{FF2B5EF4-FFF2-40B4-BE49-F238E27FC236}">
                <a16:creationId xmlns:a16="http://schemas.microsoft.com/office/drawing/2014/main" id="{E1A57E0B-2151-8EE1-31A2-2D1C04F859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952" y="2075759"/>
            <a:ext cx="4915644" cy="33229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0EFA29F-F20C-C7EA-4FD8-562957A7FDFC}"/>
              </a:ext>
            </a:extLst>
          </p:cNvPr>
          <p:cNvSpPr txBox="1"/>
          <p:nvPr/>
        </p:nvSpPr>
        <p:spPr>
          <a:xfrm>
            <a:off x="6549136" y="1598200"/>
            <a:ext cx="510353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[ Travel Salesman Problem (TSP) 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모든 관광지를 경유하는 최단 경로 계산 문제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NP-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난해 집합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해당 문제를 해결하기 위해 적용한 알고리즘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Brute-Force </a:t>
            </a:r>
          </a:p>
          <a:p>
            <a:pPr lvl="2"/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sym typeface="Wingdings" panose="05000000000000000000" pitchFamily="2" charset="2"/>
              </a:rPr>
              <a:t>모든 경우의 수 탐색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Greedy Algorithm</a:t>
            </a:r>
          </a:p>
          <a:p>
            <a:pPr lvl="2"/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sym typeface="Wingdings" panose="05000000000000000000" pitchFamily="2" charset="2"/>
              </a:rPr>
              <a:t>해당 지점에서 가장 거리가 </a:t>
            </a:r>
            <a:b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sym typeface="Wingdings" panose="05000000000000000000" pitchFamily="2" charset="2"/>
              </a:rPr>
            </a:b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sym typeface="Wingdings" panose="05000000000000000000" pitchFamily="2" charset="2"/>
              </a:rPr>
              <a:t>가까운 지점으로 이동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Dynamic Programming</a:t>
            </a:r>
          </a:p>
          <a:p>
            <a:pPr lvl="2"/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sym typeface="Wingdings" panose="05000000000000000000" pitchFamily="2" charset="2"/>
              </a:rPr>
              <a:t>경로 순서 중 겹치는 경로를 매번 계산을 하지 않고 미리 계산해 놓은 결과를 사용</a:t>
            </a:r>
            <a:endParaRPr lang="ko-KR" altLang="en-US" sz="16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9328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0F303170-1711-5819-B634-D01921B57174}"/>
              </a:ext>
            </a:extLst>
          </p:cNvPr>
          <p:cNvSpPr/>
          <p:nvPr/>
        </p:nvSpPr>
        <p:spPr>
          <a:xfrm>
            <a:off x="2287479" y="2310691"/>
            <a:ext cx="7617041" cy="2236618"/>
          </a:xfrm>
          <a:prstGeom prst="rect">
            <a:avLst/>
          </a:prstGeom>
          <a:solidFill>
            <a:srgbClr val="045B5C"/>
          </a:solidFill>
          <a:ln>
            <a:noFill/>
          </a:ln>
          <a:effectLst>
            <a:outerShdw dist="63500" dir="5400000" algn="t" rotWithShape="0">
              <a:schemeClr val="accent4">
                <a:lumMod val="60000"/>
                <a:lumOff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5400" kern="0" dirty="0">
                <a:ln w="15875"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a typeface="Tmon몬소리 Black" panose="02000A03000000000000" pitchFamily="2" charset="-127"/>
              </a:rPr>
              <a:t>3. </a:t>
            </a:r>
            <a:r>
              <a:rPr lang="ko-KR" altLang="en-US" sz="5400" kern="0" dirty="0">
                <a:ln w="15875"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a typeface="Tmon몬소리 Black" panose="02000A03000000000000" pitchFamily="2" charset="-127"/>
              </a:rPr>
              <a:t>구현 프로그램 결과</a:t>
            </a:r>
            <a:endParaRPr lang="ko-KR" altLang="en-US" sz="2800" dirty="0">
              <a:solidFill>
                <a:srgbClr val="FFC000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260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>
            <a:extLst>
              <a:ext uri="{FF2B5EF4-FFF2-40B4-BE49-F238E27FC236}">
                <a16:creationId xmlns:a16="http://schemas.microsoft.com/office/drawing/2014/main" id="{E1BBE44E-2E57-D4ED-67E5-21E86DBBC0D8}"/>
              </a:ext>
            </a:extLst>
          </p:cNvPr>
          <p:cNvSpPr/>
          <p:nvPr/>
        </p:nvSpPr>
        <p:spPr>
          <a:xfrm>
            <a:off x="0" y="-15005"/>
            <a:ext cx="12192000" cy="704335"/>
          </a:xfrm>
          <a:prstGeom prst="rect">
            <a:avLst/>
          </a:prstGeom>
          <a:solidFill>
            <a:srgbClr val="045B5C"/>
          </a:solidFill>
          <a:ln>
            <a:noFill/>
          </a:ln>
          <a:effectLst>
            <a:outerShdw dist="63500" dir="5400000" algn="t" rotWithShape="0">
              <a:schemeClr val="accent4">
                <a:lumMod val="60000"/>
                <a:lumOff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5600" latinLnBrk="0">
              <a:defRPr/>
            </a:pPr>
            <a:r>
              <a:rPr lang="en-US" altLang="ko-KR" sz="2800" kern="0" dirty="0">
                <a:ln w="15875"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a typeface="Tmon몬소리 Black" panose="02000A03000000000000" pitchFamily="2" charset="-127"/>
              </a:rPr>
              <a:t>3.3. </a:t>
            </a:r>
            <a:r>
              <a:rPr lang="ko-KR" altLang="en-US" sz="2800" kern="0" dirty="0">
                <a:ln w="15875"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a typeface="Tmon몬소리 Black" panose="02000A03000000000000" pitchFamily="2" charset="-127"/>
              </a:rPr>
              <a:t>구현 프로그램 결과</a:t>
            </a:r>
            <a:endParaRPr lang="ko-KR" altLang="en-US" sz="1200" dirty="0">
              <a:solidFill>
                <a:srgbClr val="FFC000">
                  <a:lumMod val="60000"/>
                  <a:lumOff val="40000"/>
                </a:srgbClr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E332746-7BE9-414B-1DE3-CC8B9E72A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555" y="3294187"/>
            <a:ext cx="10840246" cy="104727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ACD4D61-9125-750C-5799-85D2B126F8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555" y="1479851"/>
            <a:ext cx="10840246" cy="106048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EC5B5FE-03E7-D2F1-6EAD-E0107E1E7F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555" y="5095312"/>
            <a:ext cx="10840246" cy="10881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6CAA187-47FD-5331-4810-C101D3DF9C41}"/>
              </a:ext>
            </a:extLst>
          </p:cNvPr>
          <p:cNvSpPr txBox="1"/>
          <p:nvPr/>
        </p:nvSpPr>
        <p:spPr>
          <a:xfrm>
            <a:off x="555555" y="1073849"/>
            <a:ext cx="2063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[ Brute-Force ]</a:t>
            </a:r>
            <a:endParaRPr lang="ko-KR" altLang="en-US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DAD4DD-70D7-2BEE-BDE4-0E060E2F1603}"/>
              </a:ext>
            </a:extLst>
          </p:cNvPr>
          <p:cNvSpPr txBox="1"/>
          <p:nvPr/>
        </p:nvSpPr>
        <p:spPr>
          <a:xfrm>
            <a:off x="555555" y="2859741"/>
            <a:ext cx="2542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[ Greedy Algorithm ]</a:t>
            </a:r>
            <a:endParaRPr lang="ko-KR" altLang="en-US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B12174-BCC9-8FB9-5BCA-B43DFC492DDF}"/>
              </a:ext>
            </a:extLst>
          </p:cNvPr>
          <p:cNvSpPr txBox="1"/>
          <p:nvPr/>
        </p:nvSpPr>
        <p:spPr>
          <a:xfrm>
            <a:off x="555555" y="4661908"/>
            <a:ext cx="3173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[ Dynamic Programming ]</a:t>
            </a:r>
            <a:endParaRPr lang="ko-KR" altLang="en-US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7211B1-3F8D-2059-6158-20F25E7C878C}"/>
              </a:ext>
            </a:extLst>
          </p:cNvPr>
          <p:cNvSpPr txBox="1"/>
          <p:nvPr/>
        </p:nvSpPr>
        <p:spPr>
          <a:xfrm>
            <a:off x="3098307" y="7112643"/>
            <a:ext cx="5497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Brute-Force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ko-KR" altLang="en-US" b="1" dirty="0" err="1">
                <a:solidFill>
                  <a:srgbClr val="FF0000"/>
                </a:solidFill>
              </a:rPr>
              <a:t>결과랑</a:t>
            </a:r>
            <a:r>
              <a:rPr lang="en-US" altLang="ko-KR" b="1" dirty="0">
                <a:solidFill>
                  <a:srgbClr val="FF0000"/>
                </a:solidFill>
              </a:rPr>
              <a:t> DP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ko-KR" altLang="en-US" b="1" dirty="0" err="1">
                <a:solidFill>
                  <a:srgbClr val="FF0000"/>
                </a:solidFill>
              </a:rPr>
              <a:t>결과랑</a:t>
            </a:r>
            <a:r>
              <a:rPr lang="ko-KR" altLang="en-US" b="1" dirty="0">
                <a:solidFill>
                  <a:srgbClr val="FF0000"/>
                </a:solidFill>
              </a:rPr>
              <a:t> 경로 순서만 반대일 뿐 같은 결과를 찾은 거 인지해주세요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0374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0F303170-1711-5819-B634-D01921B57174}"/>
              </a:ext>
            </a:extLst>
          </p:cNvPr>
          <p:cNvSpPr/>
          <p:nvPr/>
        </p:nvSpPr>
        <p:spPr>
          <a:xfrm>
            <a:off x="2287479" y="2310691"/>
            <a:ext cx="7617041" cy="2236618"/>
          </a:xfrm>
          <a:prstGeom prst="rect">
            <a:avLst/>
          </a:prstGeom>
          <a:solidFill>
            <a:srgbClr val="045B5C"/>
          </a:solidFill>
          <a:ln>
            <a:noFill/>
          </a:ln>
          <a:effectLst>
            <a:outerShdw dist="63500" dir="5400000" algn="t" rotWithShape="0">
              <a:schemeClr val="accent4">
                <a:lumMod val="60000"/>
                <a:lumOff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5400" kern="0" dirty="0">
                <a:ln w="15875"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a typeface="Tmon몬소리 Black" panose="02000A03000000000000" pitchFamily="2" charset="-127"/>
              </a:rPr>
              <a:t>4. </a:t>
            </a:r>
            <a:r>
              <a:rPr lang="ko-KR" altLang="en-US" sz="5400" kern="0" dirty="0">
                <a:ln w="15875"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a typeface="Tmon몬소리 Black" panose="02000A03000000000000" pitchFamily="2" charset="-127"/>
              </a:rPr>
              <a:t>구현 프로그램 분석</a:t>
            </a:r>
            <a:endParaRPr lang="ko-KR" altLang="en-US" sz="2800" dirty="0">
              <a:solidFill>
                <a:srgbClr val="FFC000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023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>
            <a:extLst>
              <a:ext uri="{FF2B5EF4-FFF2-40B4-BE49-F238E27FC236}">
                <a16:creationId xmlns:a16="http://schemas.microsoft.com/office/drawing/2014/main" id="{E1BBE44E-2E57-D4ED-67E5-21E86DBBC0D8}"/>
              </a:ext>
            </a:extLst>
          </p:cNvPr>
          <p:cNvSpPr/>
          <p:nvPr/>
        </p:nvSpPr>
        <p:spPr>
          <a:xfrm>
            <a:off x="0" y="-15005"/>
            <a:ext cx="12192000" cy="704335"/>
          </a:xfrm>
          <a:prstGeom prst="rect">
            <a:avLst/>
          </a:prstGeom>
          <a:solidFill>
            <a:srgbClr val="045B5C"/>
          </a:solidFill>
          <a:ln>
            <a:noFill/>
          </a:ln>
          <a:effectLst>
            <a:outerShdw dist="63500" dir="5400000" algn="t" rotWithShape="0">
              <a:schemeClr val="accent4">
                <a:lumMod val="60000"/>
                <a:lumOff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5600" latinLnBrk="0">
              <a:defRPr/>
            </a:pPr>
            <a:r>
              <a:rPr lang="en-US" altLang="ko-KR" sz="2800" kern="0" dirty="0">
                <a:ln w="15875"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4.1. </a:t>
            </a:r>
            <a:r>
              <a:rPr lang="ko-KR" altLang="en-US" sz="2800" kern="0" dirty="0">
                <a:ln w="15875"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데이터 이동 연산 횟수 분석</a:t>
            </a:r>
            <a:endParaRPr lang="ko-KR" altLang="en-US" sz="1200" dirty="0">
              <a:solidFill>
                <a:srgbClr val="FFC000">
                  <a:lumMod val="60000"/>
                  <a:lumOff val="40000"/>
                </a:srgbClr>
              </a:solidFill>
            </a:endParaRPr>
          </a:p>
        </p:txBody>
      </p:sp>
      <p:graphicFrame>
        <p:nvGraphicFramePr>
          <p:cNvPr id="45" name="차트 44">
            <a:extLst>
              <a:ext uri="{FF2B5EF4-FFF2-40B4-BE49-F238E27FC236}">
                <a16:creationId xmlns:a16="http://schemas.microsoft.com/office/drawing/2014/main" id="{5E30E2A8-4802-80E0-B318-69EB57B8EE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8827006"/>
              </p:ext>
            </p:extLst>
          </p:nvPr>
        </p:nvGraphicFramePr>
        <p:xfrm>
          <a:off x="2216523" y="1030942"/>
          <a:ext cx="7758954" cy="42698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8" name="TextBox 47">
            <a:extLst>
              <a:ext uri="{FF2B5EF4-FFF2-40B4-BE49-F238E27FC236}">
                <a16:creationId xmlns:a16="http://schemas.microsoft.com/office/drawing/2014/main" id="{67DBE20E-A52F-829C-7EB3-9B6DA212A011}"/>
              </a:ext>
            </a:extLst>
          </p:cNvPr>
          <p:cNvSpPr txBox="1"/>
          <p:nvPr/>
        </p:nvSpPr>
        <p:spPr>
          <a:xfrm>
            <a:off x="1575531" y="5388919"/>
            <a:ext cx="904093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[ </a:t>
            </a:r>
            <a:r>
              <a:rPr lang="ko-KR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데이터</a:t>
            </a:r>
            <a:r>
              <a:rPr lang="en-US" altLang="ko-KR" sz="2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이동 연산 횟수 기반 비교</a:t>
            </a:r>
            <a:r>
              <a:rPr lang="en-US" altLang="ko-KR" sz="2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]</a:t>
            </a:r>
          </a:p>
          <a:p>
            <a:pPr algn="ctr"/>
            <a:endParaRPr lang="en-US" altLang="ko-KR" sz="2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r>
              <a:rPr lang="en-US" altLang="ko-KR" sz="2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Greedy Algorithm &gt; Dynamic</a:t>
            </a:r>
            <a:r>
              <a:rPr lang="ko-KR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2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Programming</a:t>
            </a:r>
            <a:r>
              <a:rPr lang="ko-KR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2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&gt;</a:t>
            </a:r>
            <a:r>
              <a:rPr lang="ko-KR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2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Brute-Force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326846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>
            <a:extLst>
              <a:ext uri="{FF2B5EF4-FFF2-40B4-BE49-F238E27FC236}">
                <a16:creationId xmlns:a16="http://schemas.microsoft.com/office/drawing/2014/main" id="{E1BBE44E-2E57-D4ED-67E5-21E86DBBC0D8}"/>
              </a:ext>
            </a:extLst>
          </p:cNvPr>
          <p:cNvSpPr/>
          <p:nvPr/>
        </p:nvSpPr>
        <p:spPr>
          <a:xfrm>
            <a:off x="0" y="-15005"/>
            <a:ext cx="12192000" cy="704335"/>
          </a:xfrm>
          <a:prstGeom prst="rect">
            <a:avLst/>
          </a:prstGeom>
          <a:solidFill>
            <a:srgbClr val="045B5C"/>
          </a:solidFill>
          <a:ln>
            <a:noFill/>
          </a:ln>
          <a:effectLst>
            <a:outerShdw dist="63500" dir="5400000" algn="t" rotWithShape="0">
              <a:schemeClr val="accent4">
                <a:lumMod val="60000"/>
                <a:lumOff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5600" latinLnBrk="0">
              <a:defRPr/>
            </a:pPr>
            <a:r>
              <a:rPr lang="en-US" altLang="ko-KR" sz="2800" kern="0" dirty="0">
                <a:ln w="15875"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4.2. </a:t>
            </a:r>
            <a:r>
              <a:rPr lang="ko-KR" altLang="en-US" sz="2800" kern="0" dirty="0">
                <a:ln w="15875"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데이터 비교 연산 횟수 분석</a:t>
            </a:r>
            <a:endParaRPr lang="ko-KR" altLang="en-US" sz="1200" dirty="0">
              <a:solidFill>
                <a:srgbClr val="FFC000">
                  <a:lumMod val="60000"/>
                  <a:lumOff val="40000"/>
                </a:srgbClr>
              </a:solidFill>
            </a:endParaRPr>
          </a:p>
        </p:txBody>
      </p:sp>
      <p:graphicFrame>
        <p:nvGraphicFramePr>
          <p:cNvPr id="2" name="차트 1">
            <a:extLst>
              <a:ext uri="{FF2B5EF4-FFF2-40B4-BE49-F238E27FC236}">
                <a16:creationId xmlns:a16="http://schemas.microsoft.com/office/drawing/2014/main" id="{FDA29B5E-A1E9-9909-CF8A-779F3321EF6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8667323"/>
              </p:ext>
            </p:extLst>
          </p:nvPr>
        </p:nvGraphicFramePr>
        <p:xfrm>
          <a:off x="2199882" y="1013013"/>
          <a:ext cx="7792235" cy="41002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849F0DC-08A2-3DBC-C974-A9E57C88F8EB}"/>
              </a:ext>
            </a:extLst>
          </p:cNvPr>
          <p:cNvSpPr txBox="1"/>
          <p:nvPr/>
        </p:nvSpPr>
        <p:spPr>
          <a:xfrm>
            <a:off x="1675264" y="5255755"/>
            <a:ext cx="904093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[ </a:t>
            </a:r>
            <a:r>
              <a:rPr lang="ko-KR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데이터 비교 연산 횟수 기반 비교</a:t>
            </a:r>
            <a:r>
              <a:rPr lang="en-US" altLang="ko-KR" sz="2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]</a:t>
            </a:r>
          </a:p>
          <a:p>
            <a:pPr algn="ctr"/>
            <a:endParaRPr lang="en-US" altLang="ko-KR" sz="2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r>
              <a:rPr lang="en-US" altLang="ko-KR" sz="2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Greedy Algorithm &gt; Dynamic</a:t>
            </a:r>
            <a:r>
              <a:rPr lang="ko-KR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2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Programming</a:t>
            </a:r>
            <a:r>
              <a:rPr lang="ko-KR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2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&gt;</a:t>
            </a:r>
            <a:r>
              <a:rPr lang="ko-KR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2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Brute-Force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128047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>
            <a:extLst>
              <a:ext uri="{FF2B5EF4-FFF2-40B4-BE49-F238E27FC236}">
                <a16:creationId xmlns:a16="http://schemas.microsoft.com/office/drawing/2014/main" id="{E1BBE44E-2E57-D4ED-67E5-21E86DBBC0D8}"/>
              </a:ext>
            </a:extLst>
          </p:cNvPr>
          <p:cNvSpPr/>
          <p:nvPr/>
        </p:nvSpPr>
        <p:spPr>
          <a:xfrm>
            <a:off x="0" y="-15005"/>
            <a:ext cx="12192000" cy="704335"/>
          </a:xfrm>
          <a:prstGeom prst="rect">
            <a:avLst/>
          </a:prstGeom>
          <a:solidFill>
            <a:srgbClr val="045B5C"/>
          </a:solidFill>
          <a:ln>
            <a:noFill/>
          </a:ln>
          <a:effectLst>
            <a:outerShdw dist="63500" dir="5400000" algn="t" rotWithShape="0">
              <a:schemeClr val="accent4">
                <a:lumMod val="60000"/>
                <a:lumOff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5600" latinLnBrk="0">
              <a:defRPr/>
            </a:pPr>
            <a:r>
              <a:rPr lang="en-US" altLang="ko-KR" sz="2800" kern="0" dirty="0">
                <a:ln w="15875"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4.3. </a:t>
            </a:r>
            <a:r>
              <a:rPr lang="ko-KR" altLang="en-US" sz="2800" kern="0" dirty="0">
                <a:ln w="15875"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알고리즘 수행 소요 시간 분석</a:t>
            </a:r>
            <a:endParaRPr lang="ko-KR" altLang="en-US" sz="1200" dirty="0">
              <a:solidFill>
                <a:srgbClr val="FFC000">
                  <a:lumMod val="60000"/>
                  <a:lumOff val="40000"/>
                </a:srgbClr>
              </a:solidFill>
            </a:endParaRPr>
          </a:p>
        </p:txBody>
      </p:sp>
      <p:graphicFrame>
        <p:nvGraphicFramePr>
          <p:cNvPr id="2" name="차트 1">
            <a:extLst>
              <a:ext uri="{FF2B5EF4-FFF2-40B4-BE49-F238E27FC236}">
                <a16:creationId xmlns:a16="http://schemas.microsoft.com/office/drawing/2014/main" id="{03A66C0D-DE63-38F1-51D0-E831CD5412E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5511635"/>
              </p:ext>
            </p:extLst>
          </p:nvPr>
        </p:nvGraphicFramePr>
        <p:xfrm>
          <a:off x="0" y="1353671"/>
          <a:ext cx="6195733" cy="3460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차트 2">
            <a:extLst>
              <a:ext uri="{FF2B5EF4-FFF2-40B4-BE49-F238E27FC236}">
                <a16:creationId xmlns:a16="http://schemas.microsoft.com/office/drawing/2014/main" id="{4D915FB1-3420-1CB3-1976-826C4DC8694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5158022"/>
              </p:ext>
            </p:extLst>
          </p:nvPr>
        </p:nvGraphicFramePr>
        <p:xfrm>
          <a:off x="6096000" y="1353671"/>
          <a:ext cx="6015319" cy="34155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4AC4242-D766-2390-2BFE-F8B5863843BC}"/>
              </a:ext>
            </a:extLst>
          </p:cNvPr>
          <p:cNvSpPr txBox="1"/>
          <p:nvPr/>
        </p:nvSpPr>
        <p:spPr>
          <a:xfrm>
            <a:off x="1675264" y="5220243"/>
            <a:ext cx="904093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[ </a:t>
            </a:r>
            <a:r>
              <a:rPr lang="ko-KR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알고리즘 수행 시간 기반 비교</a:t>
            </a:r>
            <a:r>
              <a:rPr lang="en-US" altLang="ko-KR" sz="2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]</a:t>
            </a:r>
          </a:p>
          <a:p>
            <a:pPr algn="ctr"/>
            <a:endParaRPr lang="en-US" altLang="ko-KR" sz="2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r>
              <a:rPr lang="en-US" altLang="ko-KR" sz="2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Greedy Algorithm &gt; Dynamic</a:t>
            </a:r>
            <a:r>
              <a:rPr lang="ko-KR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2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Programming</a:t>
            </a:r>
            <a:r>
              <a:rPr lang="ko-KR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2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&gt;</a:t>
            </a:r>
            <a:r>
              <a:rPr lang="ko-KR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2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Brute-Force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157392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>
            <a:extLst>
              <a:ext uri="{FF2B5EF4-FFF2-40B4-BE49-F238E27FC236}">
                <a16:creationId xmlns:a16="http://schemas.microsoft.com/office/drawing/2014/main" id="{E1BBE44E-2E57-D4ED-67E5-21E86DBBC0D8}"/>
              </a:ext>
            </a:extLst>
          </p:cNvPr>
          <p:cNvSpPr/>
          <p:nvPr/>
        </p:nvSpPr>
        <p:spPr>
          <a:xfrm>
            <a:off x="0" y="-15005"/>
            <a:ext cx="12192000" cy="704335"/>
          </a:xfrm>
          <a:prstGeom prst="rect">
            <a:avLst/>
          </a:prstGeom>
          <a:solidFill>
            <a:srgbClr val="045B5C"/>
          </a:solidFill>
          <a:ln>
            <a:noFill/>
          </a:ln>
          <a:effectLst>
            <a:outerShdw dist="63500" dir="5400000" algn="t" rotWithShape="0">
              <a:schemeClr val="accent4">
                <a:lumMod val="60000"/>
                <a:lumOff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5600" latinLnBrk="0">
              <a:defRPr/>
            </a:pPr>
            <a:r>
              <a:rPr lang="en-US" altLang="ko-KR" sz="2800" kern="0" dirty="0">
                <a:ln w="15875"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4.4. 3</a:t>
            </a:r>
            <a:r>
              <a:rPr lang="ko-KR" altLang="en-US" sz="2800" kern="0" dirty="0">
                <a:ln w="15875"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가지 알고리즘 통합 분석</a:t>
            </a:r>
            <a:endParaRPr lang="ko-KR" altLang="en-US" sz="1200" dirty="0">
              <a:solidFill>
                <a:srgbClr val="FFC000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AC4242-D766-2390-2BFE-F8B5863843BC}"/>
              </a:ext>
            </a:extLst>
          </p:cNvPr>
          <p:cNvSpPr txBox="1"/>
          <p:nvPr/>
        </p:nvSpPr>
        <p:spPr>
          <a:xfrm>
            <a:off x="1499458" y="1285833"/>
            <a:ext cx="9193083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[ </a:t>
            </a:r>
            <a:r>
              <a:rPr lang="ko-KR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데이터 이동 </a:t>
            </a:r>
            <a:r>
              <a:rPr lang="en-US" altLang="ko-KR" sz="2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&amp; </a:t>
            </a:r>
            <a:r>
              <a:rPr lang="ko-KR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데이터 비교 </a:t>
            </a:r>
            <a:r>
              <a:rPr lang="en-US" altLang="ko-KR" sz="2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&amp; </a:t>
            </a:r>
            <a:r>
              <a:rPr lang="ko-KR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알고리즘 수행 시간 </a:t>
            </a:r>
            <a:r>
              <a:rPr lang="en-US" altLang="ko-KR" sz="2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]</a:t>
            </a:r>
          </a:p>
          <a:p>
            <a:pPr algn="ctr"/>
            <a:endParaRPr lang="en-US" altLang="ko-KR" sz="2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r>
              <a:rPr lang="en-US" altLang="ko-KR" sz="2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Greedy Algorithm &gt; Dynamic</a:t>
            </a:r>
            <a:r>
              <a:rPr lang="ko-KR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2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Programming</a:t>
            </a:r>
            <a:r>
              <a:rPr lang="ko-KR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2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&gt;</a:t>
            </a:r>
            <a:r>
              <a:rPr lang="ko-KR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2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Brute-Force</a:t>
            </a:r>
          </a:p>
          <a:p>
            <a:endParaRPr lang="en-US" altLang="ko-KR" sz="2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endParaRPr lang="en-US" altLang="ko-KR" sz="2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endParaRPr lang="en-US" altLang="ko-KR" sz="2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endParaRPr lang="en-US" altLang="ko-KR" sz="2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/>
            <a:r>
              <a:rPr lang="en-US" altLang="ko-KR" sz="2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But, Greedy Algorithm</a:t>
            </a:r>
            <a:r>
              <a:rPr lang="ko-KR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의 경우 항상 최단 경로를 보장하지 못함</a:t>
            </a:r>
            <a:endParaRPr lang="en-US" altLang="ko-KR" sz="2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/>
            <a:endParaRPr lang="en-US" altLang="ko-KR" sz="2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/>
            <a:endParaRPr lang="en-US" altLang="ko-KR" sz="2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/>
            <a:endParaRPr lang="en-US" altLang="ko-KR" sz="2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/>
            <a:endParaRPr lang="en-US" altLang="ko-KR" sz="2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/>
            <a:r>
              <a:rPr lang="en-US" altLang="ko-KR" sz="2400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ko-KR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2400" b="1" dirty="0">
                <a:solidFill>
                  <a:srgbClr val="FF0000"/>
                </a:solidFill>
                <a:sym typeface="Wingdings" panose="05000000000000000000" pitchFamily="2" charset="2"/>
              </a:rPr>
              <a:t>Dynamic</a:t>
            </a:r>
            <a:r>
              <a:rPr lang="ko-KR" altLang="en-US" sz="2400" b="1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2400" b="1" dirty="0">
                <a:solidFill>
                  <a:srgbClr val="FF0000"/>
                </a:solidFill>
                <a:sym typeface="Wingdings" panose="05000000000000000000" pitchFamily="2" charset="2"/>
              </a:rPr>
              <a:t>Algorithm</a:t>
            </a:r>
            <a:r>
              <a:rPr lang="ko-KR" altLang="en-US" sz="2400" b="1" dirty="0">
                <a:solidFill>
                  <a:srgbClr val="FF0000"/>
                </a:solidFill>
                <a:sym typeface="Wingdings" panose="05000000000000000000" pitchFamily="2" charset="2"/>
              </a:rPr>
              <a:t>을 해당 프로젝트의 주 알고리즘으로 선택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0074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>
            <a:extLst>
              <a:ext uri="{FF2B5EF4-FFF2-40B4-BE49-F238E27FC236}">
                <a16:creationId xmlns:a16="http://schemas.microsoft.com/office/drawing/2014/main" id="{E1BBE44E-2E57-D4ED-67E5-21E86DBBC0D8}"/>
              </a:ext>
            </a:extLst>
          </p:cNvPr>
          <p:cNvSpPr/>
          <p:nvPr/>
        </p:nvSpPr>
        <p:spPr>
          <a:xfrm>
            <a:off x="0" y="-15005"/>
            <a:ext cx="12192000" cy="704335"/>
          </a:xfrm>
          <a:prstGeom prst="rect">
            <a:avLst/>
          </a:prstGeom>
          <a:solidFill>
            <a:srgbClr val="045B5C"/>
          </a:solidFill>
          <a:ln>
            <a:noFill/>
          </a:ln>
          <a:effectLst>
            <a:outerShdw dist="63500" dir="5400000" algn="t" rotWithShape="0">
              <a:schemeClr val="accent4">
                <a:lumMod val="60000"/>
                <a:lumOff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5600" latinLnBrk="0">
              <a:defRPr/>
            </a:pPr>
            <a:r>
              <a:rPr lang="en-US" altLang="ko-KR" sz="2800" kern="0" dirty="0">
                <a:ln w="15875"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4.5. </a:t>
            </a:r>
            <a:r>
              <a:rPr lang="ko-KR" altLang="en-US" sz="2800" kern="0" dirty="0">
                <a:ln w="15875"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각</a:t>
            </a:r>
            <a:r>
              <a:rPr lang="en-US" altLang="ko-KR" sz="2800" kern="0" dirty="0">
                <a:ln w="15875"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ko-KR" altLang="en-US" sz="2800" kern="0" dirty="0">
                <a:ln w="15875"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노드 개수 별 비교 결과</a:t>
            </a:r>
            <a:endParaRPr lang="ko-KR" altLang="en-US" sz="1200" dirty="0">
              <a:solidFill>
                <a:srgbClr val="FFC000">
                  <a:lumMod val="60000"/>
                  <a:lumOff val="40000"/>
                </a:srgb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F0AB3F-DD9C-0B7E-01B8-57BEAC8B9BD8}"/>
              </a:ext>
            </a:extLst>
          </p:cNvPr>
          <p:cNvSpPr txBox="1"/>
          <p:nvPr/>
        </p:nvSpPr>
        <p:spPr>
          <a:xfrm>
            <a:off x="459428" y="884613"/>
            <a:ext cx="24679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[ </a:t>
            </a: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관광지 개수 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= 5</a:t>
            </a: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개 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]</a:t>
            </a:r>
            <a:endParaRPr lang="ko-KR" altLang="en-US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0A756D-4D1E-0A02-8A54-472F0E2C62C5}"/>
              </a:ext>
            </a:extLst>
          </p:cNvPr>
          <p:cNvSpPr txBox="1"/>
          <p:nvPr/>
        </p:nvSpPr>
        <p:spPr>
          <a:xfrm>
            <a:off x="6287895" y="855317"/>
            <a:ext cx="24679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[ </a:t>
            </a: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관광지 개수 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= 6</a:t>
            </a: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개 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]</a:t>
            </a:r>
            <a:endParaRPr lang="ko-KR" altLang="en-US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12D87E-0599-D353-FD68-6BC41BD5C8BB}"/>
              </a:ext>
            </a:extLst>
          </p:cNvPr>
          <p:cNvSpPr txBox="1"/>
          <p:nvPr/>
        </p:nvSpPr>
        <p:spPr>
          <a:xfrm>
            <a:off x="459428" y="2406314"/>
            <a:ext cx="24679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[ </a:t>
            </a: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관광지 개수 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= 7</a:t>
            </a: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개 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]</a:t>
            </a:r>
            <a:endParaRPr lang="ko-KR" altLang="en-US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50FB84-134B-44B1-8DB7-BD441A730E83}"/>
              </a:ext>
            </a:extLst>
          </p:cNvPr>
          <p:cNvSpPr txBox="1"/>
          <p:nvPr/>
        </p:nvSpPr>
        <p:spPr>
          <a:xfrm>
            <a:off x="6287895" y="2379466"/>
            <a:ext cx="24679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[ </a:t>
            </a: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관광지 개수 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= 8</a:t>
            </a: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개 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]</a:t>
            </a:r>
            <a:endParaRPr lang="ko-KR" altLang="en-US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F2404E-A8EA-0E88-2B83-20C36A829856}"/>
              </a:ext>
            </a:extLst>
          </p:cNvPr>
          <p:cNvSpPr txBox="1"/>
          <p:nvPr/>
        </p:nvSpPr>
        <p:spPr>
          <a:xfrm>
            <a:off x="459428" y="3874096"/>
            <a:ext cx="24679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[ </a:t>
            </a: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관광지 개수 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= 9</a:t>
            </a: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개 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]</a:t>
            </a:r>
            <a:endParaRPr lang="ko-KR" altLang="en-US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6F135B9-A57C-60A2-D6E2-F683F190DDF6}"/>
              </a:ext>
            </a:extLst>
          </p:cNvPr>
          <p:cNvSpPr txBox="1"/>
          <p:nvPr/>
        </p:nvSpPr>
        <p:spPr>
          <a:xfrm>
            <a:off x="6287895" y="3851828"/>
            <a:ext cx="24679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[ </a:t>
            </a: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관광지 개수 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= 10</a:t>
            </a: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개 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]</a:t>
            </a:r>
            <a:endParaRPr lang="ko-KR" altLang="en-US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EB3522-F3A3-7AE3-4E59-81B228C79B1C}"/>
              </a:ext>
            </a:extLst>
          </p:cNvPr>
          <p:cNvSpPr txBox="1"/>
          <p:nvPr/>
        </p:nvSpPr>
        <p:spPr>
          <a:xfrm>
            <a:off x="459428" y="5331799"/>
            <a:ext cx="24679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[ </a:t>
            </a: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관광지 개수 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= 11</a:t>
            </a: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개 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]</a:t>
            </a:r>
            <a:endParaRPr lang="ko-KR" altLang="en-US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E298181-FA2C-6145-F324-5EB64045C061}"/>
              </a:ext>
            </a:extLst>
          </p:cNvPr>
          <p:cNvSpPr txBox="1"/>
          <p:nvPr/>
        </p:nvSpPr>
        <p:spPr>
          <a:xfrm>
            <a:off x="6316473" y="5301246"/>
            <a:ext cx="24679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[ </a:t>
            </a: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관광지 개수 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= 12</a:t>
            </a: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개 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]</a:t>
            </a:r>
            <a:endParaRPr lang="ko-KR" altLang="en-US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EE02244E-9249-E0D2-DBA7-C94B8023E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145" y="1214525"/>
            <a:ext cx="5275547" cy="1064433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B10723E9-2688-A46F-EF19-3866243E7F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6474" y="1201307"/>
            <a:ext cx="5366381" cy="1060704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19B8675E-8AC8-3A87-48B8-BF6B7DA415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145" y="2741933"/>
            <a:ext cx="5313652" cy="1012844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232002A0-73F8-28C1-0654-D15DE9B86E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6473" y="2766233"/>
            <a:ext cx="5366381" cy="988544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599CF6E6-54F8-C692-4C63-0D35720A47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9428" y="4206525"/>
            <a:ext cx="5351757" cy="1018320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353B9DB2-04FC-236A-C9CC-E064283432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87894" y="4236997"/>
            <a:ext cx="5394959" cy="1017634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F039B986-BF35-B2F3-AE61-9A768A6DEC0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9145" y="5670353"/>
            <a:ext cx="5275547" cy="1016795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C5851CBD-1CBF-A340-A28E-CB51ACB0AB6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16473" y="5670353"/>
            <a:ext cx="5366380" cy="1044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3391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0F303170-1711-5819-B634-D01921B57174}"/>
              </a:ext>
            </a:extLst>
          </p:cNvPr>
          <p:cNvSpPr/>
          <p:nvPr/>
        </p:nvSpPr>
        <p:spPr>
          <a:xfrm>
            <a:off x="2287479" y="1714500"/>
            <a:ext cx="7617041" cy="3429000"/>
          </a:xfrm>
          <a:prstGeom prst="rect">
            <a:avLst/>
          </a:prstGeom>
          <a:solidFill>
            <a:srgbClr val="045B5C"/>
          </a:solidFill>
          <a:ln>
            <a:noFill/>
          </a:ln>
          <a:effectLst>
            <a:outerShdw dist="63500" dir="5400000" algn="t" rotWithShape="0">
              <a:schemeClr val="accent4">
                <a:lumMod val="60000"/>
                <a:lumOff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8800" kern="0" dirty="0">
                <a:ln w="15875"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Q&amp;A</a:t>
            </a:r>
            <a:endParaRPr lang="ko-KR" altLang="en-US" sz="4800" dirty="0">
              <a:solidFill>
                <a:srgbClr val="FFC000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1698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9EFB0C2-08FB-FDE6-BDB7-E18C99E6CD44}"/>
              </a:ext>
            </a:extLst>
          </p:cNvPr>
          <p:cNvCxnSpPr>
            <a:cxnSpLocks/>
          </p:cNvCxnSpPr>
          <p:nvPr/>
        </p:nvCxnSpPr>
        <p:spPr>
          <a:xfrm rot="16200000" flipV="1">
            <a:off x="4083437" y="3690463"/>
            <a:ext cx="3600000" cy="1"/>
          </a:xfrm>
          <a:prstGeom prst="line">
            <a:avLst/>
          </a:prstGeom>
          <a:ln w="41275">
            <a:solidFill>
              <a:srgbClr val="045B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7D952C9-F32F-38FC-6997-5D7381F19748}"/>
              </a:ext>
            </a:extLst>
          </p:cNvPr>
          <p:cNvSpPr/>
          <p:nvPr/>
        </p:nvSpPr>
        <p:spPr>
          <a:xfrm>
            <a:off x="5679293" y="5168676"/>
            <a:ext cx="1517332" cy="427278"/>
          </a:xfrm>
          <a:prstGeom prst="roundRect">
            <a:avLst>
              <a:gd name="adj" fmla="val 15263"/>
            </a:avLst>
          </a:prstGeom>
          <a:solidFill>
            <a:schemeClr val="bg1"/>
          </a:solidFill>
          <a:ln>
            <a:noFill/>
          </a:ln>
          <a:effectLst>
            <a:outerShdw blurRad="190500" dist="38100" dir="5400000" algn="t" rotWithShape="0">
              <a:srgbClr val="FFC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360363">
              <a:defRPr/>
            </a:pPr>
            <a:endParaRPr lang="ko-KR" altLang="en-US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8" name="Group 16">
            <a:extLst>
              <a:ext uri="{FF2B5EF4-FFF2-40B4-BE49-F238E27FC236}">
                <a16:creationId xmlns:a16="http://schemas.microsoft.com/office/drawing/2014/main" id="{15C6FEB1-5AFD-EC56-D8A2-99595E9E9C3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778343" y="5246059"/>
            <a:ext cx="226955" cy="260862"/>
            <a:chOff x="1039" y="1681"/>
            <a:chExt cx="1071" cy="1231"/>
          </a:xfrm>
          <a:solidFill>
            <a:schemeClr val="bg1"/>
          </a:solidFill>
        </p:grpSpPr>
        <p:sp>
          <p:nvSpPr>
            <p:cNvPr id="9" name="Freeform 17">
              <a:extLst>
                <a:ext uri="{FF2B5EF4-FFF2-40B4-BE49-F238E27FC236}">
                  <a16:creationId xmlns:a16="http://schemas.microsoft.com/office/drawing/2014/main" id="{AFCEFC59-A12C-4FCB-7C33-B3649082C4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9" y="1681"/>
              <a:ext cx="1071" cy="1099"/>
            </a:xfrm>
            <a:custGeom>
              <a:avLst/>
              <a:gdLst>
                <a:gd name="T0" fmla="*/ 3169 w 3212"/>
                <a:gd name="T1" fmla="*/ 566 h 3298"/>
                <a:gd name="T2" fmla="*/ 3035 w 3212"/>
                <a:gd name="T3" fmla="*/ 475 h 3298"/>
                <a:gd name="T4" fmla="*/ 2711 w 3212"/>
                <a:gd name="T5" fmla="*/ 199 h 3298"/>
                <a:gd name="T6" fmla="*/ 2384 w 3212"/>
                <a:gd name="T7" fmla="*/ 19 h 3298"/>
                <a:gd name="T8" fmla="*/ 2347 w 3212"/>
                <a:gd name="T9" fmla="*/ 4 h 3298"/>
                <a:gd name="T10" fmla="*/ 2278 w 3212"/>
                <a:gd name="T11" fmla="*/ 47 h 3298"/>
                <a:gd name="T12" fmla="*/ 2171 w 3212"/>
                <a:gd name="T13" fmla="*/ 190 h 3298"/>
                <a:gd name="T14" fmla="*/ 1698 w 3212"/>
                <a:gd name="T15" fmla="*/ 610 h 3298"/>
                <a:gd name="T16" fmla="*/ 716 w 3212"/>
                <a:gd name="T17" fmla="*/ 1337 h 3298"/>
                <a:gd name="T18" fmla="*/ 296 w 3212"/>
                <a:gd name="T19" fmla="*/ 1713 h 3298"/>
                <a:gd name="T20" fmla="*/ 59 w 3212"/>
                <a:gd name="T21" fmla="*/ 2061 h 3298"/>
                <a:gd name="T22" fmla="*/ 0 w 3212"/>
                <a:gd name="T23" fmla="*/ 2479 h 3298"/>
                <a:gd name="T24" fmla="*/ 29 w 3212"/>
                <a:gd name="T25" fmla="*/ 2758 h 3298"/>
                <a:gd name="T26" fmla="*/ 183 w 3212"/>
                <a:gd name="T27" fmla="*/ 2915 h 3298"/>
                <a:gd name="T28" fmla="*/ 615 w 3212"/>
                <a:gd name="T29" fmla="*/ 3255 h 3298"/>
                <a:gd name="T30" fmla="*/ 886 w 3212"/>
                <a:gd name="T31" fmla="*/ 3291 h 3298"/>
                <a:gd name="T32" fmla="*/ 1138 w 3212"/>
                <a:gd name="T33" fmla="*/ 3171 h 3298"/>
                <a:gd name="T34" fmla="*/ 1808 w 3212"/>
                <a:gd name="T35" fmla="*/ 2600 h 3298"/>
                <a:gd name="T36" fmla="*/ 2812 w 3212"/>
                <a:gd name="T37" fmla="*/ 1724 h 3298"/>
                <a:gd name="T38" fmla="*/ 3103 w 3212"/>
                <a:gd name="T39" fmla="*/ 1438 h 3298"/>
                <a:gd name="T40" fmla="*/ 3146 w 3212"/>
                <a:gd name="T41" fmla="*/ 1401 h 3298"/>
                <a:gd name="T42" fmla="*/ 3193 w 3212"/>
                <a:gd name="T43" fmla="*/ 1183 h 3298"/>
                <a:gd name="T44" fmla="*/ 3208 w 3212"/>
                <a:gd name="T45" fmla="*/ 620 h 3298"/>
                <a:gd name="T46" fmla="*/ 1001 w 3212"/>
                <a:gd name="T47" fmla="*/ 3114 h 3298"/>
                <a:gd name="T48" fmla="*/ 881 w 3212"/>
                <a:gd name="T49" fmla="*/ 3066 h 3298"/>
                <a:gd name="T50" fmla="*/ 844 w 3212"/>
                <a:gd name="T51" fmla="*/ 2610 h 3298"/>
                <a:gd name="T52" fmla="*/ 840 w 3212"/>
                <a:gd name="T53" fmla="*/ 2398 h 3298"/>
                <a:gd name="T54" fmla="*/ 401 w 3212"/>
                <a:gd name="T55" fmla="*/ 2082 h 3298"/>
                <a:gd name="T56" fmla="*/ 241 w 3212"/>
                <a:gd name="T57" fmla="*/ 1969 h 3298"/>
                <a:gd name="T58" fmla="*/ 752 w 3212"/>
                <a:gd name="T59" fmla="*/ 2141 h 3298"/>
                <a:gd name="T60" fmla="*/ 1034 w 3212"/>
                <a:gd name="T61" fmla="*/ 2354 h 3298"/>
                <a:gd name="T62" fmla="*/ 1418 w 3212"/>
                <a:gd name="T63" fmla="*/ 2074 h 3298"/>
                <a:gd name="T64" fmla="*/ 1624 w 3212"/>
                <a:gd name="T65" fmla="*/ 1847 h 3298"/>
                <a:gd name="T66" fmla="*/ 1420 w 3212"/>
                <a:gd name="T67" fmla="*/ 1596 h 3298"/>
                <a:gd name="T68" fmla="*/ 1082 w 3212"/>
                <a:gd name="T69" fmla="*/ 1248 h 3298"/>
                <a:gd name="T70" fmla="*/ 1614 w 3212"/>
                <a:gd name="T71" fmla="*/ 825 h 3298"/>
                <a:gd name="T72" fmla="*/ 2194 w 3212"/>
                <a:gd name="T73" fmla="*/ 338 h 3298"/>
                <a:gd name="T74" fmla="*/ 2374 w 3212"/>
                <a:gd name="T75" fmla="*/ 118 h 3298"/>
                <a:gd name="T76" fmla="*/ 2661 w 3212"/>
                <a:gd name="T77" fmla="*/ 304 h 3298"/>
                <a:gd name="T78" fmla="*/ 2993 w 3212"/>
                <a:gd name="T79" fmla="*/ 603 h 3298"/>
                <a:gd name="T80" fmla="*/ 2474 w 3212"/>
                <a:gd name="T81" fmla="*/ 1257 h 3298"/>
                <a:gd name="T82" fmla="*/ 1732 w 3212"/>
                <a:gd name="T83" fmla="*/ 1951 h 3298"/>
                <a:gd name="T84" fmla="*/ 1047 w 3212"/>
                <a:gd name="T85" fmla="*/ 2462 h 3298"/>
                <a:gd name="T86" fmla="*/ 1012 w 3212"/>
                <a:gd name="T87" fmla="*/ 2472 h 3298"/>
                <a:gd name="T88" fmla="*/ 3078 w 3212"/>
                <a:gd name="T89" fmla="*/ 1147 h 3298"/>
                <a:gd name="T90" fmla="*/ 3067 w 3212"/>
                <a:gd name="T91" fmla="*/ 1301 h 3298"/>
                <a:gd name="T92" fmla="*/ 3051 w 3212"/>
                <a:gd name="T93" fmla="*/ 1343 h 3298"/>
                <a:gd name="T94" fmla="*/ 3018 w 3212"/>
                <a:gd name="T95" fmla="*/ 1366 h 3298"/>
                <a:gd name="T96" fmla="*/ 2890 w 3212"/>
                <a:gd name="T97" fmla="*/ 1493 h 3298"/>
                <a:gd name="T98" fmla="*/ 1823 w 3212"/>
                <a:gd name="T99" fmla="*/ 2434 h 3298"/>
                <a:gd name="T100" fmla="*/ 1765 w 3212"/>
                <a:gd name="T101" fmla="*/ 2231 h 3298"/>
                <a:gd name="T102" fmla="*/ 1749 w 3212"/>
                <a:gd name="T103" fmla="*/ 2105 h 3298"/>
                <a:gd name="T104" fmla="*/ 2236 w 3212"/>
                <a:gd name="T105" fmla="*/ 1651 h 3298"/>
                <a:gd name="T106" fmla="*/ 3095 w 3212"/>
                <a:gd name="T107" fmla="*/ 770 h 3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212" h="3298">
                  <a:moveTo>
                    <a:pt x="3208" y="620"/>
                  </a:moveTo>
                  <a:lnTo>
                    <a:pt x="3206" y="606"/>
                  </a:lnTo>
                  <a:lnTo>
                    <a:pt x="3192" y="581"/>
                  </a:lnTo>
                  <a:lnTo>
                    <a:pt x="3169" y="566"/>
                  </a:lnTo>
                  <a:lnTo>
                    <a:pt x="3143" y="561"/>
                  </a:lnTo>
                  <a:lnTo>
                    <a:pt x="3130" y="564"/>
                  </a:lnTo>
                  <a:lnTo>
                    <a:pt x="3101" y="533"/>
                  </a:lnTo>
                  <a:lnTo>
                    <a:pt x="3035" y="475"/>
                  </a:lnTo>
                  <a:lnTo>
                    <a:pt x="3003" y="448"/>
                  </a:lnTo>
                  <a:lnTo>
                    <a:pt x="2931" y="383"/>
                  </a:lnTo>
                  <a:lnTo>
                    <a:pt x="2786" y="258"/>
                  </a:lnTo>
                  <a:lnTo>
                    <a:pt x="2711" y="199"/>
                  </a:lnTo>
                  <a:lnTo>
                    <a:pt x="2651" y="148"/>
                  </a:lnTo>
                  <a:lnTo>
                    <a:pt x="2507" y="53"/>
                  </a:lnTo>
                  <a:lnTo>
                    <a:pt x="2432" y="24"/>
                  </a:lnTo>
                  <a:lnTo>
                    <a:pt x="2384" y="19"/>
                  </a:lnTo>
                  <a:lnTo>
                    <a:pt x="2363" y="20"/>
                  </a:lnTo>
                  <a:lnTo>
                    <a:pt x="2361" y="17"/>
                  </a:lnTo>
                  <a:lnTo>
                    <a:pt x="2358" y="14"/>
                  </a:lnTo>
                  <a:lnTo>
                    <a:pt x="2347" y="4"/>
                  </a:lnTo>
                  <a:lnTo>
                    <a:pt x="2320" y="0"/>
                  </a:lnTo>
                  <a:lnTo>
                    <a:pt x="2294" y="10"/>
                  </a:lnTo>
                  <a:lnTo>
                    <a:pt x="2278" y="32"/>
                  </a:lnTo>
                  <a:lnTo>
                    <a:pt x="2278" y="47"/>
                  </a:lnTo>
                  <a:lnTo>
                    <a:pt x="2276" y="62"/>
                  </a:lnTo>
                  <a:lnTo>
                    <a:pt x="2253" y="102"/>
                  </a:lnTo>
                  <a:lnTo>
                    <a:pt x="2199" y="163"/>
                  </a:lnTo>
                  <a:lnTo>
                    <a:pt x="2171" y="190"/>
                  </a:lnTo>
                  <a:lnTo>
                    <a:pt x="2102" y="260"/>
                  </a:lnTo>
                  <a:lnTo>
                    <a:pt x="1952" y="394"/>
                  </a:lnTo>
                  <a:lnTo>
                    <a:pt x="1878" y="459"/>
                  </a:lnTo>
                  <a:lnTo>
                    <a:pt x="1698" y="610"/>
                  </a:lnTo>
                  <a:lnTo>
                    <a:pt x="1326" y="897"/>
                  </a:lnTo>
                  <a:lnTo>
                    <a:pt x="1138" y="1036"/>
                  </a:lnTo>
                  <a:lnTo>
                    <a:pt x="969" y="1157"/>
                  </a:lnTo>
                  <a:lnTo>
                    <a:pt x="716" y="1337"/>
                  </a:lnTo>
                  <a:lnTo>
                    <a:pt x="553" y="1467"/>
                  </a:lnTo>
                  <a:lnTo>
                    <a:pt x="475" y="1536"/>
                  </a:lnTo>
                  <a:lnTo>
                    <a:pt x="415" y="1592"/>
                  </a:lnTo>
                  <a:lnTo>
                    <a:pt x="296" y="1713"/>
                  </a:lnTo>
                  <a:lnTo>
                    <a:pt x="186" y="1845"/>
                  </a:lnTo>
                  <a:lnTo>
                    <a:pt x="117" y="1951"/>
                  </a:lnTo>
                  <a:lnTo>
                    <a:pt x="77" y="2024"/>
                  </a:lnTo>
                  <a:lnTo>
                    <a:pt x="59" y="2061"/>
                  </a:lnTo>
                  <a:lnTo>
                    <a:pt x="44" y="2100"/>
                  </a:lnTo>
                  <a:lnTo>
                    <a:pt x="21" y="2181"/>
                  </a:lnTo>
                  <a:lnTo>
                    <a:pt x="2" y="2306"/>
                  </a:lnTo>
                  <a:lnTo>
                    <a:pt x="0" y="2479"/>
                  </a:lnTo>
                  <a:lnTo>
                    <a:pt x="12" y="2650"/>
                  </a:lnTo>
                  <a:lnTo>
                    <a:pt x="18" y="2732"/>
                  </a:lnTo>
                  <a:lnTo>
                    <a:pt x="19" y="2742"/>
                  </a:lnTo>
                  <a:lnTo>
                    <a:pt x="29" y="2758"/>
                  </a:lnTo>
                  <a:lnTo>
                    <a:pt x="49" y="2771"/>
                  </a:lnTo>
                  <a:lnTo>
                    <a:pt x="67" y="2770"/>
                  </a:lnTo>
                  <a:lnTo>
                    <a:pt x="101" y="2817"/>
                  </a:lnTo>
                  <a:lnTo>
                    <a:pt x="183" y="2915"/>
                  </a:lnTo>
                  <a:lnTo>
                    <a:pt x="278" y="3016"/>
                  </a:lnTo>
                  <a:lnTo>
                    <a:pt x="383" y="3109"/>
                  </a:lnTo>
                  <a:lnTo>
                    <a:pt x="497" y="3193"/>
                  </a:lnTo>
                  <a:lnTo>
                    <a:pt x="615" y="3255"/>
                  </a:lnTo>
                  <a:lnTo>
                    <a:pt x="704" y="3285"/>
                  </a:lnTo>
                  <a:lnTo>
                    <a:pt x="765" y="3297"/>
                  </a:lnTo>
                  <a:lnTo>
                    <a:pt x="825" y="3298"/>
                  </a:lnTo>
                  <a:lnTo>
                    <a:pt x="886" y="3291"/>
                  </a:lnTo>
                  <a:lnTo>
                    <a:pt x="916" y="3282"/>
                  </a:lnTo>
                  <a:lnTo>
                    <a:pt x="955" y="3271"/>
                  </a:lnTo>
                  <a:lnTo>
                    <a:pt x="1030" y="3236"/>
                  </a:lnTo>
                  <a:lnTo>
                    <a:pt x="1138" y="3171"/>
                  </a:lnTo>
                  <a:lnTo>
                    <a:pt x="1342" y="3009"/>
                  </a:lnTo>
                  <a:lnTo>
                    <a:pt x="1463" y="2899"/>
                  </a:lnTo>
                  <a:lnTo>
                    <a:pt x="1634" y="2748"/>
                  </a:lnTo>
                  <a:lnTo>
                    <a:pt x="1808" y="2600"/>
                  </a:lnTo>
                  <a:lnTo>
                    <a:pt x="2017" y="2424"/>
                  </a:lnTo>
                  <a:lnTo>
                    <a:pt x="2429" y="2066"/>
                  </a:lnTo>
                  <a:lnTo>
                    <a:pt x="2633" y="1884"/>
                  </a:lnTo>
                  <a:lnTo>
                    <a:pt x="2812" y="1724"/>
                  </a:lnTo>
                  <a:lnTo>
                    <a:pt x="2987" y="1560"/>
                  </a:lnTo>
                  <a:lnTo>
                    <a:pt x="3021" y="1530"/>
                  </a:lnTo>
                  <a:lnTo>
                    <a:pt x="3075" y="1478"/>
                  </a:lnTo>
                  <a:lnTo>
                    <a:pt x="3103" y="1438"/>
                  </a:lnTo>
                  <a:lnTo>
                    <a:pt x="3111" y="1416"/>
                  </a:lnTo>
                  <a:lnTo>
                    <a:pt x="3124" y="1415"/>
                  </a:lnTo>
                  <a:lnTo>
                    <a:pt x="3134" y="1409"/>
                  </a:lnTo>
                  <a:lnTo>
                    <a:pt x="3146" y="1401"/>
                  </a:lnTo>
                  <a:lnTo>
                    <a:pt x="3163" y="1378"/>
                  </a:lnTo>
                  <a:lnTo>
                    <a:pt x="3180" y="1337"/>
                  </a:lnTo>
                  <a:lnTo>
                    <a:pt x="3192" y="1241"/>
                  </a:lnTo>
                  <a:lnTo>
                    <a:pt x="3193" y="1183"/>
                  </a:lnTo>
                  <a:lnTo>
                    <a:pt x="3202" y="1042"/>
                  </a:lnTo>
                  <a:lnTo>
                    <a:pt x="3212" y="832"/>
                  </a:lnTo>
                  <a:lnTo>
                    <a:pt x="3212" y="691"/>
                  </a:lnTo>
                  <a:lnTo>
                    <a:pt x="3208" y="620"/>
                  </a:lnTo>
                  <a:close/>
                  <a:moveTo>
                    <a:pt x="1004" y="2495"/>
                  </a:moveTo>
                  <a:lnTo>
                    <a:pt x="998" y="2649"/>
                  </a:lnTo>
                  <a:lnTo>
                    <a:pt x="999" y="2958"/>
                  </a:lnTo>
                  <a:lnTo>
                    <a:pt x="1001" y="3114"/>
                  </a:lnTo>
                  <a:lnTo>
                    <a:pt x="942" y="3145"/>
                  </a:lnTo>
                  <a:lnTo>
                    <a:pt x="880" y="3170"/>
                  </a:lnTo>
                  <a:lnTo>
                    <a:pt x="884" y="3137"/>
                  </a:lnTo>
                  <a:lnTo>
                    <a:pt x="881" y="3066"/>
                  </a:lnTo>
                  <a:lnTo>
                    <a:pt x="868" y="2961"/>
                  </a:lnTo>
                  <a:lnTo>
                    <a:pt x="860" y="2895"/>
                  </a:lnTo>
                  <a:lnTo>
                    <a:pt x="850" y="2780"/>
                  </a:lnTo>
                  <a:lnTo>
                    <a:pt x="844" y="2610"/>
                  </a:lnTo>
                  <a:lnTo>
                    <a:pt x="850" y="2495"/>
                  </a:lnTo>
                  <a:lnTo>
                    <a:pt x="857" y="2439"/>
                  </a:lnTo>
                  <a:lnTo>
                    <a:pt x="856" y="2424"/>
                  </a:lnTo>
                  <a:lnTo>
                    <a:pt x="840" y="2398"/>
                  </a:lnTo>
                  <a:lnTo>
                    <a:pt x="828" y="2390"/>
                  </a:lnTo>
                  <a:lnTo>
                    <a:pt x="717" y="2318"/>
                  </a:lnTo>
                  <a:lnTo>
                    <a:pt x="506" y="2162"/>
                  </a:lnTo>
                  <a:lnTo>
                    <a:pt x="401" y="2082"/>
                  </a:lnTo>
                  <a:lnTo>
                    <a:pt x="382" y="2064"/>
                  </a:lnTo>
                  <a:lnTo>
                    <a:pt x="314" y="2010"/>
                  </a:lnTo>
                  <a:lnTo>
                    <a:pt x="264" y="1978"/>
                  </a:lnTo>
                  <a:lnTo>
                    <a:pt x="241" y="1969"/>
                  </a:lnTo>
                  <a:lnTo>
                    <a:pt x="294" y="1899"/>
                  </a:lnTo>
                  <a:lnTo>
                    <a:pt x="350" y="1830"/>
                  </a:lnTo>
                  <a:lnTo>
                    <a:pt x="510" y="1955"/>
                  </a:lnTo>
                  <a:lnTo>
                    <a:pt x="752" y="2141"/>
                  </a:lnTo>
                  <a:lnTo>
                    <a:pt x="909" y="2270"/>
                  </a:lnTo>
                  <a:lnTo>
                    <a:pt x="985" y="2338"/>
                  </a:lnTo>
                  <a:lnTo>
                    <a:pt x="999" y="2349"/>
                  </a:lnTo>
                  <a:lnTo>
                    <a:pt x="1034" y="2354"/>
                  </a:lnTo>
                  <a:lnTo>
                    <a:pt x="1053" y="2346"/>
                  </a:lnTo>
                  <a:lnTo>
                    <a:pt x="1132" y="2302"/>
                  </a:lnTo>
                  <a:lnTo>
                    <a:pt x="1280" y="2195"/>
                  </a:lnTo>
                  <a:lnTo>
                    <a:pt x="1418" y="2074"/>
                  </a:lnTo>
                  <a:lnTo>
                    <a:pt x="1548" y="1943"/>
                  </a:lnTo>
                  <a:lnTo>
                    <a:pt x="1610" y="1877"/>
                  </a:lnTo>
                  <a:lnTo>
                    <a:pt x="1617" y="1868"/>
                  </a:lnTo>
                  <a:lnTo>
                    <a:pt x="1624" y="1847"/>
                  </a:lnTo>
                  <a:lnTo>
                    <a:pt x="1626" y="1827"/>
                  </a:lnTo>
                  <a:lnTo>
                    <a:pt x="1617" y="1807"/>
                  </a:lnTo>
                  <a:lnTo>
                    <a:pt x="1610" y="1796"/>
                  </a:lnTo>
                  <a:lnTo>
                    <a:pt x="1420" y="1596"/>
                  </a:lnTo>
                  <a:lnTo>
                    <a:pt x="1231" y="1395"/>
                  </a:lnTo>
                  <a:lnTo>
                    <a:pt x="1201" y="1360"/>
                  </a:lnTo>
                  <a:lnTo>
                    <a:pt x="1132" y="1288"/>
                  </a:lnTo>
                  <a:lnTo>
                    <a:pt x="1082" y="1248"/>
                  </a:lnTo>
                  <a:lnTo>
                    <a:pt x="1056" y="1235"/>
                  </a:lnTo>
                  <a:lnTo>
                    <a:pt x="1244" y="1103"/>
                  </a:lnTo>
                  <a:lnTo>
                    <a:pt x="1430" y="964"/>
                  </a:lnTo>
                  <a:lnTo>
                    <a:pt x="1614" y="825"/>
                  </a:lnTo>
                  <a:lnTo>
                    <a:pt x="1885" y="607"/>
                  </a:lnTo>
                  <a:lnTo>
                    <a:pt x="2060" y="458"/>
                  </a:lnTo>
                  <a:lnTo>
                    <a:pt x="2145" y="380"/>
                  </a:lnTo>
                  <a:lnTo>
                    <a:pt x="2194" y="338"/>
                  </a:lnTo>
                  <a:lnTo>
                    <a:pt x="2299" y="235"/>
                  </a:lnTo>
                  <a:lnTo>
                    <a:pt x="2344" y="177"/>
                  </a:lnTo>
                  <a:lnTo>
                    <a:pt x="2367" y="138"/>
                  </a:lnTo>
                  <a:lnTo>
                    <a:pt x="2374" y="118"/>
                  </a:lnTo>
                  <a:lnTo>
                    <a:pt x="2422" y="140"/>
                  </a:lnTo>
                  <a:lnTo>
                    <a:pt x="2466" y="163"/>
                  </a:lnTo>
                  <a:lnTo>
                    <a:pt x="2534" y="206"/>
                  </a:lnTo>
                  <a:lnTo>
                    <a:pt x="2661" y="304"/>
                  </a:lnTo>
                  <a:lnTo>
                    <a:pt x="2721" y="354"/>
                  </a:lnTo>
                  <a:lnTo>
                    <a:pt x="2833" y="453"/>
                  </a:lnTo>
                  <a:lnTo>
                    <a:pt x="2944" y="554"/>
                  </a:lnTo>
                  <a:lnTo>
                    <a:pt x="2993" y="603"/>
                  </a:lnTo>
                  <a:lnTo>
                    <a:pt x="3048" y="646"/>
                  </a:lnTo>
                  <a:lnTo>
                    <a:pt x="2937" y="771"/>
                  </a:lnTo>
                  <a:lnTo>
                    <a:pt x="2708" y="1016"/>
                  </a:lnTo>
                  <a:lnTo>
                    <a:pt x="2474" y="1257"/>
                  </a:lnTo>
                  <a:lnTo>
                    <a:pt x="2233" y="1490"/>
                  </a:lnTo>
                  <a:lnTo>
                    <a:pt x="2112" y="1605"/>
                  </a:lnTo>
                  <a:lnTo>
                    <a:pt x="1987" y="1720"/>
                  </a:lnTo>
                  <a:lnTo>
                    <a:pt x="1732" y="1951"/>
                  </a:lnTo>
                  <a:lnTo>
                    <a:pt x="1467" y="2169"/>
                  </a:lnTo>
                  <a:lnTo>
                    <a:pt x="1261" y="2322"/>
                  </a:lnTo>
                  <a:lnTo>
                    <a:pt x="1120" y="2417"/>
                  </a:lnTo>
                  <a:lnTo>
                    <a:pt x="1047" y="2462"/>
                  </a:lnTo>
                  <a:lnTo>
                    <a:pt x="1047" y="2462"/>
                  </a:lnTo>
                  <a:lnTo>
                    <a:pt x="1047" y="2463"/>
                  </a:lnTo>
                  <a:lnTo>
                    <a:pt x="1033" y="2460"/>
                  </a:lnTo>
                  <a:lnTo>
                    <a:pt x="1012" y="2472"/>
                  </a:lnTo>
                  <a:lnTo>
                    <a:pt x="1005" y="2485"/>
                  </a:lnTo>
                  <a:lnTo>
                    <a:pt x="1004" y="2495"/>
                  </a:lnTo>
                  <a:close/>
                  <a:moveTo>
                    <a:pt x="3082" y="1081"/>
                  </a:moveTo>
                  <a:lnTo>
                    <a:pt x="3078" y="1147"/>
                  </a:lnTo>
                  <a:lnTo>
                    <a:pt x="3074" y="1213"/>
                  </a:lnTo>
                  <a:lnTo>
                    <a:pt x="3072" y="1247"/>
                  </a:lnTo>
                  <a:lnTo>
                    <a:pt x="3069" y="1280"/>
                  </a:lnTo>
                  <a:lnTo>
                    <a:pt x="3067" y="1301"/>
                  </a:lnTo>
                  <a:lnTo>
                    <a:pt x="3065" y="1316"/>
                  </a:lnTo>
                  <a:lnTo>
                    <a:pt x="3059" y="1320"/>
                  </a:lnTo>
                  <a:lnTo>
                    <a:pt x="3052" y="1334"/>
                  </a:lnTo>
                  <a:lnTo>
                    <a:pt x="3051" y="1343"/>
                  </a:lnTo>
                  <a:lnTo>
                    <a:pt x="3038" y="1349"/>
                  </a:lnTo>
                  <a:lnTo>
                    <a:pt x="3018" y="1372"/>
                  </a:lnTo>
                  <a:lnTo>
                    <a:pt x="3016" y="1389"/>
                  </a:lnTo>
                  <a:lnTo>
                    <a:pt x="3018" y="1366"/>
                  </a:lnTo>
                  <a:lnTo>
                    <a:pt x="3010" y="1369"/>
                  </a:lnTo>
                  <a:lnTo>
                    <a:pt x="2990" y="1393"/>
                  </a:lnTo>
                  <a:lnTo>
                    <a:pt x="2941" y="1444"/>
                  </a:lnTo>
                  <a:lnTo>
                    <a:pt x="2890" y="1493"/>
                  </a:lnTo>
                  <a:lnTo>
                    <a:pt x="2734" y="1637"/>
                  </a:lnTo>
                  <a:lnTo>
                    <a:pt x="2574" y="1779"/>
                  </a:lnTo>
                  <a:lnTo>
                    <a:pt x="2201" y="2110"/>
                  </a:lnTo>
                  <a:lnTo>
                    <a:pt x="1823" y="2434"/>
                  </a:lnTo>
                  <a:lnTo>
                    <a:pt x="1804" y="2451"/>
                  </a:lnTo>
                  <a:lnTo>
                    <a:pt x="1785" y="2467"/>
                  </a:lnTo>
                  <a:lnTo>
                    <a:pt x="1778" y="2349"/>
                  </a:lnTo>
                  <a:lnTo>
                    <a:pt x="1765" y="2231"/>
                  </a:lnTo>
                  <a:lnTo>
                    <a:pt x="1764" y="2181"/>
                  </a:lnTo>
                  <a:lnTo>
                    <a:pt x="1765" y="2130"/>
                  </a:lnTo>
                  <a:lnTo>
                    <a:pt x="1764" y="2118"/>
                  </a:lnTo>
                  <a:lnTo>
                    <a:pt x="1749" y="2105"/>
                  </a:lnTo>
                  <a:lnTo>
                    <a:pt x="1739" y="2103"/>
                  </a:lnTo>
                  <a:lnTo>
                    <a:pt x="1927" y="1936"/>
                  </a:lnTo>
                  <a:lnTo>
                    <a:pt x="2106" y="1769"/>
                  </a:lnTo>
                  <a:lnTo>
                    <a:pt x="2236" y="1651"/>
                  </a:lnTo>
                  <a:lnTo>
                    <a:pt x="2489" y="1406"/>
                  </a:lnTo>
                  <a:lnTo>
                    <a:pt x="2737" y="1157"/>
                  </a:lnTo>
                  <a:lnTo>
                    <a:pt x="2977" y="901"/>
                  </a:lnTo>
                  <a:lnTo>
                    <a:pt x="3095" y="770"/>
                  </a:lnTo>
                  <a:lnTo>
                    <a:pt x="3093" y="926"/>
                  </a:lnTo>
                  <a:lnTo>
                    <a:pt x="3082" y="10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0" name="Freeform 18">
              <a:extLst>
                <a:ext uri="{FF2B5EF4-FFF2-40B4-BE49-F238E27FC236}">
                  <a16:creationId xmlns:a16="http://schemas.microsoft.com/office/drawing/2014/main" id="{BBC2F704-1549-BBD0-CC61-AD2A740496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8" y="2746"/>
              <a:ext cx="212" cy="132"/>
            </a:xfrm>
            <a:custGeom>
              <a:avLst/>
              <a:gdLst>
                <a:gd name="T0" fmla="*/ 544 w 635"/>
                <a:gd name="T1" fmla="*/ 0 h 398"/>
                <a:gd name="T2" fmla="*/ 504 w 635"/>
                <a:gd name="T3" fmla="*/ 18 h 398"/>
                <a:gd name="T4" fmla="*/ 496 w 635"/>
                <a:gd name="T5" fmla="*/ 52 h 398"/>
                <a:gd name="T6" fmla="*/ 530 w 635"/>
                <a:gd name="T7" fmla="*/ 177 h 398"/>
                <a:gd name="T8" fmla="*/ 515 w 635"/>
                <a:gd name="T9" fmla="*/ 226 h 398"/>
                <a:gd name="T10" fmla="*/ 478 w 635"/>
                <a:gd name="T11" fmla="*/ 262 h 398"/>
                <a:gd name="T12" fmla="*/ 403 w 635"/>
                <a:gd name="T13" fmla="*/ 291 h 398"/>
                <a:gd name="T14" fmla="*/ 352 w 635"/>
                <a:gd name="T15" fmla="*/ 272 h 398"/>
                <a:gd name="T16" fmla="*/ 332 w 635"/>
                <a:gd name="T17" fmla="*/ 226 h 398"/>
                <a:gd name="T18" fmla="*/ 331 w 635"/>
                <a:gd name="T19" fmla="*/ 198 h 398"/>
                <a:gd name="T20" fmla="*/ 303 w 635"/>
                <a:gd name="T21" fmla="*/ 164 h 398"/>
                <a:gd name="T22" fmla="*/ 246 w 635"/>
                <a:gd name="T23" fmla="*/ 180 h 398"/>
                <a:gd name="T24" fmla="*/ 236 w 635"/>
                <a:gd name="T25" fmla="*/ 209 h 398"/>
                <a:gd name="T26" fmla="*/ 220 w 635"/>
                <a:gd name="T27" fmla="*/ 268 h 398"/>
                <a:gd name="T28" fmla="*/ 160 w 635"/>
                <a:gd name="T29" fmla="*/ 310 h 398"/>
                <a:gd name="T30" fmla="*/ 122 w 635"/>
                <a:gd name="T31" fmla="*/ 304 h 398"/>
                <a:gd name="T32" fmla="*/ 83 w 635"/>
                <a:gd name="T33" fmla="*/ 270 h 398"/>
                <a:gd name="T34" fmla="*/ 83 w 635"/>
                <a:gd name="T35" fmla="*/ 182 h 398"/>
                <a:gd name="T36" fmla="*/ 90 w 635"/>
                <a:gd name="T37" fmla="*/ 149 h 398"/>
                <a:gd name="T38" fmla="*/ 62 w 635"/>
                <a:gd name="T39" fmla="*/ 126 h 398"/>
                <a:gd name="T40" fmla="*/ 34 w 635"/>
                <a:gd name="T41" fmla="*/ 139 h 398"/>
                <a:gd name="T42" fmla="*/ 7 w 635"/>
                <a:gd name="T43" fmla="*/ 193 h 398"/>
                <a:gd name="T44" fmla="*/ 3 w 635"/>
                <a:gd name="T45" fmla="*/ 268 h 398"/>
                <a:gd name="T46" fmla="*/ 31 w 635"/>
                <a:gd name="T47" fmla="*/ 336 h 398"/>
                <a:gd name="T48" fmla="*/ 93 w 635"/>
                <a:gd name="T49" fmla="*/ 383 h 398"/>
                <a:gd name="T50" fmla="*/ 139 w 635"/>
                <a:gd name="T51" fmla="*/ 398 h 398"/>
                <a:gd name="T52" fmla="*/ 229 w 635"/>
                <a:gd name="T53" fmla="*/ 383 h 398"/>
                <a:gd name="T54" fmla="*/ 279 w 635"/>
                <a:gd name="T55" fmla="*/ 339 h 398"/>
                <a:gd name="T56" fmla="*/ 350 w 635"/>
                <a:gd name="T57" fmla="*/ 379 h 398"/>
                <a:gd name="T58" fmla="*/ 470 w 635"/>
                <a:gd name="T59" fmla="*/ 375 h 398"/>
                <a:gd name="T60" fmla="*/ 527 w 635"/>
                <a:gd name="T61" fmla="*/ 350 h 398"/>
                <a:gd name="T62" fmla="*/ 600 w 635"/>
                <a:gd name="T63" fmla="*/ 271 h 398"/>
                <a:gd name="T64" fmla="*/ 635 w 635"/>
                <a:gd name="T65" fmla="*/ 166 h 398"/>
                <a:gd name="T66" fmla="*/ 614 w 635"/>
                <a:gd name="T67" fmla="*/ 64 h 398"/>
                <a:gd name="T68" fmla="*/ 555 w 635"/>
                <a:gd name="T69" fmla="*/ 6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35" h="398">
                  <a:moveTo>
                    <a:pt x="555" y="6"/>
                  </a:moveTo>
                  <a:lnTo>
                    <a:pt x="544" y="0"/>
                  </a:lnTo>
                  <a:lnTo>
                    <a:pt x="521" y="3"/>
                  </a:lnTo>
                  <a:lnTo>
                    <a:pt x="504" y="18"/>
                  </a:lnTo>
                  <a:lnTo>
                    <a:pt x="495" y="39"/>
                  </a:lnTo>
                  <a:lnTo>
                    <a:pt x="496" y="52"/>
                  </a:lnTo>
                  <a:lnTo>
                    <a:pt x="514" y="113"/>
                  </a:lnTo>
                  <a:lnTo>
                    <a:pt x="530" y="177"/>
                  </a:lnTo>
                  <a:lnTo>
                    <a:pt x="527" y="202"/>
                  </a:lnTo>
                  <a:lnTo>
                    <a:pt x="515" y="226"/>
                  </a:lnTo>
                  <a:lnTo>
                    <a:pt x="494" y="251"/>
                  </a:lnTo>
                  <a:lnTo>
                    <a:pt x="478" y="262"/>
                  </a:lnTo>
                  <a:lnTo>
                    <a:pt x="453" y="278"/>
                  </a:lnTo>
                  <a:lnTo>
                    <a:pt x="403" y="291"/>
                  </a:lnTo>
                  <a:lnTo>
                    <a:pt x="370" y="284"/>
                  </a:lnTo>
                  <a:lnTo>
                    <a:pt x="352" y="272"/>
                  </a:lnTo>
                  <a:lnTo>
                    <a:pt x="339" y="252"/>
                  </a:lnTo>
                  <a:lnTo>
                    <a:pt x="332" y="226"/>
                  </a:lnTo>
                  <a:lnTo>
                    <a:pt x="332" y="209"/>
                  </a:lnTo>
                  <a:lnTo>
                    <a:pt x="331" y="198"/>
                  </a:lnTo>
                  <a:lnTo>
                    <a:pt x="324" y="180"/>
                  </a:lnTo>
                  <a:lnTo>
                    <a:pt x="303" y="164"/>
                  </a:lnTo>
                  <a:lnTo>
                    <a:pt x="268" y="164"/>
                  </a:lnTo>
                  <a:lnTo>
                    <a:pt x="246" y="180"/>
                  </a:lnTo>
                  <a:lnTo>
                    <a:pt x="237" y="198"/>
                  </a:lnTo>
                  <a:lnTo>
                    <a:pt x="236" y="209"/>
                  </a:lnTo>
                  <a:lnTo>
                    <a:pt x="233" y="231"/>
                  </a:lnTo>
                  <a:lnTo>
                    <a:pt x="220" y="268"/>
                  </a:lnTo>
                  <a:lnTo>
                    <a:pt x="196" y="297"/>
                  </a:lnTo>
                  <a:lnTo>
                    <a:pt x="160" y="310"/>
                  </a:lnTo>
                  <a:lnTo>
                    <a:pt x="137" y="307"/>
                  </a:lnTo>
                  <a:lnTo>
                    <a:pt x="122" y="304"/>
                  </a:lnTo>
                  <a:lnTo>
                    <a:pt x="102" y="294"/>
                  </a:lnTo>
                  <a:lnTo>
                    <a:pt x="83" y="270"/>
                  </a:lnTo>
                  <a:lnTo>
                    <a:pt x="76" y="228"/>
                  </a:lnTo>
                  <a:lnTo>
                    <a:pt x="83" y="182"/>
                  </a:lnTo>
                  <a:lnTo>
                    <a:pt x="88" y="162"/>
                  </a:lnTo>
                  <a:lnTo>
                    <a:pt x="90" y="149"/>
                  </a:lnTo>
                  <a:lnTo>
                    <a:pt x="80" y="131"/>
                  </a:lnTo>
                  <a:lnTo>
                    <a:pt x="62" y="126"/>
                  </a:lnTo>
                  <a:lnTo>
                    <a:pt x="43" y="130"/>
                  </a:lnTo>
                  <a:lnTo>
                    <a:pt x="34" y="139"/>
                  </a:lnTo>
                  <a:lnTo>
                    <a:pt x="23" y="157"/>
                  </a:lnTo>
                  <a:lnTo>
                    <a:pt x="7" y="193"/>
                  </a:lnTo>
                  <a:lnTo>
                    <a:pt x="0" y="232"/>
                  </a:lnTo>
                  <a:lnTo>
                    <a:pt x="3" y="268"/>
                  </a:lnTo>
                  <a:lnTo>
                    <a:pt x="13" y="304"/>
                  </a:lnTo>
                  <a:lnTo>
                    <a:pt x="31" y="336"/>
                  </a:lnTo>
                  <a:lnTo>
                    <a:pt x="59" y="362"/>
                  </a:lnTo>
                  <a:lnTo>
                    <a:pt x="93" y="383"/>
                  </a:lnTo>
                  <a:lnTo>
                    <a:pt x="113" y="390"/>
                  </a:lnTo>
                  <a:lnTo>
                    <a:pt x="139" y="398"/>
                  </a:lnTo>
                  <a:lnTo>
                    <a:pt x="187" y="398"/>
                  </a:lnTo>
                  <a:lnTo>
                    <a:pt x="229" y="383"/>
                  </a:lnTo>
                  <a:lnTo>
                    <a:pt x="265" y="356"/>
                  </a:lnTo>
                  <a:lnTo>
                    <a:pt x="279" y="339"/>
                  </a:lnTo>
                  <a:lnTo>
                    <a:pt x="299" y="356"/>
                  </a:lnTo>
                  <a:lnTo>
                    <a:pt x="350" y="379"/>
                  </a:lnTo>
                  <a:lnTo>
                    <a:pt x="409" y="386"/>
                  </a:lnTo>
                  <a:lnTo>
                    <a:pt x="470" y="375"/>
                  </a:lnTo>
                  <a:lnTo>
                    <a:pt x="502" y="362"/>
                  </a:lnTo>
                  <a:lnTo>
                    <a:pt x="527" y="350"/>
                  </a:lnTo>
                  <a:lnTo>
                    <a:pt x="567" y="316"/>
                  </a:lnTo>
                  <a:lnTo>
                    <a:pt x="600" y="271"/>
                  </a:lnTo>
                  <a:lnTo>
                    <a:pt x="623" y="221"/>
                  </a:lnTo>
                  <a:lnTo>
                    <a:pt x="635" y="166"/>
                  </a:lnTo>
                  <a:lnTo>
                    <a:pt x="632" y="113"/>
                  </a:lnTo>
                  <a:lnTo>
                    <a:pt x="614" y="64"/>
                  </a:lnTo>
                  <a:lnTo>
                    <a:pt x="581" y="23"/>
                  </a:lnTo>
                  <a:lnTo>
                    <a:pt x="55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539F091A-44F1-0E06-34EE-E09B13021B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5" y="2515"/>
              <a:ext cx="176" cy="179"/>
            </a:xfrm>
            <a:custGeom>
              <a:avLst/>
              <a:gdLst>
                <a:gd name="T0" fmla="*/ 301 w 528"/>
                <a:gd name="T1" fmla="*/ 1 h 538"/>
                <a:gd name="T2" fmla="*/ 268 w 528"/>
                <a:gd name="T3" fmla="*/ 27 h 538"/>
                <a:gd name="T4" fmla="*/ 273 w 528"/>
                <a:gd name="T5" fmla="*/ 82 h 538"/>
                <a:gd name="T6" fmla="*/ 298 w 528"/>
                <a:gd name="T7" fmla="*/ 95 h 538"/>
                <a:gd name="T8" fmla="*/ 373 w 528"/>
                <a:gd name="T9" fmla="*/ 112 h 538"/>
                <a:gd name="T10" fmla="*/ 419 w 528"/>
                <a:gd name="T11" fmla="*/ 145 h 538"/>
                <a:gd name="T12" fmla="*/ 423 w 528"/>
                <a:gd name="T13" fmla="*/ 191 h 538"/>
                <a:gd name="T14" fmla="*/ 409 w 528"/>
                <a:gd name="T15" fmla="*/ 220 h 538"/>
                <a:gd name="T16" fmla="*/ 357 w 528"/>
                <a:gd name="T17" fmla="*/ 265 h 538"/>
                <a:gd name="T18" fmla="*/ 245 w 528"/>
                <a:gd name="T19" fmla="*/ 269 h 538"/>
                <a:gd name="T20" fmla="*/ 207 w 528"/>
                <a:gd name="T21" fmla="*/ 256 h 538"/>
                <a:gd name="T22" fmla="*/ 188 w 528"/>
                <a:gd name="T23" fmla="*/ 250 h 538"/>
                <a:gd name="T24" fmla="*/ 150 w 528"/>
                <a:gd name="T25" fmla="*/ 268 h 538"/>
                <a:gd name="T26" fmla="*/ 141 w 528"/>
                <a:gd name="T27" fmla="*/ 324 h 538"/>
                <a:gd name="T28" fmla="*/ 161 w 528"/>
                <a:gd name="T29" fmla="*/ 341 h 538"/>
                <a:gd name="T30" fmla="*/ 173 w 528"/>
                <a:gd name="T31" fmla="*/ 347 h 538"/>
                <a:gd name="T32" fmla="*/ 178 w 528"/>
                <a:gd name="T33" fmla="*/ 348 h 538"/>
                <a:gd name="T34" fmla="*/ 184 w 528"/>
                <a:gd name="T35" fmla="*/ 351 h 538"/>
                <a:gd name="T36" fmla="*/ 220 w 528"/>
                <a:gd name="T37" fmla="*/ 367 h 538"/>
                <a:gd name="T38" fmla="*/ 243 w 528"/>
                <a:gd name="T39" fmla="*/ 399 h 538"/>
                <a:gd name="T40" fmla="*/ 180 w 528"/>
                <a:gd name="T41" fmla="*/ 443 h 538"/>
                <a:gd name="T42" fmla="*/ 131 w 528"/>
                <a:gd name="T43" fmla="*/ 456 h 538"/>
                <a:gd name="T44" fmla="*/ 62 w 528"/>
                <a:gd name="T45" fmla="*/ 456 h 538"/>
                <a:gd name="T46" fmla="*/ 50 w 528"/>
                <a:gd name="T47" fmla="*/ 443 h 538"/>
                <a:gd name="T48" fmla="*/ 10 w 528"/>
                <a:gd name="T49" fmla="*/ 446 h 538"/>
                <a:gd name="T50" fmla="*/ 3 w 528"/>
                <a:gd name="T51" fmla="*/ 475 h 538"/>
                <a:gd name="T52" fmla="*/ 45 w 528"/>
                <a:gd name="T53" fmla="*/ 525 h 538"/>
                <a:gd name="T54" fmla="*/ 134 w 528"/>
                <a:gd name="T55" fmla="*/ 538 h 538"/>
                <a:gd name="T56" fmla="*/ 190 w 528"/>
                <a:gd name="T57" fmla="*/ 528 h 538"/>
                <a:gd name="T58" fmla="*/ 302 w 528"/>
                <a:gd name="T59" fmla="*/ 465 h 538"/>
                <a:gd name="T60" fmla="*/ 355 w 528"/>
                <a:gd name="T61" fmla="*/ 383 h 538"/>
                <a:gd name="T62" fmla="*/ 357 w 528"/>
                <a:gd name="T63" fmla="*/ 366 h 538"/>
                <a:gd name="T64" fmla="*/ 425 w 528"/>
                <a:gd name="T65" fmla="*/ 341 h 538"/>
                <a:gd name="T66" fmla="*/ 497 w 528"/>
                <a:gd name="T67" fmla="*/ 271 h 538"/>
                <a:gd name="T68" fmla="*/ 520 w 528"/>
                <a:gd name="T69" fmla="*/ 220 h 538"/>
                <a:gd name="T70" fmla="*/ 520 w 528"/>
                <a:gd name="T71" fmla="*/ 127 h 538"/>
                <a:gd name="T72" fmla="*/ 469 w 528"/>
                <a:gd name="T73" fmla="*/ 53 h 538"/>
                <a:gd name="T74" fmla="*/ 384 w 528"/>
                <a:gd name="T75" fmla="*/ 9 h 538"/>
                <a:gd name="T76" fmla="*/ 311 w 528"/>
                <a:gd name="T77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28" h="538">
                  <a:moveTo>
                    <a:pt x="311" y="0"/>
                  </a:moveTo>
                  <a:lnTo>
                    <a:pt x="301" y="1"/>
                  </a:lnTo>
                  <a:lnTo>
                    <a:pt x="285" y="9"/>
                  </a:lnTo>
                  <a:lnTo>
                    <a:pt x="268" y="27"/>
                  </a:lnTo>
                  <a:lnTo>
                    <a:pt x="263" y="60"/>
                  </a:lnTo>
                  <a:lnTo>
                    <a:pt x="273" y="82"/>
                  </a:lnTo>
                  <a:lnTo>
                    <a:pt x="288" y="92"/>
                  </a:lnTo>
                  <a:lnTo>
                    <a:pt x="298" y="95"/>
                  </a:lnTo>
                  <a:lnTo>
                    <a:pt x="321" y="99"/>
                  </a:lnTo>
                  <a:lnTo>
                    <a:pt x="373" y="112"/>
                  </a:lnTo>
                  <a:lnTo>
                    <a:pt x="404" y="129"/>
                  </a:lnTo>
                  <a:lnTo>
                    <a:pt x="419" y="145"/>
                  </a:lnTo>
                  <a:lnTo>
                    <a:pt x="426" y="165"/>
                  </a:lnTo>
                  <a:lnTo>
                    <a:pt x="423" y="191"/>
                  </a:lnTo>
                  <a:lnTo>
                    <a:pt x="416" y="206"/>
                  </a:lnTo>
                  <a:lnTo>
                    <a:pt x="409" y="220"/>
                  </a:lnTo>
                  <a:lnTo>
                    <a:pt x="391" y="242"/>
                  </a:lnTo>
                  <a:lnTo>
                    <a:pt x="357" y="265"/>
                  </a:lnTo>
                  <a:lnTo>
                    <a:pt x="302" y="276"/>
                  </a:lnTo>
                  <a:lnTo>
                    <a:pt x="245" y="269"/>
                  </a:lnTo>
                  <a:lnTo>
                    <a:pt x="217" y="260"/>
                  </a:lnTo>
                  <a:lnTo>
                    <a:pt x="207" y="256"/>
                  </a:lnTo>
                  <a:lnTo>
                    <a:pt x="199" y="253"/>
                  </a:lnTo>
                  <a:lnTo>
                    <a:pt x="188" y="250"/>
                  </a:lnTo>
                  <a:lnTo>
                    <a:pt x="171" y="253"/>
                  </a:lnTo>
                  <a:lnTo>
                    <a:pt x="150" y="268"/>
                  </a:lnTo>
                  <a:lnTo>
                    <a:pt x="135" y="299"/>
                  </a:lnTo>
                  <a:lnTo>
                    <a:pt x="141" y="324"/>
                  </a:lnTo>
                  <a:lnTo>
                    <a:pt x="151" y="337"/>
                  </a:lnTo>
                  <a:lnTo>
                    <a:pt x="161" y="341"/>
                  </a:lnTo>
                  <a:lnTo>
                    <a:pt x="167" y="344"/>
                  </a:lnTo>
                  <a:lnTo>
                    <a:pt x="173" y="347"/>
                  </a:lnTo>
                  <a:lnTo>
                    <a:pt x="173" y="347"/>
                  </a:lnTo>
                  <a:lnTo>
                    <a:pt x="178" y="348"/>
                  </a:lnTo>
                  <a:lnTo>
                    <a:pt x="184" y="351"/>
                  </a:lnTo>
                  <a:lnTo>
                    <a:pt x="184" y="351"/>
                  </a:lnTo>
                  <a:lnTo>
                    <a:pt x="184" y="351"/>
                  </a:lnTo>
                  <a:lnTo>
                    <a:pt x="220" y="367"/>
                  </a:lnTo>
                  <a:lnTo>
                    <a:pt x="252" y="386"/>
                  </a:lnTo>
                  <a:lnTo>
                    <a:pt x="243" y="399"/>
                  </a:lnTo>
                  <a:lnTo>
                    <a:pt x="220" y="420"/>
                  </a:lnTo>
                  <a:lnTo>
                    <a:pt x="180" y="443"/>
                  </a:lnTo>
                  <a:lnTo>
                    <a:pt x="150" y="452"/>
                  </a:lnTo>
                  <a:lnTo>
                    <a:pt x="131" y="456"/>
                  </a:lnTo>
                  <a:lnTo>
                    <a:pt x="85" y="459"/>
                  </a:lnTo>
                  <a:lnTo>
                    <a:pt x="62" y="456"/>
                  </a:lnTo>
                  <a:lnTo>
                    <a:pt x="57" y="453"/>
                  </a:lnTo>
                  <a:lnTo>
                    <a:pt x="50" y="443"/>
                  </a:lnTo>
                  <a:lnTo>
                    <a:pt x="30" y="438"/>
                  </a:lnTo>
                  <a:lnTo>
                    <a:pt x="10" y="446"/>
                  </a:lnTo>
                  <a:lnTo>
                    <a:pt x="0" y="463"/>
                  </a:lnTo>
                  <a:lnTo>
                    <a:pt x="3" y="475"/>
                  </a:lnTo>
                  <a:lnTo>
                    <a:pt x="13" y="498"/>
                  </a:lnTo>
                  <a:lnTo>
                    <a:pt x="45" y="525"/>
                  </a:lnTo>
                  <a:lnTo>
                    <a:pt x="88" y="537"/>
                  </a:lnTo>
                  <a:lnTo>
                    <a:pt x="134" y="538"/>
                  </a:lnTo>
                  <a:lnTo>
                    <a:pt x="155" y="534"/>
                  </a:lnTo>
                  <a:lnTo>
                    <a:pt x="190" y="528"/>
                  </a:lnTo>
                  <a:lnTo>
                    <a:pt x="250" y="504"/>
                  </a:lnTo>
                  <a:lnTo>
                    <a:pt x="302" y="465"/>
                  </a:lnTo>
                  <a:lnTo>
                    <a:pt x="341" y="414"/>
                  </a:lnTo>
                  <a:lnTo>
                    <a:pt x="355" y="383"/>
                  </a:lnTo>
                  <a:lnTo>
                    <a:pt x="358" y="374"/>
                  </a:lnTo>
                  <a:lnTo>
                    <a:pt x="357" y="366"/>
                  </a:lnTo>
                  <a:lnTo>
                    <a:pt x="381" y="360"/>
                  </a:lnTo>
                  <a:lnTo>
                    <a:pt x="425" y="341"/>
                  </a:lnTo>
                  <a:lnTo>
                    <a:pt x="463" y="311"/>
                  </a:lnTo>
                  <a:lnTo>
                    <a:pt x="497" y="271"/>
                  </a:lnTo>
                  <a:lnTo>
                    <a:pt x="509" y="246"/>
                  </a:lnTo>
                  <a:lnTo>
                    <a:pt x="520" y="220"/>
                  </a:lnTo>
                  <a:lnTo>
                    <a:pt x="528" y="171"/>
                  </a:lnTo>
                  <a:lnTo>
                    <a:pt x="520" y="127"/>
                  </a:lnTo>
                  <a:lnTo>
                    <a:pt x="499" y="86"/>
                  </a:lnTo>
                  <a:lnTo>
                    <a:pt x="469" y="53"/>
                  </a:lnTo>
                  <a:lnTo>
                    <a:pt x="430" y="26"/>
                  </a:lnTo>
                  <a:lnTo>
                    <a:pt x="384" y="9"/>
                  </a:lnTo>
                  <a:lnTo>
                    <a:pt x="337" y="0"/>
                  </a:lnTo>
                  <a:lnTo>
                    <a:pt x="3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B54062FE-E4AB-CC54-F020-07C6412A14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5" y="2702"/>
              <a:ext cx="205" cy="210"/>
            </a:xfrm>
            <a:custGeom>
              <a:avLst/>
              <a:gdLst>
                <a:gd name="T0" fmla="*/ 388 w 613"/>
                <a:gd name="T1" fmla="*/ 3 h 630"/>
                <a:gd name="T2" fmla="*/ 357 w 613"/>
                <a:gd name="T3" fmla="*/ 52 h 630"/>
                <a:gd name="T4" fmla="*/ 381 w 613"/>
                <a:gd name="T5" fmla="*/ 89 h 630"/>
                <a:gd name="T6" fmla="*/ 466 w 613"/>
                <a:gd name="T7" fmla="*/ 128 h 630"/>
                <a:gd name="T8" fmla="*/ 511 w 613"/>
                <a:gd name="T9" fmla="*/ 174 h 630"/>
                <a:gd name="T10" fmla="*/ 506 w 613"/>
                <a:gd name="T11" fmla="*/ 230 h 630"/>
                <a:gd name="T12" fmla="*/ 486 w 613"/>
                <a:gd name="T13" fmla="*/ 265 h 630"/>
                <a:gd name="T14" fmla="*/ 431 w 613"/>
                <a:gd name="T15" fmla="*/ 307 h 630"/>
                <a:gd name="T16" fmla="*/ 349 w 613"/>
                <a:gd name="T17" fmla="*/ 312 h 630"/>
                <a:gd name="T18" fmla="*/ 257 w 613"/>
                <a:gd name="T19" fmla="*/ 265 h 630"/>
                <a:gd name="T20" fmla="*/ 253 w 613"/>
                <a:gd name="T21" fmla="*/ 260 h 630"/>
                <a:gd name="T22" fmla="*/ 239 w 613"/>
                <a:gd name="T23" fmla="*/ 252 h 630"/>
                <a:gd name="T24" fmla="*/ 198 w 613"/>
                <a:gd name="T25" fmla="*/ 256 h 630"/>
                <a:gd name="T26" fmla="*/ 175 w 613"/>
                <a:gd name="T27" fmla="*/ 311 h 630"/>
                <a:gd name="T28" fmla="*/ 188 w 613"/>
                <a:gd name="T29" fmla="*/ 334 h 630"/>
                <a:gd name="T30" fmla="*/ 214 w 613"/>
                <a:gd name="T31" fmla="*/ 354 h 630"/>
                <a:gd name="T32" fmla="*/ 256 w 613"/>
                <a:gd name="T33" fmla="*/ 422 h 630"/>
                <a:gd name="T34" fmla="*/ 224 w 613"/>
                <a:gd name="T35" fmla="*/ 512 h 630"/>
                <a:gd name="T36" fmla="*/ 180 w 613"/>
                <a:gd name="T37" fmla="*/ 543 h 630"/>
                <a:gd name="T38" fmla="*/ 119 w 613"/>
                <a:gd name="T39" fmla="*/ 547 h 630"/>
                <a:gd name="T40" fmla="*/ 72 w 613"/>
                <a:gd name="T41" fmla="*/ 495 h 630"/>
                <a:gd name="T42" fmla="*/ 51 w 613"/>
                <a:gd name="T43" fmla="*/ 397 h 630"/>
                <a:gd name="T44" fmla="*/ 37 w 613"/>
                <a:gd name="T45" fmla="*/ 374 h 630"/>
                <a:gd name="T46" fmla="*/ 5 w 613"/>
                <a:gd name="T47" fmla="*/ 387 h 630"/>
                <a:gd name="T48" fmla="*/ 0 w 613"/>
                <a:gd name="T49" fmla="*/ 425 h 630"/>
                <a:gd name="T50" fmla="*/ 13 w 613"/>
                <a:gd name="T51" fmla="*/ 540 h 630"/>
                <a:gd name="T52" fmla="*/ 66 w 613"/>
                <a:gd name="T53" fmla="*/ 607 h 630"/>
                <a:gd name="T54" fmla="*/ 131 w 613"/>
                <a:gd name="T55" fmla="*/ 630 h 630"/>
                <a:gd name="T56" fmla="*/ 220 w 613"/>
                <a:gd name="T57" fmla="*/ 615 h 630"/>
                <a:gd name="T58" fmla="*/ 263 w 613"/>
                <a:gd name="T59" fmla="*/ 594 h 630"/>
                <a:gd name="T60" fmla="*/ 329 w 613"/>
                <a:gd name="T61" fmla="*/ 522 h 630"/>
                <a:gd name="T62" fmla="*/ 352 w 613"/>
                <a:gd name="T63" fmla="*/ 452 h 630"/>
                <a:gd name="T64" fmla="*/ 352 w 613"/>
                <a:gd name="T65" fmla="*/ 410 h 630"/>
                <a:gd name="T66" fmla="*/ 446 w 613"/>
                <a:gd name="T67" fmla="*/ 404 h 630"/>
                <a:gd name="T68" fmla="*/ 555 w 613"/>
                <a:gd name="T69" fmla="*/ 338 h 630"/>
                <a:gd name="T70" fmla="*/ 594 w 613"/>
                <a:gd name="T71" fmla="*/ 283 h 630"/>
                <a:gd name="T72" fmla="*/ 613 w 613"/>
                <a:gd name="T73" fmla="*/ 177 h 630"/>
                <a:gd name="T74" fmla="*/ 574 w 613"/>
                <a:gd name="T75" fmla="*/ 82 h 630"/>
                <a:gd name="T76" fmla="*/ 489 w 613"/>
                <a:gd name="T77" fmla="*/ 17 h 630"/>
                <a:gd name="T78" fmla="*/ 404 w 613"/>
                <a:gd name="T79" fmla="*/ 0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13" h="630">
                  <a:moveTo>
                    <a:pt x="404" y="0"/>
                  </a:moveTo>
                  <a:lnTo>
                    <a:pt x="388" y="3"/>
                  </a:lnTo>
                  <a:lnTo>
                    <a:pt x="365" y="21"/>
                  </a:lnTo>
                  <a:lnTo>
                    <a:pt x="357" y="52"/>
                  </a:lnTo>
                  <a:lnTo>
                    <a:pt x="367" y="79"/>
                  </a:lnTo>
                  <a:lnTo>
                    <a:pt x="381" y="89"/>
                  </a:lnTo>
                  <a:lnTo>
                    <a:pt x="410" y="101"/>
                  </a:lnTo>
                  <a:lnTo>
                    <a:pt x="466" y="128"/>
                  </a:lnTo>
                  <a:lnTo>
                    <a:pt x="498" y="152"/>
                  </a:lnTo>
                  <a:lnTo>
                    <a:pt x="511" y="174"/>
                  </a:lnTo>
                  <a:lnTo>
                    <a:pt x="515" y="200"/>
                  </a:lnTo>
                  <a:lnTo>
                    <a:pt x="506" y="230"/>
                  </a:lnTo>
                  <a:lnTo>
                    <a:pt x="498" y="249"/>
                  </a:lnTo>
                  <a:lnTo>
                    <a:pt x="486" y="265"/>
                  </a:lnTo>
                  <a:lnTo>
                    <a:pt x="462" y="291"/>
                  </a:lnTo>
                  <a:lnTo>
                    <a:pt x="431" y="307"/>
                  </a:lnTo>
                  <a:lnTo>
                    <a:pt x="400" y="314"/>
                  </a:lnTo>
                  <a:lnTo>
                    <a:pt x="349" y="312"/>
                  </a:lnTo>
                  <a:lnTo>
                    <a:pt x="285" y="286"/>
                  </a:lnTo>
                  <a:lnTo>
                    <a:pt x="257" y="265"/>
                  </a:lnTo>
                  <a:lnTo>
                    <a:pt x="257" y="265"/>
                  </a:lnTo>
                  <a:lnTo>
                    <a:pt x="253" y="260"/>
                  </a:lnTo>
                  <a:lnTo>
                    <a:pt x="247" y="258"/>
                  </a:lnTo>
                  <a:lnTo>
                    <a:pt x="239" y="252"/>
                  </a:lnTo>
                  <a:lnTo>
                    <a:pt x="223" y="249"/>
                  </a:lnTo>
                  <a:lnTo>
                    <a:pt x="198" y="256"/>
                  </a:lnTo>
                  <a:lnTo>
                    <a:pt x="177" y="285"/>
                  </a:lnTo>
                  <a:lnTo>
                    <a:pt x="175" y="311"/>
                  </a:lnTo>
                  <a:lnTo>
                    <a:pt x="181" y="327"/>
                  </a:lnTo>
                  <a:lnTo>
                    <a:pt x="188" y="334"/>
                  </a:lnTo>
                  <a:lnTo>
                    <a:pt x="201" y="344"/>
                  </a:lnTo>
                  <a:lnTo>
                    <a:pt x="214" y="354"/>
                  </a:lnTo>
                  <a:lnTo>
                    <a:pt x="234" y="376"/>
                  </a:lnTo>
                  <a:lnTo>
                    <a:pt x="256" y="422"/>
                  </a:lnTo>
                  <a:lnTo>
                    <a:pt x="253" y="469"/>
                  </a:lnTo>
                  <a:lnTo>
                    <a:pt x="224" y="512"/>
                  </a:lnTo>
                  <a:lnTo>
                    <a:pt x="198" y="531"/>
                  </a:lnTo>
                  <a:lnTo>
                    <a:pt x="180" y="543"/>
                  </a:lnTo>
                  <a:lnTo>
                    <a:pt x="146" y="551"/>
                  </a:lnTo>
                  <a:lnTo>
                    <a:pt x="119" y="547"/>
                  </a:lnTo>
                  <a:lnTo>
                    <a:pt x="96" y="533"/>
                  </a:lnTo>
                  <a:lnTo>
                    <a:pt x="72" y="495"/>
                  </a:lnTo>
                  <a:lnTo>
                    <a:pt x="54" y="430"/>
                  </a:lnTo>
                  <a:lnTo>
                    <a:pt x="51" y="397"/>
                  </a:lnTo>
                  <a:lnTo>
                    <a:pt x="50" y="386"/>
                  </a:lnTo>
                  <a:lnTo>
                    <a:pt x="37" y="374"/>
                  </a:lnTo>
                  <a:lnTo>
                    <a:pt x="20" y="374"/>
                  </a:lnTo>
                  <a:lnTo>
                    <a:pt x="5" y="387"/>
                  </a:lnTo>
                  <a:lnTo>
                    <a:pt x="2" y="397"/>
                  </a:lnTo>
                  <a:lnTo>
                    <a:pt x="0" y="425"/>
                  </a:lnTo>
                  <a:lnTo>
                    <a:pt x="1" y="484"/>
                  </a:lnTo>
                  <a:lnTo>
                    <a:pt x="13" y="540"/>
                  </a:lnTo>
                  <a:lnTo>
                    <a:pt x="43" y="589"/>
                  </a:lnTo>
                  <a:lnTo>
                    <a:pt x="66" y="607"/>
                  </a:lnTo>
                  <a:lnTo>
                    <a:pt x="87" y="619"/>
                  </a:lnTo>
                  <a:lnTo>
                    <a:pt x="131" y="630"/>
                  </a:lnTo>
                  <a:lnTo>
                    <a:pt x="175" y="628"/>
                  </a:lnTo>
                  <a:lnTo>
                    <a:pt x="220" y="615"/>
                  </a:lnTo>
                  <a:lnTo>
                    <a:pt x="241" y="606"/>
                  </a:lnTo>
                  <a:lnTo>
                    <a:pt x="263" y="594"/>
                  </a:lnTo>
                  <a:lnTo>
                    <a:pt x="300" y="561"/>
                  </a:lnTo>
                  <a:lnTo>
                    <a:pt x="329" y="522"/>
                  </a:lnTo>
                  <a:lnTo>
                    <a:pt x="348" y="476"/>
                  </a:lnTo>
                  <a:lnTo>
                    <a:pt x="352" y="452"/>
                  </a:lnTo>
                  <a:lnTo>
                    <a:pt x="355" y="430"/>
                  </a:lnTo>
                  <a:lnTo>
                    <a:pt x="352" y="410"/>
                  </a:lnTo>
                  <a:lnTo>
                    <a:pt x="384" y="413"/>
                  </a:lnTo>
                  <a:lnTo>
                    <a:pt x="446" y="404"/>
                  </a:lnTo>
                  <a:lnTo>
                    <a:pt x="505" y="380"/>
                  </a:lnTo>
                  <a:lnTo>
                    <a:pt x="555" y="338"/>
                  </a:lnTo>
                  <a:lnTo>
                    <a:pt x="577" y="309"/>
                  </a:lnTo>
                  <a:lnTo>
                    <a:pt x="594" y="283"/>
                  </a:lnTo>
                  <a:lnTo>
                    <a:pt x="611" y="230"/>
                  </a:lnTo>
                  <a:lnTo>
                    <a:pt x="613" y="177"/>
                  </a:lnTo>
                  <a:lnTo>
                    <a:pt x="600" y="127"/>
                  </a:lnTo>
                  <a:lnTo>
                    <a:pt x="574" y="82"/>
                  </a:lnTo>
                  <a:lnTo>
                    <a:pt x="537" y="44"/>
                  </a:lnTo>
                  <a:lnTo>
                    <a:pt x="489" y="17"/>
                  </a:lnTo>
                  <a:lnTo>
                    <a:pt x="434" y="1"/>
                  </a:lnTo>
                  <a:lnTo>
                    <a:pt x="40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" name="타원 12">
            <a:extLst>
              <a:ext uri="{FF2B5EF4-FFF2-40B4-BE49-F238E27FC236}">
                <a16:creationId xmlns:a16="http://schemas.microsoft.com/office/drawing/2014/main" id="{58396591-0DEB-3348-DDC1-7686CE1B0FD8}"/>
              </a:ext>
            </a:extLst>
          </p:cNvPr>
          <p:cNvSpPr/>
          <p:nvPr/>
        </p:nvSpPr>
        <p:spPr>
          <a:xfrm>
            <a:off x="7083847" y="5360361"/>
            <a:ext cx="45719" cy="45719"/>
          </a:xfrm>
          <a:prstGeom prst="ellipse">
            <a:avLst/>
          </a:prstGeom>
          <a:solidFill>
            <a:srgbClr val="FFC000"/>
          </a:solidFill>
          <a:ln w="730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73DADBBE-895C-C7DC-A8DD-D1F694A013A4}"/>
              </a:ext>
            </a:extLst>
          </p:cNvPr>
          <p:cNvSpPr/>
          <p:nvPr/>
        </p:nvSpPr>
        <p:spPr>
          <a:xfrm>
            <a:off x="5685951" y="2986877"/>
            <a:ext cx="1517332" cy="427278"/>
          </a:xfrm>
          <a:prstGeom prst="roundRect">
            <a:avLst>
              <a:gd name="adj" fmla="val 15263"/>
            </a:avLst>
          </a:prstGeom>
          <a:solidFill>
            <a:schemeClr val="bg1"/>
          </a:solidFill>
          <a:ln>
            <a:noFill/>
          </a:ln>
          <a:effectLst>
            <a:outerShdw blurRad="190500" dist="38100" dir="5400000" algn="t" rotWithShape="0">
              <a:srgbClr val="045B5C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360363">
              <a:defRPr/>
            </a:pPr>
            <a:endParaRPr lang="ko-KR" altLang="en-US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193BCC31-BA2F-FA05-6591-0FDC551AEF0F}"/>
              </a:ext>
            </a:extLst>
          </p:cNvPr>
          <p:cNvSpPr/>
          <p:nvPr/>
        </p:nvSpPr>
        <p:spPr>
          <a:xfrm>
            <a:off x="7090505" y="3178562"/>
            <a:ext cx="45719" cy="45719"/>
          </a:xfrm>
          <a:prstGeom prst="ellipse">
            <a:avLst/>
          </a:prstGeom>
          <a:solidFill>
            <a:srgbClr val="045B5C"/>
          </a:solidFill>
          <a:ln w="730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B399EFEF-3D90-D0C1-9299-1D2BF960F556}"/>
              </a:ext>
            </a:extLst>
          </p:cNvPr>
          <p:cNvSpPr/>
          <p:nvPr/>
        </p:nvSpPr>
        <p:spPr>
          <a:xfrm>
            <a:off x="4578668" y="4040002"/>
            <a:ext cx="1517332" cy="427278"/>
          </a:xfrm>
          <a:prstGeom prst="roundRect">
            <a:avLst>
              <a:gd name="adj" fmla="val 15263"/>
            </a:avLst>
          </a:prstGeom>
          <a:solidFill>
            <a:schemeClr val="bg1"/>
          </a:solidFill>
          <a:ln>
            <a:noFill/>
          </a:ln>
          <a:effectLst>
            <a:outerShdw blurRad="190500" dist="38100" dir="5400000" algn="t" rotWithShape="0">
              <a:srgbClr val="FFC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Ins="468000" rtlCol="0" anchor="ctr"/>
          <a:lstStyle/>
          <a:p>
            <a:pPr algn="r">
              <a:defRPr/>
            </a:pPr>
            <a:endParaRPr lang="ko-KR" altLang="en-US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26" name="Group 16">
            <a:extLst>
              <a:ext uri="{FF2B5EF4-FFF2-40B4-BE49-F238E27FC236}">
                <a16:creationId xmlns:a16="http://schemas.microsoft.com/office/drawing/2014/main" id="{A6C2C24D-EA26-3B7E-ADBE-E2749C9519F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760392" y="4117385"/>
            <a:ext cx="226954" cy="260862"/>
            <a:chOff x="1039" y="1681"/>
            <a:chExt cx="1071" cy="1231"/>
          </a:xfrm>
          <a:solidFill>
            <a:schemeClr val="bg1"/>
          </a:solidFill>
        </p:grpSpPr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EC29CBD2-F015-E3CE-4B01-9DC47445FDD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9" y="1681"/>
              <a:ext cx="1071" cy="1099"/>
            </a:xfrm>
            <a:custGeom>
              <a:avLst/>
              <a:gdLst>
                <a:gd name="T0" fmla="*/ 3169 w 3212"/>
                <a:gd name="T1" fmla="*/ 566 h 3298"/>
                <a:gd name="T2" fmla="*/ 3035 w 3212"/>
                <a:gd name="T3" fmla="*/ 475 h 3298"/>
                <a:gd name="T4" fmla="*/ 2711 w 3212"/>
                <a:gd name="T5" fmla="*/ 199 h 3298"/>
                <a:gd name="T6" fmla="*/ 2384 w 3212"/>
                <a:gd name="T7" fmla="*/ 19 h 3298"/>
                <a:gd name="T8" fmla="*/ 2347 w 3212"/>
                <a:gd name="T9" fmla="*/ 4 h 3298"/>
                <a:gd name="T10" fmla="*/ 2278 w 3212"/>
                <a:gd name="T11" fmla="*/ 47 h 3298"/>
                <a:gd name="T12" fmla="*/ 2171 w 3212"/>
                <a:gd name="T13" fmla="*/ 190 h 3298"/>
                <a:gd name="T14" fmla="*/ 1698 w 3212"/>
                <a:gd name="T15" fmla="*/ 610 h 3298"/>
                <a:gd name="T16" fmla="*/ 716 w 3212"/>
                <a:gd name="T17" fmla="*/ 1337 h 3298"/>
                <a:gd name="T18" fmla="*/ 296 w 3212"/>
                <a:gd name="T19" fmla="*/ 1713 h 3298"/>
                <a:gd name="T20" fmla="*/ 59 w 3212"/>
                <a:gd name="T21" fmla="*/ 2061 h 3298"/>
                <a:gd name="T22" fmla="*/ 0 w 3212"/>
                <a:gd name="T23" fmla="*/ 2479 h 3298"/>
                <a:gd name="T24" fmla="*/ 29 w 3212"/>
                <a:gd name="T25" fmla="*/ 2758 h 3298"/>
                <a:gd name="T26" fmla="*/ 183 w 3212"/>
                <a:gd name="T27" fmla="*/ 2915 h 3298"/>
                <a:gd name="T28" fmla="*/ 615 w 3212"/>
                <a:gd name="T29" fmla="*/ 3255 h 3298"/>
                <a:gd name="T30" fmla="*/ 886 w 3212"/>
                <a:gd name="T31" fmla="*/ 3291 h 3298"/>
                <a:gd name="T32" fmla="*/ 1138 w 3212"/>
                <a:gd name="T33" fmla="*/ 3171 h 3298"/>
                <a:gd name="T34" fmla="*/ 1808 w 3212"/>
                <a:gd name="T35" fmla="*/ 2600 h 3298"/>
                <a:gd name="T36" fmla="*/ 2812 w 3212"/>
                <a:gd name="T37" fmla="*/ 1724 h 3298"/>
                <a:gd name="T38" fmla="*/ 3103 w 3212"/>
                <a:gd name="T39" fmla="*/ 1438 h 3298"/>
                <a:gd name="T40" fmla="*/ 3146 w 3212"/>
                <a:gd name="T41" fmla="*/ 1401 h 3298"/>
                <a:gd name="T42" fmla="*/ 3193 w 3212"/>
                <a:gd name="T43" fmla="*/ 1183 h 3298"/>
                <a:gd name="T44" fmla="*/ 3208 w 3212"/>
                <a:gd name="T45" fmla="*/ 620 h 3298"/>
                <a:gd name="T46" fmla="*/ 1001 w 3212"/>
                <a:gd name="T47" fmla="*/ 3114 h 3298"/>
                <a:gd name="T48" fmla="*/ 881 w 3212"/>
                <a:gd name="T49" fmla="*/ 3066 h 3298"/>
                <a:gd name="T50" fmla="*/ 844 w 3212"/>
                <a:gd name="T51" fmla="*/ 2610 h 3298"/>
                <a:gd name="T52" fmla="*/ 840 w 3212"/>
                <a:gd name="T53" fmla="*/ 2398 h 3298"/>
                <a:gd name="T54" fmla="*/ 401 w 3212"/>
                <a:gd name="T55" fmla="*/ 2082 h 3298"/>
                <a:gd name="T56" fmla="*/ 241 w 3212"/>
                <a:gd name="T57" fmla="*/ 1969 h 3298"/>
                <a:gd name="T58" fmla="*/ 752 w 3212"/>
                <a:gd name="T59" fmla="*/ 2141 h 3298"/>
                <a:gd name="T60" fmla="*/ 1034 w 3212"/>
                <a:gd name="T61" fmla="*/ 2354 h 3298"/>
                <a:gd name="T62" fmla="*/ 1418 w 3212"/>
                <a:gd name="T63" fmla="*/ 2074 h 3298"/>
                <a:gd name="T64" fmla="*/ 1624 w 3212"/>
                <a:gd name="T65" fmla="*/ 1847 h 3298"/>
                <a:gd name="T66" fmla="*/ 1420 w 3212"/>
                <a:gd name="T67" fmla="*/ 1596 h 3298"/>
                <a:gd name="T68" fmla="*/ 1082 w 3212"/>
                <a:gd name="T69" fmla="*/ 1248 h 3298"/>
                <a:gd name="T70" fmla="*/ 1614 w 3212"/>
                <a:gd name="T71" fmla="*/ 825 h 3298"/>
                <a:gd name="T72" fmla="*/ 2194 w 3212"/>
                <a:gd name="T73" fmla="*/ 338 h 3298"/>
                <a:gd name="T74" fmla="*/ 2374 w 3212"/>
                <a:gd name="T75" fmla="*/ 118 h 3298"/>
                <a:gd name="T76" fmla="*/ 2661 w 3212"/>
                <a:gd name="T77" fmla="*/ 304 h 3298"/>
                <a:gd name="T78" fmla="*/ 2993 w 3212"/>
                <a:gd name="T79" fmla="*/ 603 h 3298"/>
                <a:gd name="T80" fmla="*/ 2474 w 3212"/>
                <a:gd name="T81" fmla="*/ 1257 h 3298"/>
                <a:gd name="T82" fmla="*/ 1732 w 3212"/>
                <a:gd name="T83" fmla="*/ 1951 h 3298"/>
                <a:gd name="T84" fmla="*/ 1047 w 3212"/>
                <a:gd name="T85" fmla="*/ 2462 h 3298"/>
                <a:gd name="T86" fmla="*/ 1012 w 3212"/>
                <a:gd name="T87" fmla="*/ 2472 h 3298"/>
                <a:gd name="T88" fmla="*/ 3078 w 3212"/>
                <a:gd name="T89" fmla="*/ 1147 h 3298"/>
                <a:gd name="T90" fmla="*/ 3067 w 3212"/>
                <a:gd name="T91" fmla="*/ 1301 h 3298"/>
                <a:gd name="T92" fmla="*/ 3051 w 3212"/>
                <a:gd name="T93" fmla="*/ 1343 h 3298"/>
                <a:gd name="T94" fmla="*/ 3018 w 3212"/>
                <a:gd name="T95" fmla="*/ 1366 h 3298"/>
                <a:gd name="T96" fmla="*/ 2890 w 3212"/>
                <a:gd name="T97" fmla="*/ 1493 h 3298"/>
                <a:gd name="T98" fmla="*/ 1823 w 3212"/>
                <a:gd name="T99" fmla="*/ 2434 h 3298"/>
                <a:gd name="T100" fmla="*/ 1765 w 3212"/>
                <a:gd name="T101" fmla="*/ 2231 h 3298"/>
                <a:gd name="T102" fmla="*/ 1749 w 3212"/>
                <a:gd name="T103" fmla="*/ 2105 h 3298"/>
                <a:gd name="T104" fmla="*/ 2236 w 3212"/>
                <a:gd name="T105" fmla="*/ 1651 h 3298"/>
                <a:gd name="T106" fmla="*/ 3095 w 3212"/>
                <a:gd name="T107" fmla="*/ 770 h 3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212" h="3298">
                  <a:moveTo>
                    <a:pt x="3208" y="620"/>
                  </a:moveTo>
                  <a:lnTo>
                    <a:pt x="3206" y="606"/>
                  </a:lnTo>
                  <a:lnTo>
                    <a:pt x="3192" y="581"/>
                  </a:lnTo>
                  <a:lnTo>
                    <a:pt x="3169" y="566"/>
                  </a:lnTo>
                  <a:lnTo>
                    <a:pt x="3143" y="561"/>
                  </a:lnTo>
                  <a:lnTo>
                    <a:pt x="3130" y="564"/>
                  </a:lnTo>
                  <a:lnTo>
                    <a:pt x="3101" y="533"/>
                  </a:lnTo>
                  <a:lnTo>
                    <a:pt x="3035" y="475"/>
                  </a:lnTo>
                  <a:lnTo>
                    <a:pt x="3003" y="448"/>
                  </a:lnTo>
                  <a:lnTo>
                    <a:pt x="2931" y="383"/>
                  </a:lnTo>
                  <a:lnTo>
                    <a:pt x="2786" y="258"/>
                  </a:lnTo>
                  <a:lnTo>
                    <a:pt x="2711" y="199"/>
                  </a:lnTo>
                  <a:lnTo>
                    <a:pt x="2651" y="148"/>
                  </a:lnTo>
                  <a:lnTo>
                    <a:pt x="2507" y="53"/>
                  </a:lnTo>
                  <a:lnTo>
                    <a:pt x="2432" y="24"/>
                  </a:lnTo>
                  <a:lnTo>
                    <a:pt x="2384" y="19"/>
                  </a:lnTo>
                  <a:lnTo>
                    <a:pt x="2363" y="20"/>
                  </a:lnTo>
                  <a:lnTo>
                    <a:pt x="2361" y="17"/>
                  </a:lnTo>
                  <a:lnTo>
                    <a:pt x="2358" y="14"/>
                  </a:lnTo>
                  <a:lnTo>
                    <a:pt x="2347" y="4"/>
                  </a:lnTo>
                  <a:lnTo>
                    <a:pt x="2320" y="0"/>
                  </a:lnTo>
                  <a:lnTo>
                    <a:pt x="2294" y="10"/>
                  </a:lnTo>
                  <a:lnTo>
                    <a:pt x="2278" y="32"/>
                  </a:lnTo>
                  <a:lnTo>
                    <a:pt x="2278" y="47"/>
                  </a:lnTo>
                  <a:lnTo>
                    <a:pt x="2276" y="62"/>
                  </a:lnTo>
                  <a:lnTo>
                    <a:pt x="2253" y="102"/>
                  </a:lnTo>
                  <a:lnTo>
                    <a:pt x="2199" y="163"/>
                  </a:lnTo>
                  <a:lnTo>
                    <a:pt x="2171" y="190"/>
                  </a:lnTo>
                  <a:lnTo>
                    <a:pt x="2102" y="260"/>
                  </a:lnTo>
                  <a:lnTo>
                    <a:pt x="1952" y="394"/>
                  </a:lnTo>
                  <a:lnTo>
                    <a:pt x="1878" y="459"/>
                  </a:lnTo>
                  <a:lnTo>
                    <a:pt x="1698" y="610"/>
                  </a:lnTo>
                  <a:lnTo>
                    <a:pt x="1326" y="897"/>
                  </a:lnTo>
                  <a:lnTo>
                    <a:pt x="1138" y="1036"/>
                  </a:lnTo>
                  <a:lnTo>
                    <a:pt x="969" y="1157"/>
                  </a:lnTo>
                  <a:lnTo>
                    <a:pt x="716" y="1337"/>
                  </a:lnTo>
                  <a:lnTo>
                    <a:pt x="553" y="1467"/>
                  </a:lnTo>
                  <a:lnTo>
                    <a:pt x="475" y="1536"/>
                  </a:lnTo>
                  <a:lnTo>
                    <a:pt x="415" y="1592"/>
                  </a:lnTo>
                  <a:lnTo>
                    <a:pt x="296" y="1713"/>
                  </a:lnTo>
                  <a:lnTo>
                    <a:pt x="186" y="1845"/>
                  </a:lnTo>
                  <a:lnTo>
                    <a:pt x="117" y="1951"/>
                  </a:lnTo>
                  <a:lnTo>
                    <a:pt x="77" y="2024"/>
                  </a:lnTo>
                  <a:lnTo>
                    <a:pt x="59" y="2061"/>
                  </a:lnTo>
                  <a:lnTo>
                    <a:pt x="44" y="2100"/>
                  </a:lnTo>
                  <a:lnTo>
                    <a:pt x="21" y="2181"/>
                  </a:lnTo>
                  <a:lnTo>
                    <a:pt x="2" y="2306"/>
                  </a:lnTo>
                  <a:lnTo>
                    <a:pt x="0" y="2479"/>
                  </a:lnTo>
                  <a:lnTo>
                    <a:pt x="12" y="2650"/>
                  </a:lnTo>
                  <a:lnTo>
                    <a:pt x="18" y="2732"/>
                  </a:lnTo>
                  <a:lnTo>
                    <a:pt x="19" y="2742"/>
                  </a:lnTo>
                  <a:lnTo>
                    <a:pt x="29" y="2758"/>
                  </a:lnTo>
                  <a:lnTo>
                    <a:pt x="49" y="2771"/>
                  </a:lnTo>
                  <a:lnTo>
                    <a:pt x="67" y="2770"/>
                  </a:lnTo>
                  <a:lnTo>
                    <a:pt x="101" y="2817"/>
                  </a:lnTo>
                  <a:lnTo>
                    <a:pt x="183" y="2915"/>
                  </a:lnTo>
                  <a:lnTo>
                    <a:pt x="278" y="3016"/>
                  </a:lnTo>
                  <a:lnTo>
                    <a:pt x="383" y="3109"/>
                  </a:lnTo>
                  <a:lnTo>
                    <a:pt x="497" y="3193"/>
                  </a:lnTo>
                  <a:lnTo>
                    <a:pt x="615" y="3255"/>
                  </a:lnTo>
                  <a:lnTo>
                    <a:pt x="704" y="3285"/>
                  </a:lnTo>
                  <a:lnTo>
                    <a:pt x="765" y="3297"/>
                  </a:lnTo>
                  <a:lnTo>
                    <a:pt x="825" y="3298"/>
                  </a:lnTo>
                  <a:lnTo>
                    <a:pt x="886" y="3291"/>
                  </a:lnTo>
                  <a:lnTo>
                    <a:pt x="916" y="3282"/>
                  </a:lnTo>
                  <a:lnTo>
                    <a:pt x="955" y="3271"/>
                  </a:lnTo>
                  <a:lnTo>
                    <a:pt x="1030" y="3236"/>
                  </a:lnTo>
                  <a:lnTo>
                    <a:pt x="1138" y="3171"/>
                  </a:lnTo>
                  <a:lnTo>
                    <a:pt x="1342" y="3009"/>
                  </a:lnTo>
                  <a:lnTo>
                    <a:pt x="1463" y="2899"/>
                  </a:lnTo>
                  <a:lnTo>
                    <a:pt x="1634" y="2748"/>
                  </a:lnTo>
                  <a:lnTo>
                    <a:pt x="1808" y="2600"/>
                  </a:lnTo>
                  <a:lnTo>
                    <a:pt x="2017" y="2424"/>
                  </a:lnTo>
                  <a:lnTo>
                    <a:pt x="2429" y="2066"/>
                  </a:lnTo>
                  <a:lnTo>
                    <a:pt x="2633" y="1884"/>
                  </a:lnTo>
                  <a:lnTo>
                    <a:pt x="2812" y="1724"/>
                  </a:lnTo>
                  <a:lnTo>
                    <a:pt x="2987" y="1560"/>
                  </a:lnTo>
                  <a:lnTo>
                    <a:pt x="3021" y="1530"/>
                  </a:lnTo>
                  <a:lnTo>
                    <a:pt x="3075" y="1478"/>
                  </a:lnTo>
                  <a:lnTo>
                    <a:pt x="3103" y="1438"/>
                  </a:lnTo>
                  <a:lnTo>
                    <a:pt x="3111" y="1416"/>
                  </a:lnTo>
                  <a:lnTo>
                    <a:pt x="3124" y="1415"/>
                  </a:lnTo>
                  <a:lnTo>
                    <a:pt x="3134" y="1409"/>
                  </a:lnTo>
                  <a:lnTo>
                    <a:pt x="3146" y="1401"/>
                  </a:lnTo>
                  <a:lnTo>
                    <a:pt x="3163" y="1378"/>
                  </a:lnTo>
                  <a:lnTo>
                    <a:pt x="3180" y="1337"/>
                  </a:lnTo>
                  <a:lnTo>
                    <a:pt x="3192" y="1241"/>
                  </a:lnTo>
                  <a:lnTo>
                    <a:pt x="3193" y="1183"/>
                  </a:lnTo>
                  <a:lnTo>
                    <a:pt x="3202" y="1042"/>
                  </a:lnTo>
                  <a:lnTo>
                    <a:pt x="3212" y="832"/>
                  </a:lnTo>
                  <a:lnTo>
                    <a:pt x="3212" y="691"/>
                  </a:lnTo>
                  <a:lnTo>
                    <a:pt x="3208" y="620"/>
                  </a:lnTo>
                  <a:close/>
                  <a:moveTo>
                    <a:pt x="1004" y="2495"/>
                  </a:moveTo>
                  <a:lnTo>
                    <a:pt x="998" y="2649"/>
                  </a:lnTo>
                  <a:lnTo>
                    <a:pt x="999" y="2958"/>
                  </a:lnTo>
                  <a:lnTo>
                    <a:pt x="1001" y="3114"/>
                  </a:lnTo>
                  <a:lnTo>
                    <a:pt x="942" y="3145"/>
                  </a:lnTo>
                  <a:lnTo>
                    <a:pt x="880" y="3170"/>
                  </a:lnTo>
                  <a:lnTo>
                    <a:pt x="884" y="3137"/>
                  </a:lnTo>
                  <a:lnTo>
                    <a:pt x="881" y="3066"/>
                  </a:lnTo>
                  <a:lnTo>
                    <a:pt x="868" y="2961"/>
                  </a:lnTo>
                  <a:lnTo>
                    <a:pt x="860" y="2895"/>
                  </a:lnTo>
                  <a:lnTo>
                    <a:pt x="850" y="2780"/>
                  </a:lnTo>
                  <a:lnTo>
                    <a:pt x="844" y="2610"/>
                  </a:lnTo>
                  <a:lnTo>
                    <a:pt x="850" y="2495"/>
                  </a:lnTo>
                  <a:lnTo>
                    <a:pt x="857" y="2439"/>
                  </a:lnTo>
                  <a:lnTo>
                    <a:pt x="856" y="2424"/>
                  </a:lnTo>
                  <a:lnTo>
                    <a:pt x="840" y="2398"/>
                  </a:lnTo>
                  <a:lnTo>
                    <a:pt x="828" y="2390"/>
                  </a:lnTo>
                  <a:lnTo>
                    <a:pt x="717" y="2318"/>
                  </a:lnTo>
                  <a:lnTo>
                    <a:pt x="506" y="2162"/>
                  </a:lnTo>
                  <a:lnTo>
                    <a:pt x="401" y="2082"/>
                  </a:lnTo>
                  <a:lnTo>
                    <a:pt x="382" y="2064"/>
                  </a:lnTo>
                  <a:lnTo>
                    <a:pt x="314" y="2010"/>
                  </a:lnTo>
                  <a:lnTo>
                    <a:pt x="264" y="1978"/>
                  </a:lnTo>
                  <a:lnTo>
                    <a:pt x="241" y="1969"/>
                  </a:lnTo>
                  <a:lnTo>
                    <a:pt x="294" y="1899"/>
                  </a:lnTo>
                  <a:lnTo>
                    <a:pt x="350" y="1830"/>
                  </a:lnTo>
                  <a:lnTo>
                    <a:pt x="510" y="1955"/>
                  </a:lnTo>
                  <a:lnTo>
                    <a:pt x="752" y="2141"/>
                  </a:lnTo>
                  <a:lnTo>
                    <a:pt x="909" y="2270"/>
                  </a:lnTo>
                  <a:lnTo>
                    <a:pt x="985" y="2338"/>
                  </a:lnTo>
                  <a:lnTo>
                    <a:pt x="999" y="2349"/>
                  </a:lnTo>
                  <a:lnTo>
                    <a:pt x="1034" y="2354"/>
                  </a:lnTo>
                  <a:lnTo>
                    <a:pt x="1053" y="2346"/>
                  </a:lnTo>
                  <a:lnTo>
                    <a:pt x="1132" y="2302"/>
                  </a:lnTo>
                  <a:lnTo>
                    <a:pt x="1280" y="2195"/>
                  </a:lnTo>
                  <a:lnTo>
                    <a:pt x="1418" y="2074"/>
                  </a:lnTo>
                  <a:lnTo>
                    <a:pt x="1548" y="1943"/>
                  </a:lnTo>
                  <a:lnTo>
                    <a:pt x="1610" y="1877"/>
                  </a:lnTo>
                  <a:lnTo>
                    <a:pt x="1617" y="1868"/>
                  </a:lnTo>
                  <a:lnTo>
                    <a:pt x="1624" y="1847"/>
                  </a:lnTo>
                  <a:lnTo>
                    <a:pt x="1626" y="1827"/>
                  </a:lnTo>
                  <a:lnTo>
                    <a:pt x="1617" y="1807"/>
                  </a:lnTo>
                  <a:lnTo>
                    <a:pt x="1610" y="1796"/>
                  </a:lnTo>
                  <a:lnTo>
                    <a:pt x="1420" y="1596"/>
                  </a:lnTo>
                  <a:lnTo>
                    <a:pt x="1231" y="1395"/>
                  </a:lnTo>
                  <a:lnTo>
                    <a:pt x="1201" y="1360"/>
                  </a:lnTo>
                  <a:lnTo>
                    <a:pt x="1132" y="1288"/>
                  </a:lnTo>
                  <a:lnTo>
                    <a:pt x="1082" y="1248"/>
                  </a:lnTo>
                  <a:lnTo>
                    <a:pt x="1056" y="1235"/>
                  </a:lnTo>
                  <a:lnTo>
                    <a:pt x="1244" y="1103"/>
                  </a:lnTo>
                  <a:lnTo>
                    <a:pt x="1430" y="964"/>
                  </a:lnTo>
                  <a:lnTo>
                    <a:pt x="1614" y="825"/>
                  </a:lnTo>
                  <a:lnTo>
                    <a:pt x="1885" y="607"/>
                  </a:lnTo>
                  <a:lnTo>
                    <a:pt x="2060" y="458"/>
                  </a:lnTo>
                  <a:lnTo>
                    <a:pt x="2145" y="380"/>
                  </a:lnTo>
                  <a:lnTo>
                    <a:pt x="2194" y="338"/>
                  </a:lnTo>
                  <a:lnTo>
                    <a:pt x="2299" y="235"/>
                  </a:lnTo>
                  <a:lnTo>
                    <a:pt x="2344" y="177"/>
                  </a:lnTo>
                  <a:lnTo>
                    <a:pt x="2367" y="138"/>
                  </a:lnTo>
                  <a:lnTo>
                    <a:pt x="2374" y="118"/>
                  </a:lnTo>
                  <a:lnTo>
                    <a:pt x="2422" y="140"/>
                  </a:lnTo>
                  <a:lnTo>
                    <a:pt x="2466" y="163"/>
                  </a:lnTo>
                  <a:lnTo>
                    <a:pt x="2534" y="206"/>
                  </a:lnTo>
                  <a:lnTo>
                    <a:pt x="2661" y="304"/>
                  </a:lnTo>
                  <a:lnTo>
                    <a:pt x="2721" y="354"/>
                  </a:lnTo>
                  <a:lnTo>
                    <a:pt x="2833" y="453"/>
                  </a:lnTo>
                  <a:lnTo>
                    <a:pt x="2944" y="554"/>
                  </a:lnTo>
                  <a:lnTo>
                    <a:pt x="2993" y="603"/>
                  </a:lnTo>
                  <a:lnTo>
                    <a:pt x="3048" y="646"/>
                  </a:lnTo>
                  <a:lnTo>
                    <a:pt x="2937" y="771"/>
                  </a:lnTo>
                  <a:lnTo>
                    <a:pt x="2708" y="1016"/>
                  </a:lnTo>
                  <a:lnTo>
                    <a:pt x="2474" y="1257"/>
                  </a:lnTo>
                  <a:lnTo>
                    <a:pt x="2233" y="1490"/>
                  </a:lnTo>
                  <a:lnTo>
                    <a:pt x="2112" y="1605"/>
                  </a:lnTo>
                  <a:lnTo>
                    <a:pt x="1987" y="1720"/>
                  </a:lnTo>
                  <a:lnTo>
                    <a:pt x="1732" y="1951"/>
                  </a:lnTo>
                  <a:lnTo>
                    <a:pt x="1467" y="2169"/>
                  </a:lnTo>
                  <a:lnTo>
                    <a:pt x="1261" y="2322"/>
                  </a:lnTo>
                  <a:lnTo>
                    <a:pt x="1120" y="2417"/>
                  </a:lnTo>
                  <a:lnTo>
                    <a:pt x="1047" y="2462"/>
                  </a:lnTo>
                  <a:lnTo>
                    <a:pt x="1047" y="2462"/>
                  </a:lnTo>
                  <a:lnTo>
                    <a:pt x="1047" y="2463"/>
                  </a:lnTo>
                  <a:lnTo>
                    <a:pt x="1033" y="2460"/>
                  </a:lnTo>
                  <a:lnTo>
                    <a:pt x="1012" y="2472"/>
                  </a:lnTo>
                  <a:lnTo>
                    <a:pt x="1005" y="2485"/>
                  </a:lnTo>
                  <a:lnTo>
                    <a:pt x="1004" y="2495"/>
                  </a:lnTo>
                  <a:close/>
                  <a:moveTo>
                    <a:pt x="3082" y="1081"/>
                  </a:moveTo>
                  <a:lnTo>
                    <a:pt x="3078" y="1147"/>
                  </a:lnTo>
                  <a:lnTo>
                    <a:pt x="3074" y="1213"/>
                  </a:lnTo>
                  <a:lnTo>
                    <a:pt x="3072" y="1247"/>
                  </a:lnTo>
                  <a:lnTo>
                    <a:pt x="3069" y="1280"/>
                  </a:lnTo>
                  <a:lnTo>
                    <a:pt x="3067" y="1301"/>
                  </a:lnTo>
                  <a:lnTo>
                    <a:pt x="3065" y="1316"/>
                  </a:lnTo>
                  <a:lnTo>
                    <a:pt x="3059" y="1320"/>
                  </a:lnTo>
                  <a:lnTo>
                    <a:pt x="3052" y="1334"/>
                  </a:lnTo>
                  <a:lnTo>
                    <a:pt x="3051" y="1343"/>
                  </a:lnTo>
                  <a:lnTo>
                    <a:pt x="3038" y="1349"/>
                  </a:lnTo>
                  <a:lnTo>
                    <a:pt x="3018" y="1372"/>
                  </a:lnTo>
                  <a:lnTo>
                    <a:pt x="3016" y="1389"/>
                  </a:lnTo>
                  <a:lnTo>
                    <a:pt x="3018" y="1366"/>
                  </a:lnTo>
                  <a:lnTo>
                    <a:pt x="3010" y="1369"/>
                  </a:lnTo>
                  <a:lnTo>
                    <a:pt x="2990" y="1393"/>
                  </a:lnTo>
                  <a:lnTo>
                    <a:pt x="2941" y="1444"/>
                  </a:lnTo>
                  <a:lnTo>
                    <a:pt x="2890" y="1493"/>
                  </a:lnTo>
                  <a:lnTo>
                    <a:pt x="2734" y="1637"/>
                  </a:lnTo>
                  <a:lnTo>
                    <a:pt x="2574" y="1779"/>
                  </a:lnTo>
                  <a:lnTo>
                    <a:pt x="2201" y="2110"/>
                  </a:lnTo>
                  <a:lnTo>
                    <a:pt x="1823" y="2434"/>
                  </a:lnTo>
                  <a:lnTo>
                    <a:pt x="1804" y="2451"/>
                  </a:lnTo>
                  <a:lnTo>
                    <a:pt x="1785" y="2467"/>
                  </a:lnTo>
                  <a:lnTo>
                    <a:pt x="1778" y="2349"/>
                  </a:lnTo>
                  <a:lnTo>
                    <a:pt x="1765" y="2231"/>
                  </a:lnTo>
                  <a:lnTo>
                    <a:pt x="1764" y="2181"/>
                  </a:lnTo>
                  <a:lnTo>
                    <a:pt x="1765" y="2130"/>
                  </a:lnTo>
                  <a:lnTo>
                    <a:pt x="1764" y="2118"/>
                  </a:lnTo>
                  <a:lnTo>
                    <a:pt x="1749" y="2105"/>
                  </a:lnTo>
                  <a:lnTo>
                    <a:pt x="1739" y="2103"/>
                  </a:lnTo>
                  <a:lnTo>
                    <a:pt x="1927" y="1936"/>
                  </a:lnTo>
                  <a:lnTo>
                    <a:pt x="2106" y="1769"/>
                  </a:lnTo>
                  <a:lnTo>
                    <a:pt x="2236" y="1651"/>
                  </a:lnTo>
                  <a:lnTo>
                    <a:pt x="2489" y="1406"/>
                  </a:lnTo>
                  <a:lnTo>
                    <a:pt x="2737" y="1157"/>
                  </a:lnTo>
                  <a:lnTo>
                    <a:pt x="2977" y="901"/>
                  </a:lnTo>
                  <a:lnTo>
                    <a:pt x="3095" y="770"/>
                  </a:lnTo>
                  <a:lnTo>
                    <a:pt x="3093" y="926"/>
                  </a:lnTo>
                  <a:lnTo>
                    <a:pt x="3082" y="10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294EA7D3-E4CA-A4F6-AE86-4C1E7FF577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8" y="2746"/>
              <a:ext cx="212" cy="132"/>
            </a:xfrm>
            <a:custGeom>
              <a:avLst/>
              <a:gdLst>
                <a:gd name="T0" fmla="*/ 544 w 635"/>
                <a:gd name="T1" fmla="*/ 0 h 398"/>
                <a:gd name="T2" fmla="*/ 504 w 635"/>
                <a:gd name="T3" fmla="*/ 18 h 398"/>
                <a:gd name="T4" fmla="*/ 496 w 635"/>
                <a:gd name="T5" fmla="*/ 52 h 398"/>
                <a:gd name="T6" fmla="*/ 530 w 635"/>
                <a:gd name="T7" fmla="*/ 177 h 398"/>
                <a:gd name="T8" fmla="*/ 515 w 635"/>
                <a:gd name="T9" fmla="*/ 226 h 398"/>
                <a:gd name="T10" fmla="*/ 478 w 635"/>
                <a:gd name="T11" fmla="*/ 262 h 398"/>
                <a:gd name="T12" fmla="*/ 403 w 635"/>
                <a:gd name="T13" fmla="*/ 291 h 398"/>
                <a:gd name="T14" fmla="*/ 352 w 635"/>
                <a:gd name="T15" fmla="*/ 272 h 398"/>
                <a:gd name="T16" fmla="*/ 332 w 635"/>
                <a:gd name="T17" fmla="*/ 226 h 398"/>
                <a:gd name="T18" fmla="*/ 331 w 635"/>
                <a:gd name="T19" fmla="*/ 198 h 398"/>
                <a:gd name="T20" fmla="*/ 303 w 635"/>
                <a:gd name="T21" fmla="*/ 164 h 398"/>
                <a:gd name="T22" fmla="*/ 246 w 635"/>
                <a:gd name="T23" fmla="*/ 180 h 398"/>
                <a:gd name="T24" fmla="*/ 236 w 635"/>
                <a:gd name="T25" fmla="*/ 209 h 398"/>
                <a:gd name="T26" fmla="*/ 220 w 635"/>
                <a:gd name="T27" fmla="*/ 268 h 398"/>
                <a:gd name="T28" fmla="*/ 160 w 635"/>
                <a:gd name="T29" fmla="*/ 310 h 398"/>
                <a:gd name="T30" fmla="*/ 122 w 635"/>
                <a:gd name="T31" fmla="*/ 304 h 398"/>
                <a:gd name="T32" fmla="*/ 83 w 635"/>
                <a:gd name="T33" fmla="*/ 270 h 398"/>
                <a:gd name="T34" fmla="*/ 83 w 635"/>
                <a:gd name="T35" fmla="*/ 182 h 398"/>
                <a:gd name="T36" fmla="*/ 90 w 635"/>
                <a:gd name="T37" fmla="*/ 149 h 398"/>
                <a:gd name="T38" fmla="*/ 62 w 635"/>
                <a:gd name="T39" fmla="*/ 126 h 398"/>
                <a:gd name="T40" fmla="*/ 34 w 635"/>
                <a:gd name="T41" fmla="*/ 139 h 398"/>
                <a:gd name="T42" fmla="*/ 7 w 635"/>
                <a:gd name="T43" fmla="*/ 193 h 398"/>
                <a:gd name="T44" fmla="*/ 3 w 635"/>
                <a:gd name="T45" fmla="*/ 268 h 398"/>
                <a:gd name="T46" fmla="*/ 31 w 635"/>
                <a:gd name="T47" fmla="*/ 336 h 398"/>
                <a:gd name="T48" fmla="*/ 93 w 635"/>
                <a:gd name="T49" fmla="*/ 383 h 398"/>
                <a:gd name="T50" fmla="*/ 139 w 635"/>
                <a:gd name="T51" fmla="*/ 398 h 398"/>
                <a:gd name="T52" fmla="*/ 229 w 635"/>
                <a:gd name="T53" fmla="*/ 383 h 398"/>
                <a:gd name="T54" fmla="*/ 279 w 635"/>
                <a:gd name="T55" fmla="*/ 339 h 398"/>
                <a:gd name="T56" fmla="*/ 350 w 635"/>
                <a:gd name="T57" fmla="*/ 379 h 398"/>
                <a:gd name="T58" fmla="*/ 470 w 635"/>
                <a:gd name="T59" fmla="*/ 375 h 398"/>
                <a:gd name="T60" fmla="*/ 527 w 635"/>
                <a:gd name="T61" fmla="*/ 350 h 398"/>
                <a:gd name="T62" fmla="*/ 600 w 635"/>
                <a:gd name="T63" fmla="*/ 271 h 398"/>
                <a:gd name="T64" fmla="*/ 635 w 635"/>
                <a:gd name="T65" fmla="*/ 166 h 398"/>
                <a:gd name="T66" fmla="*/ 614 w 635"/>
                <a:gd name="T67" fmla="*/ 64 h 398"/>
                <a:gd name="T68" fmla="*/ 555 w 635"/>
                <a:gd name="T69" fmla="*/ 6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35" h="398">
                  <a:moveTo>
                    <a:pt x="555" y="6"/>
                  </a:moveTo>
                  <a:lnTo>
                    <a:pt x="544" y="0"/>
                  </a:lnTo>
                  <a:lnTo>
                    <a:pt x="521" y="3"/>
                  </a:lnTo>
                  <a:lnTo>
                    <a:pt x="504" y="18"/>
                  </a:lnTo>
                  <a:lnTo>
                    <a:pt x="495" y="39"/>
                  </a:lnTo>
                  <a:lnTo>
                    <a:pt x="496" y="52"/>
                  </a:lnTo>
                  <a:lnTo>
                    <a:pt x="514" y="113"/>
                  </a:lnTo>
                  <a:lnTo>
                    <a:pt x="530" y="177"/>
                  </a:lnTo>
                  <a:lnTo>
                    <a:pt x="527" y="202"/>
                  </a:lnTo>
                  <a:lnTo>
                    <a:pt x="515" y="226"/>
                  </a:lnTo>
                  <a:lnTo>
                    <a:pt x="494" y="251"/>
                  </a:lnTo>
                  <a:lnTo>
                    <a:pt x="478" y="262"/>
                  </a:lnTo>
                  <a:lnTo>
                    <a:pt x="453" y="278"/>
                  </a:lnTo>
                  <a:lnTo>
                    <a:pt x="403" y="291"/>
                  </a:lnTo>
                  <a:lnTo>
                    <a:pt x="370" y="284"/>
                  </a:lnTo>
                  <a:lnTo>
                    <a:pt x="352" y="272"/>
                  </a:lnTo>
                  <a:lnTo>
                    <a:pt x="339" y="252"/>
                  </a:lnTo>
                  <a:lnTo>
                    <a:pt x="332" y="226"/>
                  </a:lnTo>
                  <a:lnTo>
                    <a:pt x="332" y="209"/>
                  </a:lnTo>
                  <a:lnTo>
                    <a:pt x="331" y="198"/>
                  </a:lnTo>
                  <a:lnTo>
                    <a:pt x="324" y="180"/>
                  </a:lnTo>
                  <a:lnTo>
                    <a:pt x="303" y="164"/>
                  </a:lnTo>
                  <a:lnTo>
                    <a:pt x="268" y="164"/>
                  </a:lnTo>
                  <a:lnTo>
                    <a:pt x="246" y="180"/>
                  </a:lnTo>
                  <a:lnTo>
                    <a:pt x="237" y="198"/>
                  </a:lnTo>
                  <a:lnTo>
                    <a:pt x="236" y="209"/>
                  </a:lnTo>
                  <a:lnTo>
                    <a:pt x="233" y="231"/>
                  </a:lnTo>
                  <a:lnTo>
                    <a:pt x="220" y="268"/>
                  </a:lnTo>
                  <a:lnTo>
                    <a:pt x="196" y="297"/>
                  </a:lnTo>
                  <a:lnTo>
                    <a:pt x="160" y="310"/>
                  </a:lnTo>
                  <a:lnTo>
                    <a:pt x="137" y="307"/>
                  </a:lnTo>
                  <a:lnTo>
                    <a:pt x="122" y="304"/>
                  </a:lnTo>
                  <a:lnTo>
                    <a:pt x="102" y="294"/>
                  </a:lnTo>
                  <a:lnTo>
                    <a:pt x="83" y="270"/>
                  </a:lnTo>
                  <a:lnTo>
                    <a:pt x="76" y="228"/>
                  </a:lnTo>
                  <a:lnTo>
                    <a:pt x="83" y="182"/>
                  </a:lnTo>
                  <a:lnTo>
                    <a:pt x="88" y="162"/>
                  </a:lnTo>
                  <a:lnTo>
                    <a:pt x="90" y="149"/>
                  </a:lnTo>
                  <a:lnTo>
                    <a:pt x="80" y="131"/>
                  </a:lnTo>
                  <a:lnTo>
                    <a:pt x="62" y="126"/>
                  </a:lnTo>
                  <a:lnTo>
                    <a:pt x="43" y="130"/>
                  </a:lnTo>
                  <a:lnTo>
                    <a:pt x="34" y="139"/>
                  </a:lnTo>
                  <a:lnTo>
                    <a:pt x="23" y="157"/>
                  </a:lnTo>
                  <a:lnTo>
                    <a:pt x="7" y="193"/>
                  </a:lnTo>
                  <a:lnTo>
                    <a:pt x="0" y="232"/>
                  </a:lnTo>
                  <a:lnTo>
                    <a:pt x="3" y="268"/>
                  </a:lnTo>
                  <a:lnTo>
                    <a:pt x="13" y="304"/>
                  </a:lnTo>
                  <a:lnTo>
                    <a:pt x="31" y="336"/>
                  </a:lnTo>
                  <a:lnTo>
                    <a:pt x="59" y="362"/>
                  </a:lnTo>
                  <a:lnTo>
                    <a:pt x="93" y="383"/>
                  </a:lnTo>
                  <a:lnTo>
                    <a:pt x="113" y="390"/>
                  </a:lnTo>
                  <a:lnTo>
                    <a:pt x="139" y="398"/>
                  </a:lnTo>
                  <a:lnTo>
                    <a:pt x="187" y="398"/>
                  </a:lnTo>
                  <a:lnTo>
                    <a:pt x="229" y="383"/>
                  </a:lnTo>
                  <a:lnTo>
                    <a:pt x="265" y="356"/>
                  </a:lnTo>
                  <a:lnTo>
                    <a:pt x="279" y="339"/>
                  </a:lnTo>
                  <a:lnTo>
                    <a:pt x="299" y="356"/>
                  </a:lnTo>
                  <a:lnTo>
                    <a:pt x="350" y="379"/>
                  </a:lnTo>
                  <a:lnTo>
                    <a:pt x="409" y="386"/>
                  </a:lnTo>
                  <a:lnTo>
                    <a:pt x="470" y="375"/>
                  </a:lnTo>
                  <a:lnTo>
                    <a:pt x="502" y="362"/>
                  </a:lnTo>
                  <a:lnTo>
                    <a:pt x="527" y="350"/>
                  </a:lnTo>
                  <a:lnTo>
                    <a:pt x="567" y="316"/>
                  </a:lnTo>
                  <a:lnTo>
                    <a:pt x="600" y="271"/>
                  </a:lnTo>
                  <a:lnTo>
                    <a:pt x="623" y="221"/>
                  </a:lnTo>
                  <a:lnTo>
                    <a:pt x="635" y="166"/>
                  </a:lnTo>
                  <a:lnTo>
                    <a:pt x="632" y="113"/>
                  </a:lnTo>
                  <a:lnTo>
                    <a:pt x="614" y="64"/>
                  </a:lnTo>
                  <a:lnTo>
                    <a:pt x="581" y="23"/>
                  </a:lnTo>
                  <a:lnTo>
                    <a:pt x="55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D6D4D07A-72F2-F776-7F0E-1D855A894A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5" y="2515"/>
              <a:ext cx="176" cy="179"/>
            </a:xfrm>
            <a:custGeom>
              <a:avLst/>
              <a:gdLst>
                <a:gd name="T0" fmla="*/ 301 w 528"/>
                <a:gd name="T1" fmla="*/ 1 h 538"/>
                <a:gd name="T2" fmla="*/ 268 w 528"/>
                <a:gd name="T3" fmla="*/ 27 h 538"/>
                <a:gd name="T4" fmla="*/ 273 w 528"/>
                <a:gd name="T5" fmla="*/ 82 h 538"/>
                <a:gd name="T6" fmla="*/ 298 w 528"/>
                <a:gd name="T7" fmla="*/ 95 h 538"/>
                <a:gd name="T8" fmla="*/ 373 w 528"/>
                <a:gd name="T9" fmla="*/ 112 h 538"/>
                <a:gd name="T10" fmla="*/ 419 w 528"/>
                <a:gd name="T11" fmla="*/ 145 h 538"/>
                <a:gd name="T12" fmla="*/ 423 w 528"/>
                <a:gd name="T13" fmla="*/ 191 h 538"/>
                <a:gd name="T14" fmla="*/ 409 w 528"/>
                <a:gd name="T15" fmla="*/ 220 h 538"/>
                <a:gd name="T16" fmla="*/ 357 w 528"/>
                <a:gd name="T17" fmla="*/ 265 h 538"/>
                <a:gd name="T18" fmla="*/ 245 w 528"/>
                <a:gd name="T19" fmla="*/ 269 h 538"/>
                <a:gd name="T20" fmla="*/ 207 w 528"/>
                <a:gd name="T21" fmla="*/ 256 h 538"/>
                <a:gd name="T22" fmla="*/ 188 w 528"/>
                <a:gd name="T23" fmla="*/ 250 h 538"/>
                <a:gd name="T24" fmla="*/ 150 w 528"/>
                <a:gd name="T25" fmla="*/ 268 h 538"/>
                <a:gd name="T26" fmla="*/ 141 w 528"/>
                <a:gd name="T27" fmla="*/ 324 h 538"/>
                <a:gd name="T28" fmla="*/ 161 w 528"/>
                <a:gd name="T29" fmla="*/ 341 h 538"/>
                <a:gd name="T30" fmla="*/ 173 w 528"/>
                <a:gd name="T31" fmla="*/ 347 h 538"/>
                <a:gd name="T32" fmla="*/ 178 w 528"/>
                <a:gd name="T33" fmla="*/ 348 h 538"/>
                <a:gd name="T34" fmla="*/ 184 w 528"/>
                <a:gd name="T35" fmla="*/ 351 h 538"/>
                <a:gd name="T36" fmla="*/ 220 w 528"/>
                <a:gd name="T37" fmla="*/ 367 h 538"/>
                <a:gd name="T38" fmla="*/ 243 w 528"/>
                <a:gd name="T39" fmla="*/ 399 h 538"/>
                <a:gd name="T40" fmla="*/ 180 w 528"/>
                <a:gd name="T41" fmla="*/ 443 h 538"/>
                <a:gd name="T42" fmla="*/ 131 w 528"/>
                <a:gd name="T43" fmla="*/ 456 h 538"/>
                <a:gd name="T44" fmla="*/ 62 w 528"/>
                <a:gd name="T45" fmla="*/ 456 h 538"/>
                <a:gd name="T46" fmla="*/ 50 w 528"/>
                <a:gd name="T47" fmla="*/ 443 h 538"/>
                <a:gd name="T48" fmla="*/ 10 w 528"/>
                <a:gd name="T49" fmla="*/ 446 h 538"/>
                <a:gd name="T50" fmla="*/ 3 w 528"/>
                <a:gd name="T51" fmla="*/ 475 h 538"/>
                <a:gd name="T52" fmla="*/ 45 w 528"/>
                <a:gd name="T53" fmla="*/ 525 h 538"/>
                <a:gd name="T54" fmla="*/ 134 w 528"/>
                <a:gd name="T55" fmla="*/ 538 h 538"/>
                <a:gd name="T56" fmla="*/ 190 w 528"/>
                <a:gd name="T57" fmla="*/ 528 h 538"/>
                <a:gd name="T58" fmla="*/ 302 w 528"/>
                <a:gd name="T59" fmla="*/ 465 h 538"/>
                <a:gd name="T60" fmla="*/ 355 w 528"/>
                <a:gd name="T61" fmla="*/ 383 h 538"/>
                <a:gd name="T62" fmla="*/ 357 w 528"/>
                <a:gd name="T63" fmla="*/ 366 h 538"/>
                <a:gd name="T64" fmla="*/ 425 w 528"/>
                <a:gd name="T65" fmla="*/ 341 h 538"/>
                <a:gd name="T66" fmla="*/ 497 w 528"/>
                <a:gd name="T67" fmla="*/ 271 h 538"/>
                <a:gd name="T68" fmla="*/ 520 w 528"/>
                <a:gd name="T69" fmla="*/ 220 h 538"/>
                <a:gd name="T70" fmla="*/ 520 w 528"/>
                <a:gd name="T71" fmla="*/ 127 h 538"/>
                <a:gd name="T72" fmla="*/ 469 w 528"/>
                <a:gd name="T73" fmla="*/ 53 h 538"/>
                <a:gd name="T74" fmla="*/ 384 w 528"/>
                <a:gd name="T75" fmla="*/ 9 h 538"/>
                <a:gd name="T76" fmla="*/ 311 w 528"/>
                <a:gd name="T77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28" h="538">
                  <a:moveTo>
                    <a:pt x="311" y="0"/>
                  </a:moveTo>
                  <a:lnTo>
                    <a:pt x="301" y="1"/>
                  </a:lnTo>
                  <a:lnTo>
                    <a:pt x="285" y="9"/>
                  </a:lnTo>
                  <a:lnTo>
                    <a:pt x="268" y="27"/>
                  </a:lnTo>
                  <a:lnTo>
                    <a:pt x="263" y="60"/>
                  </a:lnTo>
                  <a:lnTo>
                    <a:pt x="273" y="82"/>
                  </a:lnTo>
                  <a:lnTo>
                    <a:pt x="288" y="92"/>
                  </a:lnTo>
                  <a:lnTo>
                    <a:pt x="298" y="95"/>
                  </a:lnTo>
                  <a:lnTo>
                    <a:pt x="321" y="99"/>
                  </a:lnTo>
                  <a:lnTo>
                    <a:pt x="373" y="112"/>
                  </a:lnTo>
                  <a:lnTo>
                    <a:pt x="404" y="129"/>
                  </a:lnTo>
                  <a:lnTo>
                    <a:pt x="419" y="145"/>
                  </a:lnTo>
                  <a:lnTo>
                    <a:pt x="426" y="165"/>
                  </a:lnTo>
                  <a:lnTo>
                    <a:pt x="423" y="191"/>
                  </a:lnTo>
                  <a:lnTo>
                    <a:pt x="416" y="206"/>
                  </a:lnTo>
                  <a:lnTo>
                    <a:pt x="409" y="220"/>
                  </a:lnTo>
                  <a:lnTo>
                    <a:pt x="391" y="242"/>
                  </a:lnTo>
                  <a:lnTo>
                    <a:pt x="357" y="265"/>
                  </a:lnTo>
                  <a:lnTo>
                    <a:pt x="302" y="276"/>
                  </a:lnTo>
                  <a:lnTo>
                    <a:pt x="245" y="269"/>
                  </a:lnTo>
                  <a:lnTo>
                    <a:pt x="217" y="260"/>
                  </a:lnTo>
                  <a:lnTo>
                    <a:pt x="207" y="256"/>
                  </a:lnTo>
                  <a:lnTo>
                    <a:pt x="199" y="253"/>
                  </a:lnTo>
                  <a:lnTo>
                    <a:pt x="188" y="250"/>
                  </a:lnTo>
                  <a:lnTo>
                    <a:pt x="171" y="253"/>
                  </a:lnTo>
                  <a:lnTo>
                    <a:pt x="150" y="268"/>
                  </a:lnTo>
                  <a:lnTo>
                    <a:pt x="135" y="299"/>
                  </a:lnTo>
                  <a:lnTo>
                    <a:pt x="141" y="324"/>
                  </a:lnTo>
                  <a:lnTo>
                    <a:pt x="151" y="337"/>
                  </a:lnTo>
                  <a:lnTo>
                    <a:pt x="161" y="341"/>
                  </a:lnTo>
                  <a:lnTo>
                    <a:pt x="167" y="344"/>
                  </a:lnTo>
                  <a:lnTo>
                    <a:pt x="173" y="347"/>
                  </a:lnTo>
                  <a:lnTo>
                    <a:pt x="173" y="347"/>
                  </a:lnTo>
                  <a:lnTo>
                    <a:pt x="178" y="348"/>
                  </a:lnTo>
                  <a:lnTo>
                    <a:pt x="184" y="351"/>
                  </a:lnTo>
                  <a:lnTo>
                    <a:pt x="184" y="351"/>
                  </a:lnTo>
                  <a:lnTo>
                    <a:pt x="184" y="351"/>
                  </a:lnTo>
                  <a:lnTo>
                    <a:pt x="220" y="367"/>
                  </a:lnTo>
                  <a:lnTo>
                    <a:pt x="252" y="386"/>
                  </a:lnTo>
                  <a:lnTo>
                    <a:pt x="243" y="399"/>
                  </a:lnTo>
                  <a:lnTo>
                    <a:pt x="220" y="420"/>
                  </a:lnTo>
                  <a:lnTo>
                    <a:pt x="180" y="443"/>
                  </a:lnTo>
                  <a:lnTo>
                    <a:pt x="150" y="452"/>
                  </a:lnTo>
                  <a:lnTo>
                    <a:pt x="131" y="456"/>
                  </a:lnTo>
                  <a:lnTo>
                    <a:pt x="85" y="459"/>
                  </a:lnTo>
                  <a:lnTo>
                    <a:pt x="62" y="456"/>
                  </a:lnTo>
                  <a:lnTo>
                    <a:pt x="57" y="453"/>
                  </a:lnTo>
                  <a:lnTo>
                    <a:pt x="50" y="443"/>
                  </a:lnTo>
                  <a:lnTo>
                    <a:pt x="30" y="438"/>
                  </a:lnTo>
                  <a:lnTo>
                    <a:pt x="10" y="446"/>
                  </a:lnTo>
                  <a:lnTo>
                    <a:pt x="0" y="463"/>
                  </a:lnTo>
                  <a:lnTo>
                    <a:pt x="3" y="475"/>
                  </a:lnTo>
                  <a:lnTo>
                    <a:pt x="13" y="498"/>
                  </a:lnTo>
                  <a:lnTo>
                    <a:pt x="45" y="525"/>
                  </a:lnTo>
                  <a:lnTo>
                    <a:pt x="88" y="537"/>
                  </a:lnTo>
                  <a:lnTo>
                    <a:pt x="134" y="538"/>
                  </a:lnTo>
                  <a:lnTo>
                    <a:pt x="155" y="534"/>
                  </a:lnTo>
                  <a:lnTo>
                    <a:pt x="190" y="528"/>
                  </a:lnTo>
                  <a:lnTo>
                    <a:pt x="250" y="504"/>
                  </a:lnTo>
                  <a:lnTo>
                    <a:pt x="302" y="465"/>
                  </a:lnTo>
                  <a:lnTo>
                    <a:pt x="341" y="414"/>
                  </a:lnTo>
                  <a:lnTo>
                    <a:pt x="355" y="383"/>
                  </a:lnTo>
                  <a:lnTo>
                    <a:pt x="358" y="374"/>
                  </a:lnTo>
                  <a:lnTo>
                    <a:pt x="357" y="366"/>
                  </a:lnTo>
                  <a:lnTo>
                    <a:pt x="381" y="360"/>
                  </a:lnTo>
                  <a:lnTo>
                    <a:pt x="425" y="341"/>
                  </a:lnTo>
                  <a:lnTo>
                    <a:pt x="463" y="311"/>
                  </a:lnTo>
                  <a:lnTo>
                    <a:pt x="497" y="271"/>
                  </a:lnTo>
                  <a:lnTo>
                    <a:pt x="509" y="246"/>
                  </a:lnTo>
                  <a:lnTo>
                    <a:pt x="520" y="220"/>
                  </a:lnTo>
                  <a:lnTo>
                    <a:pt x="528" y="171"/>
                  </a:lnTo>
                  <a:lnTo>
                    <a:pt x="520" y="127"/>
                  </a:lnTo>
                  <a:lnTo>
                    <a:pt x="499" y="86"/>
                  </a:lnTo>
                  <a:lnTo>
                    <a:pt x="469" y="53"/>
                  </a:lnTo>
                  <a:lnTo>
                    <a:pt x="430" y="26"/>
                  </a:lnTo>
                  <a:lnTo>
                    <a:pt x="384" y="9"/>
                  </a:lnTo>
                  <a:lnTo>
                    <a:pt x="337" y="0"/>
                  </a:lnTo>
                  <a:lnTo>
                    <a:pt x="3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31F4C9A9-7307-2092-9C14-2A9695AE50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5" y="2702"/>
              <a:ext cx="205" cy="210"/>
            </a:xfrm>
            <a:custGeom>
              <a:avLst/>
              <a:gdLst>
                <a:gd name="T0" fmla="*/ 388 w 613"/>
                <a:gd name="T1" fmla="*/ 3 h 630"/>
                <a:gd name="T2" fmla="*/ 357 w 613"/>
                <a:gd name="T3" fmla="*/ 52 h 630"/>
                <a:gd name="T4" fmla="*/ 381 w 613"/>
                <a:gd name="T5" fmla="*/ 89 h 630"/>
                <a:gd name="T6" fmla="*/ 466 w 613"/>
                <a:gd name="T7" fmla="*/ 128 h 630"/>
                <a:gd name="T8" fmla="*/ 511 w 613"/>
                <a:gd name="T9" fmla="*/ 174 h 630"/>
                <a:gd name="T10" fmla="*/ 506 w 613"/>
                <a:gd name="T11" fmla="*/ 230 h 630"/>
                <a:gd name="T12" fmla="*/ 486 w 613"/>
                <a:gd name="T13" fmla="*/ 265 h 630"/>
                <a:gd name="T14" fmla="*/ 431 w 613"/>
                <a:gd name="T15" fmla="*/ 307 h 630"/>
                <a:gd name="T16" fmla="*/ 349 w 613"/>
                <a:gd name="T17" fmla="*/ 312 h 630"/>
                <a:gd name="T18" fmla="*/ 257 w 613"/>
                <a:gd name="T19" fmla="*/ 265 h 630"/>
                <a:gd name="T20" fmla="*/ 253 w 613"/>
                <a:gd name="T21" fmla="*/ 260 h 630"/>
                <a:gd name="T22" fmla="*/ 239 w 613"/>
                <a:gd name="T23" fmla="*/ 252 h 630"/>
                <a:gd name="T24" fmla="*/ 198 w 613"/>
                <a:gd name="T25" fmla="*/ 256 h 630"/>
                <a:gd name="T26" fmla="*/ 175 w 613"/>
                <a:gd name="T27" fmla="*/ 311 h 630"/>
                <a:gd name="T28" fmla="*/ 188 w 613"/>
                <a:gd name="T29" fmla="*/ 334 h 630"/>
                <a:gd name="T30" fmla="*/ 214 w 613"/>
                <a:gd name="T31" fmla="*/ 354 h 630"/>
                <a:gd name="T32" fmla="*/ 256 w 613"/>
                <a:gd name="T33" fmla="*/ 422 h 630"/>
                <a:gd name="T34" fmla="*/ 224 w 613"/>
                <a:gd name="T35" fmla="*/ 512 h 630"/>
                <a:gd name="T36" fmla="*/ 180 w 613"/>
                <a:gd name="T37" fmla="*/ 543 h 630"/>
                <a:gd name="T38" fmla="*/ 119 w 613"/>
                <a:gd name="T39" fmla="*/ 547 h 630"/>
                <a:gd name="T40" fmla="*/ 72 w 613"/>
                <a:gd name="T41" fmla="*/ 495 h 630"/>
                <a:gd name="T42" fmla="*/ 51 w 613"/>
                <a:gd name="T43" fmla="*/ 397 h 630"/>
                <a:gd name="T44" fmla="*/ 37 w 613"/>
                <a:gd name="T45" fmla="*/ 374 h 630"/>
                <a:gd name="T46" fmla="*/ 5 w 613"/>
                <a:gd name="T47" fmla="*/ 387 h 630"/>
                <a:gd name="T48" fmla="*/ 0 w 613"/>
                <a:gd name="T49" fmla="*/ 425 h 630"/>
                <a:gd name="T50" fmla="*/ 13 w 613"/>
                <a:gd name="T51" fmla="*/ 540 h 630"/>
                <a:gd name="T52" fmla="*/ 66 w 613"/>
                <a:gd name="T53" fmla="*/ 607 h 630"/>
                <a:gd name="T54" fmla="*/ 131 w 613"/>
                <a:gd name="T55" fmla="*/ 630 h 630"/>
                <a:gd name="T56" fmla="*/ 220 w 613"/>
                <a:gd name="T57" fmla="*/ 615 h 630"/>
                <a:gd name="T58" fmla="*/ 263 w 613"/>
                <a:gd name="T59" fmla="*/ 594 h 630"/>
                <a:gd name="T60" fmla="*/ 329 w 613"/>
                <a:gd name="T61" fmla="*/ 522 h 630"/>
                <a:gd name="T62" fmla="*/ 352 w 613"/>
                <a:gd name="T63" fmla="*/ 452 h 630"/>
                <a:gd name="T64" fmla="*/ 352 w 613"/>
                <a:gd name="T65" fmla="*/ 410 h 630"/>
                <a:gd name="T66" fmla="*/ 446 w 613"/>
                <a:gd name="T67" fmla="*/ 404 h 630"/>
                <a:gd name="T68" fmla="*/ 555 w 613"/>
                <a:gd name="T69" fmla="*/ 338 h 630"/>
                <a:gd name="T70" fmla="*/ 594 w 613"/>
                <a:gd name="T71" fmla="*/ 283 h 630"/>
                <a:gd name="T72" fmla="*/ 613 w 613"/>
                <a:gd name="T73" fmla="*/ 177 h 630"/>
                <a:gd name="T74" fmla="*/ 574 w 613"/>
                <a:gd name="T75" fmla="*/ 82 h 630"/>
                <a:gd name="T76" fmla="*/ 489 w 613"/>
                <a:gd name="T77" fmla="*/ 17 h 630"/>
                <a:gd name="T78" fmla="*/ 404 w 613"/>
                <a:gd name="T79" fmla="*/ 0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13" h="630">
                  <a:moveTo>
                    <a:pt x="404" y="0"/>
                  </a:moveTo>
                  <a:lnTo>
                    <a:pt x="388" y="3"/>
                  </a:lnTo>
                  <a:lnTo>
                    <a:pt x="365" y="21"/>
                  </a:lnTo>
                  <a:lnTo>
                    <a:pt x="357" y="52"/>
                  </a:lnTo>
                  <a:lnTo>
                    <a:pt x="367" y="79"/>
                  </a:lnTo>
                  <a:lnTo>
                    <a:pt x="381" y="89"/>
                  </a:lnTo>
                  <a:lnTo>
                    <a:pt x="410" y="101"/>
                  </a:lnTo>
                  <a:lnTo>
                    <a:pt x="466" y="128"/>
                  </a:lnTo>
                  <a:lnTo>
                    <a:pt x="498" y="152"/>
                  </a:lnTo>
                  <a:lnTo>
                    <a:pt x="511" y="174"/>
                  </a:lnTo>
                  <a:lnTo>
                    <a:pt x="515" y="200"/>
                  </a:lnTo>
                  <a:lnTo>
                    <a:pt x="506" y="230"/>
                  </a:lnTo>
                  <a:lnTo>
                    <a:pt x="498" y="249"/>
                  </a:lnTo>
                  <a:lnTo>
                    <a:pt x="486" y="265"/>
                  </a:lnTo>
                  <a:lnTo>
                    <a:pt x="462" y="291"/>
                  </a:lnTo>
                  <a:lnTo>
                    <a:pt x="431" y="307"/>
                  </a:lnTo>
                  <a:lnTo>
                    <a:pt x="400" y="314"/>
                  </a:lnTo>
                  <a:lnTo>
                    <a:pt x="349" y="312"/>
                  </a:lnTo>
                  <a:lnTo>
                    <a:pt x="285" y="286"/>
                  </a:lnTo>
                  <a:lnTo>
                    <a:pt x="257" y="265"/>
                  </a:lnTo>
                  <a:lnTo>
                    <a:pt x="257" y="265"/>
                  </a:lnTo>
                  <a:lnTo>
                    <a:pt x="253" y="260"/>
                  </a:lnTo>
                  <a:lnTo>
                    <a:pt x="247" y="258"/>
                  </a:lnTo>
                  <a:lnTo>
                    <a:pt x="239" y="252"/>
                  </a:lnTo>
                  <a:lnTo>
                    <a:pt x="223" y="249"/>
                  </a:lnTo>
                  <a:lnTo>
                    <a:pt x="198" y="256"/>
                  </a:lnTo>
                  <a:lnTo>
                    <a:pt x="177" y="285"/>
                  </a:lnTo>
                  <a:lnTo>
                    <a:pt x="175" y="311"/>
                  </a:lnTo>
                  <a:lnTo>
                    <a:pt x="181" y="327"/>
                  </a:lnTo>
                  <a:lnTo>
                    <a:pt x="188" y="334"/>
                  </a:lnTo>
                  <a:lnTo>
                    <a:pt x="201" y="344"/>
                  </a:lnTo>
                  <a:lnTo>
                    <a:pt x="214" y="354"/>
                  </a:lnTo>
                  <a:lnTo>
                    <a:pt x="234" y="376"/>
                  </a:lnTo>
                  <a:lnTo>
                    <a:pt x="256" y="422"/>
                  </a:lnTo>
                  <a:lnTo>
                    <a:pt x="253" y="469"/>
                  </a:lnTo>
                  <a:lnTo>
                    <a:pt x="224" y="512"/>
                  </a:lnTo>
                  <a:lnTo>
                    <a:pt x="198" y="531"/>
                  </a:lnTo>
                  <a:lnTo>
                    <a:pt x="180" y="543"/>
                  </a:lnTo>
                  <a:lnTo>
                    <a:pt x="146" y="551"/>
                  </a:lnTo>
                  <a:lnTo>
                    <a:pt x="119" y="547"/>
                  </a:lnTo>
                  <a:lnTo>
                    <a:pt x="96" y="533"/>
                  </a:lnTo>
                  <a:lnTo>
                    <a:pt x="72" y="495"/>
                  </a:lnTo>
                  <a:lnTo>
                    <a:pt x="54" y="430"/>
                  </a:lnTo>
                  <a:lnTo>
                    <a:pt x="51" y="397"/>
                  </a:lnTo>
                  <a:lnTo>
                    <a:pt x="50" y="386"/>
                  </a:lnTo>
                  <a:lnTo>
                    <a:pt x="37" y="374"/>
                  </a:lnTo>
                  <a:lnTo>
                    <a:pt x="20" y="374"/>
                  </a:lnTo>
                  <a:lnTo>
                    <a:pt x="5" y="387"/>
                  </a:lnTo>
                  <a:lnTo>
                    <a:pt x="2" y="397"/>
                  </a:lnTo>
                  <a:lnTo>
                    <a:pt x="0" y="425"/>
                  </a:lnTo>
                  <a:lnTo>
                    <a:pt x="1" y="484"/>
                  </a:lnTo>
                  <a:lnTo>
                    <a:pt x="13" y="540"/>
                  </a:lnTo>
                  <a:lnTo>
                    <a:pt x="43" y="589"/>
                  </a:lnTo>
                  <a:lnTo>
                    <a:pt x="66" y="607"/>
                  </a:lnTo>
                  <a:lnTo>
                    <a:pt x="87" y="619"/>
                  </a:lnTo>
                  <a:lnTo>
                    <a:pt x="131" y="630"/>
                  </a:lnTo>
                  <a:lnTo>
                    <a:pt x="175" y="628"/>
                  </a:lnTo>
                  <a:lnTo>
                    <a:pt x="220" y="615"/>
                  </a:lnTo>
                  <a:lnTo>
                    <a:pt x="241" y="606"/>
                  </a:lnTo>
                  <a:lnTo>
                    <a:pt x="263" y="594"/>
                  </a:lnTo>
                  <a:lnTo>
                    <a:pt x="300" y="561"/>
                  </a:lnTo>
                  <a:lnTo>
                    <a:pt x="329" y="522"/>
                  </a:lnTo>
                  <a:lnTo>
                    <a:pt x="348" y="476"/>
                  </a:lnTo>
                  <a:lnTo>
                    <a:pt x="352" y="452"/>
                  </a:lnTo>
                  <a:lnTo>
                    <a:pt x="355" y="430"/>
                  </a:lnTo>
                  <a:lnTo>
                    <a:pt x="352" y="410"/>
                  </a:lnTo>
                  <a:lnTo>
                    <a:pt x="384" y="413"/>
                  </a:lnTo>
                  <a:lnTo>
                    <a:pt x="446" y="404"/>
                  </a:lnTo>
                  <a:lnTo>
                    <a:pt x="505" y="380"/>
                  </a:lnTo>
                  <a:lnTo>
                    <a:pt x="555" y="338"/>
                  </a:lnTo>
                  <a:lnTo>
                    <a:pt x="577" y="309"/>
                  </a:lnTo>
                  <a:lnTo>
                    <a:pt x="594" y="283"/>
                  </a:lnTo>
                  <a:lnTo>
                    <a:pt x="611" y="230"/>
                  </a:lnTo>
                  <a:lnTo>
                    <a:pt x="613" y="177"/>
                  </a:lnTo>
                  <a:lnTo>
                    <a:pt x="600" y="127"/>
                  </a:lnTo>
                  <a:lnTo>
                    <a:pt x="574" y="82"/>
                  </a:lnTo>
                  <a:lnTo>
                    <a:pt x="537" y="44"/>
                  </a:lnTo>
                  <a:lnTo>
                    <a:pt x="489" y="17"/>
                  </a:lnTo>
                  <a:lnTo>
                    <a:pt x="434" y="1"/>
                  </a:lnTo>
                  <a:lnTo>
                    <a:pt x="40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1" name="타원 30">
            <a:extLst>
              <a:ext uri="{FF2B5EF4-FFF2-40B4-BE49-F238E27FC236}">
                <a16:creationId xmlns:a16="http://schemas.microsoft.com/office/drawing/2014/main" id="{6FDC31B0-6298-52BA-70C1-895855ACDC6F}"/>
              </a:ext>
            </a:extLst>
          </p:cNvPr>
          <p:cNvSpPr/>
          <p:nvPr/>
        </p:nvSpPr>
        <p:spPr>
          <a:xfrm>
            <a:off x="4652897" y="4231687"/>
            <a:ext cx="45719" cy="45719"/>
          </a:xfrm>
          <a:prstGeom prst="ellipse">
            <a:avLst/>
          </a:prstGeom>
          <a:solidFill>
            <a:srgbClr val="FFC000"/>
          </a:solidFill>
          <a:ln w="730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FA90842F-B1C9-DF3D-15CB-A4AF84D38379}"/>
              </a:ext>
            </a:extLst>
          </p:cNvPr>
          <p:cNvSpPr/>
          <p:nvPr/>
        </p:nvSpPr>
        <p:spPr>
          <a:xfrm>
            <a:off x="4578668" y="1817395"/>
            <a:ext cx="1517332" cy="427278"/>
          </a:xfrm>
          <a:prstGeom prst="roundRect">
            <a:avLst>
              <a:gd name="adj" fmla="val 15263"/>
            </a:avLst>
          </a:prstGeom>
          <a:solidFill>
            <a:schemeClr val="bg1"/>
          </a:solidFill>
          <a:ln>
            <a:noFill/>
          </a:ln>
          <a:effectLst>
            <a:outerShdw blurRad="190500" dist="38100" dir="5400000" algn="t" rotWithShape="0">
              <a:srgbClr val="045B5C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Ins="468000" rtlCol="0" anchor="ctr"/>
          <a:lstStyle/>
          <a:p>
            <a:pPr algn="r">
              <a:defRPr/>
            </a:pPr>
            <a:endParaRPr lang="ko-KR" altLang="en-US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35" name="Group 16">
            <a:extLst>
              <a:ext uri="{FF2B5EF4-FFF2-40B4-BE49-F238E27FC236}">
                <a16:creationId xmlns:a16="http://schemas.microsoft.com/office/drawing/2014/main" id="{AB08D68F-2A53-C219-58BD-A99DA499237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760393" y="1894778"/>
            <a:ext cx="226955" cy="260862"/>
            <a:chOff x="1039" y="1681"/>
            <a:chExt cx="1071" cy="1231"/>
          </a:xfrm>
          <a:solidFill>
            <a:schemeClr val="bg1"/>
          </a:solidFill>
        </p:grpSpPr>
        <p:sp>
          <p:nvSpPr>
            <p:cNvPr id="36" name="Freeform 17">
              <a:extLst>
                <a:ext uri="{FF2B5EF4-FFF2-40B4-BE49-F238E27FC236}">
                  <a16:creationId xmlns:a16="http://schemas.microsoft.com/office/drawing/2014/main" id="{46C1C018-3DA4-20B3-9457-8C7FE4B5DA8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9" y="1681"/>
              <a:ext cx="1071" cy="1099"/>
            </a:xfrm>
            <a:custGeom>
              <a:avLst/>
              <a:gdLst>
                <a:gd name="T0" fmla="*/ 3169 w 3212"/>
                <a:gd name="T1" fmla="*/ 566 h 3298"/>
                <a:gd name="T2" fmla="*/ 3035 w 3212"/>
                <a:gd name="T3" fmla="*/ 475 h 3298"/>
                <a:gd name="T4" fmla="*/ 2711 w 3212"/>
                <a:gd name="T5" fmla="*/ 199 h 3298"/>
                <a:gd name="T6" fmla="*/ 2384 w 3212"/>
                <a:gd name="T7" fmla="*/ 19 h 3298"/>
                <a:gd name="T8" fmla="*/ 2347 w 3212"/>
                <a:gd name="T9" fmla="*/ 4 h 3298"/>
                <a:gd name="T10" fmla="*/ 2278 w 3212"/>
                <a:gd name="T11" fmla="*/ 47 h 3298"/>
                <a:gd name="T12" fmla="*/ 2171 w 3212"/>
                <a:gd name="T13" fmla="*/ 190 h 3298"/>
                <a:gd name="T14" fmla="*/ 1698 w 3212"/>
                <a:gd name="T15" fmla="*/ 610 h 3298"/>
                <a:gd name="T16" fmla="*/ 716 w 3212"/>
                <a:gd name="T17" fmla="*/ 1337 h 3298"/>
                <a:gd name="T18" fmla="*/ 296 w 3212"/>
                <a:gd name="T19" fmla="*/ 1713 h 3298"/>
                <a:gd name="T20" fmla="*/ 59 w 3212"/>
                <a:gd name="T21" fmla="*/ 2061 h 3298"/>
                <a:gd name="T22" fmla="*/ 0 w 3212"/>
                <a:gd name="T23" fmla="*/ 2479 h 3298"/>
                <a:gd name="T24" fmla="*/ 29 w 3212"/>
                <a:gd name="T25" fmla="*/ 2758 h 3298"/>
                <a:gd name="T26" fmla="*/ 183 w 3212"/>
                <a:gd name="T27" fmla="*/ 2915 h 3298"/>
                <a:gd name="T28" fmla="*/ 615 w 3212"/>
                <a:gd name="T29" fmla="*/ 3255 h 3298"/>
                <a:gd name="T30" fmla="*/ 886 w 3212"/>
                <a:gd name="T31" fmla="*/ 3291 h 3298"/>
                <a:gd name="T32" fmla="*/ 1138 w 3212"/>
                <a:gd name="T33" fmla="*/ 3171 h 3298"/>
                <a:gd name="T34" fmla="*/ 1808 w 3212"/>
                <a:gd name="T35" fmla="*/ 2600 h 3298"/>
                <a:gd name="T36" fmla="*/ 2812 w 3212"/>
                <a:gd name="T37" fmla="*/ 1724 h 3298"/>
                <a:gd name="T38" fmla="*/ 3103 w 3212"/>
                <a:gd name="T39" fmla="*/ 1438 h 3298"/>
                <a:gd name="T40" fmla="*/ 3146 w 3212"/>
                <a:gd name="T41" fmla="*/ 1401 h 3298"/>
                <a:gd name="T42" fmla="*/ 3193 w 3212"/>
                <a:gd name="T43" fmla="*/ 1183 h 3298"/>
                <a:gd name="T44" fmla="*/ 3208 w 3212"/>
                <a:gd name="T45" fmla="*/ 620 h 3298"/>
                <a:gd name="T46" fmla="*/ 1001 w 3212"/>
                <a:gd name="T47" fmla="*/ 3114 h 3298"/>
                <a:gd name="T48" fmla="*/ 881 w 3212"/>
                <a:gd name="T49" fmla="*/ 3066 h 3298"/>
                <a:gd name="T50" fmla="*/ 844 w 3212"/>
                <a:gd name="T51" fmla="*/ 2610 h 3298"/>
                <a:gd name="T52" fmla="*/ 840 w 3212"/>
                <a:gd name="T53" fmla="*/ 2398 h 3298"/>
                <a:gd name="T54" fmla="*/ 401 w 3212"/>
                <a:gd name="T55" fmla="*/ 2082 h 3298"/>
                <a:gd name="T56" fmla="*/ 241 w 3212"/>
                <a:gd name="T57" fmla="*/ 1969 h 3298"/>
                <a:gd name="T58" fmla="*/ 752 w 3212"/>
                <a:gd name="T59" fmla="*/ 2141 h 3298"/>
                <a:gd name="T60" fmla="*/ 1034 w 3212"/>
                <a:gd name="T61" fmla="*/ 2354 h 3298"/>
                <a:gd name="T62" fmla="*/ 1418 w 3212"/>
                <a:gd name="T63" fmla="*/ 2074 h 3298"/>
                <a:gd name="T64" fmla="*/ 1624 w 3212"/>
                <a:gd name="T65" fmla="*/ 1847 h 3298"/>
                <a:gd name="T66" fmla="*/ 1420 w 3212"/>
                <a:gd name="T67" fmla="*/ 1596 h 3298"/>
                <a:gd name="T68" fmla="*/ 1082 w 3212"/>
                <a:gd name="T69" fmla="*/ 1248 h 3298"/>
                <a:gd name="T70" fmla="*/ 1614 w 3212"/>
                <a:gd name="T71" fmla="*/ 825 h 3298"/>
                <a:gd name="T72" fmla="*/ 2194 w 3212"/>
                <a:gd name="T73" fmla="*/ 338 h 3298"/>
                <a:gd name="T74" fmla="*/ 2374 w 3212"/>
                <a:gd name="T75" fmla="*/ 118 h 3298"/>
                <a:gd name="T76" fmla="*/ 2661 w 3212"/>
                <a:gd name="T77" fmla="*/ 304 h 3298"/>
                <a:gd name="T78" fmla="*/ 2993 w 3212"/>
                <a:gd name="T79" fmla="*/ 603 h 3298"/>
                <a:gd name="T80" fmla="*/ 2474 w 3212"/>
                <a:gd name="T81" fmla="*/ 1257 h 3298"/>
                <a:gd name="T82" fmla="*/ 1732 w 3212"/>
                <a:gd name="T83" fmla="*/ 1951 h 3298"/>
                <a:gd name="T84" fmla="*/ 1047 w 3212"/>
                <a:gd name="T85" fmla="*/ 2462 h 3298"/>
                <a:gd name="T86" fmla="*/ 1012 w 3212"/>
                <a:gd name="T87" fmla="*/ 2472 h 3298"/>
                <a:gd name="T88" fmla="*/ 3078 w 3212"/>
                <a:gd name="T89" fmla="*/ 1147 h 3298"/>
                <a:gd name="T90" fmla="*/ 3067 w 3212"/>
                <a:gd name="T91" fmla="*/ 1301 h 3298"/>
                <a:gd name="T92" fmla="*/ 3051 w 3212"/>
                <a:gd name="T93" fmla="*/ 1343 h 3298"/>
                <a:gd name="T94" fmla="*/ 3018 w 3212"/>
                <a:gd name="T95" fmla="*/ 1366 h 3298"/>
                <a:gd name="T96" fmla="*/ 2890 w 3212"/>
                <a:gd name="T97" fmla="*/ 1493 h 3298"/>
                <a:gd name="T98" fmla="*/ 1823 w 3212"/>
                <a:gd name="T99" fmla="*/ 2434 h 3298"/>
                <a:gd name="T100" fmla="*/ 1765 w 3212"/>
                <a:gd name="T101" fmla="*/ 2231 h 3298"/>
                <a:gd name="T102" fmla="*/ 1749 w 3212"/>
                <a:gd name="T103" fmla="*/ 2105 h 3298"/>
                <a:gd name="T104" fmla="*/ 2236 w 3212"/>
                <a:gd name="T105" fmla="*/ 1651 h 3298"/>
                <a:gd name="T106" fmla="*/ 3095 w 3212"/>
                <a:gd name="T107" fmla="*/ 770 h 3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212" h="3298">
                  <a:moveTo>
                    <a:pt x="3208" y="620"/>
                  </a:moveTo>
                  <a:lnTo>
                    <a:pt x="3206" y="606"/>
                  </a:lnTo>
                  <a:lnTo>
                    <a:pt x="3192" y="581"/>
                  </a:lnTo>
                  <a:lnTo>
                    <a:pt x="3169" y="566"/>
                  </a:lnTo>
                  <a:lnTo>
                    <a:pt x="3143" y="561"/>
                  </a:lnTo>
                  <a:lnTo>
                    <a:pt x="3130" y="564"/>
                  </a:lnTo>
                  <a:lnTo>
                    <a:pt x="3101" y="533"/>
                  </a:lnTo>
                  <a:lnTo>
                    <a:pt x="3035" y="475"/>
                  </a:lnTo>
                  <a:lnTo>
                    <a:pt x="3003" y="448"/>
                  </a:lnTo>
                  <a:lnTo>
                    <a:pt x="2931" y="383"/>
                  </a:lnTo>
                  <a:lnTo>
                    <a:pt x="2786" y="258"/>
                  </a:lnTo>
                  <a:lnTo>
                    <a:pt x="2711" y="199"/>
                  </a:lnTo>
                  <a:lnTo>
                    <a:pt x="2651" y="148"/>
                  </a:lnTo>
                  <a:lnTo>
                    <a:pt x="2507" y="53"/>
                  </a:lnTo>
                  <a:lnTo>
                    <a:pt x="2432" y="24"/>
                  </a:lnTo>
                  <a:lnTo>
                    <a:pt x="2384" y="19"/>
                  </a:lnTo>
                  <a:lnTo>
                    <a:pt x="2363" y="20"/>
                  </a:lnTo>
                  <a:lnTo>
                    <a:pt x="2361" y="17"/>
                  </a:lnTo>
                  <a:lnTo>
                    <a:pt x="2358" y="14"/>
                  </a:lnTo>
                  <a:lnTo>
                    <a:pt x="2347" y="4"/>
                  </a:lnTo>
                  <a:lnTo>
                    <a:pt x="2320" y="0"/>
                  </a:lnTo>
                  <a:lnTo>
                    <a:pt x="2294" y="10"/>
                  </a:lnTo>
                  <a:lnTo>
                    <a:pt x="2278" y="32"/>
                  </a:lnTo>
                  <a:lnTo>
                    <a:pt x="2278" y="47"/>
                  </a:lnTo>
                  <a:lnTo>
                    <a:pt x="2276" y="62"/>
                  </a:lnTo>
                  <a:lnTo>
                    <a:pt x="2253" y="102"/>
                  </a:lnTo>
                  <a:lnTo>
                    <a:pt x="2199" y="163"/>
                  </a:lnTo>
                  <a:lnTo>
                    <a:pt x="2171" y="190"/>
                  </a:lnTo>
                  <a:lnTo>
                    <a:pt x="2102" y="260"/>
                  </a:lnTo>
                  <a:lnTo>
                    <a:pt x="1952" y="394"/>
                  </a:lnTo>
                  <a:lnTo>
                    <a:pt x="1878" y="459"/>
                  </a:lnTo>
                  <a:lnTo>
                    <a:pt x="1698" y="610"/>
                  </a:lnTo>
                  <a:lnTo>
                    <a:pt x="1326" y="897"/>
                  </a:lnTo>
                  <a:lnTo>
                    <a:pt x="1138" y="1036"/>
                  </a:lnTo>
                  <a:lnTo>
                    <a:pt x="969" y="1157"/>
                  </a:lnTo>
                  <a:lnTo>
                    <a:pt x="716" y="1337"/>
                  </a:lnTo>
                  <a:lnTo>
                    <a:pt x="553" y="1467"/>
                  </a:lnTo>
                  <a:lnTo>
                    <a:pt x="475" y="1536"/>
                  </a:lnTo>
                  <a:lnTo>
                    <a:pt x="415" y="1592"/>
                  </a:lnTo>
                  <a:lnTo>
                    <a:pt x="296" y="1713"/>
                  </a:lnTo>
                  <a:lnTo>
                    <a:pt x="186" y="1845"/>
                  </a:lnTo>
                  <a:lnTo>
                    <a:pt x="117" y="1951"/>
                  </a:lnTo>
                  <a:lnTo>
                    <a:pt x="77" y="2024"/>
                  </a:lnTo>
                  <a:lnTo>
                    <a:pt x="59" y="2061"/>
                  </a:lnTo>
                  <a:lnTo>
                    <a:pt x="44" y="2100"/>
                  </a:lnTo>
                  <a:lnTo>
                    <a:pt x="21" y="2181"/>
                  </a:lnTo>
                  <a:lnTo>
                    <a:pt x="2" y="2306"/>
                  </a:lnTo>
                  <a:lnTo>
                    <a:pt x="0" y="2479"/>
                  </a:lnTo>
                  <a:lnTo>
                    <a:pt x="12" y="2650"/>
                  </a:lnTo>
                  <a:lnTo>
                    <a:pt x="18" y="2732"/>
                  </a:lnTo>
                  <a:lnTo>
                    <a:pt x="19" y="2742"/>
                  </a:lnTo>
                  <a:lnTo>
                    <a:pt x="29" y="2758"/>
                  </a:lnTo>
                  <a:lnTo>
                    <a:pt x="49" y="2771"/>
                  </a:lnTo>
                  <a:lnTo>
                    <a:pt x="67" y="2770"/>
                  </a:lnTo>
                  <a:lnTo>
                    <a:pt x="101" y="2817"/>
                  </a:lnTo>
                  <a:lnTo>
                    <a:pt x="183" y="2915"/>
                  </a:lnTo>
                  <a:lnTo>
                    <a:pt x="278" y="3016"/>
                  </a:lnTo>
                  <a:lnTo>
                    <a:pt x="383" y="3109"/>
                  </a:lnTo>
                  <a:lnTo>
                    <a:pt x="497" y="3193"/>
                  </a:lnTo>
                  <a:lnTo>
                    <a:pt x="615" y="3255"/>
                  </a:lnTo>
                  <a:lnTo>
                    <a:pt x="704" y="3285"/>
                  </a:lnTo>
                  <a:lnTo>
                    <a:pt x="765" y="3297"/>
                  </a:lnTo>
                  <a:lnTo>
                    <a:pt x="825" y="3298"/>
                  </a:lnTo>
                  <a:lnTo>
                    <a:pt x="886" y="3291"/>
                  </a:lnTo>
                  <a:lnTo>
                    <a:pt x="916" y="3282"/>
                  </a:lnTo>
                  <a:lnTo>
                    <a:pt x="955" y="3271"/>
                  </a:lnTo>
                  <a:lnTo>
                    <a:pt x="1030" y="3236"/>
                  </a:lnTo>
                  <a:lnTo>
                    <a:pt x="1138" y="3171"/>
                  </a:lnTo>
                  <a:lnTo>
                    <a:pt x="1342" y="3009"/>
                  </a:lnTo>
                  <a:lnTo>
                    <a:pt x="1463" y="2899"/>
                  </a:lnTo>
                  <a:lnTo>
                    <a:pt x="1634" y="2748"/>
                  </a:lnTo>
                  <a:lnTo>
                    <a:pt x="1808" y="2600"/>
                  </a:lnTo>
                  <a:lnTo>
                    <a:pt x="2017" y="2424"/>
                  </a:lnTo>
                  <a:lnTo>
                    <a:pt x="2429" y="2066"/>
                  </a:lnTo>
                  <a:lnTo>
                    <a:pt x="2633" y="1884"/>
                  </a:lnTo>
                  <a:lnTo>
                    <a:pt x="2812" y="1724"/>
                  </a:lnTo>
                  <a:lnTo>
                    <a:pt x="2987" y="1560"/>
                  </a:lnTo>
                  <a:lnTo>
                    <a:pt x="3021" y="1530"/>
                  </a:lnTo>
                  <a:lnTo>
                    <a:pt x="3075" y="1478"/>
                  </a:lnTo>
                  <a:lnTo>
                    <a:pt x="3103" y="1438"/>
                  </a:lnTo>
                  <a:lnTo>
                    <a:pt x="3111" y="1416"/>
                  </a:lnTo>
                  <a:lnTo>
                    <a:pt x="3124" y="1415"/>
                  </a:lnTo>
                  <a:lnTo>
                    <a:pt x="3134" y="1409"/>
                  </a:lnTo>
                  <a:lnTo>
                    <a:pt x="3146" y="1401"/>
                  </a:lnTo>
                  <a:lnTo>
                    <a:pt x="3163" y="1378"/>
                  </a:lnTo>
                  <a:lnTo>
                    <a:pt x="3180" y="1337"/>
                  </a:lnTo>
                  <a:lnTo>
                    <a:pt x="3192" y="1241"/>
                  </a:lnTo>
                  <a:lnTo>
                    <a:pt x="3193" y="1183"/>
                  </a:lnTo>
                  <a:lnTo>
                    <a:pt x="3202" y="1042"/>
                  </a:lnTo>
                  <a:lnTo>
                    <a:pt x="3212" y="832"/>
                  </a:lnTo>
                  <a:lnTo>
                    <a:pt x="3212" y="691"/>
                  </a:lnTo>
                  <a:lnTo>
                    <a:pt x="3208" y="620"/>
                  </a:lnTo>
                  <a:close/>
                  <a:moveTo>
                    <a:pt x="1004" y="2495"/>
                  </a:moveTo>
                  <a:lnTo>
                    <a:pt x="998" y="2649"/>
                  </a:lnTo>
                  <a:lnTo>
                    <a:pt x="999" y="2958"/>
                  </a:lnTo>
                  <a:lnTo>
                    <a:pt x="1001" y="3114"/>
                  </a:lnTo>
                  <a:lnTo>
                    <a:pt x="942" y="3145"/>
                  </a:lnTo>
                  <a:lnTo>
                    <a:pt x="880" y="3170"/>
                  </a:lnTo>
                  <a:lnTo>
                    <a:pt x="884" y="3137"/>
                  </a:lnTo>
                  <a:lnTo>
                    <a:pt x="881" y="3066"/>
                  </a:lnTo>
                  <a:lnTo>
                    <a:pt x="868" y="2961"/>
                  </a:lnTo>
                  <a:lnTo>
                    <a:pt x="860" y="2895"/>
                  </a:lnTo>
                  <a:lnTo>
                    <a:pt x="850" y="2780"/>
                  </a:lnTo>
                  <a:lnTo>
                    <a:pt x="844" y="2610"/>
                  </a:lnTo>
                  <a:lnTo>
                    <a:pt x="850" y="2495"/>
                  </a:lnTo>
                  <a:lnTo>
                    <a:pt x="857" y="2439"/>
                  </a:lnTo>
                  <a:lnTo>
                    <a:pt x="856" y="2424"/>
                  </a:lnTo>
                  <a:lnTo>
                    <a:pt x="840" y="2398"/>
                  </a:lnTo>
                  <a:lnTo>
                    <a:pt x="828" y="2390"/>
                  </a:lnTo>
                  <a:lnTo>
                    <a:pt x="717" y="2318"/>
                  </a:lnTo>
                  <a:lnTo>
                    <a:pt x="506" y="2162"/>
                  </a:lnTo>
                  <a:lnTo>
                    <a:pt x="401" y="2082"/>
                  </a:lnTo>
                  <a:lnTo>
                    <a:pt x="382" y="2064"/>
                  </a:lnTo>
                  <a:lnTo>
                    <a:pt x="314" y="2010"/>
                  </a:lnTo>
                  <a:lnTo>
                    <a:pt x="264" y="1978"/>
                  </a:lnTo>
                  <a:lnTo>
                    <a:pt x="241" y="1969"/>
                  </a:lnTo>
                  <a:lnTo>
                    <a:pt x="294" y="1899"/>
                  </a:lnTo>
                  <a:lnTo>
                    <a:pt x="350" y="1830"/>
                  </a:lnTo>
                  <a:lnTo>
                    <a:pt x="510" y="1955"/>
                  </a:lnTo>
                  <a:lnTo>
                    <a:pt x="752" y="2141"/>
                  </a:lnTo>
                  <a:lnTo>
                    <a:pt x="909" y="2270"/>
                  </a:lnTo>
                  <a:lnTo>
                    <a:pt x="985" y="2338"/>
                  </a:lnTo>
                  <a:lnTo>
                    <a:pt x="999" y="2349"/>
                  </a:lnTo>
                  <a:lnTo>
                    <a:pt x="1034" y="2354"/>
                  </a:lnTo>
                  <a:lnTo>
                    <a:pt x="1053" y="2346"/>
                  </a:lnTo>
                  <a:lnTo>
                    <a:pt x="1132" y="2302"/>
                  </a:lnTo>
                  <a:lnTo>
                    <a:pt x="1280" y="2195"/>
                  </a:lnTo>
                  <a:lnTo>
                    <a:pt x="1418" y="2074"/>
                  </a:lnTo>
                  <a:lnTo>
                    <a:pt x="1548" y="1943"/>
                  </a:lnTo>
                  <a:lnTo>
                    <a:pt x="1610" y="1877"/>
                  </a:lnTo>
                  <a:lnTo>
                    <a:pt x="1617" y="1868"/>
                  </a:lnTo>
                  <a:lnTo>
                    <a:pt x="1624" y="1847"/>
                  </a:lnTo>
                  <a:lnTo>
                    <a:pt x="1626" y="1827"/>
                  </a:lnTo>
                  <a:lnTo>
                    <a:pt x="1617" y="1807"/>
                  </a:lnTo>
                  <a:lnTo>
                    <a:pt x="1610" y="1796"/>
                  </a:lnTo>
                  <a:lnTo>
                    <a:pt x="1420" y="1596"/>
                  </a:lnTo>
                  <a:lnTo>
                    <a:pt x="1231" y="1395"/>
                  </a:lnTo>
                  <a:lnTo>
                    <a:pt x="1201" y="1360"/>
                  </a:lnTo>
                  <a:lnTo>
                    <a:pt x="1132" y="1288"/>
                  </a:lnTo>
                  <a:lnTo>
                    <a:pt x="1082" y="1248"/>
                  </a:lnTo>
                  <a:lnTo>
                    <a:pt x="1056" y="1235"/>
                  </a:lnTo>
                  <a:lnTo>
                    <a:pt x="1244" y="1103"/>
                  </a:lnTo>
                  <a:lnTo>
                    <a:pt x="1430" y="964"/>
                  </a:lnTo>
                  <a:lnTo>
                    <a:pt x="1614" y="825"/>
                  </a:lnTo>
                  <a:lnTo>
                    <a:pt x="1885" y="607"/>
                  </a:lnTo>
                  <a:lnTo>
                    <a:pt x="2060" y="458"/>
                  </a:lnTo>
                  <a:lnTo>
                    <a:pt x="2145" y="380"/>
                  </a:lnTo>
                  <a:lnTo>
                    <a:pt x="2194" y="338"/>
                  </a:lnTo>
                  <a:lnTo>
                    <a:pt x="2299" y="235"/>
                  </a:lnTo>
                  <a:lnTo>
                    <a:pt x="2344" y="177"/>
                  </a:lnTo>
                  <a:lnTo>
                    <a:pt x="2367" y="138"/>
                  </a:lnTo>
                  <a:lnTo>
                    <a:pt x="2374" y="118"/>
                  </a:lnTo>
                  <a:lnTo>
                    <a:pt x="2422" y="140"/>
                  </a:lnTo>
                  <a:lnTo>
                    <a:pt x="2466" y="163"/>
                  </a:lnTo>
                  <a:lnTo>
                    <a:pt x="2534" y="206"/>
                  </a:lnTo>
                  <a:lnTo>
                    <a:pt x="2661" y="304"/>
                  </a:lnTo>
                  <a:lnTo>
                    <a:pt x="2721" y="354"/>
                  </a:lnTo>
                  <a:lnTo>
                    <a:pt x="2833" y="453"/>
                  </a:lnTo>
                  <a:lnTo>
                    <a:pt x="2944" y="554"/>
                  </a:lnTo>
                  <a:lnTo>
                    <a:pt x="2993" y="603"/>
                  </a:lnTo>
                  <a:lnTo>
                    <a:pt x="3048" y="646"/>
                  </a:lnTo>
                  <a:lnTo>
                    <a:pt x="2937" y="771"/>
                  </a:lnTo>
                  <a:lnTo>
                    <a:pt x="2708" y="1016"/>
                  </a:lnTo>
                  <a:lnTo>
                    <a:pt x="2474" y="1257"/>
                  </a:lnTo>
                  <a:lnTo>
                    <a:pt x="2233" y="1490"/>
                  </a:lnTo>
                  <a:lnTo>
                    <a:pt x="2112" y="1605"/>
                  </a:lnTo>
                  <a:lnTo>
                    <a:pt x="1987" y="1720"/>
                  </a:lnTo>
                  <a:lnTo>
                    <a:pt x="1732" y="1951"/>
                  </a:lnTo>
                  <a:lnTo>
                    <a:pt x="1467" y="2169"/>
                  </a:lnTo>
                  <a:lnTo>
                    <a:pt x="1261" y="2322"/>
                  </a:lnTo>
                  <a:lnTo>
                    <a:pt x="1120" y="2417"/>
                  </a:lnTo>
                  <a:lnTo>
                    <a:pt x="1047" y="2462"/>
                  </a:lnTo>
                  <a:lnTo>
                    <a:pt x="1047" y="2462"/>
                  </a:lnTo>
                  <a:lnTo>
                    <a:pt x="1047" y="2463"/>
                  </a:lnTo>
                  <a:lnTo>
                    <a:pt x="1033" y="2460"/>
                  </a:lnTo>
                  <a:lnTo>
                    <a:pt x="1012" y="2472"/>
                  </a:lnTo>
                  <a:lnTo>
                    <a:pt x="1005" y="2485"/>
                  </a:lnTo>
                  <a:lnTo>
                    <a:pt x="1004" y="2495"/>
                  </a:lnTo>
                  <a:close/>
                  <a:moveTo>
                    <a:pt x="3082" y="1081"/>
                  </a:moveTo>
                  <a:lnTo>
                    <a:pt x="3078" y="1147"/>
                  </a:lnTo>
                  <a:lnTo>
                    <a:pt x="3074" y="1213"/>
                  </a:lnTo>
                  <a:lnTo>
                    <a:pt x="3072" y="1247"/>
                  </a:lnTo>
                  <a:lnTo>
                    <a:pt x="3069" y="1280"/>
                  </a:lnTo>
                  <a:lnTo>
                    <a:pt x="3067" y="1301"/>
                  </a:lnTo>
                  <a:lnTo>
                    <a:pt x="3065" y="1316"/>
                  </a:lnTo>
                  <a:lnTo>
                    <a:pt x="3059" y="1320"/>
                  </a:lnTo>
                  <a:lnTo>
                    <a:pt x="3052" y="1334"/>
                  </a:lnTo>
                  <a:lnTo>
                    <a:pt x="3051" y="1343"/>
                  </a:lnTo>
                  <a:lnTo>
                    <a:pt x="3038" y="1349"/>
                  </a:lnTo>
                  <a:lnTo>
                    <a:pt x="3018" y="1372"/>
                  </a:lnTo>
                  <a:lnTo>
                    <a:pt x="3016" y="1389"/>
                  </a:lnTo>
                  <a:lnTo>
                    <a:pt x="3018" y="1366"/>
                  </a:lnTo>
                  <a:lnTo>
                    <a:pt x="3010" y="1369"/>
                  </a:lnTo>
                  <a:lnTo>
                    <a:pt x="2990" y="1393"/>
                  </a:lnTo>
                  <a:lnTo>
                    <a:pt x="2941" y="1444"/>
                  </a:lnTo>
                  <a:lnTo>
                    <a:pt x="2890" y="1493"/>
                  </a:lnTo>
                  <a:lnTo>
                    <a:pt x="2734" y="1637"/>
                  </a:lnTo>
                  <a:lnTo>
                    <a:pt x="2574" y="1779"/>
                  </a:lnTo>
                  <a:lnTo>
                    <a:pt x="2201" y="2110"/>
                  </a:lnTo>
                  <a:lnTo>
                    <a:pt x="1823" y="2434"/>
                  </a:lnTo>
                  <a:lnTo>
                    <a:pt x="1804" y="2451"/>
                  </a:lnTo>
                  <a:lnTo>
                    <a:pt x="1785" y="2467"/>
                  </a:lnTo>
                  <a:lnTo>
                    <a:pt x="1778" y="2349"/>
                  </a:lnTo>
                  <a:lnTo>
                    <a:pt x="1765" y="2231"/>
                  </a:lnTo>
                  <a:lnTo>
                    <a:pt x="1764" y="2181"/>
                  </a:lnTo>
                  <a:lnTo>
                    <a:pt x="1765" y="2130"/>
                  </a:lnTo>
                  <a:lnTo>
                    <a:pt x="1764" y="2118"/>
                  </a:lnTo>
                  <a:lnTo>
                    <a:pt x="1749" y="2105"/>
                  </a:lnTo>
                  <a:lnTo>
                    <a:pt x="1739" y="2103"/>
                  </a:lnTo>
                  <a:lnTo>
                    <a:pt x="1927" y="1936"/>
                  </a:lnTo>
                  <a:lnTo>
                    <a:pt x="2106" y="1769"/>
                  </a:lnTo>
                  <a:lnTo>
                    <a:pt x="2236" y="1651"/>
                  </a:lnTo>
                  <a:lnTo>
                    <a:pt x="2489" y="1406"/>
                  </a:lnTo>
                  <a:lnTo>
                    <a:pt x="2737" y="1157"/>
                  </a:lnTo>
                  <a:lnTo>
                    <a:pt x="2977" y="901"/>
                  </a:lnTo>
                  <a:lnTo>
                    <a:pt x="3095" y="770"/>
                  </a:lnTo>
                  <a:lnTo>
                    <a:pt x="3093" y="926"/>
                  </a:lnTo>
                  <a:lnTo>
                    <a:pt x="3082" y="10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7" name="Freeform 18">
              <a:extLst>
                <a:ext uri="{FF2B5EF4-FFF2-40B4-BE49-F238E27FC236}">
                  <a16:creationId xmlns:a16="http://schemas.microsoft.com/office/drawing/2014/main" id="{2B2B7E41-AD1E-B65F-9BA7-7AA7B753AC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8" y="2746"/>
              <a:ext cx="212" cy="132"/>
            </a:xfrm>
            <a:custGeom>
              <a:avLst/>
              <a:gdLst>
                <a:gd name="T0" fmla="*/ 544 w 635"/>
                <a:gd name="T1" fmla="*/ 0 h 398"/>
                <a:gd name="T2" fmla="*/ 504 w 635"/>
                <a:gd name="T3" fmla="*/ 18 h 398"/>
                <a:gd name="T4" fmla="*/ 496 w 635"/>
                <a:gd name="T5" fmla="*/ 52 h 398"/>
                <a:gd name="T6" fmla="*/ 530 w 635"/>
                <a:gd name="T7" fmla="*/ 177 h 398"/>
                <a:gd name="T8" fmla="*/ 515 w 635"/>
                <a:gd name="T9" fmla="*/ 226 h 398"/>
                <a:gd name="T10" fmla="*/ 478 w 635"/>
                <a:gd name="T11" fmla="*/ 262 h 398"/>
                <a:gd name="T12" fmla="*/ 403 w 635"/>
                <a:gd name="T13" fmla="*/ 291 h 398"/>
                <a:gd name="T14" fmla="*/ 352 w 635"/>
                <a:gd name="T15" fmla="*/ 272 h 398"/>
                <a:gd name="T16" fmla="*/ 332 w 635"/>
                <a:gd name="T17" fmla="*/ 226 h 398"/>
                <a:gd name="T18" fmla="*/ 331 w 635"/>
                <a:gd name="T19" fmla="*/ 198 h 398"/>
                <a:gd name="T20" fmla="*/ 303 w 635"/>
                <a:gd name="T21" fmla="*/ 164 h 398"/>
                <a:gd name="T22" fmla="*/ 246 w 635"/>
                <a:gd name="T23" fmla="*/ 180 h 398"/>
                <a:gd name="T24" fmla="*/ 236 w 635"/>
                <a:gd name="T25" fmla="*/ 209 h 398"/>
                <a:gd name="T26" fmla="*/ 220 w 635"/>
                <a:gd name="T27" fmla="*/ 268 h 398"/>
                <a:gd name="T28" fmla="*/ 160 w 635"/>
                <a:gd name="T29" fmla="*/ 310 h 398"/>
                <a:gd name="T30" fmla="*/ 122 w 635"/>
                <a:gd name="T31" fmla="*/ 304 h 398"/>
                <a:gd name="T32" fmla="*/ 83 w 635"/>
                <a:gd name="T33" fmla="*/ 270 h 398"/>
                <a:gd name="T34" fmla="*/ 83 w 635"/>
                <a:gd name="T35" fmla="*/ 182 h 398"/>
                <a:gd name="T36" fmla="*/ 90 w 635"/>
                <a:gd name="T37" fmla="*/ 149 h 398"/>
                <a:gd name="T38" fmla="*/ 62 w 635"/>
                <a:gd name="T39" fmla="*/ 126 h 398"/>
                <a:gd name="T40" fmla="*/ 34 w 635"/>
                <a:gd name="T41" fmla="*/ 139 h 398"/>
                <a:gd name="T42" fmla="*/ 7 w 635"/>
                <a:gd name="T43" fmla="*/ 193 h 398"/>
                <a:gd name="T44" fmla="*/ 3 w 635"/>
                <a:gd name="T45" fmla="*/ 268 h 398"/>
                <a:gd name="T46" fmla="*/ 31 w 635"/>
                <a:gd name="T47" fmla="*/ 336 h 398"/>
                <a:gd name="T48" fmla="*/ 93 w 635"/>
                <a:gd name="T49" fmla="*/ 383 h 398"/>
                <a:gd name="T50" fmla="*/ 139 w 635"/>
                <a:gd name="T51" fmla="*/ 398 h 398"/>
                <a:gd name="T52" fmla="*/ 229 w 635"/>
                <a:gd name="T53" fmla="*/ 383 h 398"/>
                <a:gd name="T54" fmla="*/ 279 w 635"/>
                <a:gd name="T55" fmla="*/ 339 h 398"/>
                <a:gd name="T56" fmla="*/ 350 w 635"/>
                <a:gd name="T57" fmla="*/ 379 h 398"/>
                <a:gd name="T58" fmla="*/ 470 w 635"/>
                <a:gd name="T59" fmla="*/ 375 h 398"/>
                <a:gd name="T60" fmla="*/ 527 w 635"/>
                <a:gd name="T61" fmla="*/ 350 h 398"/>
                <a:gd name="T62" fmla="*/ 600 w 635"/>
                <a:gd name="T63" fmla="*/ 271 h 398"/>
                <a:gd name="T64" fmla="*/ 635 w 635"/>
                <a:gd name="T65" fmla="*/ 166 h 398"/>
                <a:gd name="T66" fmla="*/ 614 w 635"/>
                <a:gd name="T67" fmla="*/ 64 h 398"/>
                <a:gd name="T68" fmla="*/ 555 w 635"/>
                <a:gd name="T69" fmla="*/ 6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35" h="398">
                  <a:moveTo>
                    <a:pt x="555" y="6"/>
                  </a:moveTo>
                  <a:lnTo>
                    <a:pt x="544" y="0"/>
                  </a:lnTo>
                  <a:lnTo>
                    <a:pt x="521" y="3"/>
                  </a:lnTo>
                  <a:lnTo>
                    <a:pt x="504" y="18"/>
                  </a:lnTo>
                  <a:lnTo>
                    <a:pt x="495" y="39"/>
                  </a:lnTo>
                  <a:lnTo>
                    <a:pt x="496" y="52"/>
                  </a:lnTo>
                  <a:lnTo>
                    <a:pt x="514" y="113"/>
                  </a:lnTo>
                  <a:lnTo>
                    <a:pt x="530" y="177"/>
                  </a:lnTo>
                  <a:lnTo>
                    <a:pt x="527" y="202"/>
                  </a:lnTo>
                  <a:lnTo>
                    <a:pt x="515" y="226"/>
                  </a:lnTo>
                  <a:lnTo>
                    <a:pt x="494" y="251"/>
                  </a:lnTo>
                  <a:lnTo>
                    <a:pt x="478" y="262"/>
                  </a:lnTo>
                  <a:lnTo>
                    <a:pt x="453" y="278"/>
                  </a:lnTo>
                  <a:lnTo>
                    <a:pt x="403" y="291"/>
                  </a:lnTo>
                  <a:lnTo>
                    <a:pt x="370" y="284"/>
                  </a:lnTo>
                  <a:lnTo>
                    <a:pt x="352" y="272"/>
                  </a:lnTo>
                  <a:lnTo>
                    <a:pt x="339" y="252"/>
                  </a:lnTo>
                  <a:lnTo>
                    <a:pt x="332" y="226"/>
                  </a:lnTo>
                  <a:lnTo>
                    <a:pt x="332" y="209"/>
                  </a:lnTo>
                  <a:lnTo>
                    <a:pt x="331" y="198"/>
                  </a:lnTo>
                  <a:lnTo>
                    <a:pt x="324" y="180"/>
                  </a:lnTo>
                  <a:lnTo>
                    <a:pt x="303" y="164"/>
                  </a:lnTo>
                  <a:lnTo>
                    <a:pt x="268" y="164"/>
                  </a:lnTo>
                  <a:lnTo>
                    <a:pt x="246" y="180"/>
                  </a:lnTo>
                  <a:lnTo>
                    <a:pt x="237" y="198"/>
                  </a:lnTo>
                  <a:lnTo>
                    <a:pt x="236" y="209"/>
                  </a:lnTo>
                  <a:lnTo>
                    <a:pt x="233" y="231"/>
                  </a:lnTo>
                  <a:lnTo>
                    <a:pt x="220" y="268"/>
                  </a:lnTo>
                  <a:lnTo>
                    <a:pt x="196" y="297"/>
                  </a:lnTo>
                  <a:lnTo>
                    <a:pt x="160" y="310"/>
                  </a:lnTo>
                  <a:lnTo>
                    <a:pt x="137" y="307"/>
                  </a:lnTo>
                  <a:lnTo>
                    <a:pt x="122" y="304"/>
                  </a:lnTo>
                  <a:lnTo>
                    <a:pt x="102" y="294"/>
                  </a:lnTo>
                  <a:lnTo>
                    <a:pt x="83" y="270"/>
                  </a:lnTo>
                  <a:lnTo>
                    <a:pt x="76" y="228"/>
                  </a:lnTo>
                  <a:lnTo>
                    <a:pt x="83" y="182"/>
                  </a:lnTo>
                  <a:lnTo>
                    <a:pt x="88" y="162"/>
                  </a:lnTo>
                  <a:lnTo>
                    <a:pt x="90" y="149"/>
                  </a:lnTo>
                  <a:lnTo>
                    <a:pt x="80" y="131"/>
                  </a:lnTo>
                  <a:lnTo>
                    <a:pt x="62" y="126"/>
                  </a:lnTo>
                  <a:lnTo>
                    <a:pt x="43" y="130"/>
                  </a:lnTo>
                  <a:lnTo>
                    <a:pt x="34" y="139"/>
                  </a:lnTo>
                  <a:lnTo>
                    <a:pt x="23" y="157"/>
                  </a:lnTo>
                  <a:lnTo>
                    <a:pt x="7" y="193"/>
                  </a:lnTo>
                  <a:lnTo>
                    <a:pt x="0" y="232"/>
                  </a:lnTo>
                  <a:lnTo>
                    <a:pt x="3" y="268"/>
                  </a:lnTo>
                  <a:lnTo>
                    <a:pt x="13" y="304"/>
                  </a:lnTo>
                  <a:lnTo>
                    <a:pt x="31" y="336"/>
                  </a:lnTo>
                  <a:lnTo>
                    <a:pt x="59" y="362"/>
                  </a:lnTo>
                  <a:lnTo>
                    <a:pt x="93" y="383"/>
                  </a:lnTo>
                  <a:lnTo>
                    <a:pt x="113" y="390"/>
                  </a:lnTo>
                  <a:lnTo>
                    <a:pt x="139" y="398"/>
                  </a:lnTo>
                  <a:lnTo>
                    <a:pt x="187" y="398"/>
                  </a:lnTo>
                  <a:lnTo>
                    <a:pt x="229" y="383"/>
                  </a:lnTo>
                  <a:lnTo>
                    <a:pt x="265" y="356"/>
                  </a:lnTo>
                  <a:lnTo>
                    <a:pt x="279" y="339"/>
                  </a:lnTo>
                  <a:lnTo>
                    <a:pt x="299" y="356"/>
                  </a:lnTo>
                  <a:lnTo>
                    <a:pt x="350" y="379"/>
                  </a:lnTo>
                  <a:lnTo>
                    <a:pt x="409" y="386"/>
                  </a:lnTo>
                  <a:lnTo>
                    <a:pt x="470" y="375"/>
                  </a:lnTo>
                  <a:lnTo>
                    <a:pt x="502" y="362"/>
                  </a:lnTo>
                  <a:lnTo>
                    <a:pt x="527" y="350"/>
                  </a:lnTo>
                  <a:lnTo>
                    <a:pt x="567" y="316"/>
                  </a:lnTo>
                  <a:lnTo>
                    <a:pt x="600" y="271"/>
                  </a:lnTo>
                  <a:lnTo>
                    <a:pt x="623" y="221"/>
                  </a:lnTo>
                  <a:lnTo>
                    <a:pt x="635" y="166"/>
                  </a:lnTo>
                  <a:lnTo>
                    <a:pt x="632" y="113"/>
                  </a:lnTo>
                  <a:lnTo>
                    <a:pt x="614" y="64"/>
                  </a:lnTo>
                  <a:lnTo>
                    <a:pt x="581" y="23"/>
                  </a:lnTo>
                  <a:lnTo>
                    <a:pt x="55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Freeform 19">
              <a:extLst>
                <a:ext uri="{FF2B5EF4-FFF2-40B4-BE49-F238E27FC236}">
                  <a16:creationId xmlns:a16="http://schemas.microsoft.com/office/drawing/2014/main" id="{C11BCE58-A92D-841C-C34A-C45B723283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5" y="2515"/>
              <a:ext cx="176" cy="179"/>
            </a:xfrm>
            <a:custGeom>
              <a:avLst/>
              <a:gdLst>
                <a:gd name="T0" fmla="*/ 301 w 528"/>
                <a:gd name="T1" fmla="*/ 1 h 538"/>
                <a:gd name="T2" fmla="*/ 268 w 528"/>
                <a:gd name="T3" fmla="*/ 27 h 538"/>
                <a:gd name="T4" fmla="*/ 273 w 528"/>
                <a:gd name="T5" fmla="*/ 82 h 538"/>
                <a:gd name="T6" fmla="*/ 298 w 528"/>
                <a:gd name="T7" fmla="*/ 95 h 538"/>
                <a:gd name="T8" fmla="*/ 373 w 528"/>
                <a:gd name="T9" fmla="*/ 112 h 538"/>
                <a:gd name="T10" fmla="*/ 419 w 528"/>
                <a:gd name="T11" fmla="*/ 145 h 538"/>
                <a:gd name="T12" fmla="*/ 423 w 528"/>
                <a:gd name="T13" fmla="*/ 191 h 538"/>
                <a:gd name="T14" fmla="*/ 409 w 528"/>
                <a:gd name="T15" fmla="*/ 220 h 538"/>
                <a:gd name="T16" fmla="*/ 357 w 528"/>
                <a:gd name="T17" fmla="*/ 265 h 538"/>
                <a:gd name="T18" fmla="*/ 245 w 528"/>
                <a:gd name="T19" fmla="*/ 269 h 538"/>
                <a:gd name="T20" fmla="*/ 207 w 528"/>
                <a:gd name="T21" fmla="*/ 256 h 538"/>
                <a:gd name="T22" fmla="*/ 188 w 528"/>
                <a:gd name="T23" fmla="*/ 250 h 538"/>
                <a:gd name="T24" fmla="*/ 150 w 528"/>
                <a:gd name="T25" fmla="*/ 268 h 538"/>
                <a:gd name="T26" fmla="*/ 141 w 528"/>
                <a:gd name="T27" fmla="*/ 324 h 538"/>
                <a:gd name="T28" fmla="*/ 161 w 528"/>
                <a:gd name="T29" fmla="*/ 341 h 538"/>
                <a:gd name="T30" fmla="*/ 173 w 528"/>
                <a:gd name="T31" fmla="*/ 347 h 538"/>
                <a:gd name="T32" fmla="*/ 178 w 528"/>
                <a:gd name="T33" fmla="*/ 348 h 538"/>
                <a:gd name="T34" fmla="*/ 184 w 528"/>
                <a:gd name="T35" fmla="*/ 351 h 538"/>
                <a:gd name="T36" fmla="*/ 220 w 528"/>
                <a:gd name="T37" fmla="*/ 367 h 538"/>
                <a:gd name="T38" fmla="*/ 243 w 528"/>
                <a:gd name="T39" fmla="*/ 399 h 538"/>
                <a:gd name="T40" fmla="*/ 180 w 528"/>
                <a:gd name="T41" fmla="*/ 443 h 538"/>
                <a:gd name="T42" fmla="*/ 131 w 528"/>
                <a:gd name="T43" fmla="*/ 456 h 538"/>
                <a:gd name="T44" fmla="*/ 62 w 528"/>
                <a:gd name="T45" fmla="*/ 456 h 538"/>
                <a:gd name="T46" fmla="*/ 50 w 528"/>
                <a:gd name="T47" fmla="*/ 443 h 538"/>
                <a:gd name="T48" fmla="*/ 10 w 528"/>
                <a:gd name="T49" fmla="*/ 446 h 538"/>
                <a:gd name="T50" fmla="*/ 3 w 528"/>
                <a:gd name="T51" fmla="*/ 475 h 538"/>
                <a:gd name="T52" fmla="*/ 45 w 528"/>
                <a:gd name="T53" fmla="*/ 525 h 538"/>
                <a:gd name="T54" fmla="*/ 134 w 528"/>
                <a:gd name="T55" fmla="*/ 538 h 538"/>
                <a:gd name="T56" fmla="*/ 190 w 528"/>
                <a:gd name="T57" fmla="*/ 528 h 538"/>
                <a:gd name="T58" fmla="*/ 302 w 528"/>
                <a:gd name="T59" fmla="*/ 465 h 538"/>
                <a:gd name="T60" fmla="*/ 355 w 528"/>
                <a:gd name="T61" fmla="*/ 383 h 538"/>
                <a:gd name="T62" fmla="*/ 357 w 528"/>
                <a:gd name="T63" fmla="*/ 366 h 538"/>
                <a:gd name="T64" fmla="*/ 425 w 528"/>
                <a:gd name="T65" fmla="*/ 341 h 538"/>
                <a:gd name="T66" fmla="*/ 497 w 528"/>
                <a:gd name="T67" fmla="*/ 271 h 538"/>
                <a:gd name="T68" fmla="*/ 520 w 528"/>
                <a:gd name="T69" fmla="*/ 220 h 538"/>
                <a:gd name="T70" fmla="*/ 520 w 528"/>
                <a:gd name="T71" fmla="*/ 127 h 538"/>
                <a:gd name="T72" fmla="*/ 469 w 528"/>
                <a:gd name="T73" fmla="*/ 53 h 538"/>
                <a:gd name="T74" fmla="*/ 384 w 528"/>
                <a:gd name="T75" fmla="*/ 9 h 538"/>
                <a:gd name="T76" fmla="*/ 311 w 528"/>
                <a:gd name="T77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28" h="538">
                  <a:moveTo>
                    <a:pt x="311" y="0"/>
                  </a:moveTo>
                  <a:lnTo>
                    <a:pt x="301" y="1"/>
                  </a:lnTo>
                  <a:lnTo>
                    <a:pt x="285" y="9"/>
                  </a:lnTo>
                  <a:lnTo>
                    <a:pt x="268" y="27"/>
                  </a:lnTo>
                  <a:lnTo>
                    <a:pt x="263" y="60"/>
                  </a:lnTo>
                  <a:lnTo>
                    <a:pt x="273" y="82"/>
                  </a:lnTo>
                  <a:lnTo>
                    <a:pt x="288" y="92"/>
                  </a:lnTo>
                  <a:lnTo>
                    <a:pt x="298" y="95"/>
                  </a:lnTo>
                  <a:lnTo>
                    <a:pt x="321" y="99"/>
                  </a:lnTo>
                  <a:lnTo>
                    <a:pt x="373" y="112"/>
                  </a:lnTo>
                  <a:lnTo>
                    <a:pt x="404" y="129"/>
                  </a:lnTo>
                  <a:lnTo>
                    <a:pt x="419" y="145"/>
                  </a:lnTo>
                  <a:lnTo>
                    <a:pt x="426" y="165"/>
                  </a:lnTo>
                  <a:lnTo>
                    <a:pt x="423" y="191"/>
                  </a:lnTo>
                  <a:lnTo>
                    <a:pt x="416" y="206"/>
                  </a:lnTo>
                  <a:lnTo>
                    <a:pt x="409" y="220"/>
                  </a:lnTo>
                  <a:lnTo>
                    <a:pt x="391" y="242"/>
                  </a:lnTo>
                  <a:lnTo>
                    <a:pt x="357" y="265"/>
                  </a:lnTo>
                  <a:lnTo>
                    <a:pt x="302" y="276"/>
                  </a:lnTo>
                  <a:lnTo>
                    <a:pt x="245" y="269"/>
                  </a:lnTo>
                  <a:lnTo>
                    <a:pt x="217" y="260"/>
                  </a:lnTo>
                  <a:lnTo>
                    <a:pt x="207" y="256"/>
                  </a:lnTo>
                  <a:lnTo>
                    <a:pt x="199" y="253"/>
                  </a:lnTo>
                  <a:lnTo>
                    <a:pt x="188" y="250"/>
                  </a:lnTo>
                  <a:lnTo>
                    <a:pt x="171" y="253"/>
                  </a:lnTo>
                  <a:lnTo>
                    <a:pt x="150" y="268"/>
                  </a:lnTo>
                  <a:lnTo>
                    <a:pt x="135" y="299"/>
                  </a:lnTo>
                  <a:lnTo>
                    <a:pt x="141" y="324"/>
                  </a:lnTo>
                  <a:lnTo>
                    <a:pt x="151" y="337"/>
                  </a:lnTo>
                  <a:lnTo>
                    <a:pt x="161" y="341"/>
                  </a:lnTo>
                  <a:lnTo>
                    <a:pt x="167" y="344"/>
                  </a:lnTo>
                  <a:lnTo>
                    <a:pt x="173" y="347"/>
                  </a:lnTo>
                  <a:lnTo>
                    <a:pt x="173" y="347"/>
                  </a:lnTo>
                  <a:lnTo>
                    <a:pt x="178" y="348"/>
                  </a:lnTo>
                  <a:lnTo>
                    <a:pt x="184" y="351"/>
                  </a:lnTo>
                  <a:lnTo>
                    <a:pt x="184" y="351"/>
                  </a:lnTo>
                  <a:lnTo>
                    <a:pt x="184" y="351"/>
                  </a:lnTo>
                  <a:lnTo>
                    <a:pt x="220" y="367"/>
                  </a:lnTo>
                  <a:lnTo>
                    <a:pt x="252" y="386"/>
                  </a:lnTo>
                  <a:lnTo>
                    <a:pt x="243" y="399"/>
                  </a:lnTo>
                  <a:lnTo>
                    <a:pt x="220" y="420"/>
                  </a:lnTo>
                  <a:lnTo>
                    <a:pt x="180" y="443"/>
                  </a:lnTo>
                  <a:lnTo>
                    <a:pt x="150" y="452"/>
                  </a:lnTo>
                  <a:lnTo>
                    <a:pt x="131" y="456"/>
                  </a:lnTo>
                  <a:lnTo>
                    <a:pt x="85" y="459"/>
                  </a:lnTo>
                  <a:lnTo>
                    <a:pt x="62" y="456"/>
                  </a:lnTo>
                  <a:lnTo>
                    <a:pt x="57" y="453"/>
                  </a:lnTo>
                  <a:lnTo>
                    <a:pt x="50" y="443"/>
                  </a:lnTo>
                  <a:lnTo>
                    <a:pt x="30" y="438"/>
                  </a:lnTo>
                  <a:lnTo>
                    <a:pt x="10" y="446"/>
                  </a:lnTo>
                  <a:lnTo>
                    <a:pt x="0" y="463"/>
                  </a:lnTo>
                  <a:lnTo>
                    <a:pt x="3" y="475"/>
                  </a:lnTo>
                  <a:lnTo>
                    <a:pt x="13" y="498"/>
                  </a:lnTo>
                  <a:lnTo>
                    <a:pt x="45" y="525"/>
                  </a:lnTo>
                  <a:lnTo>
                    <a:pt x="88" y="537"/>
                  </a:lnTo>
                  <a:lnTo>
                    <a:pt x="134" y="538"/>
                  </a:lnTo>
                  <a:lnTo>
                    <a:pt x="155" y="534"/>
                  </a:lnTo>
                  <a:lnTo>
                    <a:pt x="190" y="528"/>
                  </a:lnTo>
                  <a:lnTo>
                    <a:pt x="250" y="504"/>
                  </a:lnTo>
                  <a:lnTo>
                    <a:pt x="302" y="465"/>
                  </a:lnTo>
                  <a:lnTo>
                    <a:pt x="341" y="414"/>
                  </a:lnTo>
                  <a:lnTo>
                    <a:pt x="355" y="383"/>
                  </a:lnTo>
                  <a:lnTo>
                    <a:pt x="358" y="374"/>
                  </a:lnTo>
                  <a:lnTo>
                    <a:pt x="357" y="366"/>
                  </a:lnTo>
                  <a:lnTo>
                    <a:pt x="381" y="360"/>
                  </a:lnTo>
                  <a:lnTo>
                    <a:pt x="425" y="341"/>
                  </a:lnTo>
                  <a:lnTo>
                    <a:pt x="463" y="311"/>
                  </a:lnTo>
                  <a:lnTo>
                    <a:pt x="497" y="271"/>
                  </a:lnTo>
                  <a:lnTo>
                    <a:pt x="509" y="246"/>
                  </a:lnTo>
                  <a:lnTo>
                    <a:pt x="520" y="220"/>
                  </a:lnTo>
                  <a:lnTo>
                    <a:pt x="528" y="171"/>
                  </a:lnTo>
                  <a:lnTo>
                    <a:pt x="520" y="127"/>
                  </a:lnTo>
                  <a:lnTo>
                    <a:pt x="499" y="86"/>
                  </a:lnTo>
                  <a:lnTo>
                    <a:pt x="469" y="53"/>
                  </a:lnTo>
                  <a:lnTo>
                    <a:pt x="430" y="26"/>
                  </a:lnTo>
                  <a:lnTo>
                    <a:pt x="384" y="9"/>
                  </a:lnTo>
                  <a:lnTo>
                    <a:pt x="337" y="0"/>
                  </a:lnTo>
                  <a:lnTo>
                    <a:pt x="3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Freeform 20">
              <a:extLst>
                <a:ext uri="{FF2B5EF4-FFF2-40B4-BE49-F238E27FC236}">
                  <a16:creationId xmlns:a16="http://schemas.microsoft.com/office/drawing/2014/main" id="{C065B354-7583-3DDA-2AE4-C0303143F2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5" y="2702"/>
              <a:ext cx="205" cy="210"/>
            </a:xfrm>
            <a:custGeom>
              <a:avLst/>
              <a:gdLst>
                <a:gd name="T0" fmla="*/ 388 w 613"/>
                <a:gd name="T1" fmla="*/ 3 h 630"/>
                <a:gd name="T2" fmla="*/ 357 w 613"/>
                <a:gd name="T3" fmla="*/ 52 h 630"/>
                <a:gd name="T4" fmla="*/ 381 w 613"/>
                <a:gd name="T5" fmla="*/ 89 h 630"/>
                <a:gd name="T6" fmla="*/ 466 w 613"/>
                <a:gd name="T7" fmla="*/ 128 h 630"/>
                <a:gd name="T8" fmla="*/ 511 w 613"/>
                <a:gd name="T9" fmla="*/ 174 h 630"/>
                <a:gd name="T10" fmla="*/ 506 w 613"/>
                <a:gd name="T11" fmla="*/ 230 h 630"/>
                <a:gd name="T12" fmla="*/ 486 w 613"/>
                <a:gd name="T13" fmla="*/ 265 h 630"/>
                <a:gd name="T14" fmla="*/ 431 w 613"/>
                <a:gd name="T15" fmla="*/ 307 h 630"/>
                <a:gd name="T16" fmla="*/ 349 w 613"/>
                <a:gd name="T17" fmla="*/ 312 h 630"/>
                <a:gd name="T18" fmla="*/ 257 w 613"/>
                <a:gd name="T19" fmla="*/ 265 h 630"/>
                <a:gd name="T20" fmla="*/ 253 w 613"/>
                <a:gd name="T21" fmla="*/ 260 h 630"/>
                <a:gd name="T22" fmla="*/ 239 w 613"/>
                <a:gd name="T23" fmla="*/ 252 h 630"/>
                <a:gd name="T24" fmla="*/ 198 w 613"/>
                <a:gd name="T25" fmla="*/ 256 h 630"/>
                <a:gd name="T26" fmla="*/ 175 w 613"/>
                <a:gd name="T27" fmla="*/ 311 h 630"/>
                <a:gd name="T28" fmla="*/ 188 w 613"/>
                <a:gd name="T29" fmla="*/ 334 h 630"/>
                <a:gd name="T30" fmla="*/ 214 w 613"/>
                <a:gd name="T31" fmla="*/ 354 h 630"/>
                <a:gd name="T32" fmla="*/ 256 w 613"/>
                <a:gd name="T33" fmla="*/ 422 h 630"/>
                <a:gd name="T34" fmla="*/ 224 w 613"/>
                <a:gd name="T35" fmla="*/ 512 h 630"/>
                <a:gd name="T36" fmla="*/ 180 w 613"/>
                <a:gd name="T37" fmla="*/ 543 h 630"/>
                <a:gd name="T38" fmla="*/ 119 w 613"/>
                <a:gd name="T39" fmla="*/ 547 h 630"/>
                <a:gd name="T40" fmla="*/ 72 w 613"/>
                <a:gd name="T41" fmla="*/ 495 h 630"/>
                <a:gd name="T42" fmla="*/ 51 w 613"/>
                <a:gd name="T43" fmla="*/ 397 h 630"/>
                <a:gd name="T44" fmla="*/ 37 w 613"/>
                <a:gd name="T45" fmla="*/ 374 h 630"/>
                <a:gd name="T46" fmla="*/ 5 w 613"/>
                <a:gd name="T47" fmla="*/ 387 h 630"/>
                <a:gd name="T48" fmla="*/ 0 w 613"/>
                <a:gd name="T49" fmla="*/ 425 h 630"/>
                <a:gd name="T50" fmla="*/ 13 w 613"/>
                <a:gd name="T51" fmla="*/ 540 h 630"/>
                <a:gd name="T52" fmla="*/ 66 w 613"/>
                <a:gd name="T53" fmla="*/ 607 h 630"/>
                <a:gd name="T54" fmla="*/ 131 w 613"/>
                <a:gd name="T55" fmla="*/ 630 h 630"/>
                <a:gd name="T56" fmla="*/ 220 w 613"/>
                <a:gd name="T57" fmla="*/ 615 h 630"/>
                <a:gd name="T58" fmla="*/ 263 w 613"/>
                <a:gd name="T59" fmla="*/ 594 h 630"/>
                <a:gd name="T60" fmla="*/ 329 w 613"/>
                <a:gd name="T61" fmla="*/ 522 h 630"/>
                <a:gd name="T62" fmla="*/ 352 w 613"/>
                <a:gd name="T63" fmla="*/ 452 h 630"/>
                <a:gd name="T64" fmla="*/ 352 w 613"/>
                <a:gd name="T65" fmla="*/ 410 h 630"/>
                <a:gd name="T66" fmla="*/ 446 w 613"/>
                <a:gd name="T67" fmla="*/ 404 h 630"/>
                <a:gd name="T68" fmla="*/ 555 w 613"/>
                <a:gd name="T69" fmla="*/ 338 h 630"/>
                <a:gd name="T70" fmla="*/ 594 w 613"/>
                <a:gd name="T71" fmla="*/ 283 h 630"/>
                <a:gd name="T72" fmla="*/ 613 w 613"/>
                <a:gd name="T73" fmla="*/ 177 h 630"/>
                <a:gd name="T74" fmla="*/ 574 w 613"/>
                <a:gd name="T75" fmla="*/ 82 h 630"/>
                <a:gd name="T76" fmla="*/ 489 w 613"/>
                <a:gd name="T77" fmla="*/ 17 h 630"/>
                <a:gd name="T78" fmla="*/ 404 w 613"/>
                <a:gd name="T79" fmla="*/ 0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13" h="630">
                  <a:moveTo>
                    <a:pt x="404" y="0"/>
                  </a:moveTo>
                  <a:lnTo>
                    <a:pt x="388" y="3"/>
                  </a:lnTo>
                  <a:lnTo>
                    <a:pt x="365" y="21"/>
                  </a:lnTo>
                  <a:lnTo>
                    <a:pt x="357" y="52"/>
                  </a:lnTo>
                  <a:lnTo>
                    <a:pt x="367" y="79"/>
                  </a:lnTo>
                  <a:lnTo>
                    <a:pt x="381" y="89"/>
                  </a:lnTo>
                  <a:lnTo>
                    <a:pt x="410" y="101"/>
                  </a:lnTo>
                  <a:lnTo>
                    <a:pt x="466" y="128"/>
                  </a:lnTo>
                  <a:lnTo>
                    <a:pt x="498" y="152"/>
                  </a:lnTo>
                  <a:lnTo>
                    <a:pt x="511" y="174"/>
                  </a:lnTo>
                  <a:lnTo>
                    <a:pt x="515" y="200"/>
                  </a:lnTo>
                  <a:lnTo>
                    <a:pt x="506" y="230"/>
                  </a:lnTo>
                  <a:lnTo>
                    <a:pt x="498" y="249"/>
                  </a:lnTo>
                  <a:lnTo>
                    <a:pt x="486" y="265"/>
                  </a:lnTo>
                  <a:lnTo>
                    <a:pt x="462" y="291"/>
                  </a:lnTo>
                  <a:lnTo>
                    <a:pt x="431" y="307"/>
                  </a:lnTo>
                  <a:lnTo>
                    <a:pt x="400" y="314"/>
                  </a:lnTo>
                  <a:lnTo>
                    <a:pt x="349" y="312"/>
                  </a:lnTo>
                  <a:lnTo>
                    <a:pt x="285" y="286"/>
                  </a:lnTo>
                  <a:lnTo>
                    <a:pt x="257" y="265"/>
                  </a:lnTo>
                  <a:lnTo>
                    <a:pt x="257" y="265"/>
                  </a:lnTo>
                  <a:lnTo>
                    <a:pt x="253" y="260"/>
                  </a:lnTo>
                  <a:lnTo>
                    <a:pt x="247" y="258"/>
                  </a:lnTo>
                  <a:lnTo>
                    <a:pt x="239" y="252"/>
                  </a:lnTo>
                  <a:lnTo>
                    <a:pt x="223" y="249"/>
                  </a:lnTo>
                  <a:lnTo>
                    <a:pt x="198" y="256"/>
                  </a:lnTo>
                  <a:lnTo>
                    <a:pt x="177" y="285"/>
                  </a:lnTo>
                  <a:lnTo>
                    <a:pt x="175" y="311"/>
                  </a:lnTo>
                  <a:lnTo>
                    <a:pt x="181" y="327"/>
                  </a:lnTo>
                  <a:lnTo>
                    <a:pt x="188" y="334"/>
                  </a:lnTo>
                  <a:lnTo>
                    <a:pt x="201" y="344"/>
                  </a:lnTo>
                  <a:lnTo>
                    <a:pt x="214" y="354"/>
                  </a:lnTo>
                  <a:lnTo>
                    <a:pt x="234" y="376"/>
                  </a:lnTo>
                  <a:lnTo>
                    <a:pt x="256" y="422"/>
                  </a:lnTo>
                  <a:lnTo>
                    <a:pt x="253" y="469"/>
                  </a:lnTo>
                  <a:lnTo>
                    <a:pt x="224" y="512"/>
                  </a:lnTo>
                  <a:lnTo>
                    <a:pt x="198" y="531"/>
                  </a:lnTo>
                  <a:lnTo>
                    <a:pt x="180" y="543"/>
                  </a:lnTo>
                  <a:lnTo>
                    <a:pt x="146" y="551"/>
                  </a:lnTo>
                  <a:lnTo>
                    <a:pt x="119" y="547"/>
                  </a:lnTo>
                  <a:lnTo>
                    <a:pt x="96" y="533"/>
                  </a:lnTo>
                  <a:lnTo>
                    <a:pt x="72" y="495"/>
                  </a:lnTo>
                  <a:lnTo>
                    <a:pt x="54" y="430"/>
                  </a:lnTo>
                  <a:lnTo>
                    <a:pt x="51" y="397"/>
                  </a:lnTo>
                  <a:lnTo>
                    <a:pt x="50" y="386"/>
                  </a:lnTo>
                  <a:lnTo>
                    <a:pt x="37" y="374"/>
                  </a:lnTo>
                  <a:lnTo>
                    <a:pt x="20" y="374"/>
                  </a:lnTo>
                  <a:lnTo>
                    <a:pt x="5" y="387"/>
                  </a:lnTo>
                  <a:lnTo>
                    <a:pt x="2" y="397"/>
                  </a:lnTo>
                  <a:lnTo>
                    <a:pt x="0" y="425"/>
                  </a:lnTo>
                  <a:lnTo>
                    <a:pt x="1" y="484"/>
                  </a:lnTo>
                  <a:lnTo>
                    <a:pt x="13" y="540"/>
                  </a:lnTo>
                  <a:lnTo>
                    <a:pt x="43" y="589"/>
                  </a:lnTo>
                  <a:lnTo>
                    <a:pt x="66" y="607"/>
                  </a:lnTo>
                  <a:lnTo>
                    <a:pt x="87" y="619"/>
                  </a:lnTo>
                  <a:lnTo>
                    <a:pt x="131" y="630"/>
                  </a:lnTo>
                  <a:lnTo>
                    <a:pt x="175" y="628"/>
                  </a:lnTo>
                  <a:lnTo>
                    <a:pt x="220" y="615"/>
                  </a:lnTo>
                  <a:lnTo>
                    <a:pt x="241" y="606"/>
                  </a:lnTo>
                  <a:lnTo>
                    <a:pt x="263" y="594"/>
                  </a:lnTo>
                  <a:lnTo>
                    <a:pt x="300" y="561"/>
                  </a:lnTo>
                  <a:lnTo>
                    <a:pt x="329" y="522"/>
                  </a:lnTo>
                  <a:lnTo>
                    <a:pt x="348" y="476"/>
                  </a:lnTo>
                  <a:lnTo>
                    <a:pt x="352" y="452"/>
                  </a:lnTo>
                  <a:lnTo>
                    <a:pt x="355" y="430"/>
                  </a:lnTo>
                  <a:lnTo>
                    <a:pt x="352" y="410"/>
                  </a:lnTo>
                  <a:lnTo>
                    <a:pt x="384" y="413"/>
                  </a:lnTo>
                  <a:lnTo>
                    <a:pt x="446" y="404"/>
                  </a:lnTo>
                  <a:lnTo>
                    <a:pt x="505" y="380"/>
                  </a:lnTo>
                  <a:lnTo>
                    <a:pt x="555" y="338"/>
                  </a:lnTo>
                  <a:lnTo>
                    <a:pt x="577" y="309"/>
                  </a:lnTo>
                  <a:lnTo>
                    <a:pt x="594" y="283"/>
                  </a:lnTo>
                  <a:lnTo>
                    <a:pt x="611" y="230"/>
                  </a:lnTo>
                  <a:lnTo>
                    <a:pt x="613" y="177"/>
                  </a:lnTo>
                  <a:lnTo>
                    <a:pt x="600" y="127"/>
                  </a:lnTo>
                  <a:lnTo>
                    <a:pt x="574" y="82"/>
                  </a:lnTo>
                  <a:lnTo>
                    <a:pt x="537" y="44"/>
                  </a:lnTo>
                  <a:lnTo>
                    <a:pt x="489" y="17"/>
                  </a:lnTo>
                  <a:lnTo>
                    <a:pt x="434" y="1"/>
                  </a:lnTo>
                  <a:lnTo>
                    <a:pt x="40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0" name="타원 39">
            <a:extLst>
              <a:ext uri="{FF2B5EF4-FFF2-40B4-BE49-F238E27FC236}">
                <a16:creationId xmlns:a16="http://schemas.microsoft.com/office/drawing/2014/main" id="{9918D8F3-07DD-0946-E4E5-8B4824755AC5}"/>
              </a:ext>
            </a:extLst>
          </p:cNvPr>
          <p:cNvSpPr/>
          <p:nvPr/>
        </p:nvSpPr>
        <p:spPr>
          <a:xfrm>
            <a:off x="4652897" y="2009080"/>
            <a:ext cx="45719" cy="45719"/>
          </a:xfrm>
          <a:prstGeom prst="ellipse">
            <a:avLst/>
          </a:prstGeom>
          <a:solidFill>
            <a:srgbClr val="045B5C"/>
          </a:solidFill>
          <a:ln w="730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9FAE59D-1916-D596-8C08-8C4C843F66C2}"/>
              </a:ext>
            </a:extLst>
          </p:cNvPr>
          <p:cNvSpPr/>
          <p:nvPr/>
        </p:nvSpPr>
        <p:spPr>
          <a:xfrm>
            <a:off x="7367610" y="5142042"/>
            <a:ext cx="2495479" cy="1381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구현 프로그램 분석</a:t>
            </a:r>
            <a:b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</a:b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각 알고리즘을 적용한 결과 분석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데이터 이동 연산 횟수 </a:t>
            </a: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데이터 비교 연산 횟수</a:t>
            </a: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알고리즘 수행 소요 시간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E30DA91-0282-BD9E-017A-3F058A7A6BB7}"/>
              </a:ext>
            </a:extLst>
          </p:cNvPr>
          <p:cNvSpPr/>
          <p:nvPr/>
        </p:nvSpPr>
        <p:spPr>
          <a:xfrm>
            <a:off x="7367610" y="2942487"/>
            <a:ext cx="2175881" cy="1381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구현 프로그램 진행</a:t>
            </a:r>
            <a:b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</a:b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프로그램 진행 방식 설명</a:t>
            </a: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관광지 추천</a:t>
            </a: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관광지 위치 및 거리 계산</a:t>
            </a: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최단 경로 탐색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90CD708-73D8-65EB-D119-34793FCEDEDD}"/>
              </a:ext>
            </a:extLst>
          </p:cNvPr>
          <p:cNvSpPr/>
          <p:nvPr/>
        </p:nvSpPr>
        <p:spPr>
          <a:xfrm>
            <a:off x="1820410" y="3985476"/>
            <a:ext cx="2495479" cy="1381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  <a:defRPr/>
            </a:pP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구현 프로그램 결과</a:t>
            </a:r>
            <a:b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</a:b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각 알고리즘을 적용한 결과 설명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Brute-Force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Greedy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Algorithm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Dynamic Programming</a:t>
            </a:r>
            <a:endParaRPr lang="ko-KR" altLang="en-US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922C06D-4799-0871-77C0-F7619CEE24F7}"/>
              </a:ext>
            </a:extLst>
          </p:cNvPr>
          <p:cNvSpPr/>
          <p:nvPr/>
        </p:nvSpPr>
        <p:spPr>
          <a:xfrm>
            <a:off x="2255754" y="1724817"/>
            <a:ext cx="2074243" cy="1381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  <a:defRPr/>
            </a:pP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프로젝트 주제</a:t>
            </a:r>
            <a:b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</a:b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프로젝트 주제에 대한 설명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프로젝트 목표</a:t>
            </a: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프로젝트 문제 해결 방안</a:t>
            </a: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데이터셋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1BBE44E-2E57-D4ED-67E5-21E86DBBC0D8}"/>
              </a:ext>
            </a:extLst>
          </p:cNvPr>
          <p:cNvSpPr/>
          <p:nvPr/>
        </p:nvSpPr>
        <p:spPr>
          <a:xfrm>
            <a:off x="0" y="-15005"/>
            <a:ext cx="12192000" cy="704335"/>
          </a:xfrm>
          <a:prstGeom prst="rect">
            <a:avLst/>
          </a:prstGeom>
          <a:solidFill>
            <a:srgbClr val="045B5C"/>
          </a:solidFill>
          <a:ln>
            <a:noFill/>
          </a:ln>
          <a:effectLst>
            <a:outerShdw dist="63500" dir="5400000" algn="t" rotWithShape="0">
              <a:schemeClr val="accent4">
                <a:lumMod val="60000"/>
                <a:lumOff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5600" latinLnBrk="0">
              <a:defRPr/>
            </a:pPr>
            <a:r>
              <a:rPr lang="ko-KR" altLang="en-US" sz="2800" kern="0" dirty="0">
                <a:ln w="15875"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목차</a:t>
            </a:r>
            <a:endParaRPr lang="ko-KR" altLang="en-US" sz="1200" dirty="0">
              <a:solidFill>
                <a:srgbClr val="FFC000">
                  <a:lumMod val="60000"/>
                  <a:lumOff val="40000"/>
                </a:srgbClr>
              </a:solidFill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AF956F0F-BC1D-BA0E-ABC2-0CBF1465BC09}"/>
              </a:ext>
            </a:extLst>
          </p:cNvPr>
          <p:cNvSpPr/>
          <p:nvPr/>
        </p:nvSpPr>
        <p:spPr>
          <a:xfrm>
            <a:off x="5712451" y="1857615"/>
            <a:ext cx="339891" cy="339891"/>
          </a:xfrm>
          <a:prstGeom prst="roundRect">
            <a:avLst>
              <a:gd name="adj" fmla="val 15263"/>
            </a:avLst>
          </a:prstGeom>
          <a:solidFill>
            <a:srgbClr val="045B5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en-US" altLang="ko-KR" sz="1400" b="1" dirty="0">
                <a:solidFill>
                  <a:schemeClr val="bg1"/>
                </a:solidFill>
              </a:rPr>
              <a:t>1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grpSp>
        <p:nvGrpSpPr>
          <p:cNvPr id="51" name="Group 16">
            <a:extLst>
              <a:ext uri="{FF2B5EF4-FFF2-40B4-BE49-F238E27FC236}">
                <a16:creationId xmlns:a16="http://schemas.microsoft.com/office/drawing/2014/main" id="{4B065990-07E4-B27F-066E-F52858E0C49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785001" y="3064260"/>
            <a:ext cx="226955" cy="260862"/>
            <a:chOff x="1039" y="1681"/>
            <a:chExt cx="1071" cy="1231"/>
          </a:xfrm>
          <a:solidFill>
            <a:schemeClr val="bg1"/>
          </a:solidFill>
        </p:grpSpPr>
        <p:sp>
          <p:nvSpPr>
            <p:cNvPr id="52" name="Freeform 17">
              <a:extLst>
                <a:ext uri="{FF2B5EF4-FFF2-40B4-BE49-F238E27FC236}">
                  <a16:creationId xmlns:a16="http://schemas.microsoft.com/office/drawing/2014/main" id="{9B1B8DCB-3AED-00E4-616B-7E11D3F93D3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9" y="1681"/>
              <a:ext cx="1071" cy="1099"/>
            </a:xfrm>
            <a:custGeom>
              <a:avLst/>
              <a:gdLst>
                <a:gd name="T0" fmla="*/ 3169 w 3212"/>
                <a:gd name="T1" fmla="*/ 566 h 3298"/>
                <a:gd name="T2" fmla="*/ 3035 w 3212"/>
                <a:gd name="T3" fmla="*/ 475 h 3298"/>
                <a:gd name="T4" fmla="*/ 2711 w 3212"/>
                <a:gd name="T5" fmla="*/ 199 h 3298"/>
                <a:gd name="T6" fmla="*/ 2384 w 3212"/>
                <a:gd name="T7" fmla="*/ 19 h 3298"/>
                <a:gd name="T8" fmla="*/ 2347 w 3212"/>
                <a:gd name="T9" fmla="*/ 4 h 3298"/>
                <a:gd name="T10" fmla="*/ 2278 w 3212"/>
                <a:gd name="T11" fmla="*/ 47 h 3298"/>
                <a:gd name="T12" fmla="*/ 2171 w 3212"/>
                <a:gd name="T13" fmla="*/ 190 h 3298"/>
                <a:gd name="T14" fmla="*/ 1698 w 3212"/>
                <a:gd name="T15" fmla="*/ 610 h 3298"/>
                <a:gd name="T16" fmla="*/ 716 w 3212"/>
                <a:gd name="T17" fmla="*/ 1337 h 3298"/>
                <a:gd name="T18" fmla="*/ 296 w 3212"/>
                <a:gd name="T19" fmla="*/ 1713 h 3298"/>
                <a:gd name="T20" fmla="*/ 59 w 3212"/>
                <a:gd name="T21" fmla="*/ 2061 h 3298"/>
                <a:gd name="T22" fmla="*/ 0 w 3212"/>
                <a:gd name="T23" fmla="*/ 2479 h 3298"/>
                <a:gd name="T24" fmla="*/ 29 w 3212"/>
                <a:gd name="T25" fmla="*/ 2758 h 3298"/>
                <a:gd name="T26" fmla="*/ 183 w 3212"/>
                <a:gd name="T27" fmla="*/ 2915 h 3298"/>
                <a:gd name="T28" fmla="*/ 615 w 3212"/>
                <a:gd name="T29" fmla="*/ 3255 h 3298"/>
                <a:gd name="T30" fmla="*/ 886 w 3212"/>
                <a:gd name="T31" fmla="*/ 3291 h 3298"/>
                <a:gd name="T32" fmla="*/ 1138 w 3212"/>
                <a:gd name="T33" fmla="*/ 3171 h 3298"/>
                <a:gd name="T34" fmla="*/ 1808 w 3212"/>
                <a:gd name="T35" fmla="*/ 2600 h 3298"/>
                <a:gd name="T36" fmla="*/ 2812 w 3212"/>
                <a:gd name="T37" fmla="*/ 1724 h 3298"/>
                <a:gd name="T38" fmla="*/ 3103 w 3212"/>
                <a:gd name="T39" fmla="*/ 1438 h 3298"/>
                <a:gd name="T40" fmla="*/ 3146 w 3212"/>
                <a:gd name="T41" fmla="*/ 1401 h 3298"/>
                <a:gd name="T42" fmla="*/ 3193 w 3212"/>
                <a:gd name="T43" fmla="*/ 1183 h 3298"/>
                <a:gd name="T44" fmla="*/ 3208 w 3212"/>
                <a:gd name="T45" fmla="*/ 620 h 3298"/>
                <a:gd name="T46" fmla="*/ 1001 w 3212"/>
                <a:gd name="T47" fmla="*/ 3114 h 3298"/>
                <a:gd name="T48" fmla="*/ 881 w 3212"/>
                <a:gd name="T49" fmla="*/ 3066 h 3298"/>
                <a:gd name="T50" fmla="*/ 844 w 3212"/>
                <a:gd name="T51" fmla="*/ 2610 h 3298"/>
                <a:gd name="T52" fmla="*/ 840 w 3212"/>
                <a:gd name="T53" fmla="*/ 2398 h 3298"/>
                <a:gd name="T54" fmla="*/ 401 w 3212"/>
                <a:gd name="T55" fmla="*/ 2082 h 3298"/>
                <a:gd name="T56" fmla="*/ 241 w 3212"/>
                <a:gd name="T57" fmla="*/ 1969 h 3298"/>
                <a:gd name="T58" fmla="*/ 752 w 3212"/>
                <a:gd name="T59" fmla="*/ 2141 h 3298"/>
                <a:gd name="T60" fmla="*/ 1034 w 3212"/>
                <a:gd name="T61" fmla="*/ 2354 h 3298"/>
                <a:gd name="T62" fmla="*/ 1418 w 3212"/>
                <a:gd name="T63" fmla="*/ 2074 h 3298"/>
                <a:gd name="T64" fmla="*/ 1624 w 3212"/>
                <a:gd name="T65" fmla="*/ 1847 h 3298"/>
                <a:gd name="T66" fmla="*/ 1420 w 3212"/>
                <a:gd name="T67" fmla="*/ 1596 h 3298"/>
                <a:gd name="T68" fmla="*/ 1082 w 3212"/>
                <a:gd name="T69" fmla="*/ 1248 h 3298"/>
                <a:gd name="T70" fmla="*/ 1614 w 3212"/>
                <a:gd name="T71" fmla="*/ 825 h 3298"/>
                <a:gd name="T72" fmla="*/ 2194 w 3212"/>
                <a:gd name="T73" fmla="*/ 338 h 3298"/>
                <a:gd name="T74" fmla="*/ 2374 w 3212"/>
                <a:gd name="T75" fmla="*/ 118 h 3298"/>
                <a:gd name="T76" fmla="*/ 2661 w 3212"/>
                <a:gd name="T77" fmla="*/ 304 h 3298"/>
                <a:gd name="T78" fmla="*/ 2993 w 3212"/>
                <a:gd name="T79" fmla="*/ 603 h 3298"/>
                <a:gd name="T80" fmla="*/ 2474 w 3212"/>
                <a:gd name="T81" fmla="*/ 1257 h 3298"/>
                <a:gd name="T82" fmla="*/ 1732 w 3212"/>
                <a:gd name="T83" fmla="*/ 1951 h 3298"/>
                <a:gd name="T84" fmla="*/ 1047 w 3212"/>
                <a:gd name="T85" fmla="*/ 2462 h 3298"/>
                <a:gd name="T86" fmla="*/ 1012 w 3212"/>
                <a:gd name="T87" fmla="*/ 2472 h 3298"/>
                <a:gd name="T88" fmla="*/ 3078 w 3212"/>
                <a:gd name="T89" fmla="*/ 1147 h 3298"/>
                <a:gd name="T90" fmla="*/ 3067 w 3212"/>
                <a:gd name="T91" fmla="*/ 1301 h 3298"/>
                <a:gd name="T92" fmla="*/ 3051 w 3212"/>
                <a:gd name="T93" fmla="*/ 1343 h 3298"/>
                <a:gd name="T94" fmla="*/ 3018 w 3212"/>
                <a:gd name="T95" fmla="*/ 1366 h 3298"/>
                <a:gd name="T96" fmla="*/ 2890 w 3212"/>
                <a:gd name="T97" fmla="*/ 1493 h 3298"/>
                <a:gd name="T98" fmla="*/ 1823 w 3212"/>
                <a:gd name="T99" fmla="*/ 2434 h 3298"/>
                <a:gd name="T100" fmla="*/ 1765 w 3212"/>
                <a:gd name="T101" fmla="*/ 2231 h 3298"/>
                <a:gd name="T102" fmla="*/ 1749 w 3212"/>
                <a:gd name="T103" fmla="*/ 2105 h 3298"/>
                <a:gd name="T104" fmla="*/ 2236 w 3212"/>
                <a:gd name="T105" fmla="*/ 1651 h 3298"/>
                <a:gd name="T106" fmla="*/ 3095 w 3212"/>
                <a:gd name="T107" fmla="*/ 770 h 3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212" h="3298">
                  <a:moveTo>
                    <a:pt x="3208" y="620"/>
                  </a:moveTo>
                  <a:lnTo>
                    <a:pt x="3206" y="606"/>
                  </a:lnTo>
                  <a:lnTo>
                    <a:pt x="3192" y="581"/>
                  </a:lnTo>
                  <a:lnTo>
                    <a:pt x="3169" y="566"/>
                  </a:lnTo>
                  <a:lnTo>
                    <a:pt x="3143" y="561"/>
                  </a:lnTo>
                  <a:lnTo>
                    <a:pt x="3130" y="564"/>
                  </a:lnTo>
                  <a:lnTo>
                    <a:pt x="3101" y="533"/>
                  </a:lnTo>
                  <a:lnTo>
                    <a:pt x="3035" y="475"/>
                  </a:lnTo>
                  <a:lnTo>
                    <a:pt x="3003" y="448"/>
                  </a:lnTo>
                  <a:lnTo>
                    <a:pt x="2931" y="383"/>
                  </a:lnTo>
                  <a:lnTo>
                    <a:pt x="2786" y="258"/>
                  </a:lnTo>
                  <a:lnTo>
                    <a:pt x="2711" y="199"/>
                  </a:lnTo>
                  <a:lnTo>
                    <a:pt x="2651" y="148"/>
                  </a:lnTo>
                  <a:lnTo>
                    <a:pt x="2507" y="53"/>
                  </a:lnTo>
                  <a:lnTo>
                    <a:pt x="2432" y="24"/>
                  </a:lnTo>
                  <a:lnTo>
                    <a:pt x="2384" y="19"/>
                  </a:lnTo>
                  <a:lnTo>
                    <a:pt x="2363" y="20"/>
                  </a:lnTo>
                  <a:lnTo>
                    <a:pt x="2361" y="17"/>
                  </a:lnTo>
                  <a:lnTo>
                    <a:pt x="2358" y="14"/>
                  </a:lnTo>
                  <a:lnTo>
                    <a:pt x="2347" y="4"/>
                  </a:lnTo>
                  <a:lnTo>
                    <a:pt x="2320" y="0"/>
                  </a:lnTo>
                  <a:lnTo>
                    <a:pt x="2294" y="10"/>
                  </a:lnTo>
                  <a:lnTo>
                    <a:pt x="2278" y="32"/>
                  </a:lnTo>
                  <a:lnTo>
                    <a:pt x="2278" y="47"/>
                  </a:lnTo>
                  <a:lnTo>
                    <a:pt x="2276" y="62"/>
                  </a:lnTo>
                  <a:lnTo>
                    <a:pt x="2253" y="102"/>
                  </a:lnTo>
                  <a:lnTo>
                    <a:pt x="2199" y="163"/>
                  </a:lnTo>
                  <a:lnTo>
                    <a:pt x="2171" y="190"/>
                  </a:lnTo>
                  <a:lnTo>
                    <a:pt x="2102" y="260"/>
                  </a:lnTo>
                  <a:lnTo>
                    <a:pt x="1952" y="394"/>
                  </a:lnTo>
                  <a:lnTo>
                    <a:pt x="1878" y="459"/>
                  </a:lnTo>
                  <a:lnTo>
                    <a:pt x="1698" y="610"/>
                  </a:lnTo>
                  <a:lnTo>
                    <a:pt x="1326" y="897"/>
                  </a:lnTo>
                  <a:lnTo>
                    <a:pt x="1138" y="1036"/>
                  </a:lnTo>
                  <a:lnTo>
                    <a:pt x="969" y="1157"/>
                  </a:lnTo>
                  <a:lnTo>
                    <a:pt x="716" y="1337"/>
                  </a:lnTo>
                  <a:lnTo>
                    <a:pt x="553" y="1467"/>
                  </a:lnTo>
                  <a:lnTo>
                    <a:pt x="475" y="1536"/>
                  </a:lnTo>
                  <a:lnTo>
                    <a:pt x="415" y="1592"/>
                  </a:lnTo>
                  <a:lnTo>
                    <a:pt x="296" y="1713"/>
                  </a:lnTo>
                  <a:lnTo>
                    <a:pt x="186" y="1845"/>
                  </a:lnTo>
                  <a:lnTo>
                    <a:pt x="117" y="1951"/>
                  </a:lnTo>
                  <a:lnTo>
                    <a:pt x="77" y="2024"/>
                  </a:lnTo>
                  <a:lnTo>
                    <a:pt x="59" y="2061"/>
                  </a:lnTo>
                  <a:lnTo>
                    <a:pt x="44" y="2100"/>
                  </a:lnTo>
                  <a:lnTo>
                    <a:pt x="21" y="2181"/>
                  </a:lnTo>
                  <a:lnTo>
                    <a:pt x="2" y="2306"/>
                  </a:lnTo>
                  <a:lnTo>
                    <a:pt x="0" y="2479"/>
                  </a:lnTo>
                  <a:lnTo>
                    <a:pt x="12" y="2650"/>
                  </a:lnTo>
                  <a:lnTo>
                    <a:pt x="18" y="2732"/>
                  </a:lnTo>
                  <a:lnTo>
                    <a:pt x="19" y="2742"/>
                  </a:lnTo>
                  <a:lnTo>
                    <a:pt x="29" y="2758"/>
                  </a:lnTo>
                  <a:lnTo>
                    <a:pt x="49" y="2771"/>
                  </a:lnTo>
                  <a:lnTo>
                    <a:pt x="67" y="2770"/>
                  </a:lnTo>
                  <a:lnTo>
                    <a:pt x="101" y="2817"/>
                  </a:lnTo>
                  <a:lnTo>
                    <a:pt x="183" y="2915"/>
                  </a:lnTo>
                  <a:lnTo>
                    <a:pt x="278" y="3016"/>
                  </a:lnTo>
                  <a:lnTo>
                    <a:pt x="383" y="3109"/>
                  </a:lnTo>
                  <a:lnTo>
                    <a:pt x="497" y="3193"/>
                  </a:lnTo>
                  <a:lnTo>
                    <a:pt x="615" y="3255"/>
                  </a:lnTo>
                  <a:lnTo>
                    <a:pt x="704" y="3285"/>
                  </a:lnTo>
                  <a:lnTo>
                    <a:pt x="765" y="3297"/>
                  </a:lnTo>
                  <a:lnTo>
                    <a:pt x="825" y="3298"/>
                  </a:lnTo>
                  <a:lnTo>
                    <a:pt x="886" y="3291"/>
                  </a:lnTo>
                  <a:lnTo>
                    <a:pt x="916" y="3282"/>
                  </a:lnTo>
                  <a:lnTo>
                    <a:pt x="955" y="3271"/>
                  </a:lnTo>
                  <a:lnTo>
                    <a:pt x="1030" y="3236"/>
                  </a:lnTo>
                  <a:lnTo>
                    <a:pt x="1138" y="3171"/>
                  </a:lnTo>
                  <a:lnTo>
                    <a:pt x="1342" y="3009"/>
                  </a:lnTo>
                  <a:lnTo>
                    <a:pt x="1463" y="2899"/>
                  </a:lnTo>
                  <a:lnTo>
                    <a:pt x="1634" y="2748"/>
                  </a:lnTo>
                  <a:lnTo>
                    <a:pt x="1808" y="2600"/>
                  </a:lnTo>
                  <a:lnTo>
                    <a:pt x="2017" y="2424"/>
                  </a:lnTo>
                  <a:lnTo>
                    <a:pt x="2429" y="2066"/>
                  </a:lnTo>
                  <a:lnTo>
                    <a:pt x="2633" y="1884"/>
                  </a:lnTo>
                  <a:lnTo>
                    <a:pt x="2812" y="1724"/>
                  </a:lnTo>
                  <a:lnTo>
                    <a:pt x="2987" y="1560"/>
                  </a:lnTo>
                  <a:lnTo>
                    <a:pt x="3021" y="1530"/>
                  </a:lnTo>
                  <a:lnTo>
                    <a:pt x="3075" y="1478"/>
                  </a:lnTo>
                  <a:lnTo>
                    <a:pt x="3103" y="1438"/>
                  </a:lnTo>
                  <a:lnTo>
                    <a:pt x="3111" y="1416"/>
                  </a:lnTo>
                  <a:lnTo>
                    <a:pt x="3124" y="1415"/>
                  </a:lnTo>
                  <a:lnTo>
                    <a:pt x="3134" y="1409"/>
                  </a:lnTo>
                  <a:lnTo>
                    <a:pt x="3146" y="1401"/>
                  </a:lnTo>
                  <a:lnTo>
                    <a:pt x="3163" y="1378"/>
                  </a:lnTo>
                  <a:lnTo>
                    <a:pt x="3180" y="1337"/>
                  </a:lnTo>
                  <a:lnTo>
                    <a:pt x="3192" y="1241"/>
                  </a:lnTo>
                  <a:lnTo>
                    <a:pt x="3193" y="1183"/>
                  </a:lnTo>
                  <a:lnTo>
                    <a:pt x="3202" y="1042"/>
                  </a:lnTo>
                  <a:lnTo>
                    <a:pt x="3212" y="832"/>
                  </a:lnTo>
                  <a:lnTo>
                    <a:pt x="3212" y="691"/>
                  </a:lnTo>
                  <a:lnTo>
                    <a:pt x="3208" y="620"/>
                  </a:lnTo>
                  <a:close/>
                  <a:moveTo>
                    <a:pt x="1004" y="2495"/>
                  </a:moveTo>
                  <a:lnTo>
                    <a:pt x="998" y="2649"/>
                  </a:lnTo>
                  <a:lnTo>
                    <a:pt x="999" y="2958"/>
                  </a:lnTo>
                  <a:lnTo>
                    <a:pt x="1001" y="3114"/>
                  </a:lnTo>
                  <a:lnTo>
                    <a:pt x="942" y="3145"/>
                  </a:lnTo>
                  <a:lnTo>
                    <a:pt x="880" y="3170"/>
                  </a:lnTo>
                  <a:lnTo>
                    <a:pt x="884" y="3137"/>
                  </a:lnTo>
                  <a:lnTo>
                    <a:pt x="881" y="3066"/>
                  </a:lnTo>
                  <a:lnTo>
                    <a:pt x="868" y="2961"/>
                  </a:lnTo>
                  <a:lnTo>
                    <a:pt x="860" y="2895"/>
                  </a:lnTo>
                  <a:lnTo>
                    <a:pt x="850" y="2780"/>
                  </a:lnTo>
                  <a:lnTo>
                    <a:pt x="844" y="2610"/>
                  </a:lnTo>
                  <a:lnTo>
                    <a:pt x="850" y="2495"/>
                  </a:lnTo>
                  <a:lnTo>
                    <a:pt x="857" y="2439"/>
                  </a:lnTo>
                  <a:lnTo>
                    <a:pt x="856" y="2424"/>
                  </a:lnTo>
                  <a:lnTo>
                    <a:pt x="840" y="2398"/>
                  </a:lnTo>
                  <a:lnTo>
                    <a:pt x="828" y="2390"/>
                  </a:lnTo>
                  <a:lnTo>
                    <a:pt x="717" y="2318"/>
                  </a:lnTo>
                  <a:lnTo>
                    <a:pt x="506" y="2162"/>
                  </a:lnTo>
                  <a:lnTo>
                    <a:pt x="401" y="2082"/>
                  </a:lnTo>
                  <a:lnTo>
                    <a:pt x="382" y="2064"/>
                  </a:lnTo>
                  <a:lnTo>
                    <a:pt x="314" y="2010"/>
                  </a:lnTo>
                  <a:lnTo>
                    <a:pt x="264" y="1978"/>
                  </a:lnTo>
                  <a:lnTo>
                    <a:pt x="241" y="1969"/>
                  </a:lnTo>
                  <a:lnTo>
                    <a:pt x="294" y="1899"/>
                  </a:lnTo>
                  <a:lnTo>
                    <a:pt x="350" y="1830"/>
                  </a:lnTo>
                  <a:lnTo>
                    <a:pt x="510" y="1955"/>
                  </a:lnTo>
                  <a:lnTo>
                    <a:pt x="752" y="2141"/>
                  </a:lnTo>
                  <a:lnTo>
                    <a:pt x="909" y="2270"/>
                  </a:lnTo>
                  <a:lnTo>
                    <a:pt x="985" y="2338"/>
                  </a:lnTo>
                  <a:lnTo>
                    <a:pt x="999" y="2349"/>
                  </a:lnTo>
                  <a:lnTo>
                    <a:pt x="1034" y="2354"/>
                  </a:lnTo>
                  <a:lnTo>
                    <a:pt x="1053" y="2346"/>
                  </a:lnTo>
                  <a:lnTo>
                    <a:pt x="1132" y="2302"/>
                  </a:lnTo>
                  <a:lnTo>
                    <a:pt x="1280" y="2195"/>
                  </a:lnTo>
                  <a:lnTo>
                    <a:pt x="1418" y="2074"/>
                  </a:lnTo>
                  <a:lnTo>
                    <a:pt x="1548" y="1943"/>
                  </a:lnTo>
                  <a:lnTo>
                    <a:pt x="1610" y="1877"/>
                  </a:lnTo>
                  <a:lnTo>
                    <a:pt x="1617" y="1868"/>
                  </a:lnTo>
                  <a:lnTo>
                    <a:pt x="1624" y="1847"/>
                  </a:lnTo>
                  <a:lnTo>
                    <a:pt x="1626" y="1827"/>
                  </a:lnTo>
                  <a:lnTo>
                    <a:pt x="1617" y="1807"/>
                  </a:lnTo>
                  <a:lnTo>
                    <a:pt x="1610" y="1796"/>
                  </a:lnTo>
                  <a:lnTo>
                    <a:pt x="1420" y="1596"/>
                  </a:lnTo>
                  <a:lnTo>
                    <a:pt x="1231" y="1395"/>
                  </a:lnTo>
                  <a:lnTo>
                    <a:pt x="1201" y="1360"/>
                  </a:lnTo>
                  <a:lnTo>
                    <a:pt x="1132" y="1288"/>
                  </a:lnTo>
                  <a:lnTo>
                    <a:pt x="1082" y="1248"/>
                  </a:lnTo>
                  <a:lnTo>
                    <a:pt x="1056" y="1235"/>
                  </a:lnTo>
                  <a:lnTo>
                    <a:pt x="1244" y="1103"/>
                  </a:lnTo>
                  <a:lnTo>
                    <a:pt x="1430" y="964"/>
                  </a:lnTo>
                  <a:lnTo>
                    <a:pt x="1614" y="825"/>
                  </a:lnTo>
                  <a:lnTo>
                    <a:pt x="1885" y="607"/>
                  </a:lnTo>
                  <a:lnTo>
                    <a:pt x="2060" y="458"/>
                  </a:lnTo>
                  <a:lnTo>
                    <a:pt x="2145" y="380"/>
                  </a:lnTo>
                  <a:lnTo>
                    <a:pt x="2194" y="338"/>
                  </a:lnTo>
                  <a:lnTo>
                    <a:pt x="2299" y="235"/>
                  </a:lnTo>
                  <a:lnTo>
                    <a:pt x="2344" y="177"/>
                  </a:lnTo>
                  <a:lnTo>
                    <a:pt x="2367" y="138"/>
                  </a:lnTo>
                  <a:lnTo>
                    <a:pt x="2374" y="118"/>
                  </a:lnTo>
                  <a:lnTo>
                    <a:pt x="2422" y="140"/>
                  </a:lnTo>
                  <a:lnTo>
                    <a:pt x="2466" y="163"/>
                  </a:lnTo>
                  <a:lnTo>
                    <a:pt x="2534" y="206"/>
                  </a:lnTo>
                  <a:lnTo>
                    <a:pt x="2661" y="304"/>
                  </a:lnTo>
                  <a:lnTo>
                    <a:pt x="2721" y="354"/>
                  </a:lnTo>
                  <a:lnTo>
                    <a:pt x="2833" y="453"/>
                  </a:lnTo>
                  <a:lnTo>
                    <a:pt x="2944" y="554"/>
                  </a:lnTo>
                  <a:lnTo>
                    <a:pt x="2993" y="603"/>
                  </a:lnTo>
                  <a:lnTo>
                    <a:pt x="3048" y="646"/>
                  </a:lnTo>
                  <a:lnTo>
                    <a:pt x="2937" y="771"/>
                  </a:lnTo>
                  <a:lnTo>
                    <a:pt x="2708" y="1016"/>
                  </a:lnTo>
                  <a:lnTo>
                    <a:pt x="2474" y="1257"/>
                  </a:lnTo>
                  <a:lnTo>
                    <a:pt x="2233" y="1490"/>
                  </a:lnTo>
                  <a:lnTo>
                    <a:pt x="2112" y="1605"/>
                  </a:lnTo>
                  <a:lnTo>
                    <a:pt x="1987" y="1720"/>
                  </a:lnTo>
                  <a:lnTo>
                    <a:pt x="1732" y="1951"/>
                  </a:lnTo>
                  <a:lnTo>
                    <a:pt x="1467" y="2169"/>
                  </a:lnTo>
                  <a:lnTo>
                    <a:pt x="1261" y="2322"/>
                  </a:lnTo>
                  <a:lnTo>
                    <a:pt x="1120" y="2417"/>
                  </a:lnTo>
                  <a:lnTo>
                    <a:pt x="1047" y="2462"/>
                  </a:lnTo>
                  <a:lnTo>
                    <a:pt x="1047" y="2462"/>
                  </a:lnTo>
                  <a:lnTo>
                    <a:pt x="1047" y="2463"/>
                  </a:lnTo>
                  <a:lnTo>
                    <a:pt x="1033" y="2460"/>
                  </a:lnTo>
                  <a:lnTo>
                    <a:pt x="1012" y="2472"/>
                  </a:lnTo>
                  <a:lnTo>
                    <a:pt x="1005" y="2485"/>
                  </a:lnTo>
                  <a:lnTo>
                    <a:pt x="1004" y="2495"/>
                  </a:lnTo>
                  <a:close/>
                  <a:moveTo>
                    <a:pt x="3082" y="1081"/>
                  </a:moveTo>
                  <a:lnTo>
                    <a:pt x="3078" y="1147"/>
                  </a:lnTo>
                  <a:lnTo>
                    <a:pt x="3074" y="1213"/>
                  </a:lnTo>
                  <a:lnTo>
                    <a:pt x="3072" y="1247"/>
                  </a:lnTo>
                  <a:lnTo>
                    <a:pt x="3069" y="1280"/>
                  </a:lnTo>
                  <a:lnTo>
                    <a:pt x="3067" y="1301"/>
                  </a:lnTo>
                  <a:lnTo>
                    <a:pt x="3065" y="1316"/>
                  </a:lnTo>
                  <a:lnTo>
                    <a:pt x="3059" y="1320"/>
                  </a:lnTo>
                  <a:lnTo>
                    <a:pt x="3052" y="1334"/>
                  </a:lnTo>
                  <a:lnTo>
                    <a:pt x="3051" y="1343"/>
                  </a:lnTo>
                  <a:lnTo>
                    <a:pt x="3038" y="1349"/>
                  </a:lnTo>
                  <a:lnTo>
                    <a:pt x="3018" y="1372"/>
                  </a:lnTo>
                  <a:lnTo>
                    <a:pt x="3016" y="1389"/>
                  </a:lnTo>
                  <a:lnTo>
                    <a:pt x="3018" y="1366"/>
                  </a:lnTo>
                  <a:lnTo>
                    <a:pt x="3010" y="1369"/>
                  </a:lnTo>
                  <a:lnTo>
                    <a:pt x="2990" y="1393"/>
                  </a:lnTo>
                  <a:lnTo>
                    <a:pt x="2941" y="1444"/>
                  </a:lnTo>
                  <a:lnTo>
                    <a:pt x="2890" y="1493"/>
                  </a:lnTo>
                  <a:lnTo>
                    <a:pt x="2734" y="1637"/>
                  </a:lnTo>
                  <a:lnTo>
                    <a:pt x="2574" y="1779"/>
                  </a:lnTo>
                  <a:lnTo>
                    <a:pt x="2201" y="2110"/>
                  </a:lnTo>
                  <a:lnTo>
                    <a:pt x="1823" y="2434"/>
                  </a:lnTo>
                  <a:lnTo>
                    <a:pt x="1804" y="2451"/>
                  </a:lnTo>
                  <a:lnTo>
                    <a:pt x="1785" y="2467"/>
                  </a:lnTo>
                  <a:lnTo>
                    <a:pt x="1778" y="2349"/>
                  </a:lnTo>
                  <a:lnTo>
                    <a:pt x="1765" y="2231"/>
                  </a:lnTo>
                  <a:lnTo>
                    <a:pt x="1764" y="2181"/>
                  </a:lnTo>
                  <a:lnTo>
                    <a:pt x="1765" y="2130"/>
                  </a:lnTo>
                  <a:lnTo>
                    <a:pt x="1764" y="2118"/>
                  </a:lnTo>
                  <a:lnTo>
                    <a:pt x="1749" y="2105"/>
                  </a:lnTo>
                  <a:lnTo>
                    <a:pt x="1739" y="2103"/>
                  </a:lnTo>
                  <a:lnTo>
                    <a:pt x="1927" y="1936"/>
                  </a:lnTo>
                  <a:lnTo>
                    <a:pt x="2106" y="1769"/>
                  </a:lnTo>
                  <a:lnTo>
                    <a:pt x="2236" y="1651"/>
                  </a:lnTo>
                  <a:lnTo>
                    <a:pt x="2489" y="1406"/>
                  </a:lnTo>
                  <a:lnTo>
                    <a:pt x="2737" y="1157"/>
                  </a:lnTo>
                  <a:lnTo>
                    <a:pt x="2977" y="901"/>
                  </a:lnTo>
                  <a:lnTo>
                    <a:pt x="3095" y="770"/>
                  </a:lnTo>
                  <a:lnTo>
                    <a:pt x="3093" y="926"/>
                  </a:lnTo>
                  <a:lnTo>
                    <a:pt x="3082" y="10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53" name="Freeform 18">
              <a:extLst>
                <a:ext uri="{FF2B5EF4-FFF2-40B4-BE49-F238E27FC236}">
                  <a16:creationId xmlns:a16="http://schemas.microsoft.com/office/drawing/2014/main" id="{FD6B4FBD-7A38-444C-1D02-BF3943546B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8" y="2746"/>
              <a:ext cx="212" cy="132"/>
            </a:xfrm>
            <a:custGeom>
              <a:avLst/>
              <a:gdLst>
                <a:gd name="T0" fmla="*/ 544 w 635"/>
                <a:gd name="T1" fmla="*/ 0 h 398"/>
                <a:gd name="T2" fmla="*/ 504 w 635"/>
                <a:gd name="T3" fmla="*/ 18 h 398"/>
                <a:gd name="T4" fmla="*/ 496 w 635"/>
                <a:gd name="T5" fmla="*/ 52 h 398"/>
                <a:gd name="T6" fmla="*/ 530 w 635"/>
                <a:gd name="T7" fmla="*/ 177 h 398"/>
                <a:gd name="T8" fmla="*/ 515 w 635"/>
                <a:gd name="T9" fmla="*/ 226 h 398"/>
                <a:gd name="T10" fmla="*/ 478 w 635"/>
                <a:gd name="T11" fmla="*/ 262 h 398"/>
                <a:gd name="T12" fmla="*/ 403 w 635"/>
                <a:gd name="T13" fmla="*/ 291 h 398"/>
                <a:gd name="T14" fmla="*/ 352 w 635"/>
                <a:gd name="T15" fmla="*/ 272 h 398"/>
                <a:gd name="T16" fmla="*/ 332 w 635"/>
                <a:gd name="T17" fmla="*/ 226 h 398"/>
                <a:gd name="T18" fmla="*/ 331 w 635"/>
                <a:gd name="T19" fmla="*/ 198 h 398"/>
                <a:gd name="T20" fmla="*/ 303 w 635"/>
                <a:gd name="T21" fmla="*/ 164 h 398"/>
                <a:gd name="T22" fmla="*/ 246 w 635"/>
                <a:gd name="T23" fmla="*/ 180 h 398"/>
                <a:gd name="T24" fmla="*/ 236 w 635"/>
                <a:gd name="T25" fmla="*/ 209 h 398"/>
                <a:gd name="T26" fmla="*/ 220 w 635"/>
                <a:gd name="T27" fmla="*/ 268 h 398"/>
                <a:gd name="T28" fmla="*/ 160 w 635"/>
                <a:gd name="T29" fmla="*/ 310 h 398"/>
                <a:gd name="T30" fmla="*/ 122 w 635"/>
                <a:gd name="T31" fmla="*/ 304 h 398"/>
                <a:gd name="T32" fmla="*/ 83 w 635"/>
                <a:gd name="T33" fmla="*/ 270 h 398"/>
                <a:gd name="T34" fmla="*/ 83 w 635"/>
                <a:gd name="T35" fmla="*/ 182 h 398"/>
                <a:gd name="T36" fmla="*/ 90 w 635"/>
                <a:gd name="T37" fmla="*/ 149 h 398"/>
                <a:gd name="T38" fmla="*/ 62 w 635"/>
                <a:gd name="T39" fmla="*/ 126 h 398"/>
                <a:gd name="T40" fmla="*/ 34 w 635"/>
                <a:gd name="T41" fmla="*/ 139 h 398"/>
                <a:gd name="T42" fmla="*/ 7 w 635"/>
                <a:gd name="T43" fmla="*/ 193 h 398"/>
                <a:gd name="T44" fmla="*/ 3 w 635"/>
                <a:gd name="T45" fmla="*/ 268 h 398"/>
                <a:gd name="T46" fmla="*/ 31 w 635"/>
                <a:gd name="T47" fmla="*/ 336 h 398"/>
                <a:gd name="T48" fmla="*/ 93 w 635"/>
                <a:gd name="T49" fmla="*/ 383 h 398"/>
                <a:gd name="T50" fmla="*/ 139 w 635"/>
                <a:gd name="T51" fmla="*/ 398 h 398"/>
                <a:gd name="T52" fmla="*/ 229 w 635"/>
                <a:gd name="T53" fmla="*/ 383 h 398"/>
                <a:gd name="T54" fmla="*/ 279 w 635"/>
                <a:gd name="T55" fmla="*/ 339 h 398"/>
                <a:gd name="T56" fmla="*/ 350 w 635"/>
                <a:gd name="T57" fmla="*/ 379 h 398"/>
                <a:gd name="T58" fmla="*/ 470 w 635"/>
                <a:gd name="T59" fmla="*/ 375 h 398"/>
                <a:gd name="T60" fmla="*/ 527 w 635"/>
                <a:gd name="T61" fmla="*/ 350 h 398"/>
                <a:gd name="T62" fmla="*/ 600 w 635"/>
                <a:gd name="T63" fmla="*/ 271 h 398"/>
                <a:gd name="T64" fmla="*/ 635 w 635"/>
                <a:gd name="T65" fmla="*/ 166 h 398"/>
                <a:gd name="T66" fmla="*/ 614 w 635"/>
                <a:gd name="T67" fmla="*/ 64 h 398"/>
                <a:gd name="T68" fmla="*/ 555 w 635"/>
                <a:gd name="T69" fmla="*/ 6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35" h="398">
                  <a:moveTo>
                    <a:pt x="555" y="6"/>
                  </a:moveTo>
                  <a:lnTo>
                    <a:pt x="544" y="0"/>
                  </a:lnTo>
                  <a:lnTo>
                    <a:pt x="521" y="3"/>
                  </a:lnTo>
                  <a:lnTo>
                    <a:pt x="504" y="18"/>
                  </a:lnTo>
                  <a:lnTo>
                    <a:pt x="495" y="39"/>
                  </a:lnTo>
                  <a:lnTo>
                    <a:pt x="496" y="52"/>
                  </a:lnTo>
                  <a:lnTo>
                    <a:pt x="514" y="113"/>
                  </a:lnTo>
                  <a:lnTo>
                    <a:pt x="530" y="177"/>
                  </a:lnTo>
                  <a:lnTo>
                    <a:pt x="527" y="202"/>
                  </a:lnTo>
                  <a:lnTo>
                    <a:pt x="515" y="226"/>
                  </a:lnTo>
                  <a:lnTo>
                    <a:pt x="494" y="251"/>
                  </a:lnTo>
                  <a:lnTo>
                    <a:pt x="478" y="262"/>
                  </a:lnTo>
                  <a:lnTo>
                    <a:pt x="453" y="278"/>
                  </a:lnTo>
                  <a:lnTo>
                    <a:pt x="403" y="291"/>
                  </a:lnTo>
                  <a:lnTo>
                    <a:pt x="370" y="284"/>
                  </a:lnTo>
                  <a:lnTo>
                    <a:pt x="352" y="272"/>
                  </a:lnTo>
                  <a:lnTo>
                    <a:pt x="339" y="252"/>
                  </a:lnTo>
                  <a:lnTo>
                    <a:pt x="332" y="226"/>
                  </a:lnTo>
                  <a:lnTo>
                    <a:pt x="332" y="209"/>
                  </a:lnTo>
                  <a:lnTo>
                    <a:pt x="331" y="198"/>
                  </a:lnTo>
                  <a:lnTo>
                    <a:pt x="324" y="180"/>
                  </a:lnTo>
                  <a:lnTo>
                    <a:pt x="303" y="164"/>
                  </a:lnTo>
                  <a:lnTo>
                    <a:pt x="268" y="164"/>
                  </a:lnTo>
                  <a:lnTo>
                    <a:pt x="246" y="180"/>
                  </a:lnTo>
                  <a:lnTo>
                    <a:pt x="237" y="198"/>
                  </a:lnTo>
                  <a:lnTo>
                    <a:pt x="236" y="209"/>
                  </a:lnTo>
                  <a:lnTo>
                    <a:pt x="233" y="231"/>
                  </a:lnTo>
                  <a:lnTo>
                    <a:pt x="220" y="268"/>
                  </a:lnTo>
                  <a:lnTo>
                    <a:pt x="196" y="297"/>
                  </a:lnTo>
                  <a:lnTo>
                    <a:pt x="160" y="310"/>
                  </a:lnTo>
                  <a:lnTo>
                    <a:pt x="137" y="307"/>
                  </a:lnTo>
                  <a:lnTo>
                    <a:pt x="122" y="304"/>
                  </a:lnTo>
                  <a:lnTo>
                    <a:pt x="102" y="294"/>
                  </a:lnTo>
                  <a:lnTo>
                    <a:pt x="83" y="270"/>
                  </a:lnTo>
                  <a:lnTo>
                    <a:pt x="76" y="228"/>
                  </a:lnTo>
                  <a:lnTo>
                    <a:pt x="83" y="182"/>
                  </a:lnTo>
                  <a:lnTo>
                    <a:pt x="88" y="162"/>
                  </a:lnTo>
                  <a:lnTo>
                    <a:pt x="90" y="149"/>
                  </a:lnTo>
                  <a:lnTo>
                    <a:pt x="80" y="131"/>
                  </a:lnTo>
                  <a:lnTo>
                    <a:pt x="62" y="126"/>
                  </a:lnTo>
                  <a:lnTo>
                    <a:pt x="43" y="130"/>
                  </a:lnTo>
                  <a:lnTo>
                    <a:pt x="34" y="139"/>
                  </a:lnTo>
                  <a:lnTo>
                    <a:pt x="23" y="157"/>
                  </a:lnTo>
                  <a:lnTo>
                    <a:pt x="7" y="193"/>
                  </a:lnTo>
                  <a:lnTo>
                    <a:pt x="0" y="232"/>
                  </a:lnTo>
                  <a:lnTo>
                    <a:pt x="3" y="268"/>
                  </a:lnTo>
                  <a:lnTo>
                    <a:pt x="13" y="304"/>
                  </a:lnTo>
                  <a:lnTo>
                    <a:pt x="31" y="336"/>
                  </a:lnTo>
                  <a:lnTo>
                    <a:pt x="59" y="362"/>
                  </a:lnTo>
                  <a:lnTo>
                    <a:pt x="93" y="383"/>
                  </a:lnTo>
                  <a:lnTo>
                    <a:pt x="113" y="390"/>
                  </a:lnTo>
                  <a:lnTo>
                    <a:pt x="139" y="398"/>
                  </a:lnTo>
                  <a:lnTo>
                    <a:pt x="187" y="398"/>
                  </a:lnTo>
                  <a:lnTo>
                    <a:pt x="229" y="383"/>
                  </a:lnTo>
                  <a:lnTo>
                    <a:pt x="265" y="356"/>
                  </a:lnTo>
                  <a:lnTo>
                    <a:pt x="279" y="339"/>
                  </a:lnTo>
                  <a:lnTo>
                    <a:pt x="299" y="356"/>
                  </a:lnTo>
                  <a:lnTo>
                    <a:pt x="350" y="379"/>
                  </a:lnTo>
                  <a:lnTo>
                    <a:pt x="409" y="386"/>
                  </a:lnTo>
                  <a:lnTo>
                    <a:pt x="470" y="375"/>
                  </a:lnTo>
                  <a:lnTo>
                    <a:pt x="502" y="362"/>
                  </a:lnTo>
                  <a:lnTo>
                    <a:pt x="527" y="350"/>
                  </a:lnTo>
                  <a:lnTo>
                    <a:pt x="567" y="316"/>
                  </a:lnTo>
                  <a:lnTo>
                    <a:pt x="600" y="271"/>
                  </a:lnTo>
                  <a:lnTo>
                    <a:pt x="623" y="221"/>
                  </a:lnTo>
                  <a:lnTo>
                    <a:pt x="635" y="166"/>
                  </a:lnTo>
                  <a:lnTo>
                    <a:pt x="632" y="113"/>
                  </a:lnTo>
                  <a:lnTo>
                    <a:pt x="614" y="64"/>
                  </a:lnTo>
                  <a:lnTo>
                    <a:pt x="581" y="23"/>
                  </a:lnTo>
                  <a:lnTo>
                    <a:pt x="55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4" name="Freeform 19">
              <a:extLst>
                <a:ext uri="{FF2B5EF4-FFF2-40B4-BE49-F238E27FC236}">
                  <a16:creationId xmlns:a16="http://schemas.microsoft.com/office/drawing/2014/main" id="{23AD880E-706E-C7F3-0F71-F4844C6EEE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5" y="2515"/>
              <a:ext cx="176" cy="179"/>
            </a:xfrm>
            <a:custGeom>
              <a:avLst/>
              <a:gdLst>
                <a:gd name="T0" fmla="*/ 301 w 528"/>
                <a:gd name="T1" fmla="*/ 1 h 538"/>
                <a:gd name="T2" fmla="*/ 268 w 528"/>
                <a:gd name="T3" fmla="*/ 27 h 538"/>
                <a:gd name="T4" fmla="*/ 273 w 528"/>
                <a:gd name="T5" fmla="*/ 82 h 538"/>
                <a:gd name="T6" fmla="*/ 298 w 528"/>
                <a:gd name="T7" fmla="*/ 95 h 538"/>
                <a:gd name="T8" fmla="*/ 373 w 528"/>
                <a:gd name="T9" fmla="*/ 112 h 538"/>
                <a:gd name="T10" fmla="*/ 419 w 528"/>
                <a:gd name="T11" fmla="*/ 145 h 538"/>
                <a:gd name="T12" fmla="*/ 423 w 528"/>
                <a:gd name="T13" fmla="*/ 191 h 538"/>
                <a:gd name="T14" fmla="*/ 409 w 528"/>
                <a:gd name="T15" fmla="*/ 220 h 538"/>
                <a:gd name="T16" fmla="*/ 357 w 528"/>
                <a:gd name="T17" fmla="*/ 265 h 538"/>
                <a:gd name="T18" fmla="*/ 245 w 528"/>
                <a:gd name="T19" fmla="*/ 269 h 538"/>
                <a:gd name="T20" fmla="*/ 207 w 528"/>
                <a:gd name="T21" fmla="*/ 256 h 538"/>
                <a:gd name="T22" fmla="*/ 188 w 528"/>
                <a:gd name="T23" fmla="*/ 250 h 538"/>
                <a:gd name="T24" fmla="*/ 150 w 528"/>
                <a:gd name="T25" fmla="*/ 268 h 538"/>
                <a:gd name="T26" fmla="*/ 141 w 528"/>
                <a:gd name="T27" fmla="*/ 324 h 538"/>
                <a:gd name="T28" fmla="*/ 161 w 528"/>
                <a:gd name="T29" fmla="*/ 341 h 538"/>
                <a:gd name="T30" fmla="*/ 173 w 528"/>
                <a:gd name="T31" fmla="*/ 347 h 538"/>
                <a:gd name="T32" fmla="*/ 178 w 528"/>
                <a:gd name="T33" fmla="*/ 348 h 538"/>
                <a:gd name="T34" fmla="*/ 184 w 528"/>
                <a:gd name="T35" fmla="*/ 351 h 538"/>
                <a:gd name="T36" fmla="*/ 220 w 528"/>
                <a:gd name="T37" fmla="*/ 367 h 538"/>
                <a:gd name="T38" fmla="*/ 243 w 528"/>
                <a:gd name="T39" fmla="*/ 399 h 538"/>
                <a:gd name="T40" fmla="*/ 180 w 528"/>
                <a:gd name="T41" fmla="*/ 443 h 538"/>
                <a:gd name="T42" fmla="*/ 131 w 528"/>
                <a:gd name="T43" fmla="*/ 456 h 538"/>
                <a:gd name="T44" fmla="*/ 62 w 528"/>
                <a:gd name="T45" fmla="*/ 456 h 538"/>
                <a:gd name="T46" fmla="*/ 50 w 528"/>
                <a:gd name="T47" fmla="*/ 443 h 538"/>
                <a:gd name="T48" fmla="*/ 10 w 528"/>
                <a:gd name="T49" fmla="*/ 446 h 538"/>
                <a:gd name="T50" fmla="*/ 3 w 528"/>
                <a:gd name="T51" fmla="*/ 475 h 538"/>
                <a:gd name="T52" fmla="*/ 45 w 528"/>
                <a:gd name="T53" fmla="*/ 525 h 538"/>
                <a:gd name="T54" fmla="*/ 134 w 528"/>
                <a:gd name="T55" fmla="*/ 538 h 538"/>
                <a:gd name="T56" fmla="*/ 190 w 528"/>
                <a:gd name="T57" fmla="*/ 528 h 538"/>
                <a:gd name="T58" fmla="*/ 302 w 528"/>
                <a:gd name="T59" fmla="*/ 465 h 538"/>
                <a:gd name="T60" fmla="*/ 355 w 528"/>
                <a:gd name="T61" fmla="*/ 383 h 538"/>
                <a:gd name="T62" fmla="*/ 357 w 528"/>
                <a:gd name="T63" fmla="*/ 366 h 538"/>
                <a:gd name="T64" fmla="*/ 425 w 528"/>
                <a:gd name="T65" fmla="*/ 341 h 538"/>
                <a:gd name="T66" fmla="*/ 497 w 528"/>
                <a:gd name="T67" fmla="*/ 271 h 538"/>
                <a:gd name="T68" fmla="*/ 520 w 528"/>
                <a:gd name="T69" fmla="*/ 220 h 538"/>
                <a:gd name="T70" fmla="*/ 520 w 528"/>
                <a:gd name="T71" fmla="*/ 127 h 538"/>
                <a:gd name="T72" fmla="*/ 469 w 528"/>
                <a:gd name="T73" fmla="*/ 53 h 538"/>
                <a:gd name="T74" fmla="*/ 384 w 528"/>
                <a:gd name="T75" fmla="*/ 9 h 538"/>
                <a:gd name="T76" fmla="*/ 311 w 528"/>
                <a:gd name="T77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28" h="538">
                  <a:moveTo>
                    <a:pt x="311" y="0"/>
                  </a:moveTo>
                  <a:lnTo>
                    <a:pt x="301" y="1"/>
                  </a:lnTo>
                  <a:lnTo>
                    <a:pt x="285" y="9"/>
                  </a:lnTo>
                  <a:lnTo>
                    <a:pt x="268" y="27"/>
                  </a:lnTo>
                  <a:lnTo>
                    <a:pt x="263" y="60"/>
                  </a:lnTo>
                  <a:lnTo>
                    <a:pt x="273" y="82"/>
                  </a:lnTo>
                  <a:lnTo>
                    <a:pt x="288" y="92"/>
                  </a:lnTo>
                  <a:lnTo>
                    <a:pt x="298" y="95"/>
                  </a:lnTo>
                  <a:lnTo>
                    <a:pt x="321" y="99"/>
                  </a:lnTo>
                  <a:lnTo>
                    <a:pt x="373" y="112"/>
                  </a:lnTo>
                  <a:lnTo>
                    <a:pt x="404" y="129"/>
                  </a:lnTo>
                  <a:lnTo>
                    <a:pt x="419" y="145"/>
                  </a:lnTo>
                  <a:lnTo>
                    <a:pt x="426" y="165"/>
                  </a:lnTo>
                  <a:lnTo>
                    <a:pt x="423" y="191"/>
                  </a:lnTo>
                  <a:lnTo>
                    <a:pt x="416" y="206"/>
                  </a:lnTo>
                  <a:lnTo>
                    <a:pt x="409" y="220"/>
                  </a:lnTo>
                  <a:lnTo>
                    <a:pt x="391" y="242"/>
                  </a:lnTo>
                  <a:lnTo>
                    <a:pt x="357" y="265"/>
                  </a:lnTo>
                  <a:lnTo>
                    <a:pt x="302" y="276"/>
                  </a:lnTo>
                  <a:lnTo>
                    <a:pt x="245" y="269"/>
                  </a:lnTo>
                  <a:lnTo>
                    <a:pt x="217" y="260"/>
                  </a:lnTo>
                  <a:lnTo>
                    <a:pt x="207" y="256"/>
                  </a:lnTo>
                  <a:lnTo>
                    <a:pt x="199" y="253"/>
                  </a:lnTo>
                  <a:lnTo>
                    <a:pt x="188" y="250"/>
                  </a:lnTo>
                  <a:lnTo>
                    <a:pt x="171" y="253"/>
                  </a:lnTo>
                  <a:lnTo>
                    <a:pt x="150" y="268"/>
                  </a:lnTo>
                  <a:lnTo>
                    <a:pt x="135" y="299"/>
                  </a:lnTo>
                  <a:lnTo>
                    <a:pt x="141" y="324"/>
                  </a:lnTo>
                  <a:lnTo>
                    <a:pt x="151" y="337"/>
                  </a:lnTo>
                  <a:lnTo>
                    <a:pt x="161" y="341"/>
                  </a:lnTo>
                  <a:lnTo>
                    <a:pt x="167" y="344"/>
                  </a:lnTo>
                  <a:lnTo>
                    <a:pt x="173" y="347"/>
                  </a:lnTo>
                  <a:lnTo>
                    <a:pt x="173" y="347"/>
                  </a:lnTo>
                  <a:lnTo>
                    <a:pt x="178" y="348"/>
                  </a:lnTo>
                  <a:lnTo>
                    <a:pt x="184" y="351"/>
                  </a:lnTo>
                  <a:lnTo>
                    <a:pt x="184" y="351"/>
                  </a:lnTo>
                  <a:lnTo>
                    <a:pt x="184" y="351"/>
                  </a:lnTo>
                  <a:lnTo>
                    <a:pt x="220" y="367"/>
                  </a:lnTo>
                  <a:lnTo>
                    <a:pt x="252" y="386"/>
                  </a:lnTo>
                  <a:lnTo>
                    <a:pt x="243" y="399"/>
                  </a:lnTo>
                  <a:lnTo>
                    <a:pt x="220" y="420"/>
                  </a:lnTo>
                  <a:lnTo>
                    <a:pt x="180" y="443"/>
                  </a:lnTo>
                  <a:lnTo>
                    <a:pt x="150" y="452"/>
                  </a:lnTo>
                  <a:lnTo>
                    <a:pt x="131" y="456"/>
                  </a:lnTo>
                  <a:lnTo>
                    <a:pt x="85" y="459"/>
                  </a:lnTo>
                  <a:lnTo>
                    <a:pt x="62" y="456"/>
                  </a:lnTo>
                  <a:lnTo>
                    <a:pt x="57" y="453"/>
                  </a:lnTo>
                  <a:lnTo>
                    <a:pt x="50" y="443"/>
                  </a:lnTo>
                  <a:lnTo>
                    <a:pt x="30" y="438"/>
                  </a:lnTo>
                  <a:lnTo>
                    <a:pt x="10" y="446"/>
                  </a:lnTo>
                  <a:lnTo>
                    <a:pt x="0" y="463"/>
                  </a:lnTo>
                  <a:lnTo>
                    <a:pt x="3" y="475"/>
                  </a:lnTo>
                  <a:lnTo>
                    <a:pt x="13" y="498"/>
                  </a:lnTo>
                  <a:lnTo>
                    <a:pt x="45" y="525"/>
                  </a:lnTo>
                  <a:lnTo>
                    <a:pt x="88" y="537"/>
                  </a:lnTo>
                  <a:lnTo>
                    <a:pt x="134" y="538"/>
                  </a:lnTo>
                  <a:lnTo>
                    <a:pt x="155" y="534"/>
                  </a:lnTo>
                  <a:lnTo>
                    <a:pt x="190" y="528"/>
                  </a:lnTo>
                  <a:lnTo>
                    <a:pt x="250" y="504"/>
                  </a:lnTo>
                  <a:lnTo>
                    <a:pt x="302" y="465"/>
                  </a:lnTo>
                  <a:lnTo>
                    <a:pt x="341" y="414"/>
                  </a:lnTo>
                  <a:lnTo>
                    <a:pt x="355" y="383"/>
                  </a:lnTo>
                  <a:lnTo>
                    <a:pt x="358" y="374"/>
                  </a:lnTo>
                  <a:lnTo>
                    <a:pt x="357" y="366"/>
                  </a:lnTo>
                  <a:lnTo>
                    <a:pt x="381" y="360"/>
                  </a:lnTo>
                  <a:lnTo>
                    <a:pt x="425" y="341"/>
                  </a:lnTo>
                  <a:lnTo>
                    <a:pt x="463" y="311"/>
                  </a:lnTo>
                  <a:lnTo>
                    <a:pt x="497" y="271"/>
                  </a:lnTo>
                  <a:lnTo>
                    <a:pt x="509" y="246"/>
                  </a:lnTo>
                  <a:lnTo>
                    <a:pt x="520" y="220"/>
                  </a:lnTo>
                  <a:lnTo>
                    <a:pt x="528" y="171"/>
                  </a:lnTo>
                  <a:lnTo>
                    <a:pt x="520" y="127"/>
                  </a:lnTo>
                  <a:lnTo>
                    <a:pt x="499" y="86"/>
                  </a:lnTo>
                  <a:lnTo>
                    <a:pt x="469" y="53"/>
                  </a:lnTo>
                  <a:lnTo>
                    <a:pt x="430" y="26"/>
                  </a:lnTo>
                  <a:lnTo>
                    <a:pt x="384" y="9"/>
                  </a:lnTo>
                  <a:lnTo>
                    <a:pt x="337" y="0"/>
                  </a:lnTo>
                  <a:lnTo>
                    <a:pt x="3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Freeform 20">
              <a:extLst>
                <a:ext uri="{FF2B5EF4-FFF2-40B4-BE49-F238E27FC236}">
                  <a16:creationId xmlns:a16="http://schemas.microsoft.com/office/drawing/2014/main" id="{FA9D9A21-99C4-B705-33BA-BBC3BF3715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5" y="2702"/>
              <a:ext cx="205" cy="210"/>
            </a:xfrm>
            <a:custGeom>
              <a:avLst/>
              <a:gdLst>
                <a:gd name="T0" fmla="*/ 388 w 613"/>
                <a:gd name="T1" fmla="*/ 3 h 630"/>
                <a:gd name="T2" fmla="*/ 357 w 613"/>
                <a:gd name="T3" fmla="*/ 52 h 630"/>
                <a:gd name="T4" fmla="*/ 381 w 613"/>
                <a:gd name="T5" fmla="*/ 89 h 630"/>
                <a:gd name="T6" fmla="*/ 466 w 613"/>
                <a:gd name="T7" fmla="*/ 128 h 630"/>
                <a:gd name="T8" fmla="*/ 511 w 613"/>
                <a:gd name="T9" fmla="*/ 174 h 630"/>
                <a:gd name="T10" fmla="*/ 506 w 613"/>
                <a:gd name="T11" fmla="*/ 230 h 630"/>
                <a:gd name="T12" fmla="*/ 486 w 613"/>
                <a:gd name="T13" fmla="*/ 265 h 630"/>
                <a:gd name="T14" fmla="*/ 431 w 613"/>
                <a:gd name="T15" fmla="*/ 307 h 630"/>
                <a:gd name="T16" fmla="*/ 349 w 613"/>
                <a:gd name="T17" fmla="*/ 312 h 630"/>
                <a:gd name="T18" fmla="*/ 257 w 613"/>
                <a:gd name="T19" fmla="*/ 265 h 630"/>
                <a:gd name="T20" fmla="*/ 253 w 613"/>
                <a:gd name="T21" fmla="*/ 260 h 630"/>
                <a:gd name="T22" fmla="*/ 239 w 613"/>
                <a:gd name="T23" fmla="*/ 252 h 630"/>
                <a:gd name="T24" fmla="*/ 198 w 613"/>
                <a:gd name="T25" fmla="*/ 256 h 630"/>
                <a:gd name="T26" fmla="*/ 175 w 613"/>
                <a:gd name="T27" fmla="*/ 311 h 630"/>
                <a:gd name="T28" fmla="*/ 188 w 613"/>
                <a:gd name="T29" fmla="*/ 334 h 630"/>
                <a:gd name="T30" fmla="*/ 214 w 613"/>
                <a:gd name="T31" fmla="*/ 354 h 630"/>
                <a:gd name="T32" fmla="*/ 256 w 613"/>
                <a:gd name="T33" fmla="*/ 422 h 630"/>
                <a:gd name="T34" fmla="*/ 224 w 613"/>
                <a:gd name="T35" fmla="*/ 512 h 630"/>
                <a:gd name="T36" fmla="*/ 180 w 613"/>
                <a:gd name="T37" fmla="*/ 543 h 630"/>
                <a:gd name="T38" fmla="*/ 119 w 613"/>
                <a:gd name="T39" fmla="*/ 547 h 630"/>
                <a:gd name="T40" fmla="*/ 72 w 613"/>
                <a:gd name="T41" fmla="*/ 495 h 630"/>
                <a:gd name="T42" fmla="*/ 51 w 613"/>
                <a:gd name="T43" fmla="*/ 397 h 630"/>
                <a:gd name="T44" fmla="*/ 37 w 613"/>
                <a:gd name="T45" fmla="*/ 374 h 630"/>
                <a:gd name="T46" fmla="*/ 5 w 613"/>
                <a:gd name="T47" fmla="*/ 387 h 630"/>
                <a:gd name="T48" fmla="*/ 0 w 613"/>
                <a:gd name="T49" fmla="*/ 425 h 630"/>
                <a:gd name="T50" fmla="*/ 13 w 613"/>
                <a:gd name="T51" fmla="*/ 540 h 630"/>
                <a:gd name="T52" fmla="*/ 66 w 613"/>
                <a:gd name="T53" fmla="*/ 607 h 630"/>
                <a:gd name="T54" fmla="*/ 131 w 613"/>
                <a:gd name="T55" fmla="*/ 630 h 630"/>
                <a:gd name="T56" fmla="*/ 220 w 613"/>
                <a:gd name="T57" fmla="*/ 615 h 630"/>
                <a:gd name="T58" fmla="*/ 263 w 613"/>
                <a:gd name="T59" fmla="*/ 594 h 630"/>
                <a:gd name="T60" fmla="*/ 329 w 613"/>
                <a:gd name="T61" fmla="*/ 522 h 630"/>
                <a:gd name="T62" fmla="*/ 352 w 613"/>
                <a:gd name="T63" fmla="*/ 452 h 630"/>
                <a:gd name="T64" fmla="*/ 352 w 613"/>
                <a:gd name="T65" fmla="*/ 410 h 630"/>
                <a:gd name="T66" fmla="*/ 446 w 613"/>
                <a:gd name="T67" fmla="*/ 404 h 630"/>
                <a:gd name="T68" fmla="*/ 555 w 613"/>
                <a:gd name="T69" fmla="*/ 338 h 630"/>
                <a:gd name="T70" fmla="*/ 594 w 613"/>
                <a:gd name="T71" fmla="*/ 283 h 630"/>
                <a:gd name="T72" fmla="*/ 613 w 613"/>
                <a:gd name="T73" fmla="*/ 177 h 630"/>
                <a:gd name="T74" fmla="*/ 574 w 613"/>
                <a:gd name="T75" fmla="*/ 82 h 630"/>
                <a:gd name="T76" fmla="*/ 489 w 613"/>
                <a:gd name="T77" fmla="*/ 17 h 630"/>
                <a:gd name="T78" fmla="*/ 404 w 613"/>
                <a:gd name="T79" fmla="*/ 0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13" h="630">
                  <a:moveTo>
                    <a:pt x="404" y="0"/>
                  </a:moveTo>
                  <a:lnTo>
                    <a:pt x="388" y="3"/>
                  </a:lnTo>
                  <a:lnTo>
                    <a:pt x="365" y="21"/>
                  </a:lnTo>
                  <a:lnTo>
                    <a:pt x="357" y="52"/>
                  </a:lnTo>
                  <a:lnTo>
                    <a:pt x="367" y="79"/>
                  </a:lnTo>
                  <a:lnTo>
                    <a:pt x="381" y="89"/>
                  </a:lnTo>
                  <a:lnTo>
                    <a:pt x="410" y="101"/>
                  </a:lnTo>
                  <a:lnTo>
                    <a:pt x="466" y="128"/>
                  </a:lnTo>
                  <a:lnTo>
                    <a:pt x="498" y="152"/>
                  </a:lnTo>
                  <a:lnTo>
                    <a:pt x="511" y="174"/>
                  </a:lnTo>
                  <a:lnTo>
                    <a:pt x="515" y="200"/>
                  </a:lnTo>
                  <a:lnTo>
                    <a:pt x="506" y="230"/>
                  </a:lnTo>
                  <a:lnTo>
                    <a:pt x="498" y="249"/>
                  </a:lnTo>
                  <a:lnTo>
                    <a:pt x="486" y="265"/>
                  </a:lnTo>
                  <a:lnTo>
                    <a:pt x="462" y="291"/>
                  </a:lnTo>
                  <a:lnTo>
                    <a:pt x="431" y="307"/>
                  </a:lnTo>
                  <a:lnTo>
                    <a:pt x="400" y="314"/>
                  </a:lnTo>
                  <a:lnTo>
                    <a:pt x="349" y="312"/>
                  </a:lnTo>
                  <a:lnTo>
                    <a:pt x="285" y="286"/>
                  </a:lnTo>
                  <a:lnTo>
                    <a:pt x="257" y="265"/>
                  </a:lnTo>
                  <a:lnTo>
                    <a:pt x="257" y="265"/>
                  </a:lnTo>
                  <a:lnTo>
                    <a:pt x="253" y="260"/>
                  </a:lnTo>
                  <a:lnTo>
                    <a:pt x="247" y="258"/>
                  </a:lnTo>
                  <a:lnTo>
                    <a:pt x="239" y="252"/>
                  </a:lnTo>
                  <a:lnTo>
                    <a:pt x="223" y="249"/>
                  </a:lnTo>
                  <a:lnTo>
                    <a:pt x="198" y="256"/>
                  </a:lnTo>
                  <a:lnTo>
                    <a:pt x="177" y="285"/>
                  </a:lnTo>
                  <a:lnTo>
                    <a:pt x="175" y="311"/>
                  </a:lnTo>
                  <a:lnTo>
                    <a:pt x="181" y="327"/>
                  </a:lnTo>
                  <a:lnTo>
                    <a:pt x="188" y="334"/>
                  </a:lnTo>
                  <a:lnTo>
                    <a:pt x="201" y="344"/>
                  </a:lnTo>
                  <a:lnTo>
                    <a:pt x="214" y="354"/>
                  </a:lnTo>
                  <a:lnTo>
                    <a:pt x="234" y="376"/>
                  </a:lnTo>
                  <a:lnTo>
                    <a:pt x="256" y="422"/>
                  </a:lnTo>
                  <a:lnTo>
                    <a:pt x="253" y="469"/>
                  </a:lnTo>
                  <a:lnTo>
                    <a:pt x="224" y="512"/>
                  </a:lnTo>
                  <a:lnTo>
                    <a:pt x="198" y="531"/>
                  </a:lnTo>
                  <a:lnTo>
                    <a:pt x="180" y="543"/>
                  </a:lnTo>
                  <a:lnTo>
                    <a:pt x="146" y="551"/>
                  </a:lnTo>
                  <a:lnTo>
                    <a:pt x="119" y="547"/>
                  </a:lnTo>
                  <a:lnTo>
                    <a:pt x="96" y="533"/>
                  </a:lnTo>
                  <a:lnTo>
                    <a:pt x="72" y="495"/>
                  </a:lnTo>
                  <a:lnTo>
                    <a:pt x="54" y="430"/>
                  </a:lnTo>
                  <a:lnTo>
                    <a:pt x="51" y="397"/>
                  </a:lnTo>
                  <a:lnTo>
                    <a:pt x="50" y="386"/>
                  </a:lnTo>
                  <a:lnTo>
                    <a:pt x="37" y="374"/>
                  </a:lnTo>
                  <a:lnTo>
                    <a:pt x="20" y="374"/>
                  </a:lnTo>
                  <a:lnTo>
                    <a:pt x="5" y="387"/>
                  </a:lnTo>
                  <a:lnTo>
                    <a:pt x="2" y="397"/>
                  </a:lnTo>
                  <a:lnTo>
                    <a:pt x="0" y="425"/>
                  </a:lnTo>
                  <a:lnTo>
                    <a:pt x="1" y="484"/>
                  </a:lnTo>
                  <a:lnTo>
                    <a:pt x="13" y="540"/>
                  </a:lnTo>
                  <a:lnTo>
                    <a:pt x="43" y="589"/>
                  </a:lnTo>
                  <a:lnTo>
                    <a:pt x="66" y="607"/>
                  </a:lnTo>
                  <a:lnTo>
                    <a:pt x="87" y="619"/>
                  </a:lnTo>
                  <a:lnTo>
                    <a:pt x="131" y="630"/>
                  </a:lnTo>
                  <a:lnTo>
                    <a:pt x="175" y="628"/>
                  </a:lnTo>
                  <a:lnTo>
                    <a:pt x="220" y="615"/>
                  </a:lnTo>
                  <a:lnTo>
                    <a:pt x="241" y="606"/>
                  </a:lnTo>
                  <a:lnTo>
                    <a:pt x="263" y="594"/>
                  </a:lnTo>
                  <a:lnTo>
                    <a:pt x="300" y="561"/>
                  </a:lnTo>
                  <a:lnTo>
                    <a:pt x="329" y="522"/>
                  </a:lnTo>
                  <a:lnTo>
                    <a:pt x="348" y="476"/>
                  </a:lnTo>
                  <a:lnTo>
                    <a:pt x="352" y="452"/>
                  </a:lnTo>
                  <a:lnTo>
                    <a:pt x="355" y="430"/>
                  </a:lnTo>
                  <a:lnTo>
                    <a:pt x="352" y="410"/>
                  </a:lnTo>
                  <a:lnTo>
                    <a:pt x="384" y="413"/>
                  </a:lnTo>
                  <a:lnTo>
                    <a:pt x="446" y="404"/>
                  </a:lnTo>
                  <a:lnTo>
                    <a:pt x="505" y="380"/>
                  </a:lnTo>
                  <a:lnTo>
                    <a:pt x="555" y="338"/>
                  </a:lnTo>
                  <a:lnTo>
                    <a:pt x="577" y="309"/>
                  </a:lnTo>
                  <a:lnTo>
                    <a:pt x="594" y="283"/>
                  </a:lnTo>
                  <a:lnTo>
                    <a:pt x="611" y="230"/>
                  </a:lnTo>
                  <a:lnTo>
                    <a:pt x="613" y="177"/>
                  </a:lnTo>
                  <a:lnTo>
                    <a:pt x="600" y="127"/>
                  </a:lnTo>
                  <a:lnTo>
                    <a:pt x="574" y="82"/>
                  </a:lnTo>
                  <a:lnTo>
                    <a:pt x="537" y="44"/>
                  </a:lnTo>
                  <a:lnTo>
                    <a:pt x="489" y="17"/>
                  </a:lnTo>
                  <a:lnTo>
                    <a:pt x="434" y="1"/>
                  </a:lnTo>
                  <a:lnTo>
                    <a:pt x="40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D7BAB698-A2C9-8843-606C-552456006239}"/>
              </a:ext>
            </a:extLst>
          </p:cNvPr>
          <p:cNvSpPr/>
          <p:nvPr/>
        </p:nvSpPr>
        <p:spPr>
          <a:xfrm>
            <a:off x="5737059" y="3027097"/>
            <a:ext cx="339891" cy="339891"/>
          </a:xfrm>
          <a:prstGeom prst="roundRect">
            <a:avLst>
              <a:gd name="adj" fmla="val 15263"/>
            </a:avLst>
          </a:prstGeom>
          <a:solidFill>
            <a:srgbClr val="045B5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en-US" altLang="ko-KR" sz="1400" b="1" dirty="0">
                <a:solidFill>
                  <a:schemeClr val="bg1"/>
                </a:solidFill>
              </a:rPr>
              <a:t>2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15995A31-AD85-938E-25A1-49BC06F6A471}"/>
              </a:ext>
            </a:extLst>
          </p:cNvPr>
          <p:cNvSpPr/>
          <p:nvPr/>
        </p:nvSpPr>
        <p:spPr>
          <a:xfrm>
            <a:off x="5712451" y="4080222"/>
            <a:ext cx="339891" cy="339891"/>
          </a:xfrm>
          <a:prstGeom prst="roundRect">
            <a:avLst>
              <a:gd name="adj" fmla="val 15263"/>
            </a:avLst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en-US" altLang="ko-KR" sz="1400" b="1" dirty="0">
                <a:solidFill>
                  <a:schemeClr val="bg1"/>
                </a:solidFill>
              </a:rPr>
              <a:t>3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57F33B8C-24AF-D604-55B3-0ACAFF8CBA60}"/>
              </a:ext>
            </a:extLst>
          </p:cNvPr>
          <p:cNvSpPr/>
          <p:nvPr/>
        </p:nvSpPr>
        <p:spPr>
          <a:xfrm>
            <a:off x="5730401" y="5208896"/>
            <a:ext cx="339891" cy="339891"/>
          </a:xfrm>
          <a:prstGeom prst="roundRect">
            <a:avLst>
              <a:gd name="adj" fmla="val 15263"/>
            </a:avLst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en-US" altLang="ko-KR" sz="1400" b="1" dirty="0">
                <a:solidFill>
                  <a:schemeClr val="bg1"/>
                </a:solidFill>
              </a:rPr>
              <a:t>4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7510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>
            <a:extLst>
              <a:ext uri="{FF2B5EF4-FFF2-40B4-BE49-F238E27FC236}">
                <a16:creationId xmlns:a16="http://schemas.microsoft.com/office/drawing/2014/main" id="{E1BBE44E-2E57-D4ED-67E5-21E86DBBC0D8}"/>
              </a:ext>
            </a:extLst>
          </p:cNvPr>
          <p:cNvSpPr/>
          <p:nvPr/>
        </p:nvSpPr>
        <p:spPr>
          <a:xfrm>
            <a:off x="0" y="-15005"/>
            <a:ext cx="12192000" cy="704335"/>
          </a:xfrm>
          <a:prstGeom prst="rect">
            <a:avLst/>
          </a:prstGeom>
          <a:solidFill>
            <a:srgbClr val="045B5C"/>
          </a:solidFill>
          <a:ln>
            <a:noFill/>
          </a:ln>
          <a:effectLst>
            <a:outerShdw dist="63500" dir="5400000" algn="t" rotWithShape="0">
              <a:schemeClr val="accent4">
                <a:lumMod val="60000"/>
                <a:lumOff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5600" latinLnBrk="0">
              <a:defRPr/>
            </a:pPr>
            <a:r>
              <a:rPr lang="ko-KR" altLang="en-US" sz="2800" kern="0" dirty="0">
                <a:ln w="15875"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자료 출처</a:t>
            </a:r>
            <a:endParaRPr lang="ko-KR" altLang="en-US" sz="1200" dirty="0">
              <a:solidFill>
                <a:srgbClr val="FFC000">
                  <a:lumMod val="60000"/>
                  <a:lumOff val="40000"/>
                </a:srgb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4BC1CF-0C49-665F-7791-4F463E3AEF2B}"/>
              </a:ext>
            </a:extLst>
          </p:cNvPr>
          <p:cNvSpPr txBox="1"/>
          <p:nvPr/>
        </p:nvSpPr>
        <p:spPr>
          <a:xfrm>
            <a:off x="366386" y="2825449"/>
            <a:ext cx="11459227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아이콘 이미지 </a:t>
            </a:r>
            <a:r>
              <a:rPr lang="en-US" altLang="ko-KR" sz="1400" dirty="0"/>
              <a:t>- </a:t>
            </a:r>
            <a:r>
              <a:rPr lang="en-US" altLang="ko-KR" sz="1400" dirty="0">
                <a:hlinkClick r:id="rId2"/>
              </a:rPr>
              <a:t>https://www.flaticon.com/kr/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외판원 이미지 </a:t>
            </a:r>
            <a:r>
              <a:rPr lang="en-US" altLang="ko-KR" sz="1400" dirty="0"/>
              <a:t>- </a:t>
            </a:r>
            <a:r>
              <a:rPr lang="en-US" altLang="ko-KR" sz="1400" dirty="0">
                <a:hlinkClick r:id="rId3"/>
              </a:rPr>
              <a:t>https://namu.wiki/w/%EC%99%B8%ED%8C%90%EC%9B%90%20%EC%88%9C%ED%9A%8C%20%EB%AC%B8%EC%A0%9C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Geocoding &amp; Direction 5 (Naver</a:t>
            </a:r>
            <a:r>
              <a:rPr lang="ko-KR" altLang="en-US" sz="1400" dirty="0"/>
              <a:t> </a:t>
            </a:r>
            <a:r>
              <a:rPr lang="en-US" altLang="ko-KR" sz="1400" dirty="0"/>
              <a:t>Cloud</a:t>
            </a:r>
            <a:r>
              <a:rPr lang="ko-KR" altLang="en-US" sz="1400" dirty="0"/>
              <a:t> </a:t>
            </a:r>
            <a:r>
              <a:rPr lang="en-US" altLang="ko-KR" sz="1400" dirty="0"/>
              <a:t>Platform) - </a:t>
            </a:r>
            <a:r>
              <a:rPr lang="en-US" altLang="ko-KR" sz="1400" dirty="0">
                <a:hlinkClick r:id="rId4"/>
              </a:rPr>
              <a:t>https://www.ncloud.com/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경기도 관광지 검색순위 데이터셋 </a:t>
            </a:r>
            <a:r>
              <a:rPr lang="en-US" altLang="ko-KR" sz="1400" dirty="0"/>
              <a:t>- </a:t>
            </a:r>
            <a:r>
              <a:rPr lang="en-US" altLang="ko-KR" sz="1400" dirty="0">
                <a:hlinkClick r:id="rId5"/>
              </a:rPr>
              <a:t>https://datalab.visitkorea.or.kr/datalab/portal/bda/getTourVisitCnt.do</a:t>
            </a:r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947775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0F303170-1711-5819-B634-D01921B57174}"/>
              </a:ext>
            </a:extLst>
          </p:cNvPr>
          <p:cNvSpPr/>
          <p:nvPr/>
        </p:nvSpPr>
        <p:spPr>
          <a:xfrm>
            <a:off x="2287479" y="2310691"/>
            <a:ext cx="7617041" cy="2236618"/>
          </a:xfrm>
          <a:prstGeom prst="rect">
            <a:avLst/>
          </a:prstGeom>
          <a:solidFill>
            <a:srgbClr val="045B5C"/>
          </a:solidFill>
          <a:ln>
            <a:noFill/>
          </a:ln>
          <a:effectLst>
            <a:outerShdw dist="63500" dir="5400000" algn="t" rotWithShape="0">
              <a:schemeClr val="accent4">
                <a:lumMod val="60000"/>
                <a:lumOff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5400" kern="0" dirty="0">
                <a:ln w="15875"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1. </a:t>
            </a:r>
            <a:r>
              <a:rPr lang="ko-KR" altLang="en-US" sz="5400" kern="0" dirty="0">
                <a:ln w="15875"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프로젝트 주제</a:t>
            </a:r>
            <a:endParaRPr lang="ko-KR" altLang="en-US" sz="2800" dirty="0">
              <a:solidFill>
                <a:srgbClr val="FFC000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495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>
            <a:extLst>
              <a:ext uri="{FF2B5EF4-FFF2-40B4-BE49-F238E27FC236}">
                <a16:creationId xmlns:a16="http://schemas.microsoft.com/office/drawing/2014/main" id="{E1BBE44E-2E57-D4ED-67E5-21E86DBBC0D8}"/>
              </a:ext>
            </a:extLst>
          </p:cNvPr>
          <p:cNvSpPr/>
          <p:nvPr/>
        </p:nvSpPr>
        <p:spPr>
          <a:xfrm>
            <a:off x="0" y="-15005"/>
            <a:ext cx="12192000" cy="704335"/>
          </a:xfrm>
          <a:prstGeom prst="rect">
            <a:avLst/>
          </a:prstGeom>
          <a:solidFill>
            <a:srgbClr val="045B5C"/>
          </a:solidFill>
          <a:ln>
            <a:noFill/>
          </a:ln>
          <a:effectLst>
            <a:outerShdw dist="63500" dir="5400000" algn="t" rotWithShape="0">
              <a:schemeClr val="accent4">
                <a:lumMod val="60000"/>
                <a:lumOff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5600" latinLnBrk="0">
              <a:defRPr/>
            </a:pPr>
            <a:r>
              <a:rPr lang="en-US" altLang="ko-KR" sz="2800" kern="0" dirty="0">
                <a:ln w="15875"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1.1. </a:t>
            </a:r>
            <a:r>
              <a:rPr lang="ko-KR" altLang="en-US" sz="2800" kern="0" dirty="0">
                <a:ln w="15875"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프로젝트 목표</a:t>
            </a:r>
            <a:endParaRPr lang="ko-KR" altLang="en-US" sz="1200" dirty="0">
              <a:solidFill>
                <a:srgbClr val="FFC000">
                  <a:lumMod val="60000"/>
                  <a:lumOff val="40000"/>
                </a:srgb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578B6FE-6C68-2299-8F59-AC3D11A37AB1}"/>
              </a:ext>
            </a:extLst>
          </p:cNvPr>
          <p:cNvSpPr txBox="1"/>
          <p:nvPr/>
        </p:nvSpPr>
        <p:spPr>
          <a:xfrm>
            <a:off x="6821084" y="1052631"/>
            <a:ext cx="5066115" cy="5442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현대 사회에서의 여행</a:t>
            </a: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b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</a:rPr>
            </a:b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  <a:sym typeface="Wingdings" panose="05000000000000000000" pitchFamily="2" charset="2"/>
              </a:rPr>
              <a:t> </a:t>
            </a:r>
            <a:r>
              <a:rPr lang="ko-KR" altLang="en-US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일상적인 여가 활동으로 자리 잡음</a:t>
            </a:r>
            <a:endParaRPr lang="en-US" altLang="ko-KR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여행 계획 구성은 고려할 것이 많음 </a:t>
            </a:r>
            <a:b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</a:rPr>
            </a:b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  <a:sym typeface="Wingdings" panose="05000000000000000000" pitchFamily="2" charset="2"/>
              </a:rPr>
              <a:t> </a:t>
            </a:r>
            <a:r>
              <a:rPr lang="ko-KR" altLang="en-US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힘들고 시간이 많이 드는 일</a:t>
            </a:r>
            <a:endParaRPr lang="en-US" altLang="ko-KR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다음 사항들을 고려 </a:t>
            </a:r>
            <a:endParaRPr lang="en-US" altLang="ko-KR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관광지 카테고리 </a:t>
            </a: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(</a:t>
            </a:r>
            <a:r>
              <a:rPr lang="ko-KR" altLang="en-US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레저</a:t>
            </a: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관람 등</a:t>
            </a: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)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원하는 관광지 개수</a:t>
            </a:r>
            <a:endParaRPr lang="en-US" altLang="ko-KR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관광지 위치</a:t>
            </a:r>
            <a:endParaRPr lang="en-US" altLang="ko-KR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vl="1">
              <a:lnSpc>
                <a:spcPct val="150000"/>
              </a:lnSpc>
            </a:pPr>
            <a:b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</a:rPr>
            </a:b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  <a:sym typeface="Wingdings" panose="05000000000000000000" pitchFamily="2" charset="2"/>
              </a:rPr>
              <a:t> </a:t>
            </a:r>
            <a:r>
              <a:rPr lang="ko-KR" altLang="en-US" b="1" dirty="0">
                <a:solidFill>
                  <a:prstClr val="black">
                    <a:lumMod val="65000"/>
                    <a:lumOff val="35000"/>
                  </a:prstClr>
                </a:solidFill>
                <a:sym typeface="Wingdings" panose="05000000000000000000" pitchFamily="2" charset="2"/>
              </a:rPr>
              <a:t>관광지 추천</a:t>
            </a:r>
            <a:b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</a:rPr>
            </a:b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  <a:sym typeface="Wingdings" panose="05000000000000000000" pitchFamily="2" charset="2"/>
              </a:rPr>
              <a:t> </a:t>
            </a:r>
            <a:r>
              <a:rPr lang="ko-KR" altLang="en-US" b="1" dirty="0">
                <a:solidFill>
                  <a:prstClr val="black">
                    <a:lumMod val="65000"/>
                    <a:lumOff val="35000"/>
                  </a:prstClr>
                </a:solidFill>
                <a:sym typeface="Wingdings" panose="05000000000000000000" pitchFamily="2" charset="2"/>
              </a:rPr>
              <a:t>추천 관광지 기반 관광 코스</a:t>
            </a:r>
            <a:r>
              <a:rPr lang="ko-KR" altLang="en-US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생성</a:t>
            </a:r>
            <a:endParaRPr lang="en-US" altLang="ko-KR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49" name="그림 48" descr="블랙, 어둠이(가) 표시된 사진&#10;&#10;자동 생성된 설명">
            <a:extLst>
              <a:ext uri="{FF2B5EF4-FFF2-40B4-BE49-F238E27FC236}">
                <a16:creationId xmlns:a16="http://schemas.microsoft.com/office/drawing/2014/main" id="{BEFEA5C1-64B8-6DF5-31B8-4DD68B39DE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7803" y="3428999"/>
            <a:ext cx="2253785" cy="2253785"/>
          </a:xfrm>
          <a:prstGeom prst="rect">
            <a:avLst/>
          </a:prstGeom>
        </p:spPr>
      </p:pic>
      <p:pic>
        <p:nvPicPr>
          <p:cNvPr id="51" name="그림 50" descr="블랙, 어둠이(가) 표시된 사진&#10;&#10;자동 생성된 설명">
            <a:extLst>
              <a:ext uri="{FF2B5EF4-FFF2-40B4-BE49-F238E27FC236}">
                <a16:creationId xmlns:a16="http://schemas.microsoft.com/office/drawing/2014/main" id="{63DC27E8-7C7F-B201-F87D-2460275C5D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137" y="798813"/>
            <a:ext cx="3417598" cy="3417598"/>
          </a:xfrm>
          <a:prstGeom prst="rect">
            <a:avLst/>
          </a:prstGeom>
        </p:spPr>
      </p:pic>
      <p:pic>
        <p:nvPicPr>
          <p:cNvPr id="53" name="그림 52" descr="블랙, 어둠이(가) 표시된 사진&#10;&#10;자동 생성된 설명">
            <a:extLst>
              <a:ext uri="{FF2B5EF4-FFF2-40B4-BE49-F238E27FC236}">
                <a16:creationId xmlns:a16="http://schemas.microsoft.com/office/drawing/2014/main" id="{92CED2DB-339D-BA24-7B5C-E58618EB9D1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451" y="4555891"/>
            <a:ext cx="2090038" cy="2090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900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>
            <a:extLst>
              <a:ext uri="{FF2B5EF4-FFF2-40B4-BE49-F238E27FC236}">
                <a16:creationId xmlns:a16="http://schemas.microsoft.com/office/drawing/2014/main" id="{E1BBE44E-2E57-D4ED-67E5-21E86DBBC0D8}"/>
              </a:ext>
            </a:extLst>
          </p:cNvPr>
          <p:cNvSpPr/>
          <p:nvPr/>
        </p:nvSpPr>
        <p:spPr>
          <a:xfrm>
            <a:off x="0" y="-15005"/>
            <a:ext cx="12192000" cy="704335"/>
          </a:xfrm>
          <a:prstGeom prst="rect">
            <a:avLst/>
          </a:prstGeom>
          <a:solidFill>
            <a:srgbClr val="045B5C"/>
          </a:solidFill>
          <a:ln>
            <a:noFill/>
          </a:ln>
          <a:effectLst>
            <a:outerShdw dist="63500" dir="5400000" algn="t" rotWithShape="0">
              <a:schemeClr val="accent4">
                <a:lumMod val="60000"/>
                <a:lumOff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5600" latinLnBrk="0">
              <a:defRPr/>
            </a:pPr>
            <a:r>
              <a:rPr lang="en-US" altLang="ko-KR" sz="2800" kern="0" dirty="0">
                <a:ln w="15875"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1.2 </a:t>
            </a:r>
            <a:r>
              <a:rPr lang="ko-KR" altLang="en-US" sz="2800" kern="0" dirty="0">
                <a:ln w="15875"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데이터셋</a:t>
            </a:r>
            <a:endParaRPr lang="ko-KR" altLang="en-US" sz="1200" dirty="0">
              <a:solidFill>
                <a:srgbClr val="FFC000">
                  <a:lumMod val="60000"/>
                  <a:lumOff val="40000"/>
                </a:srgb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5AB8416-8432-1C90-D42E-4C5048616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518" y="1307982"/>
            <a:ext cx="10840963" cy="1933845"/>
          </a:xfrm>
          <a:prstGeom prst="rect">
            <a:avLst/>
          </a:prstGeom>
          <a:ln w="28575">
            <a:solidFill>
              <a:srgbClr val="045B5C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F0A7B21-73C0-1D4A-196D-9617E930A9A6}"/>
              </a:ext>
            </a:extLst>
          </p:cNvPr>
          <p:cNvSpPr txBox="1"/>
          <p:nvPr/>
        </p:nvSpPr>
        <p:spPr>
          <a:xfrm>
            <a:off x="2111218" y="3377953"/>
            <a:ext cx="79695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[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한국관광 </a:t>
            </a:r>
            <a:r>
              <a:rPr lang="ko-KR" altLang="en-US" sz="14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데이터랩에서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제공하는 검색순위를 포함한 관광지 정보 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csv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파일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]</a:t>
            </a: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52DCC9-29CA-365E-0258-DDEC514FF607}"/>
              </a:ext>
            </a:extLst>
          </p:cNvPr>
          <p:cNvSpPr txBox="1"/>
          <p:nvPr/>
        </p:nvSpPr>
        <p:spPr>
          <a:xfrm>
            <a:off x="2338223" y="4279765"/>
            <a:ext cx="751555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관광지 정보</a:t>
            </a:r>
            <a:r>
              <a:rPr lang="en-US" altLang="ko-KR" sz="2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(</a:t>
            </a:r>
            <a:r>
              <a:rPr lang="ko-KR" altLang="en-US" sz="2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관광지 위치</a:t>
            </a:r>
            <a:r>
              <a:rPr lang="en-US" altLang="ko-KR" sz="2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2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카테고리</a:t>
            </a:r>
            <a:r>
              <a:rPr lang="en-US" altLang="ko-KR" sz="2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2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검색건수 등</a:t>
            </a:r>
            <a:r>
              <a:rPr lang="en-US" altLang="ko-KR" sz="2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추가적인 사용자 요구사항</a:t>
            </a:r>
            <a:r>
              <a:rPr lang="en-US" altLang="ko-KR" sz="2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(</a:t>
            </a:r>
            <a:r>
              <a:rPr lang="ko-KR" altLang="en-US" sz="2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원하는 관광지 개수</a:t>
            </a:r>
            <a:r>
              <a:rPr lang="en-US" altLang="ko-KR" sz="2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2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등</a:t>
            </a:r>
            <a:r>
              <a:rPr lang="en-US" altLang="ko-KR" sz="2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)</a:t>
            </a:r>
          </a:p>
          <a:p>
            <a:endParaRPr lang="en-US" altLang="ko-KR" sz="20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관광지 데이터 </a:t>
            </a:r>
            <a:r>
              <a:rPr lang="en-US" altLang="ko-KR" sz="2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+ </a:t>
            </a:r>
            <a:r>
              <a:rPr lang="ko-KR" altLang="en-US" sz="2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사용자 요구사항 통합 </a:t>
            </a:r>
            <a:r>
              <a:rPr lang="en-US" altLang="ko-KR" sz="2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→</a:t>
            </a:r>
            <a:r>
              <a:rPr lang="ko-KR" altLang="en-US" sz="2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추천 관광지 선정</a:t>
            </a:r>
            <a:endParaRPr lang="en-US" altLang="ko-KR" sz="20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경기도 내의 </a:t>
            </a:r>
            <a:r>
              <a:rPr lang="en-US" altLang="ko-KR" sz="2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487</a:t>
            </a:r>
            <a:r>
              <a:rPr lang="ko-KR" altLang="en-US" sz="2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개의 관광지 데이터를 통해 서비스를 제공</a:t>
            </a:r>
            <a:endParaRPr lang="en-US" altLang="ko-KR" sz="2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7682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>
            <a:extLst>
              <a:ext uri="{FF2B5EF4-FFF2-40B4-BE49-F238E27FC236}">
                <a16:creationId xmlns:a16="http://schemas.microsoft.com/office/drawing/2014/main" id="{E1BBE44E-2E57-D4ED-67E5-21E86DBBC0D8}"/>
              </a:ext>
            </a:extLst>
          </p:cNvPr>
          <p:cNvSpPr/>
          <p:nvPr/>
        </p:nvSpPr>
        <p:spPr>
          <a:xfrm>
            <a:off x="0" y="-15005"/>
            <a:ext cx="12192000" cy="704335"/>
          </a:xfrm>
          <a:prstGeom prst="rect">
            <a:avLst/>
          </a:prstGeom>
          <a:solidFill>
            <a:srgbClr val="045B5C"/>
          </a:solidFill>
          <a:ln>
            <a:noFill/>
          </a:ln>
          <a:effectLst>
            <a:outerShdw dist="63500" dir="5400000" algn="t" rotWithShape="0">
              <a:schemeClr val="accent4">
                <a:lumMod val="60000"/>
                <a:lumOff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5600" latinLnBrk="0">
              <a:defRPr/>
            </a:pPr>
            <a:r>
              <a:rPr lang="en-US" altLang="ko-KR" sz="2800" kern="0" dirty="0">
                <a:ln w="15875"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1.3. </a:t>
            </a:r>
            <a:r>
              <a:rPr lang="ko-KR" altLang="en-US" sz="2800" kern="0" dirty="0">
                <a:ln w="15875"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프로젝트 문제 해결 방안</a:t>
            </a:r>
            <a:endParaRPr lang="ko-KR" altLang="en-US" sz="1200" dirty="0">
              <a:solidFill>
                <a:srgbClr val="FFC000">
                  <a:lumMod val="60000"/>
                  <a:lumOff val="40000"/>
                </a:srgbClr>
              </a:solidFill>
            </a:endParaRPr>
          </a:p>
        </p:txBody>
      </p:sp>
      <p:pic>
        <p:nvPicPr>
          <p:cNvPr id="3" name="그림 2" descr="스케치, 그림, 라인 아트, 도표이(가) 표시된 사진&#10;&#10;자동 생성된 설명">
            <a:extLst>
              <a:ext uri="{FF2B5EF4-FFF2-40B4-BE49-F238E27FC236}">
                <a16:creationId xmlns:a16="http://schemas.microsoft.com/office/drawing/2014/main" id="{892FAC8B-C451-80D6-F5D2-8173D4701D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247" y="1223503"/>
            <a:ext cx="4196918" cy="2837117"/>
          </a:xfrm>
          <a:prstGeom prst="rect">
            <a:avLst/>
          </a:prstGeom>
        </p:spPr>
      </p:pic>
      <p:pic>
        <p:nvPicPr>
          <p:cNvPr id="5" name="그림 4" descr="블랙, 어둠이(가) 표시된 사진&#10;&#10;자동 생성된 설명">
            <a:extLst>
              <a:ext uri="{FF2B5EF4-FFF2-40B4-BE49-F238E27FC236}">
                <a16:creationId xmlns:a16="http://schemas.microsoft.com/office/drawing/2014/main" id="{652B4AEC-5201-D042-092B-784F0D2A98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600" y="1223503"/>
            <a:ext cx="2471518" cy="24715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EB7EE4F-5EF6-90EF-050E-83CAA99A0A02}"/>
              </a:ext>
            </a:extLst>
          </p:cNvPr>
          <p:cNvSpPr txBox="1"/>
          <p:nvPr/>
        </p:nvSpPr>
        <p:spPr>
          <a:xfrm>
            <a:off x="1124745" y="4045833"/>
            <a:ext cx="4115228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[</a:t>
            </a: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관광지 간의 거리 계산 문제 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]</a:t>
            </a:r>
          </a:p>
          <a:p>
            <a:pPr algn="ctr">
              <a:lnSpc>
                <a:spcPct val="150000"/>
              </a:lnSpc>
            </a:pP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Naver Cloud Platform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의 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Geocoding</a:t>
            </a:r>
            <a:b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</a:b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sym typeface="Wingdings" panose="05000000000000000000" pitchFamily="2" charset="2"/>
              </a:rPr>
              <a:t>관광지 위도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sym typeface="Wingdings" panose="05000000000000000000" pitchFamily="2" charset="2"/>
              </a:rPr>
              <a:t>경도 계산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Naver Cloud Platform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의 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Direction 5</a:t>
            </a:r>
            <a:b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</a:b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sym typeface="Wingdings" panose="05000000000000000000" pitchFamily="2" charset="2"/>
              </a:rPr>
              <a:t>관광지 간의 거리 계산 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sym typeface="Wingdings" panose="05000000000000000000" pitchFamily="2" charset="2"/>
              </a:rPr>
              <a:t>(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sym typeface="Wingdings" panose="05000000000000000000" pitchFamily="2" charset="2"/>
              </a:rPr>
              <a:t>자동차 기준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sym typeface="Wingdings" panose="05000000000000000000" pitchFamily="2" charset="2"/>
              </a:rPr>
              <a:t>)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B14731-FCAE-4DEF-269B-FA3A3E41EC55}"/>
              </a:ext>
            </a:extLst>
          </p:cNvPr>
          <p:cNvSpPr txBox="1"/>
          <p:nvPr/>
        </p:nvSpPr>
        <p:spPr>
          <a:xfrm>
            <a:off x="6349569" y="4599831"/>
            <a:ext cx="510353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[</a:t>
            </a: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모든 관광지를 경유하는 최단 경로 계산 문제 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]</a:t>
            </a:r>
          </a:p>
          <a:p>
            <a:pPr algn="ctr"/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Brute-Force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Greedy Algorithm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Dynamic Programming</a:t>
            </a:r>
            <a:endParaRPr lang="ko-KR" altLang="en-US" sz="16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2342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0F303170-1711-5819-B634-D01921B57174}"/>
              </a:ext>
            </a:extLst>
          </p:cNvPr>
          <p:cNvSpPr/>
          <p:nvPr/>
        </p:nvSpPr>
        <p:spPr>
          <a:xfrm>
            <a:off x="2287479" y="2310691"/>
            <a:ext cx="7617041" cy="2236618"/>
          </a:xfrm>
          <a:prstGeom prst="rect">
            <a:avLst/>
          </a:prstGeom>
          <a:solidFill>
            <a:srgbClr val="045B5C"/>
          </a:solidFill>
          <a:ln>
            <a:noFill/>
          </a:ln>
          <a:effectLst>
            <a:outerShdw dist="63500" dir="5400000" algn="t" rotWithShape="0">
              <a:schemeClr val="accent4">
                <a:lumMod val="60000"/>
                <a:lumOff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5400" kern="0" dirty="0">
                <a:ln w="15875"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a typeface="Tmon몬소리 Black" panose="02000A03000000000000" pitchFamily="2" charset="-127"/>
              </a:rPr>
              <a:t>2. </a:t>
            </a:r>
            <a:r>
              <a:rPr lang="ko-KR" altLang="en-US" sz="5400" kern="0" dirty="0">
                <a:ln w="15875"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a typeface="Tmon몬소리 Black" panose="02000A03000000000000" pitchFamily="2" charset="-127"/>
              </a:rPr>
              <a:t>프로그램 구현</a:t>
            </a:r>
            <a:r>
              <a:rPr lang="en-US" altLang="ko-KR" sz="5400" kern="0" dirty="0">
                <a:ln w="15875"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a typeface="Tmon몬소리 Black" panose="02000A03000000000000" pitchFamily="2" charset="-127"/>
              </a:rPr>
              <a:t> </a:t>
            </a:r>
            <a:r>
              <a:rPr lang="ko-KR" altLang="en-US" sz="5400" kern="0" dirty="0">
                <a:ln w="15875"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a typeface="Tmon몬소리 Black" panose="02000A03000000000000" pitchFamily="2" charset="-127"/>
              </a:rPr>
              <a:t>진행</a:t>
            </a:r>
            <a:endParaRPr lang="ko-KR" altLang="en-US" sz="2800" dirty="0">
              <a:solidFill>
                <a:srgbClr val="FFC000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6123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>
            <a:extLst>
              <a:ext uri="{FF2B5EF4-FFF2-40B4-BE49-F238E27FC236}">
                <a16:creationId xmlns:a16="http://schemas.microsoft.com/office/drawing/2014/main" id="{E1BBE44E-2E57-D4ED-67E5-21E86DBBC0D8}"/>
              </a:ext>
            </a:extLst>
          </p:cNvPr>
          <p:cNvSpPr/>
          <p:nvPr/>
        </p:nvSpPr>
        <p:spPr>
          <a:xfrm>
            <a:off x="0" y="-15005"/>
            <a:ext cx="12192000" cy="704335"/>
          </a:xfrm>
          <a:prstGeom prst="rect">
            <a:avLst/>
          </a:prstGeom>
          <a:solidFill>
            <a:srgbClr val="045B5C"/>
          </a:solidFill>
          <a:ln>
            <a:noFill/>
          </a:ln>
          <a:effectLst>
            <a:outerShdw dist="63500" dir="5400000" algn="t" rotWithShape="0">
              <a:schemeClr val="accent4">
                <a:lumMod val="60000"/>
                <a:lumOff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5600" latinLnBrk="0">
              <a:defRPr/>
            </a:pPr>
            <a:r>
              <a:rPr lang="en-US" altLang="ko-KR" sz="2800" kern="0" dirty="0">
                <a:ln w="15875"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2.1. </a:t>
            </a:r>
            <a:r>
              <a:rPr lang="ko-KR" altLang="en-US" sz="2800" kern="0" dirty="0">
                <a:ln w="15875"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관광지 추천</a:t>
            </a:r>
            <a:endParaRPr lang="ko-KR" altLang="en-US" sz="1200" dirty="0">
              <a:solidFill>
                <a:srgbClr val="FFC000">
                  <a:lumMod val="60000"/>
                  <a:lumOff val="40000"/>
                </a:srgb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92851A1-3F9A-6109-DF03-D8B8F03E55E0}"/>
              </a:ext>
            </a:extLst>
          </p:cNvPr>
          <p:cNvSpPr txBox="1"/>
          <p:nvPr/>
        </p:nvSpPr>
        <p:spPr>
          <a:xfrm>
            <a:off x="6134265" y="1360844"/>
            <a:ext cx="579715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(a) 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방문하고 싶은 관광지 총 개수 입력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(a) 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카테고리 </a:t>
            </a:r>
            <a:r>
              <a:rPr lang="ko-KR" altLang="en-US" sz="16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제안어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출력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(b) 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카테고리 리스트에서 카테고리 선택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관광지 점수 매기기</a:t>
            </a:r>
            <a:b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</a:b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소분류 카테고리 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+ 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중분류 카테고리 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+ 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검색건수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소분류 카테고리에 속하는 관광지 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= +1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중분류 카테고리에 속하는 관광지 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= +1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검색건수 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= Min-Max Scaling (0 ~ 1 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사이로 정규화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관광지 점수를 토대로 정렬 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(</a:t>
            </a:r>
            <a:r>
              <a:rPr lang="ko-KR" altLang="en-US" sz="16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퀵정렬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사용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(c) 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정렬된 관광지를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기반으로 관광지 추천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22EC0AA7-BADB-1810-E77E-A612FF7C0E4A}"/>
              </a:ext>
            </a:extLst>
          </p:cNvPr>
          <p:cNvGrpSpPr/>
          <p:nvPr/>
        </p:nvGrpSpPr>
        <p:grpSpPr>
          <a:xfrm>
            <a:off x="227826" y="914402"/>
            <a:ext cx="4090173" cy="2646858"/>
            <a:chOff x="227827" y="870012"/>
            <a:chExt cx="3349874" cy="2192783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AD8279EE-04DF-41E9-2B4A-8F1D1AA967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418" b="51140"/>
            <a:stretch/>
          </p:blipFill>
          <p:spPr>
            <a:xfrm>
              <a:off x="227827" y="1012052"/>
              <a:ext cx="3114430" cy="2050743"/>
            </a:xfrm>
            <a:prstGeom prst="rect">
              <a:avLst/>
            </a:prstGeom>
          </p:spPr>
        </p:pic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D2F39C92-11E1-2807-7ECC-B86023B62FB8}"/>
                </a:ext>
              </a:extLst>
            </p:cNvPr>
            <p:cNvSpPr/>
            <p:nvPr/>
          </p:nvSpPr>
          <p:spPr>
            <a:xfrm>
              <a:off x="3262858" y="870012"/>
              <a:ext cx="314843" cy="282951"/>
            </a:xfrm>
            <a:prstGeom prst="rect">
              <a:avLst/>
            </a:prstGeom>
            <a:solidFill>
              <a:srgbClr val="045B5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D966"/>
                  </a:solidFill>
                </a:rPr>
                <a:t>a</a:t>
              </a:r>
              <a:endParaRPr lang="ko-KR" altLang="en-US" dirty="0">
                <a:solidFill>
                  <a:srgbClr val="FFD966"/>
                </a:solidFill>
              </a:endParaRP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A33C7E30-235F-8A48-BA94-5E29672EDB2F}"/>
              </a:ext>
            </a:extLst>
          </p:cNvPr>
          <p:cNvGrpSpPr/>
          <p:nvPr/>
        </p:nvGrpSpPr>
        <p:grpSpPr>
          <a:xfrm>
            <a:off x="1746778" y="2202780"/>
            <a:ext cx="4310958" cy="2772380"/>
            <a:chOff x="1785042" y="2372413"/>
            <a:chExt cx="3840150" cy="2425291"/>
          </a:xfrm>
        </p:grpSpPr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2A38B1E8-62AF-DFDF-8C24-55EC7FE62C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85042" y="2488377"/>
              <a:ext cx="3772379" cy="2309327"/>
            </a:xfrm>
            <a:prstGeom prst="rect">
              <a:avLst/>
            </a:prstGeom>
          </p:spPr>
        </p:pic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E1D20672-D0FE-5C6A-FF1A-01AB4EC45601}"/>
                </a:ext>
              </a:extLst>
            </p:cNvPr>
            <p:cNvSpPr/>
            <p:nvPr/>
          </p:nvSpPr>
          <p:spPr>
            <a:xfrm>
              <a:off x="5310349" y="2372413"/>
              <a:ext cx="314843" cy="282951"/>
            </a:xfrm>
            <a:prstGeom prst="rect">
              <a:avLst/>
            </a:prstGeom>
            <a:solidFill>
              <a:srgbClr val="045B5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D966"/>
                  </a:solidFill>
                </a:rPr>
                <a:t>b</a:t>
              </a:r>
              <a:endParaRPr lang="ko-KR" altLang="en-US" dirty="0">
                <a:solidFill>
                  <a:srgbClr val="FFD966"/>
                </a:solidFill>
              </a:endParaRP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D46A585B-3165-C24C-B00E-B87BB35BA60A}"/>
              </a:ext>
            </a:extLst>
          </p:cNvPr>
          <p:cNvGrpSpPr/>
          <p:nvPr/>
        </p:nvGrpSpPr>
        <p:grpSpPr>
          <a:xfrm>
            <a:off x="227826" y="4552461"/>
            <a:ext cx="3937774" cy="2068709"/>
            <a:chOff x="616145" y="4846081"/>
            <a:chExt cx="3118977" cy="1647671"/>
          </a:xfrm>
        </p:grpSpPr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9F2D6987-40D8-8017-F267-6352CCEEF1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6145" y="4861842"/>
              <a:ext cx="3055086" cy="1631910"/>
            </a:xfrm>
            <a:prstGeom prst="rect">
              <a:avLst/>
            </a:prstGeom>
          </p:spPr>
        </p:pic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61FF8E28-4C90-10B8-8362-CA2AAC093E9E}"/>
                </a:ext>
              </a:extLst>
            </p:cNvPr>
            <p:cNvSpPr/>
            <p:nvPr/>
          </p:nvSpPr>
          <p:spPr>
            <a:xfrm>
              <a:off x="3420279" y="4846081"/>
              <a:ext cx="314843" cy="282951"/>
            </a:xfrm>
            <a:prstGeom prst="rect">
              <a:avLst/>
            </a:prstGeom>
            <a:solidFill>
              <a:srgbClr val="045B5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D966"/>
                  </a:solidFill>
                </a:rPr>
                <a:t>c</a:t>
              </a:r>
              <a:endParaRPr lang="ko-KR" altLang="en-US" dirty="0">
                <a:solidFill>
                  <a:srgbClr val="FFD96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7350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>
            <a:extLst>
              <a:ext uri="{FF2B5EF4-FFF2-40B4-BE49-F238E27FC236}">
                <a16:creationId xmlns:a16="http://schemas.microsoft.com/office/drawing/2014/main" id="{E1BBE44E-2E57-D4ED-67E5-21E86DBBC0D8}"/>
              </a:ext>
            </a:extLst>
          </p:cNvPr>
          <p:cNvSpPr/>
          <p:nvPr/>
        </p:nvSpPr>
        <p:spPr>
          <a:xfrm>
            <a:off x="0" y="-15005"/>
            <a:ext cx="12192000" cy="704335"/>
          </a:xfrm>
          <a:prstGeom prst="rect">
            <a:avLst/>
          </a:prstGeom>
          <a:solidFill>
            <a:srgbClr val="045B5C"/>
          </a:solidFill>
          <a:ln>
            <a:noFill/>
          </a:ln>
          <a:effectLst>
            <a:outerShdw dist="63500" dir="5400000" algn="t" rotWithShape="0">
              <a:schemeClr val="accent4">
                <a:lumMod val="60000"/>
                <a:lumOff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5600" latinLnBrk="0">
              <a:defRPr/>
            </a:pPr>
            <a:r>
              <a:rPr lang="en-US" altLang="ko-KR" sz="2800" kern="0" dirty="0">
                <a:ln w="15875"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2.2. </a:t>
            </a:r>
            <a:r>
              <a:rPr lang="ko-KR" altLang="en-US" sz="2800" kern="0" dirty="0">
                <a:ln w="15875"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관광지 위치 및 거리 계산</a:t>
            </a:r>
            <a:endParaRPr lang="ko-KR" altLang="en-US" sz="1200" dirty="0">
              <a:solidFill>
                <a:srgbClr val="FFC000">
                  <a:lumMod val="60000"/>
                  <a:lumOff val="40000"/>
                </a:srgb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A35A43D-B9BE-2CCA-3196-E640EDFCF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739" y="4453638"/>
            <a:ext cx="3655773" cy="225460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E73AF70-C27E-4EC1-3C8E-C0B24D1DDBC7}"/>
              </a:ext>
            </a:extLst>
          </p:cNvPr>
          <p:cNvSpPr txBox="1"/>
          <p:nvPr/>
        </p:nvSpPr>
        <p:spPr>
          <a:xfrm>
            <a:off x="6717045" y="2157170"/>
            <a:ext cx="502221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dirty="0" err="1"/>
              <a:t>Get_location</a:t>
            </a:r>
            <a:r>
              <a:rPr lang="en-US" altLang="ko-KR" dirty="0"/>
              <a:t>()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Geocoding API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/>
              <a:t>관광지 주소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위도 </a:t>
            </a:r>
            <a:r>
              <a:rPr lang="en-US" altLang="ko-KR" dirty="0">
                <a:sym typeface="Wingdings" panose="05000000000000000000" pitchFamily="2" charset="2"/>
              </a:rPr>
              <a:t>&amp; </a:t>
            </a:r>
            <a:r>
              <a:rPr lang="ko-KR" altLang="en-US" dirty="0">
                <a:sym typeface="Wingdings" panose="05000000000000000000" pitchFamily="2" charset="2"/>
              </a:rPr>
              <a:t>경도 계산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dirty="0"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dirty="0"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dirty="0" err="1">
                <a:sym typeface="Wingdings" panose="05000000000000000000" pitchFamily="2" charset="2"/>
              </a:rPr>
              <a:t>Get_timeRequired</a:t>
            </a:r>
            <a:r>
              <a:rPr lang="en-US" altLang="ko-KR" dirty="0">
                <a:sym typeface="Wingdings" panose="05000000000000000000" pitchFamily="2" charset="2"/>
              </a:rPr>
              <a:t>()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>
                <a:sym typeface="Wingdings" panose="05000000000000000000" pitchFamily="2" charset="2"/>
              </a:rPr>
              <a:t>Direction 5 API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>
                <a:sym typeface="Wingdings" panose="05000000000000000000" pitchFamily="2" charset="2"/>
              </a:rPr>
              <a:t>출발 위치 </a:t>
            </a:r>
            <a:r>
              <a:rPr lang="en-US" altLang="ko-KR" dirty="0">
                <a:sym typeface="Wingdings" panose="05000000000000000000" pitchFamily="2" charset="2"/>
              </a:rPr>
              <a:t>&amp; </a:t>
            </a:r>
            <a:r>
              <a:rPr lang="ko-KR" altLang="en-US" dirty="0">
                <a:sym typeface="Wingdings" panose="05000000000000000000" pitchFamily="2" charset="2"/>
              </a:rPr>
              <a:t>도착 위치 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위도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경도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두 관광지 사이의 이동 시간 계산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>
                <a:sym typeface="Wingdings" panose="05000000000000000000" pitchFamily="2" charset="2"/>
              </a:rPr>
              <a:t>이동 시간</a:t>
            </a:r>
            <a:r>
              <a:rPr lang="en-US" altLang="ko-KR" dirty="0">
                <a:sym typeface="Wingdings" panose="05000000000000000000" pitchFamily="2" charset="2"/>
              </a:rPr>
              <a:t> -</a:t>
            </a:r>
            <a:r>
              <a:rPr lang="ko-KR" altLang="en-US" dirty="0">
                <a:sym typeface="Wingdings" panose="05000000000000000000" pitchFamily="2" charset="2"/>
              </a:rPr>
              <a:t> 자동차 기준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 err="1">
                <a:sym typeface="Wingdings" panose="05000000000000000000" pitchFamily="2" charset="2"/>
              </a:rPr>
              <a:t>분단위</a:t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dirty="0"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sym typeface="Wingdings" panose="05000000000000000000" pitchFamily="2" charset="2"/>
              </a:rPr>
              <a:t>각 관광지 간의 이동 소요 시간 리스트 생성</a:t>
            </a:r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12F9C930-0739-D3C0-7B67-40EA51767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740" y="986738"/>
            <a:ext cx="6134328" cy="33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16208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814</Words>
  <Application>Microsoft Office PowerPoint</Application>
  <PresentationFormat>와이드스크린</PresentationFormat>
  <Paragraphs>170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Tmon몬소리 Black</vt:lpstr>
      <vt:lpstr>맑은 고딕</vt:lpstr>
      <vt:lpstr>Arial</vt:lpstr>
      <vt:lpstr>Wingdings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혜수 김</cp:lastModifiedBy>
  <cp:revision>284</cp:revision>
  <dcterms:created xsi:type="dcterms:W3CDTF">2023-12-06T04:04:09Z</dcterms:created>
  <dcterms:modified xsi:type="dcterms:W3CDTF">2023-12-18T16:20:41Z</dcterms:modified>
</cp:coreProperties>
</file>