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65" r:id="rId5"/>
    <p:sldMasterId id="2147483682" r:id="rId6"/>
  </p:sldMasterIdLst>
  <p:notesMasterIdLst>
    <p:notesMasterId r:id="rId8"/>
  </p:notesMasterIdLst>
  <p:sldIdLst>
    <p:sldId id="298" r:id="rId7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 varScale="1">
        <p:scale>
          <a:sx n="109" d="100"/>
          <a:sy n="109" d="100"/>
        </p:scale>
        <p:origin x="141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9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0A46FBD3-FDFC-464F-9F2A-19D09C17D46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A20785D8-D590-4AAC-A741-429CD19535F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4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endParaRPr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  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05AAA3F-DFAD-4239-8FC6-AB52516049F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51D5D31-8290-4F77-821E-FA53682B477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  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05AAA3F-DFAD-4239-8FC6-AB52516049F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51D5D31-8290-4F77-821E-FA53682B477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5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06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67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endParaRPr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  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7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44488" y="692696"/>
            <a:ext cx="921702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/>
              <a:t>master text</a:t>
            </a:r>
          </a:p>
        </p:txBody>
      </p:sp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Confidential Level 2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6456" y="151136"/>
            <a:ext cx="7284993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CA8DE07-803E-4F62-82E5-9D4124F3371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F1F5EBB-A436-4CE0-8518-6BA42FCB967B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23EF434-5A7F-4451-872A-F21E4FD32AA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DD5F55C-8A69-4FDD-8D9F-FFEB8B734E84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2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A654CB5-349B-4A29-AF02-AE35A26027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12628A5-3D3D-4FD5-8E4D-6D8BBD2D424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5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oShape 20">
            <a:extLst>
              <a:ext uri="{FF2B5EF4-FFF2-40B4-BE49-F238E27FC236}">
                <a16:creationId xmlns:a16="http://schemas.microsoft.com/office/drawing/2014/main" id="{8193278C-A116-449C-9619-5292B764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5" y="2126340"/>
            <a:ext cx="2968906" cy="4319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5" name="AutoShape 20">
            <a:extLst>
              <a:ext uri="{FF2B5EF4-FFF2-40B4-BE49-F238E27FC236}">
                <a16:creationId xmlns:a16="http://schemas.microsoft.com/office/drawing/2014/main" id="{1F901EE0-1723-4079-B34D-2AE21D4B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74" y="2122395"/>
            <a:ext cx="3833670" cy="4319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6" name="AutoShape 20">
            <a:extLst>
              <a:ext uri="{FF2B5EF4-FFF2-40B4-BE49-F238E27FC236}">
                <a16:creationId xmlns:a16="http://schemas.microsoft.com/office/drawing/2014/main" id="{A02252C8-359F-4CCA-AF4D-DC224594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147" y="2122395"/>
            <a:ext cx="2660206" cy="4319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BE7B0DC9-1BE3-4B35-893D-BAACE1BD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" y="78480"/>
            <a:ext cx="7794172" cy="307777"/>
          </a:xfrm>
          <a:prstGeom prst="rect">
            <a:avLst/>
          </a:prstGeom>
          <a:noFill/>
        </p:spPr>
        <p:txBody>
          <a:bodyPr wrap="square" lIns="72000" tIns="0" rIns="3600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1" lang="en-US" altLang="ko-KR" b="1" spc="-3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[DX] Automation analysis logfile.</a:t>
            </a:r>
            <a:endParaRPr kumimoji="1" lang="ko-KR" altLang="en-US" b="1" spc="-3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직사각형 72">
            <a:extLst>
              <a:ext uri="{FF2B5EF4-FFF2-40B4-BE49-F238E27FC236}">
                <a16:creationId xmlns:a16="http://schemas.microsoft.com/office/drawing/2014/main" id="{AE70FD06-AC07-4B94-9463-9B34EAEEFF90}"/>
              </a:ext>
            </a:extLst>
          </p:cNvPr>
          <p:cNvSpPr/>
          <p:nvPr/>
        </p:nvSpPr>
        <p:spPr>
          <a:xfrm>
            <a:off x="136427" y="1086371"/>
            <a:ext cx="8131922" cy="6355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</a:rPr>
              <a:t>Create a program automatically analysis data from Logfile to verify process capability of Jet Soldering machine and reduce time to make report.</a:t>
            </a:r>
          </a:p>
        </p:txBody>
      </p:sp>
      <p:sp>
        <p:nvSpPr>
          <p:cNvPr id="90" name="AutoShape 20">
            <a:extLst>
              <a:ext uri="{FF2B5EF4-FFF2-40B4-BE49-F238E27FC236}">
                <a16:creationId xmlns:a16="http://schemas.microsoft.com/office/drawing/2014/main" id="{19F19D62-7119-4BB4-AF33-48B9BB4D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151" y="1769182"/>
            <a:ext cx="2679202" cy="29448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After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91" name="AutoShape 20">
            <a:extLst>
              <a:ext uri="{FF2B5EF4-FFF2-40B4-BE49-F238E27FC236}">
                <a16:creationId xmlns:a16="http://schemas.microsoft.com/office/drawing/2014/main" id="{41F635E7-3A06-4BC1-9AE9-DB153A51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468" y="1768440"/>
            <a:ext cx="3846476" cy="2914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>
                <a:solidFill>
                  <a:sysClr val="windowText" lastClr="000000"/>
                </a:solidFill>
                <a:latin typeface="Arrial narow"/>
                <a:ea typeface="LG스마트체 Regular" panose="020B0600000101010101" pitchFamily="50" charset="-127"/>
              </a:rPr>
              <a:t>I</a:t>
            </a:r>
            <a:r>
              <a:rPr kumimoji="1" lang="ko-KR" altLang="en-US" sz="1400" b="1" kern="0" dirty="0">
                <a:solidFill>
                  <a:sysClr val="windowText" lastClr="000000"/>
                </a:solidFill>
                <a:latin typeface="Arrial narow"/>
                <a:ea typeface="LG스마트체 Regular" panose="020B0600000101010101" pitchFamily="50" charset="-127"/>
              </a:rPr>
              <a:t>mprovement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2" name="AutoShape 20">
            <a:extLst>
              <a:ext uri="{FF2B5EF4-FFF2-40B4-BE49-F238E27FC236}">
                <a16:creationId xmlns:a16="http://schemas.microsoft.com/office/drawing/2014/main" id="{F7D753E2-1705-4058-93EB-6CDD2A8A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9" y="1769182"/>
            <a:ext cx="2969488" cy="29448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kern="0" dirty="0">
                <a:solidFill>
                  <a:sysClr val="windowText" lastClr="000000"/>
                </a:solidFill>
                <a:latin typeface="Arrial narow"/>
                <a:ea typeface="LG스마트체 Regular" panose="020B0600000101010101" pitchFamily="50" charset="-127"/>
              </a:rPr>
              <a:t>B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efore</a:t>
            </a:r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8FA70E17-8235-4173-BB37-1DD9BCB05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917" y="2180985"/>
            <a:ext cx="22165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112713" indent="-112713" algn="r" defTabSz="762000" eaLnBrk="0" hangingPunct="0">
              <a:spcBef>
                <a:spcPct val="20000"/>
              </a:spcBef>
              <a:defRPr kumimoji="1" sz="1400" b="1">
                <a:solidFill>
                  <a:schemeClr val="accent2"/>
                </a:solidFill>
                <a:latin typeface="Times New Roman" pitchFamily="18" charset="0"/>
                <a:ea typeface="가는둥근제목체" pitchFamily="18" charset="-127"/>
                <a:cs typeface="Times New Roman" pitchFamily="18" charset="0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3pPr>
            <a:lvl4pPr marL="1600200" indent="-228600" algn="l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4pPr>
            <a:lvl5pPr marL="2057400" indent="-228600" algn="l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9pPr>
          </a:lstStyle>
          <a:p>
            <a:pPr marL="171450" marR="0" lvl="0" indent="-17145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 Q</a:t>
            </a:r>
            <a:r>
              <a:rPr kumimoji="1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uantitative</a:t>
            </a:r>
            <a:r>
              <a:rPr kumimoji="1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 </a:t>
            </a:r>
            <a:r>
              <a:rPr kumimoji="1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effect</a:t>
            </a:r>
            <a:endParaRPr kumimoji="1" lang="en-US" altLang="ko-KR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1D200A-4152-489A-9803-0AFA40B005D0}"/>
              </a:ext>
            </a:extLst>
          </p:cNvPr>
          <p:cNvSpPr txBox="1"/>
          <p:nvPr/>
        </p:nvSpPr>
        <p:spPr>
          <a:xfrm>
            <a:off x="3195578" y="2144207"/>
            <a:ext cx="3833080" cy="2773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Replace repetitive task</a:t>
            </a:r>
          </a:p>
        </p:txBody>
      </p:sp>
      <p:sp>
        <p:nvSpPr>
          <p:cNvPr id="95" name="직사각형 40">
            <a:extLst>
              <a:ext uri="{FF2B5EF4-FFF2-40B4-BE49-F238E27FC236}">
                <a16:creationId xmlns:a16="http://schemas.microsoft.com/office/drawing/2014/main" id="{D6125CCC-67CC-4056-8ECF-B2D01FE8DA5C}"/>
              </a:ext>
            </a:extLst>
          </p:cNvPr>
          <p:cNvSpPr/>
          <p:nvPr/>
        </p:nvSpPr>
        <p:spPr bwMode="auto">
          <a:xfrm>
            <a:off x="3210837" y="4267060"/>
            <a:ext cx="2928289" cy="3017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96" name="직사각형 41">
            <a:extLst>
              <a:ext uri="{FF2B5EF4-FFF2-40B4-BE49-F238E27FC236}">
                <a16:creationId xmlns:a16="http://schemas.microsoft.com/office/drawing/2014/main" id="{301452C9-8C25-47FE-BD1F-D2EC86235EF3}"/>
              </a:ext>
            </a:extLst>
          </p:cNvPr>
          <p:cNvSpPr/>
          <p:nvPr/>
        </p:nvSpPr>
        <p:spPr bwMode="auto">
          <a:xfrm>
            <a:off x="3210837" y="4186536"/>
            <a:ext cx="2928289" cy="3017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97" name="직사각형 44">
            <a:extLst>
              <a:ext uri="{FF2B5EF4-FFF2-40B4-BE49-F238E27FC236}">
                <a16:creationId xmlns:a16="http://schemas.microsoft.com/office/drawing/2014/main" id="{9CC51C3A-F9B3-4FB3-8FE0-537B7B2A0CBD}"/>
              </a:ext>
            </a:extLst>
          </p:cNvPr>
          <p:cNvSpPr/>
          <p:nvPr/>
        </p:nvSpPr>
        <p:spPr>
          <a:xfrm>
            <a:off x="3167244" y="2384237"/>
            <a:ext cx="3440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lvl="0" indent="-111125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Create a program can auto analysis logfile by python. </a:t>
            </a:r>
          </a:p>
        </p:txBody>
      </p:sp>
      <p:cxnSp>
        <p:nvCxnSpPr>
          <p:cNvPr id="102" name="직선 연결선 68">
            <a:extLst>
              <a:ext uri="{FF2B5EF4-FFF2-40B4-BE49-F238E27FC236}">
                <a16:creationId xmlns:a16="http://schemas.microsoft.com/office/drawing/2014/main" id="{F54CA8C2-43F9-49E0-94E2-DF153012E4DA}"/>
              </a:ext>
            </a:extLst>
          </p:cNvPr>
          <p:cNvCxnSpPr>
            <a:cxnSpLocks/>
          </p:cNvCxnSpPr>
          <p:nvPr/>
        </p:nvCxnSpPr>
        <p:spPr>
          <a:xfrm flipV="1">
            <a:off x="7103917" y="3292461"/>
            <a:ext cx="2631436" cy="941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graphicFrame>
        <p:nvGraphicFramePr>
          <p:cNvPr id="106" name="표 92">
            <a:extLst>
              <a:ext uri="{FF2B5EF4-FFF2-40B4-BE49-F238E27FC236}">
                <a16:creationId xmlns:a16="http://schemas.microsoft.com/office/drawing/2014/main" id="{5A27DC35-C493-4E92-9268-20EEF967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81770"/>
              </p:ext>
            </p:extLst>
          </p:nvPr>
        </p:nvGraphicFramePr>
        <p:xfrm>
          <a:off x="7174523" y="3390336"/>
          <a:ext cx="2500459" cy="613653"/>
        </p:xfrm>
        <a:graphic>
          <a:graphicData uri="http://schemas.openxmlformats.org/drawingml/2006/table">
            <a:tbl>
              <a:tblPr/>
              <a:tblGrid>
                <a:gridCol w="85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4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2" marR="5342" marT="58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efore</a:t>
                      </a:r>
                    </a:p>
                  </a:txBody>
                  <a:tcPr marL="5342" marR="5342" marT="58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fter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2" marR="5342" marT="58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6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Total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 time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35" marR="873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510 mins</a:t>
                      </a:r>
                    </a:p>
                  </a:txBody>
                  <a:tcPr marL="8735" marR="873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17 mins</a:t>
                      </a:r>
                    </a:p>
                  </a:txBody>
                  <a:tcPr marL="8735" marR="873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272FF890-54A0-402E-9885-7D2120904C9E}"/>
              </a:ext>
            </a:extLst>
          </p:cNvPr>
          <p:cNvSpPr txBox="1"/>
          <p:nvPr/>
        </p:nvSpPr>
        <p:spPr>
          <a:xfrm>
            <a:off x="6999085" y="4032740"/>
            <a:ext cx="3199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- Total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w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eek saved time: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2,465 mins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- Total year saved time: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     =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2465/60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 x 51weeks =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 2,095h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- Total yearly saved money:</a:t>
            </a:r>
          </a:p>
          <a:p>
            <a:pPr lvl="0">
              <a:defRPr/>
            </a:pP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    = saved time x labor cost per hour </a:t>
            </a:r>
          </a:p>
          <a:p>
            <a:pPr lvl="0">
              <a:defRPr/>
            </a:pP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    = 2,095</a:t>
            </a:r>
            <a:r>
              <a:rPr lang="ko-KR" altLang="en-US" sz="1200" dirty="0">
                <a:latin typeface="Arrial narow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*</a:t>
            </a:r>
            <a:r>
              <a:rPr lang="ko-KR" altLang="en-US" sz="1200" dirty="0">
                <a:latin typeface="Arrial narow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102,000 = </a:t>
            </a:r>
            <a:r>
              <a:rPr lang="en-US" altLang="ko-KR" sz="1200" dirty="0">
                <a:solidFill>
                  <a:srgbClr val="00B050"/>
                </a:solidFill>
                <a:latin typeface="Arrial narow"/>
                <a:ea typeface="LG스마트체 Regular" panose="020B0600000101010101" pitchFamily="50" charset="-127"/>
              </a:rPr>
              <a:t>213,690,000 VND</a:t>
            </a:r>
            <a:r>
              <a:rPr lang="ko-KR" altLang="en-US" sz="1200" dirty="0">
                <a:solidFill>
                  <a:srgbClr val="00B050"/>
                </a:solidFill>
                <a:latin typeface="Arrial narow"/>
                <a:ea typeface="LG스마트체 Regular" panose="020B0600000101010101" pitchFamily="50" charset="-127"/>
              </a:rPr>
              <a:t>/year</a:t>
            </a:r>
          </a:p>
        </p:txBody>
      </p:sp>
      <p:sp>
        <p:nvSpPr>
          <p:cNvPr id="108" name="직사각형 78">
            <a:extLst>
              <a:ext uri="{FF2B5EF4-FFF2-40B4-BE49-F238E27FC236}">
                <a16:creationId xmlns:a16="http://schemas.microsoft.com/office/drawing/2014/main" id="{A76DFABA-1E99-485C-8C31-5943C7674D42}"/>
              </a:ext>
            </a:extLst>
          </p:cNvPr>
          <p:cNvSpPr/>
          <p:nvPr/>
        </p:nvSpPr>
        <p:spPr>
          <a:xfrm>
            <a:off x="3122395" y="2962992"/>
            <a:ext cx="2063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Post-improvement process</a:t>
            </a: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658FB801-C64B-4AE1-B297-2EF9EECE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186" y="164999"/>
            <a:ext cx="1342864" cy="246221"/>
          </a:xfrm>
          <a:prstGeom prst="rect">
            <a:avLst/>
          </a:prstGeom>
          <a:noFill/>
        </p:spPr>
        <p:txBody>
          <a:bodyPr wrap="square" lIns="72000" tIns="0" rIns="3600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1" algn="l" defTabSz="914400" latinLnBrk="1"/>
            <a:r>
              <a:rPr lang="en-US" altLang="ko-KR" sz="1600" b="1" spc="-30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Team: NPI 1</a:t>
            </a:r>
            <a:endParaRPr lang="vi-VN" altLang="ko-KR" sz="1600" b="1" spc="-30" dirty="0">
              <a:solidFill>
                <a:prstClr val="black"/>
              </a:solidFill>
              <a:latin typeface="Arrial narow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DA1CC-3EEB-435B-AEEB-FE07C5B08B7C}"/>
              </a:ext>
            </a:extLst>
          </p:cNvPr>
          <p:cNvGrpSpPr/>
          <p:nvPr/>
        </p:nvGrpSpPr>
        <p:grpSpPr>
          <a:xfrm>
            <a:off x="7510321" y="485528"/>
            <a:ext cx="4188649" cy="661945"/>
            <a:chOff x="7129663" y="464101"/>
            <a:chExt cx="4188649" cy="66194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EAE5E63-3B54-4376-88FA-77812D663F27}"/>
                </a:ext>
              </a:extLst>
            </p:cNvPr>
            <p:cNvSpPr txBox="1"/>
            <p:nvPr/>
          </p:nvSpPr>
          <p:spPr>
            <a:xfrm>
              <a:off x="7129941" y="879825"/>
              <a:ext cx="230060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 latinLnBrk="1"/>
              <a:r>
                <a:rPr lang="ko-KR" altLang="en-US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 ■</a:t>
              </a:r>
              <a:r>
                <a:rPr lang="en-US" altLang="ko-KR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Completion Date: 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July/2022</a:t>
              </a:r>
              <a:endParaRPr lang="en-US" sz="1000" b="1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672DA7-CF48-4A12-8AE0-490C82034242}"/>
                </a:ext>
              </a:extLst>
            </p:cNvPr>
            <p:cNvSpPr txBox="1"/>
            <p:nvPr/>
          </p:nvSpPr>
          <p:spPr>
            <a:xfrm>
              <a:off x="7129663" y="464101"/>
              <a:ext cx="397502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 latinLnBrk="1"/>
              <a:r>
                <a:rPr lang="ko-KR" altLang="en-US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 ■</a:t>
              </a:r>
              <a:r>
                <a:rPr lang="en-US" altLang="ko-KR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Requester: 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Dang </a:t>
              </a:r>
              <a:r>
                <a:rPr lang="en-US" altLang="ko-KR" sz="1000" b="1" spc="-30" dirty="0" err="1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Phuc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Thanh VH010396</a:t>
              </a:r>
              <a:endParaRPr lang="en-US" sz="1000" b="1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EE4F028-04F5-4629-8DFA-A6B785CA3834}"/>
                </a:ext>
              </a:extLst>
            </p:cNvPr>
            <p:cNvSpPr txBox="1"/>
            <p:nvPr/>
          </p:nvSpPr>
          <p:spPr>
            <a:xfrm>
              <a:off x="7129941" y="666317"/>
              <a:ext cx="418837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 ■</a:t>
              </a:r>
              <a:r>
                <a:rPr lang="en-US" altLang="ko-KR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Implementer: 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Dang </a:t>
              </a:r>
              <a:r>
                <a:rPr lang="en-US" altLang="ko-KR" sz="1000" b="1" spc="-30" dirty="0" err="1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Phuc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Thanh VH010396 </a:t>
              </a:r>
              <a:endParaRPr lang="en-US" sz="1000" b="1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endParaRPr>
            </a:p>
          </p:txBody>
        </p:sp>
      </p:grpSp>
      <p:sp>
        <p:nvSpPr>
          <p:cNvPr id="115" name="Rectangle 4">
            <a:extLst>
              <a:ext uri="{FF2B5EF4-FFF2-40B4-BE49-F238E27FC236}">
                <a16:creationId xmlns:a16="http://schemas.microsoft.com/office/drawing/2014/main" id="{6EE19700-8609-4AC3-9122-84030DC0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28" y="533775"/>
            <a:ext cx="5768270" cy="3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tabLst>
                <a:tab pos="457200" algn="l"/>
              </a:tabLst>
              <a:defRPr/>
            </a:pPr>
            <a:r>
              <a:rPr kumimoji="1" lang="en-US" altLang="ko-KR" sz="1200" b="1" i="0" u="sng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</a:rPr>
              <a:t>Ideas:  </a:t>
            </a:r>
            <a:r>
              <a:rPr lang="en-US" altLang="ko-KR" sz="1200" dirty="0">
                <a:solidFill>
                  <a:schemeClr val="tx1"/>
                </a:solidFill>
                <a:latin typeface="Arrial narow"/>
                <a:ea typeface="LG스마트체2.0 Regular" panose="020B0600000101010101" pitchFamily="50" charset="-127"/>
              </a:rPr>
              <a:t>Automation analysis logfile at Jet Soldering process.</a:t>
            </a:r>
            <a:endParaRPr kumimoji="1" lang="ko-KR" altLang="en-US" sz="1200" b="1" i="0" u="sng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1" lang="en-US" altLang="ko-KR" sz="1200" b="1" i="0" u="sng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</a:rPr>
              <a:t>Method: </a:t>
            </a:r>
            <a:r>
              <a:rPr kumimoji="1" lang="en-US" altLang="ko-KR" sz="1200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R</a:t>
            </a:r>
            <a:r>
              <a:rPr kumimoji="1" lang="ko-KR" altLang="en-US" sz="1200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obots will automatically load and process data instead of humans</a:t>
            </a:r>
            <a:endParaRPr kumimoji="1" lang="ko-KR" altLang="en-US" sz="1200" b="1" i="0" u="sng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</p:txBody>
      </p:sp>
      <p:sp>
        <p:nvSpPr>
          <p:cNvPr id="116" name="Rectangle 64">
            <a:extLst>
              <a:ext uri="{FF2B5EF4-FFF2-40B4-BE49-F238E27FC236}">
                <a16:creationId xmlns:a16="http://schemas.microsoft.com/office/drawing/2014/main" id="{E39EF72D-4A2D-4D57-B248-07A84037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559" y="5263588"/>
            <a:ext cx="26352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112713" indent="-112713" algn="r" defTabSz="762000" eaLnBrk="0" hangingPunct="0">
              <a:spcBef>
                <a:spcPct val="20000"/>
              </a:spcBef>
              <a:defRPr kumimoji="1" sz="1400" b="1">
                <a:solidFill>
                  <a:schemeClr val="accent2"/>
                </a:solidFill>
                <a:latin typeface="Times New Roman" pitchFamily="18" charset="0"/>
                <a:ea typeface="가는둥근제목체" pitchFamily="18" charset="-127"/>
                <a:cs typeface="Times New Roman" pitchFamily="18" charset="0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3pPr>
            <a:lvl4pPr marL="1600200" indent="-228600" algn="l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4pPr>
            <a:lvl5pPr marL="2057400" indent="-228600" algn="l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9pPr>
          </a:lstStyle>
          <a:p>
            <a:pPr marL="228600" marR="0" lvl="0" indent="-228600" algn="l" defTabSz="7620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Qualitative effect</a:t>
            </a:r>
          </a:p>
          <a:p>
            <a:pPr marL="0" lv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</a:rPr>
              <a:t>- Eliminate human error &amp; increase </a:t>
            </a:r>
          </a:p>
          <a:p>
            <a:pPr marL="0" lv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</a:rPr>
              <a:t>reliability</a:t>
            </a:r>
          </a:p>
          <a:p>
            <a:pPr mar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</a:rPr>
              <a:t>- Reduce workload, </a:t>
            </a: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i</a:t>
            </a:r>
            <a:r>
              <a:rPr lang="en-US" altLang="ko-KR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ncrease quality report</a:t>
            </a:r>
            <a:endParaRPr lang="en-US" sz="1200" b="0" dirty="0">
              <a:solidFill>
                <a:schemeClr val="tx1"/>
              </a:solidFill>
              <a:latin typeface="Arrial narow"/>
              <a:ea typeface="LG스마트체 Regular" panose="020B0600000101010101" pitchFamily="50" charset="-127"/>
            </a:endParaRPr>
          </a:p>
          <a:p>
            <a:pPr marL="0" lv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- In the future, continue apply for others process.</a:t>
            </a:r>
          </a:p>
        </p:txBody>
      </p:sp>
      <p:sp>
        <p:nvSpPr>
          <p:cNvPr id="117" name="Text Box 22">
            <a:extLst>
              <a:ext uri="{FF2B5EF4-FFF2-40B4-BE49-F238E27FC236}">
                <a16:creationId xmlns:a16="http://schemas.microsoft.com/office/drawing/2014/main" id="{9C5F9447-C716-4D0B-91E2-AAB2F2463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" y="2116384"/>
            <a:ext cx="3003148" cy="31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Repetitive work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97D3CF36-3305-414A-A1F7-0A7FFBA1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" y="2374755"/>
            <a:ext cx="318794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60325" lvl="0" indent="-60325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 E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veryday, Engineer </a:t>
            </a:r>
            <a:r>
              <a:rPr lang="en-US" altLang="ko-KR" sz="1200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need to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download logfile from LAS and analysis data by Minitab for each machines at Jet Soldering process.</a:t>
            </a:r>
            <a:endParaRPr lang="en-US" altLang="ko-KR" sz="1200" dirty="0">
              <a:solidFill>
                <a:prstClr val="black"/>
              </a:solidFill>
              <a:latin typeface="Arrial na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9" name="표 62">
            <a:extLst>
              <a:ext uri="{FF2B5EF4-FFF2-40B4-BE49-F238E27FC236}">
                <a16:creationId xmlns:a16="http://schemas.microsoft.com/office/drawing/2014/main" id="{7C0B2E06-C94F-470D-AED1-BFF9B5CA2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49455"/>
              </p:ext>
            </p:extLst>
          </p:nvPr>
        </p:nvGraphicFramePr>
        <p:xfrm>
          <a:off x="8277141" y="1085552"/>
          <a:ext cx="1473244" cy="627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2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700" b="1" kern="900" spc="-3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Level</a:t>
                      </a:r>
                      <a:endParaRPr lang="ko-KR" altLang="en-US" sz="700" b="1" kern="900" spc="-3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LG스마트체 Regular" panose="020B0600000101010101" pitchFamily="50" charset="-127"/>
                          <a:cs typeface="Calibri" panose="020F0502020204030204" pitchFamily="34" charset="0"/>
                        </a:rPr>
                        <a:t>Digitizing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LG스마트체 Regular" panose="020B0600000101010101" pitchFamily="50" charset="-127"/>
                          <a:cs typeface="Calibri" panose="020F0502020204030204" pitchFamily="34" charset="0"/>
                          <a:sym typeface="Wingdings" pitchFamily="2" charset="2"/>
                        </a:rPr>
                        <a:t>Automation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LG스마트체 Regular" panose="020B0600000101010101" pitchFamily="50" charset="-127"/>
                          <a:cs typeface="Calibri" panose="020F0502020204030204" pitchFamily="34" charset="0"/>
                        </a:rPr>
                        <a:t>Intelligence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LG스마트체 Regular" panose="020B0600000101010101" pitchFamily="50" charset="-127"/>
                        <a:cs typeface="Calibri" panose="020F050202020403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87A2DAF-D4F3-468C-849F-E403D0725F46}"/>
              </a:ext>
            </a:extLst>
          </p:cNvPr>
          <p:cNvGrpSpPr/>
          <p:nvPr/>
        </p:nvGrpSpPr>
        <p:grpSpPr>
          <a:xfrm>
            <a:off x="220827" y="3290944"/>
            <a:ext cx="2512252" cy="2122599"/>
            <a:chOff x="292739" y="3379861"/>
            <a:chExt cx="2792883" cy="1830831"/>
          </a:xfrm>
        </p:grpSpPr>
        <p:sp>
          <p:nvSpPr>
            <p:cNvPr id="121" name="직사각형 8">
              <a:extLst>
                <a:ext uri="{FF2B5EF4-FFF2-40B4-BE49-F238E27FC236}">
                  <a16:creationId xmlns:a16="http://schemas.microsoft.com/office/drawing/2014/main" id="{5E7E9793-F1B4-4DD0-BA7C-8A3BF6CB7B87}"/>
                </a:ext>
              </a:extLst>
            </p:cNvPr>
            <p:cNvSpPr/>
            <p:nvPr/>
          </p:nvSpPr>
          <p:spPr>
            <a:xfrm>
              <a:off x="304068" y="3717032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rial narow"/>
                  <a:ea typeface="LG스마트체 Regular" panose="020B0600000101010101" pitchFamily="50" charset="-127"/>
                </a:rPr>
                <a:t>Select information (date, area, process,#…)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  <p:sp>
          <p:nvSpPr>
            <p:cNvPr id="122" name="직사각형 79">
              <a:extLst>
                <a:ext uri="{FF2B5EF4-FFF2-40B4-BE49-F238E27FC236}">
                  <a16:creationId xmlns:a16="http://schemas.microsoft.com/office/drawing/2014/main" id="{86A43566-A2C7-41F5-A4D1-461830104C5B}"/>
                </a:ext>
              </a:extLst>
            </p:cNvPr>
            <p:cNvSpPr/>
            <p:nvPr/>
          </p:nvSpPr>
          <p:spPr>
            <a:xfrm>
              <a:off x="304070" y="4045450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Download Logfile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  <p:sp>
          <p:nvSpPr>
            <p:cNvPr id="123" name="직사각형 82">
              <a:extLst>
                <a:ext uri="{FF2B5EF4-FFF2-40B4-BE49-F238E27FC236}">
                  <a16:creationId xmlns:a16="http://schemas.microsoft.com/office/drawing/2014/main" id="{CB8257C9-46DA-4B82-97B1-7B0669127942}"/>
                </a:ext>
              </a:extLst>
            </p:cNvPr>
            <p:cNvSpPr/>
            <p:nvPr/>
          </p:nvSpPr>
          <p:spPr>
            <a:xfrm>
              <a:off x="304068" y="4434537"/>
              <a:ext cx="2781551" cy="2900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Analysis logfile by manual </a:t>
              </a:r>
            </a:p>
          </p:txBody>
        </p:sp>
        <p:sp>
          <p:nvSpPr>
            <p:cNvPr id="124" name="직사각형 83">
              <a:extLst>
                <a:ext uri="{FF2B5EF4-FFF2-40B4-BE49-F238E27FC236}">
                  <a16:creationId xmlns:a16="http://schemas.microsoft.com/office/drawing/2014/main" id="{BC6F3249-4803-45EB-AEF3-10848950F6C8}"/>
                </a:ext>
              </a:extLst>
            </p:cNvPr>
            <p:cNvSpPr/>
            <p:nvPr/>
          </p:nvSpPr>
          <p:spPr>
            <a:xfrm>
              <a:off x="292739" y="4922059"/>
              <a:ext cx="2781552" cy="2886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Copy and input data to Minitab</a:t>
              </a:r>
            </a:p>
          </p:txBody>
        </p:sp>
        <p:sp>
          <p:nvSpPr>
            <p:cNvPr id="77" name="직사각형 8">
              <a:extLst>
                <a:ext uri="{FF2B5EF4-FFF2-40B4-BE49-F238E27FC236}">
                  <a16:creationId xmlns:a16="http://schemas.microsoft.com/office/drawing/2014/main" id="{69525713-21FB-412B-91AA-97CAC4412B89}"/>
                </a:ext>
              </a:extLst>
            </p:cNvPr>
            <p:cNvSpPr/>
            <p:nvPr/>
          </p:nvSpPr>
          <p:spPr>
            <a:xfrm>
              <a:off x="304069" y="3379861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rial narow"/>
                  <a:ea typeface="LG스마트체 Regular" panose="020B0600000101010101" pitchFamily="50" charset="-127"/>
                </a:rPr>
                <a:t>Log in LAS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31" name="Text Box 22">
            <a:extLst>
              <a:ext uri="{FF2B5EF4-FFF2-40B4-BE49-F238E27FC236}">
                <a16:creationId xmlns:a16="http://schemas.microsoft.com/office/drawing/2014/main" id="{FD137D45-4BB0-4441-BD15-E5359F11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8" y="2937347"/>
            <a:ext cx="3003148" cy="31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200" b="1" dirty="0"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Pre-improvement process</a:t>
            </a:r>
          </a:p>
        </p:txBody>
      </p:sp>
      <p:sp>
        <p:nvSpPr>
          <p:cNvPr id="132" name="직사각형 74">
            <a:extLst>
              <a:ext uri="{FF2B5EF4-FFF2-40B4-BE49-F238E27FC236}">
                <a16:creationId xmlns:a16="http://schemas.microsoft.com/office/drawing/2014/main" id="{A4A635CC-F68E-4B15-BCB1-BF7D93AB7B32}"/>
              </a:ext>
            </a:extLst>
          </p:cNvPr>
          <p:cNvSpPr/>
          <p:nvPr/>
        </p:nvSpPr>
        <p:spPr>
          <a:xfrm>
            <a:off x="205589" y="4438233"/>
            <a:ext cx="2580148" cy="46215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134" name="화살표: 오른쪽 89">
            <a:extLst>
              <a:ext uri="{FF2B5EF4-FFF2-40B4-BE49-F238E27FC236}">
                <a16:creationId xmlns:a16="http://schemas.microsoft.com/office/drawing/2014/main" id="{91857424-0AEE-4E3E-BC2A-11273C737C7A}"/>
              </a:ext>
            </a:extLst>
          </p:cNvPr>
          <p:cNvSpPr/>
          <p:nvPr/>
        </p:nvSpPr>
        <p:spPr>
          <a:xfrm>
            <a:off x="2911857" y="4472865"/>
            <a:ext cx="629796" cy="34840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136" name="Arrow: Down 58">
            <a:extLst>
              <a:ext uri="{FF2B5EF4-FFF2-40B4-BE49-F238E27FC236}">
                <a16:creationId xmlns:a16="http://schemas.microsoft.com/office/drawing/2014/main" id="{8B49115D-082B-4375-8A26-1483050D6F8E}"/>
              </a:ext>
            </a:extLst>
          </p:cNvPr>
          <p:cNvSpPr/>
          <p:nvPr/>
        </p:nvSpPr>
        <p:spPr>
          <a:xfrm>
            <a:off x="1333269" y="5447691"/>
            <a:ext cx="260941" cy="2386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rial na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0C5F04-1EDE-4E88-9EE1-14C9D36B1E8A}"/>
              </a:ext>
            </a:extLst>
          </p:cNvPr>
          <p:cNvSpPr txBox="1"/>
          <p:nvPr/>
        </p:nvSpPr>
        <p:spPr>
          <a:xfrm>
            <a:off x="2919007" y="6520474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A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C86A12-CABB-47AF-B68C-EA29340FBF06}"/>
              </a:ext>
            </a:extLst>
          </p:cNvPr>
          <p:cNvSpPr txBox="1"/>
          <p:nvPr/>
        </p:nvSpPr>
        <p:spPr>
          <a:xfrm>
            <a:off x="3860255" y="6515211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A74FD3-5F44-4933-A64F-E0F50EABBCEE}"/>
              </a:ext>
            </a:extLst>
          </p:cNvPr>
          <p:cNvSpPr txBox="1"/>
          <p:nvPr/>
        </p:nvSpPr>
        <p:spPr>
          <a:xfrm>
            <a:off x="4816903" y="6515211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S2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29DB07-E457-4875-A9A5-26D564D520E1}"/>
              </a:ext>
            </a:extLst>
          </p:cNvPr>
          <p:cNvSpPr txBox="1"/>
          <p:nvPr/>
        </p:nvSpPr>
        <p:spPr>
          <a:xfrm>
            <a:off x="5751575" y="6515211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S1</a:t>
            </a:r>
            <a:endParaRPr lang="en-US" sz="1200" b="1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1AC2F56-647E-4947-BEAC-611AEF214E4D}"/>
              </a:ext>
            </a:extLst>
          </p:cNvPr>
          <p:cNvSpPr/>
          <p:nvPr/>
        </p:nvSpPr>
        <p:spPr>
          <a:xfrm>
            <a:off x="3853679" y="6504745"/>
            <a:ext cx="779865" cy="28767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직사각형 59">
            <a:extLst>
              <a:ext uri="{FF2B5EF4-FFF2-40B4-BE49-F238E27FC236}">
                <a16:creationId xmlns:a16="http://schemas.microsoft.com/office/drawing/2014/main" id="{8B4BC6C8-A3C1-434C-A23D-E92139872F35}"/>
              </a:ext>
            </a:extLst>
          </p:cNvPr>
          <p:cNvSpPr/>
          <p:nvPr/>
        </p:nvSpPr>
        <p:spPr>
          <a:xfrm>
            <a:off x="7609605" y="2623502"/>
            <a:ext cx="474533" cy="66744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70" name="직사각형 58">
            <a:extLst>
              <a:ext uri="{FF2B5EF4-FFF2-40B4-BE49-F238E27FC236}">
                <a16:creationId xmlns:a16="http://schemas.microsoft.com/office/drawing/2014/main" id="{597FCD82-F2E4-40EC-83A7-AEA6DB63A58B}"/>
              </a:ext>
            </a:extLst>
          </p:cNvPr>
          <p:cNvSpPr/>
          <p:nvPr/>
        </p:nvSpPr>
        <p:spPr>
          <a:xfrm>
            <a:off x="8599081" y="3243315"/>
            <a:ext cx="362008" cy="4571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71" name="Freeform 146">
            <a:extLst>
              <a:ext uri="{FF2B5EF4-FFF2-40B4-BE49-F238E27FC236}">
                <a16:creationId xmlns:a16="http://schemas.microsoft.com/office/drawing/2014/main" id="{9FE1AFF4-155B-4F54-B012-75E33C61C27A}"/>
              </a:ext>
            </a:extLst>
          </p:cNvPr>
          <p:cNvSpPr>
            <a:spLocks/>
          </p:cNvSpPr>
          <p:nvPr/>
        </p:nvSpPr>
        <p:spPr bwMode="auto">
          <a:xfrm rot="19438429">
            <a:off x="8320647" y="2384318"/>
            <a:ext cx="216015" cy="874481"/>
          </a:xfrm>
          <a:custGeom>
            <a:avLst/>
            <a:gdLst>
              <a:gd name="T0" fmla="*/ 2147483647 w 1645"/>
              <a:gd name="T1" fmla="*/ 0 h 823"/>
              <a:gd name="T2" fmla="*/ 2147483647 w 1645"/>
              <a:gd name="T3" fmla="*/ 0 h 823"/>
              <a:gd name="T4" fmla="*/ 2147483647 w 1645"/>
              <a:gd name="T5" fmla="*/ 2147483647 h 823"/>
              <a:gd name="T6" fmla="*/ 2147483647 w 1645"/>
              <a:gd name="T7" fmla="*/ 2147483647 h 823"/>
              <a:gd name="T8" fmla="*/ 2147483647 w 1645"/>
              <a:gd name="T9" fmla="*/ 2147483647 h 823"/>
              <a:gd name="T10" fmla="*/ 2147483647 w 1645"/>
              <a:gd name="T11" fmla="*/ 2147483647 h 823"/>
              <a:gd name="T12" fmla="*/ 2147483647 w 1645"/>
              <a:gd name="T13" fmla="*/ 2147483647 h 823"/>
              <a:gd name="T14" fmla="*/ 2147483647 w 1645"/>
              <a:gd name="T15" fmla="*/ 2147483647 h 823"/>
              <a:gd name="T16" fmla="*/ 2147483647 w 1645"/>
              <a:gd name="T17" fmla="*/ 2147483647 h 823"/>
              <a:gd name="T18" fmla="*/ 2147483647 w 1645"/>
              <a:gd name="T19" fmla="*/ 2147483647 h 823"/>
              <a:gd name="T20" fmla="*/ 2147483647 w 1645"/>
              <a:gd name="T21" fmla="*/ 2147483647 h 823"/>
              <a:gd name="T22" fmla="*/ 2147483647 w 1645"/>
              <a:gd name="T23" fmla="*/ 2147483647 h 823"/>
              <a:gd name="T24" fmla="*/ 2147483647 w 1645"/>
              <a:gd name="T25" fmla="*/ 2147483647 h 823"/>
              <a:gd name="T26" fmla="*/ 2147483647 w 1645"/>
              <a:gd name="T27" fmla="*/ 2147483647 h 823"/>
              <a:gd name="T28" fmla="*/ 2147483647 w 1645"/>
              <a:gd name="T29" fmla="*/ 2147483647 h 823"/>
              <a:gd name="T30" fmla="*/ 2147483647 w 1645"/>
              <a:gd name="T31" fmla="*/ 2147483647 h 823"/>
              <a:gd name="T32" fmla="*/ 2147483647 w 1645"/>
              <a:gd name="T33" fmla="*/ 2147483647 h 823"/>
              <a:gd name="T34" fmla="*/ 2147483647 w 1645"/>
              <a:gd name="T35" fmla="*/ 2147483647 h 823"/>
              <a:gd name="T36" fmla="*/ 2147483647 w 1645"/>
              <a:gd name="T37" fmla="*/ 2147483647 h 823"/>
              <a:gd name="T38" fmla="*/ 2147483647 w 1645"/>
              <a:gd name="T39" fmla="*/ 2147483647 h 823"/>
              <a:gd name="T40" fmla="*/ 2147483647 w 1645"/>
              <a:gd name="T41" fmla="*/ 2147483647 h 823"/>
              <a:gd name="T42" fmla="*/ 2147483647 w 1645"/>
              <a:gd name="T43" fmla="*/ 2147483647 h 823"/>
              <a:gd name="T44" fmla="*/ 2147483647 w 1645"/>
              <a:gd name="T45" fmla="*/ 2147483647 h 823"/>
              <a:gd name="T46" fmla="*/ 2147483647 w 1645"/>
              <a:gd name="T47" fmla="*/ 2147483647 h 823"/>
              <a:gd name="T48" fmla="*/ 2147483647 w 1645"/>
              <a:gd name="T49" fmla="*/ 2147483647 h 823"/>
              <a:gd name="T50" fmla="*/ 2147483647 w 1645"/>
              <a:gd name="T51" fmla="*/ 2147483647 h 823"/>
              <a:gd name="T52" fmla="*/ 2147483647 w 1645"/>
              <a:gd name="T53" fmla="*/ 2147483647 h 823"/>
              <a:gd name="T54" fmla="*/ 2147483647 w 1645"/>
              <a:gd name="T55" fmla="*/ 2147483647 h 823"/>
              <a:gd name="T56" fmla="*/ 2147483647 w 1645"/>
              <a:gd name="T57" fmla="*/ 2147483647 h 823"/>
              <a:gd name="T58" fmla="*/ 2147483647 w 1645"/>
              <a:gd name="T59" fmla="*/ 2147483647 h 823"/>
              <a:gd name="T60" fmla="*/ 2147483647 w 1645"/>
              <a:gd name="T61" fmla="*/ 2147483647 h 823"/>
              <a:gd name="T62" fmla="*/ 2147483647 w 1645"/>
              <a:gd name="T63" fmla="*/ 2147483647 h 823"/>
              <a:gd name="T64" fmla="*/ 2147483647 w 1645"/>
              <a:gd name="T65" fmla="*/ 2147483647 h 823"/>
              <a:gd name="T66" fmla="*/ 2147483647 w 1645"/>
              <a:gd name="T67" fmla="*/ 2147483647 h 823"/>
              <a:gd name="T68" fmla="*/ 2147483647 w 1645"/>
              <a:gd name="T69" fmla="*/ 2147483647 h 823"/>
              <a:gd name="T70" fmla="*/ 2147483647 w 1645"/>
              <a:gd name="T71" fmla="*/ 2147483647 h 823"/>
              <a:gd name="T72" fmla="*/ 2147483647 w 1645"/>
              <a:gd name="T73" fmla="*/ 2147483647 h 823"/>
              <a:gd name="T74" fmla="*/ 2147483647 w 1645"/>
              <a:gd name="T75" fmla="*/ 2147483647 h 823"/>
              <a:gd name="T76" fmla="*/ 2147483647 w 1645"/>
              <a:gd name="T77" fmla="*/ 2147483647 h 823"/>
              <a:gd name="T78" fmla="*/ 2147483647 w 1645"/>
              <a:gd name="T79" fmla="*/ 2147483647 h 823"/>
              <a:gd name="T80" fmla="*/ 2147483647 w 1645"/>
              <a:gd name="T81" fmla="*/ 2147483647 h 8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5"/>
              <a:gd name="T124" fmla="*/ 0 h 823"/>
              <a:gd name="T125" fmla="*/ 1645 w 1645"/>
              <a:gd name="T126" fmla="*/ 823 h 82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5" h="823">
                <a:moveTo>
                  <a:pt x="0" y="6"/>
                </a:moveTo>
                <a:lnTo>
                  <a:pt x="90" y="0"/>
                </a:lnTo>
                <a:lnTo>
                  <a:pt x="135" y="0"/>
                </a:lnTo>
                <a:lnTo>
                  <a:pt x="189" y="0"/>
                </a:lnTo>
                <a:lnTo>
                  <a:pt x="240" y="3"/>
                </a:lnTo>
                <a:lnTo>
                  <a:pt x="291" y="6"/>
                </a:lnTo>
                <a:lnTo>
                  <a:pt x="341" y="12"/>
                </a:lnTo>
                <a:lnTo>
                  <a:pt x="386" y="21"/>
                </a:lnTo>
                <a:lnTo>
                  <a:pt x="436" y="30"/>
                </a:lnTo>
                <a:lnTo>
                  <a:pt x="496" y="45"/>
                </a:lnTo>
                <a:lnTo>
                  <a:pt x="550" y="63"/>
                </a:lnTo>
                <a:lnTo>
                  <a:pt x="601" y="78"/>
                </a:lnTo>
                <a:lnTo>
                  <a:pt x="658" y="99"/>
                </a:lnTo>
                <a:lnTo>
                  <a:pt x="712" y="123"/>
                </a:lnTo>
                <a:lnTo>
                  <a:pt x="766" y="147"/>
                </a:lnTo>
                <a:lnTo>
                  <a:pt x="811" y="170"/>
                </a:lnTo>
                <a:lnTo>
                  <a:pt x="862" y="194"/>
                </a:lnTo>
                <a:lnTo>
                  <a:pt x="905" y="217"/>
                </a:lnTo>
                <a:lnTo>
                  <a:pt x="953" y="244"/>
                </a:lnTo>
                <a:lnTo>
                  <a:pt x="1001" y="271"/>
                </a:lnTo>
                <a:lnTo>
                  <a:pt x="1049" y="304"/>
                </a:lnTo>
                <a:lnTo>
                  <a:pt x="1091" y="331"/>
                </a:lnTo>
                <a:lnTo>
                  <a:pt x="1136" y="367"/>
                </a:lnTo>
                <a:lnTo>
                  <a:pt x="1178" y="400"/>
                </a:lnTo>
                <a:lnTo>
                  <a:pt x="1217" y="433"/>
                </a:lnTo>
                <a:lnTo>
                  <a:pt x="1249" y="469"/>
                </a:lnTo>
                <a:lnTo>
                  <a:pt x="1276" y="500"/>
                </a:lnTo>
                <a:lnTo>
                  <a:pt x="1297" y="533"/>
                </a:lnTo>
                <a:lnTo>
                  <a:pt x="1645" y="489"/>
                </a:lnTo>
                <a:lnTo>
                  <a:pt x="1596" y="512"/>
                </a:lnTo>
                <a:lnTo>
                  <a:pt x="1539" y="536"/>
                </a:lnTo>
                <a:lnTo>
                  <a:pt x="1494" y="557"/>
                </a:lnTo>
                <a:lnTo>
                  <a:pt x="1460" y="573"/>
                </a:lnTo>
                <a:lnTo>
                  <a:pt x="1423" y="593"/>
                </a:lnTo>
                <a:lnTo>
                  <a:pt x="1393" y="611"/>
                </a:lnTo>
                <a:lnTo>
                  <a:pt x="1364" y="630"/>
                </a:lnTo>
                <a:lnTo>
                  <a:pt x="1335" y="653"/>
                </a:lnTo>
                <a:lnTo>
                  <a:pt x="1307" y="676"/>
                </a:lnTo>
                <a:lnTo>
                  <a:pt x="1273" y="705"/>
                </a:lnTo>
                <a:lnTo>
                  <a:pt x="1240" y="736"/>
                </a:lnTo>
                <a:lnTo>
                  <a:pt x="1211" y="762"/>
                </a:lnTo>
                <a:lnTo>
                  <a:pt x="1178" y="796"/>
                </a:lnTo>
                <a:lnTo>
                  <a:pt x="1151" y="823"/>
                </a:lnTo>
                <a:lnTo>
                  <a:pt x="1124" y="811"/>
                </a:lnTo>
                <a:lnTo>
                  <a:pt x="1097" y="796"/>
                </a:lnTo>
                <a:lnTo>
                  <a:pt x="1068" y="783"/>
                </a:lnTo>
                <a:lnTo>
                  <a:pt x="1034" y="769"/>
                </a:lnTo>
                <a:lnTo>
                  <a:pt x="999" y="755"/>
                </a:lnTo>
                <a:lnTo>
                  <a:pt x="967" y="744"/>
                </a:lnTo>
                <a:lnTo>
                  <a:pt x="936" y="735"/>
                </a:lnTo>
                <a:lnTo>
                  <a:pt x="901" y="724"/>
                </a:lnTo>
                <a:lnTo>
                  <a:pt x="864" y="715"/>
                </a:lnTo>
                <a:lnTo>
                  <a:pt x="826" y="705"/>
                </a:lnTo>
                <a:lnTo>
                  <a:pt x="791" y="696"/>
                </a:lnTo>
                <a:lnTo>
                  <a:pt x="757" y="687"/>
                </a:lnTo>
                <a:lnTo>
                  <a:pt x="720" y="681"/>
                </a:lnTo>
                <a:lnTo>
                  <a:pt x="685" y="673"/>
                </a:lnTo>
                <a:lnTo>
                  <a:pt x="652" y="666"/>
                </a:lnTo>
                <a:lnTo>
                  <a:pt x="613" y="658"/>
                </a:lnTo>
                <a:lnTo>
                  <a:pt x="560" y="652"/>
                </a:lnTo>
                <a:lnTo>
                  <a:pt x="920" y="590"/>
                </a:lnTo>
                <a:lnTo>
                  <a:pt x="896" y="542"/>
                </a:lnTo>
                <a:lnTo>
                  <a:pt x="868" y="506"/>
                </a:lnTo>
                <a:lnTo>
                  <a:pt x="817" y="439"/>
                </a:lnTo>
                <a:lnTo>
                  <a:pt x="787" y="409"/>
                </a:lnTo>
                <a:lnTo>
                  <a:pt x="757" y="379"/>
                </a:lnTo>
                <a:lnTo>
                  <a:pt x="703" y="328"/>
                </a:lnTo>
                <a:lnTo>
                  <a:pt x="670" y="298"/>
                </a:lnTo>
                <a:lnTo>
                  <a:pt x="631" y="262"/>
                </a:lnTo>
                <a:lnTo>
                  <a:pt x="595" y="235"/>
                </a:lnTo>
                <a:lnTo>
                  <a:pt x="565" y="211"/>
                </a:lnTo>
                <a:lnTo>
                  <a:pt x="535" y="188"/>
                </a:lnTo>
                <a:lnTo>
                  <a:pt x="499" y="164"/>
                </a:lnTo>
                <a:lnTo>
                  <a:pt x="460" y="141"/>
                </a:lnTo>
                <a:lnTo>
                  <a:pt x="421" y="123"/>
                </a:lnTo>
                <a:lnTo>
                  <a:pt x="383" y="102"/>
                </a:lnTo>
                <a:lnTo>
                  <a:pt x="335" y="84"/>
                </a:lnTo>
                <a:lnTo>
                  <a:pt x="291" y="69"/>
                </a:lnTo>
                <a:lnTo>
                  <a:pt x="240" y="57"/>
                </a:lnTo>
                <a:lnTo>
                  <a:pt x="192" y="45"/>
                </a:lnTo>
                <a:lnTo>
                  <a:pt x="141" y="33"/>
                </a:lnTo>
                <a:lnTo>
                  <a:pt x="87" y="24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2" name="직사각형 91">
            <a:extLst>
              <a:ext uri="{FF2B5EF4-FFF2-40B4-BE49-F238E27FC236}">
                <a16:creationId xmlns:a16="http://schemas.microsoft.com/office/drawing/2014/main" id="{153611F3-7BDE-4262-BACB-28D73087FB86}"/>
              </a:ext>
            </a:extLst>
          </p:cNvPr>
          <p:cNvSpPr/>
          <p:nvPr/>
        </p:nvSpPr>
        <p:spPr>
          <a:xfrm>
            <a:off x="8165249" y="2401508"/>
            <a:ext cx="12270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Reduce </a:t>
            </a:r>
            <a:r>
              <a:rPr lang="en-US" altLang="ko-KR" sz="1100" b="1" dirty="0"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493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 min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B050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(96%)</a:t>
            </a:r>
            <a:endParaRPr kumimoji="0" lang="en-US" altLang="ko-KR" sz="11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31">
            <a:extLst>
              <a:ext uri="{FF2B5EF4-FFF2-40B4-BE49-F238E27FC236}">
                <a16:creationId xmlns:a16="http://schemas.microsoft.com/office/drawing/2014/main" id="{56AF836D-A7B4-4B49-866E-0DC0A5035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454" y="3015615"/>
            <a:ext cx="558208" cy="2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</a:rPr>
              <a:t>17m</a:t>
            </a:r>
            <a:endParaRPr kumimoji="0" lang="ko-KR" altLang="en-US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</p:txBody>
      </p:sp>
      <p:sp>
        <p:nvSpPr>
          <p:cNvPr id="74" name="TextBox 31">
            <a:extLst>
              <a:ext uri="{FF2B5EF4-FFF2-40B4-BE49-F238E27FC236}">
                <a16:creationId xmlns:a16="http://schemas.microsoft.com/office/drawing/2014/main" id="{4ACD714D-CCD8-45F8-8AB4-00AC041C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736" y="2350656"/>
            <a:ext cx="578513" cy="2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rial narow"/>
              </a:rPr>
              <a:t>510m</a:t>
            </a:r>
            <a:endParaRPr kumimoji="0" lang="ko-KR" altLang="en-US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FF1665-783B-4EAC-8DD4-EAE7D7064D1C}"/>
              </a:ext>
            </a:extLst>
          </p:cNvPr>
          <p:cNvGrpSpPr/>
          <p:nvPr/>
        </p:nvGrpSpPr>
        <p:grpSpPr>
          <a:xfrm>
            <a:off x="597877" y="5688320"/>
            <a:ext cx="1886200" cy="753676"/>
            <a:chOff x="3337779" y="4450284"/>
            <a:chExt cx="3439555" cy="10744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D8B510-2B48-4A99-AE61-A2292212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779" y="4453831"/>
              <a:ext cx="953462" cy="4779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1C2863-4CDD-4523-97B5-C4ACD87F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2795" y="4450284"/>
              <a:ext cx="772776" cy="4779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0B577B-4575-47C7-A266-2F6A80A1C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3726" y="4457967"/>
              <a:ext cx="1683608" cy="4702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A83DB6-0819-4F26-B309-A3B07323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9943" y="4963137"/>
              <a:ext cx="940794" cy="5564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2D3C09-45F4-47B1-A325-6CF13220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6726" y="4968306"/>
              <a:ext cx="789816" cy="5564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5A91B7-F7B3-47EF-8E32-95595D395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5842" y="4974099"/>
              <a:ext cx="1637857" cy="539896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6752D7-22BD-4D2E-BA75-9298B020533E}"/>
              </a:ext>
            </a:extLst>
          </p:cNvPr>
          <p:cNvSpPr txBox="1"/>
          <p:nvPr/>
        </p:nvSpPr>
        <p:spPr>
          <a:xfrm>
            <a:off x="1594210" y="5389007"/>
            <a:ext cx="1774448" cy="299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i="1" dirty="0">
                <a:latin typeface="Arrial narow"/>
                <a:cs typeface="Arial" panose="020B0604020202020204" pitchFamily="34" charset="0"/>
              </a:rPr>
              <a:t>Out-put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B0953-41B6-48DB-9444-3A8A0147EC96}"/>
              </a:ext>
            </a:extLst>
          </p:cNvPr>
          <p:cNvSpPr txBox="1"/>
          <p:nvPr/>
        </p:nvSpPr>
        <p:spPr>
          <a:xfrm>
            <a:off x="1124300" y="4881113"/>
            <a:ext cx="17299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*Take 30 mins to sorting and analysis data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820A6B-13D7-4BDB-A72E-248E77E7D0D5}"/>
              </a:ext>
            </a:extLst>
          </p:cNvPr>
          <p:cNvGrpSpPr/>
          <p:nvPr/>
        </p:nvGrpSpPr>
        <p:grpSpPr>
          <a:xfrm>
            <a:off x="3692032" y="3281732"/>
            <a:ext cx="2512252" cy="2105013"/>
            <a:chOff x="292739" y="3379861"/>
            <a:chExt cx="2792883" cy="1815663"/>
          </a:xfrm>
        </p:grpSpPr>
        <p:sp>
          <p:nvSpPr>
            <p:cNvPr id="66" name="직사각형 8">
              <a:extLst>
                <a:ext uri="{FF2B5EF4-FFF2-40B4-BE49-F238E27FC236}">
                  <a16:creationId xmlns:a16="http://schemas.microsoft.com/office/drawing/2014/main" id="{44483322-BC6A-4619-B04F-325F89E78168}"/>
                </a:ext>
              </a:extLst>
            </p:cNvPr>
            <p:cNvSpPr/>
            <p:nvPr/>
          </p:nvSpPr>
          <p:spPr>
            <a:xfrm>
              <a:off x="304068" y="3717032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rial narow"/>
                  <a:ea typeface="LG스마트체 Regular" panose="020B0600000101010101" pitchFamily="50" charset="-127"/>
                </a:rPr>
                <a:t>Select information (date, area, process,#…)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직사각형 79">
              <a:extLst>
                <a:ext uri="{FF2B5EF4-FFF2-40B4-BE49-F238E27FC236}">
                  <a16:creationId xmlns:a16="http://schemas.microsoft.com/office/drawing/2014/main" id="{B712F7AD-0026-4BF0-AC04-7B5DE36CDB39}"/>
                </a:ext>
              </a:extLst>
            </p:cNvPr>
            <p:cNvSpPr/>
            <p:nvPr/>
          </p:nvSpPr>
          <p:spPr>
            <a:xfrm>
              <a:off x="304070" y="4045450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Download Logfile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직사각형 82">
              <a:extLst>
                <a:ext uri="{FF2B5EF4-FFF2-40B4-BE49-F238E27FC236}">
                  <a16:creationId xmlns:a16="http://schemas.microsoft.com/office/drawing/2014/main" id="{C17AA243-E8D0-4776-891A-EC1ADA98C7FE}"/>
                </a:ext>
              </a:extLst>
            </p:cNvPr>
            <p:cNvSpPr/>
            <p:nvPr/>
          </p:nvSpPr>
          <p:spPr>
            <a:xfrm>
              <a:off x="304068" y="4434537"/>
              <a:ext cx="2781551" cy="2900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Auto analysis logfile </a:t>
              </a:r>
            </a:p>
          </p:txBody>
        </p:sp>
        <p:sp>
          <p:nvSpPr>
            <p:cNvPr id="78" name="직사각형 83">
              <a:extLst>
                <a:ext uri="{FF2B5EF4-FFF2-40B4-BE49-F238E27FC236}">
                  <a16:creationId xmlns:a16="http://schemas.microsoft.com/office/drawing/2014/main" id="{D2C70CC1-02BE-4C39-96DF-DB71EC9C064E}"/>
                </a:ext>
              </a:extLst>
            </p:cNvPr>
            <p:cNvSpPr/>
            <p:nvPr/>
          </p:nvSpPr>
          <p:spPr>
            <a:xfrm>
              <a:off x="292739" y="4906891"/>
              <a:ext cx="2781553" cy="2886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Copy and input data to Minitab</a:t>
              </a:r>
            </a:p>
          </p:txBody>
        </p:sp>
        <p:sp>
          <p:nvSpPr>
            <p:cNvPr id="80" name="직사각형 8">
              <a:extLst>
                <a:ext uri="{FF2B5EF4-FFF2-40B4-BE49-F238E27FC236}">
                  <a16:creationId xmlns:a16="http://schemas.microsoft.com/office/drawing/2014/main" id="{FB7E3584-BEE7-468C-BF53-B5797B135BE9}"/>
                </a:ext>
              </a:extLst>
            </p:cNvPr>
            <p:cNvSpPr/>
            <p:nvPr/>
          </p:nvSpPr>
          <p:spPr>
            <a:xfrm>
              <a:off x="304069" y="3379861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rial narow"/>
                  <a:ea typeface="LG스마트체 Regular" panose="020B0600000101010101" pitchFamily="50" charset="-127"/>
                </a:rPr>
                <a:t>Log in LAS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81" name="직사각형 74">
            <a:extLst>
              <a:ext uri="{FF2B5EF4-FFF2-40B4-BE49-F238E27FC236}">
                <a16:creationId xmlns:a16="http://schemas.microsoft.com/office/drawing/2014/main" id="{F1B7E8AD-0855-44B7-B234-21BEDAD5234C}"/>
              </a:ext>
            </a:extLst>
          </p:cNvPr>
          <p:cNvSpPr/>
          <p:nvPr/>
        </p:nvSpPr>
        <p:spPr>
          <a:xfrm>
            <a:off x="3637163" y="4438233"/>
            <a:ext cx="2580148" cy="46215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0F3A3E-70F7-4472-B594-139A3099720C}"/>
              </a:ext>
            </a:extLst>
          </p:cNvPr>
          <p:cNvSpPr txBox="1"/>
          <p:nvPr/>
        </p:nvSpPr>
        <p:spPr>
          <a:xfrm>
            <a:off x="4633544" y="4860391"/>
            <a:ext cx="16706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*Take 1 min to sorting and analysis data </a:t>
            </a:r>
          </a:p>
        </p:txBody>
      </p:sp>
    </p:spTree>
    <p:extLst>
      <p:ext uri="{BB962C8B-B14F-4D97-AF65-F5344CB8AC3E}">
        <p14:creationId xmlns:p14="http://schemas.microsoft.com/office/powerpoint/2010/main" val="330643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>
          <a:noFill/>
        </a:ln>
        <a:extLst>
          <a:ext uri="{91240B29-F687-4F45-9708-019B960494DF}">
            <a14:hiddenLine xmlns:a14="http://schemas.microsoft.com/office/drawing/2010/main" w="317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36000" rIns="0"/>
      <a:lstStyle>
        <a:defPPr marL="0" indent="0" algn="ctr" eaLnBrk="1" hangingPunct="1">
          <a:spcBef>
            <a:spcPts val="600"/>
          </a:spcBef>
          <a:defRPr sz="1200" dirty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>
          <a:noFill/>
        </a:ln>
        <a:extLst>
          <a:ext uri="{91240B29-F687-4F45-9708-019B960494DF}">
            <a14:hiddenLine xmlns:a14="http://schemas.microsoft.com/office/drawing/2010/main" w="317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36000" rIns="0"/>
      <a:lstStyle>
        <a:defPPr marL="0" indent="0" algn="ctr" eaLnBrk="1" hangingPunct="1">
          <a:spcBef>
            <a:spcPts val="600"/>
          </a:spcBef>
          <a:defRPr sz="1200" dirty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485B4BB187A4D8DFFE0CAA2181265" ma:contentTypeVersion="8" ma:contentTypeDescription="새 문서를 만듭니다." ma:contentTypeScope="" ma:versionID="0f4a284b1c67505c457c0800274d9b3e">
  <xsd:schema xmlns:xsd="http://www.w3.org/2001/XMLSchema" xmlns:xs="http://www.w3.org/2001/XMLSchema" xmlns:p="http://schemas.microsoft.com/office/2006/metadata/properties" xmlns:ns2="aa826351-3172-4642-829e-83ba6fdcd68f" targetNamespace="http://schemas.microsoft.com/office/2006/metadata/properties" ma:root="true" ma:fieldsID="abe2e03d3b0b4be8beeae8a0c03a67db" ns2:_="">
    <xsd:import namespace="aa826351-3172-4642-829e-83ba6fdcd6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26351-3172-4642-829e-83ba6fdcd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9835E-0F35-4E21-9782-D7F45FBB0D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F85F0D-21CE-4478-BABF-47772E4E2929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aa826351-3172-4642-829e-83ba6fdcd68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7688FEF-BE83-48F8-93D5-2B32B7915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26351-3172-4642-829e-83ba6fdcd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305</Words>
  <Application>Microsoft Office PowerPoint</Application>
  <PresentationFormat>A4 Paper (210x297 mm)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Arrial narow</vt:lpstr>
      <vt:lpstr>돋움</vt:lpstr>
      <vt:lpstr>굴림</vt:lpstr>
      <vt:lpstr>HY견고딕</vt:lpstr>
      <vt:lpstr>LG스마트체 Bold</vt:lpstr>
      <vt:lpstr>LG스마트체 Regular</vt:lpstr>
      <vt:lpstr>LG스마트체 SemiBold</vt:lpstr>
      <vt:lpstr>LG스마트체2.0 Bold</vt:lpstr>
      <vt:lpstr>LG스마트체2.0 Regular</vt:lpstr>
      <vt:lpstr>맑은 고딕</vt:lpstr>
      <vt:lpstr>Arial</vt:lpstr>
      <vt:lpstr>Arial Narrow</vt:lpstr>
      <vt:lpstr>Calibri</vt:lpstr>
      <vt:lpstr>Calibri Light</vt:lpstr>
      <vt:lpstr>Times New Roman</vt:lpstr>
      <vt:lpstr>Wingdings</vt:lpstr>
      <vt:lpstr>Office 테마</vt:lpstr>
      <vt:lpstr>1_기본 디자인</vt:lpstr>
      <vt:lpstr>2_기본 디자인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Steven (Đặng Phúc Thành)</cp:lastModifiedBy>
  <cp:revision>123</cp:revision>
  <cp:lastPrinted>2022-01-20T04:37:52Z</cp:lastPrinted>
  <dcterms:created xsi:type="dcterms:W3CDTF">2021-03-24T07:02:47Z</dcterms:created>
  <dcterms:modified xsi:type="dcterms:W3CDTF">2022-07-15T02:22:24Z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0x0101002B6485B4BB187A4D8DFFE0CAA2181265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MSIP_Label_99b8a968-831d-4cfc-b1f9-4367a1331151_SetDate">
    <vt:lpwstr>2022-02-16T22:48:44Z</vt:lpwstr>
  </property>
</Properties>
</file>