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44"/>
  </p:notesMasterIdLst>
  <p:sldIdLst>
    <p:sldId id="256" r:id="rId5"/>
    <p:sldId id="257" r:id="rId6"/>
    <p:sldId id="312" r:id="rId7"/>
    <p:sldId id="325" r:id="rId8"/>
    <p:sldId id="326" r:id="rId9"/>
    <p:sldId id="327" r:id="rId10"/>
    <p:sldId id="329" r:id="rId11"/>
    <p:sldId id="328" r:id="rId12"/>
    <p:sldId id="331" r:id="rId13"/>
    <p:sldId id="330" r:id="rId14"/>
    <p:sldId id="332" r:id="rId15"/>
    <p:sldId id="333" r:id="rId16"/>
    <p:sldId id="334" r:id="rId17"/>
    <p:sldId id="335" r:id="rId18"/>
    <p:sldId id="336" r:id="rId19"/>
    <p:sldId id="337" r:id="rId20"/>
    <p:sldId id="313" r:id="rId21"/>
    <p:sldId id="342" r:id="rId22"/>
    <p:sldId id="347" r:id="rId23"/>
    <p:sldId id="314" r:id="rId24"/>
    <p:sldId id="344" r:id="rId25"/>
    <p:sldId id="315" r:id="rId26"/>
    <p:sldId id="318" r:id="rId27"/>
    <p:sldId id="319" r:id="rId28"/>
    <p:sldId id="348" r:id="rId29"/>
    <p:sldId id="316" r:id="rId30"/>
    <p:sldId id="320" r:id="rId31"/>
    <p:sldId id="321" r:id="rId32"/>
    <p:sldId id="322" r:id="rId33"/>
    <p:sldId id="349" r:id="rId34"/>
    <p:sldId id="323" r:id="rId35"/>
    <p:sldId id="345" r:id="rId36"/>
    <p:sldId id="324" r:id="rId37"/>
    <p:sldId id="317" r:id="rId38"/>
    <p:sldId id="339" r:id="rId39"/>
    <p:sldId id="341" r:id="rId40"/>
    <p:sldId id="346" r:id="rId41"/>
    <p:sldId id="284" r:id="rId42"/>
    <p:sldId id="285" r:id="rId4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F7E1"/>
    <a:srgbClr val="D4F1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97"/>
  </p:normalViewPr>
  <p:slideViewPr>
    <p:cSldViewPr snapToGrid="0">
      <p:cViewPr varScale="1">
        <p:scale>
          <a:sx n="101" d="100"/>
          <a:sy n="101" d="100"/>
        </p:scale>
        <p:origin x="10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185722e04c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g1185722e04c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72080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185722e04c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g1185722e04c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35921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185722e04c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g1185722e04c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69694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185722e04c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g1185722e04c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86454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185722e04c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g1185722e04c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90992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185722e04c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g1185722e04c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74130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185722e04c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g1185722e04c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46047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185722e04c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g1185722e04c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90152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185722e04c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3" name="Google Shape;183;g1185722e04c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80101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185722e04c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g1185722e04c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4075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185722e04c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g1185722e04c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83285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185722e04c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3" name="Google Shape;183;g1185722e04c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01081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185722e04c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g1185722e04c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933281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185722e04c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g1185722e04c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65884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185722e04c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g1185722e04c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02538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185722e04c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g1185722e04c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6731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185722e04c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g1185722e04c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74162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185722e04c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g1185722e04c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63252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185722e04c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g1185722e04c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84835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185722e04c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g1185722e04c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088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185722e04c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g1185722e04c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5753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185722e04c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g1185722e04c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02859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185722e04c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g1185722e04c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97483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185722e04c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g1185722e04c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56247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185722e04c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g1185722e04c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15595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185722e04c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g1185722e04c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2238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185722e04c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g1185722e04c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21910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185722e04c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g1185722e04c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09165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185722e04c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g1185722e04c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7200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0" name="Google Shape;37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0" name="Google Shape;38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185722e04c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g1185722e04c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7731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185722e04c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3" name="Google Shape;183;g1185722e04c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3685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185722e04c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g1185722e04c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7337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185722e04c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g1185722e04c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1477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185722e04c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g1185722e04c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5800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185722e04c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g1185722e04c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1588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698400" y="1356750"/>
            <a:ext cx="10795200" cy="23877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rgbClr val="00B050"/>
              </a:buClr>
              <a:buSzPct val="100000"/>
              <a:buFont typeface="Times New Roman"/>
              <a:buNone/>
            </a:pPr>
            <a:r>
              <a:rPr lang="en-US" sz="10000" b="1" dirty="0">
                <a:solidFill>
                  <a:srgbClr val="00B050"/>
                </a:solidFill>
                <a:latin typeface="Times New Roman"/>
                <a:cs typeface="Times New Roman"/>
                <a:sym typeface="Times New Roman"/>
              </a:rPr>
              <a:t>Data Structure</a:t>
            </a:r>
            <a:br>
              <a:rPr lang="en-US" sz="10000" b="1" dirty="0">
                <a:solidFill>
                  <a:srgbClr val="00B050"/>
                </a:solidFill>
                <a:latin typeface="Times New Roman"/>
                <a:cs typeface="Times New Roman"/>
                <a:sym typeface="Times New Roman"/>
              </a:rPr>
            </a:br>
            <a:r>
              <a:rPr lang="en-US" sz="10000" b="1" dirty="0">
                <a:solidFill>
                  <a:srgbClr val="00B050"/>
                </a:solidFill>
                <a:latin typeface="Times New Roman"/>
                <a:cs typeface="Times New Roman"/>
                <a:sym typeface="Times New Roman"/>
              </a:rPr>
              <a:t>Assignment03</a:t>
            </a:r>
            <a:endParaRPr dirty="0"/>
          </a:p>
        </p:txBody>
      </p:sp>
      <p:sp>
        <p:nvSpPr>
          <p:cNvPr id="89" name="Google Shape;89;p13"/>
          <p:cNvSpPr txBox="1">
            <a:spLocks noGrp="1"/>
          </p:cNvSpPr>
          <p:nvPr>
            <p:ph type="subTitle" idx="1"/>
          </p:nvPr>
        </p:nvSpPr>
        <p:spPr>
          <a:xfrm>
            <a:off x="1263000" y="3744450"/>
            <a:ext cx="9666000" cy="1945500"/>
          </a:xfrm>
          <a:prstGeom prst="rect">
            <a:avLst/>
          </a:prstGeom>
          <a:noFill/>
          <a:ln>
            <a:noFill/>
          </a:ln>
        </p:spPr>
        <p:txBody>
          <a:bodyPr spcFirstLastPara="1" wrap="square" lIns="91425" tIns="45700" rIns="91425" bIns="45700" anchor="t" anchorCtr="0">
            <a:normAutofit/>
          </a:bodyPr>
          <a:lstStyle/>
          <a:p>
            <a:pPr marL="1371600" lvl="0" indent="0" algn="l" rtl="0">
              <a:lnSpc>
                <a:spcPct val="90000"/>
              </a:lnSpc>
              <a:spcBef>
                <a:spcPts val="0"/>
              </a:spcBef>
              <a:spcAft>
                <a:spcPts val="0"/>
              </a:spcAft>
              <a:buClr>
                <a:schemeClr val="dk1"/>
              </a:buClr>
              <a:buSzPct val="91722"/>
              <a:buNone/>
            </a:pPr>
            <a:r>
              <a:rPr lang="en-US" sz="2583" b="1" dirty="0">
                <a:solidFill>
                  <a:srgbClr val="00B0F0"/>
                </a:solidFill>
                <a:latin typeface="Times New Roman"/>
                <a:ea typeface="Times New Roman"/>
                <a:cs typeface="Times New Roman"/>
                <a:sym typeface="Times New Roman"/>
              </a:rPr>
              <a:t>			        </a:t>
            </a:r>
            <a:endParaRPr sz="2583" b="1" dirty="0">
              <a:solidFill>
                <a:srgbClr val="00B0F0"/>
              </a:solidFill>
              <a:latin typeface="Times New Roman"/>
              <a:ea typeface="Times New Roman"/>
              <a:cs typeface="Times New Roman"/>
              <a:sym typeface="Times New Roman"/>
            </a:endParaRPr>
          </a:p>
          <a:p>
            <a:pPr marL="457200" lvl="0" indent="457200" algn="l" rtl="0">
              <a:lnSpc>
                <a:spcPct val="90000"/>
              </a:lnSpc>
              <a:spcBef>
                <a:spcPts val="0"/>
              </a:spcBef>
              <a:spcAft>
                <a:spcPts val="0"/>
              </a:spcAft>
              <a:buClr>
                <a:schemeClr val="dk1"/>
              </a:buClr>
              <a:buSzPct val="201485"/>
              <a:buNone/>
            </a:pPr>
            <a:endParaRPr sz="2183" b="1" dirty="0">
              <a:solidFill>
                <a:srgbClr val="00B0F0"/>
              </a:solidFill>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ct val="100000"/>
              <a:buNone/>
            </a:pPr>
            <a:endParaRPr sz="4400" b="1" dirty="0">
              <a:solidFill>
                <a:srgbClr val="00B0F0"/>
              </a:solidFill>
              <a:latin typeface="Times New Roman"/>
              <a:ea typeface="Times New Roman"/>
              <a:cs typeface="Times New Roman"/>
              <a:sym typeface="Times New Roman"/>
            </a:endParaRPr>
          </a:p>
        </p:txBody>
      </p:sp>
      <p:sp>
        <p:nvSpPr>
          <p:cNvPr id="90" name="Google Shape;90;p13"/>
          <p:cNvSpPr txBox="1"/>
          <p:nvPr/>
        </p:nvSpPr>
        <p:spPr>
          <a:xfrm>
            <a:off x="5911851" y="5273090"/>
            <a:ext cx="6127800" cy="64629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400" b="1" i="0" u="none" strike="noStrike" cap="none">
                <a:solidFill>
                  <a:srgbClr val="BF9000"/>
                </a:solidFill>
                <a:latin typeface="Arial"/>
                <a:ea typeface="Arial"/>
                <a:cs typeface="Arial"/>
                <a:sym typeface="Arial"/>
              </a:rPr>
              <a:t>Duong Dinh Thang – TA</a:t>
            </a:r>
            <a:endParaRPr sz="2400" b="1" i="0" u="none" strike="noStrike" cap="none">
              <a:solidFill>
                <a:srgbClr val="BF9000"/>
              </a:solidFill>
              <a:latin typeface="Arial"/>
              <a:ea typeface="Arial"/>
              <a:cs typeface="Arial"/>
              <a:sym typeface="Arial"/>
            </a:endParaRPr>
          </a:p>
        </p:txBody>
      </p:sp>
      <p:sp>
        <p:nvSpPr>
          <p:cNvPr id="91" name="Google Shape;91;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838200" y="0"/>
            <a:ext cx="10515600" cy="998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Times New Roman"/>
              <a:buNone/>
            </a:pPr>
            <a:r>
              <a:rPr lang="en-US" b="1" dirty="0">
                <a:solidFill>
                  <a:srgbClr val="00B050"/>
                </a:solidFill>
                <a:latin typeface="Times New Roman"/>
                <a:cs typeface="Times New Roman"/>
                <a:sym typeface="Times New Roman"/>
              </a:rPr>
              <a:t>Revise</a:t>
            </a:r>
            <a:endParaRPr dirty="0"/>
          </a:p>
        </p:txBody>
      </p:sp>
      <p:sp>
        <p:nvSpPr>
          <p:cNvPr id="186" name="Google Shape;186;p21"/>
          <p:cNvSpPr/>
          <p:nvPr/>
        </p:nvSpPr>
        <p:spPr>
          <a:xfrm>
            <a:off x="550073" y="1002835"/>
            <a:ext cx="11190600" cy="127200"/>
          </a:xfrm>
          <a:prstGeom prst="rect">
            <a:avLst/>
          </a:prstGeom>
          <a:solidFill>
            <a:srgbClr val="C55A11"/>
          </a:solid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 name="Google Shape;187;p2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188" name="Google Shape;188;p21"/>
          <p:cNvSpPr txBox="1">
            <a:spLocks noGrp="1"/>
          </p:cNvSpPr>
          <p:nvPr>
            <p:ph type="body" idx="1"/>
          </p:nvPr>
        </p:nvSpPr>
        <p:spPr>
          <a:xfrm>
            <a:off x="838200" y="1273175"/>
            <a:ext cx="10668600" cy="720600"/>
          </a:xfrm>
          <a:prstGeom prst="rect">
            <a:avLst/>
          </a:prstGeom>
          <a:noFill/>
          <a:ln>
            <a:noFill/>
          </a:ln>
        </p:spPr>
        <p:txBody>
          <a:bodyPr spcFirstLastPara="1" wrap="square" lIns="91425" tIns="45700" rIns="91425" bIns="45700" anchor="t" anchorCtr="0">
            <a:normAutofit/>
          </a:bodyPr>
          <a:lstStyle/>
          <a:p>
            <a:pPr marL="457200" lvl="0" indent="-381000" algn="l" rtl="0">
              <a:spcBef>
                <a:spcPts val="0"/>
              </a:spcBef>
              <a:spcAft>
                <a:spcPts val="0"/>
              </a:spcAft>
              <a:buClr>
                <a:srgbClr val="0070C0"/>
              </a:buClr>
              <a:buSzPts val="2400"/>
              <a:buFont typeface="Times New Roman"/>
              <a:buChar char="❖"/>
            </a:pPr>
            <a:r>
              <a:rPr lang="en-US" sz="2400" b="1" dirty="0">
                <a:solidFill>
                  <a:srgbClr val="0070C0"/>
                </a:solidFill>
                <a:latin typeface="Times New Roman"/>
                <a:cs typeface="Times New Roman"/>
                <a:sym typeface="Times New Roman"/>
              </a:rPr>
              <a:t>Lists: slicing examples</a:t>
            </a:r>
            <a:endParaRPr lang="en-US" dirty="0"/>
          </a:p>
        </p:txBody>
      </p:sp>
      <p:graphicFrame>
        <p:nvGraphicFramePr>
          <p:cNvPr id="6" name="Table 2">
            <a:extLst>
              <a:ext uri="{FF2B5EF4-FFF2-40B4-BE49-F238E27FC236}">
                <a16:creationId xmlns:a16="http://schemas.microsoft.com/office/drawing/2014/main" id="{D1F3AE31-C1CE-864F-A9EA-E9CDC4466A53}"/>
              </a:ext>
            </a:extLst>
          </p:cNvPr>
          <p:cNvGraphicFramePr>
            <a:graphicFrameLocks noGrp="1"/>
          </p:cNvGraphicFramePr>
          <p:nvPr>
            <p:extLst>
              <p:ext uri="{D42A27DB-BD31-4B8C-83A1-F6EECF244321}">
                <p14:modId xmlns:p14="http://schemas.microsoft.com/office/powerpoint/2010/main" val="3009964140"/>
              </p:ext>
            </p:extLst>
          </p:nvPr>
        </p:nvGraphicFramePr>
        <p:xfrm>
          <a:off x="1553946" y="1598579"/>
          <a:ext cx="9084108" cy="741680"/>
        </p:xfrm>
        <a:graphic>
          <a:graphicData uri="http://schemas.openxmlformats.org/drawingml/2006/table">
            <a:tbl>
              <a:tblPr firstRow="1" bandRow="1">
                <a:tableStyleId>{2D5ABB26-0587-4C30-8999-92F81FD0307C}</a:tableStyleId>
              </a:tblPr>
              <a:tblGrid>
                <a:gridCol w="1514018">
                  <a:extLst>
                    <a:ext uri="{9D8B030D-6E8A-4147-A177-3AD203B41FA5}">
                      <a16:colId xmlns:a16="http://schemas.microsoft.com/office/drawing/2014/main" val="4117393875"/>
                    </a:ext>
                  </a:extLst>
                </a:gridCol>
                <a:gridCol w="1514018">
                  <a:extLst>
                    <a:ext uri="{9D8B030D-6E8A-4147-A177-3AD203B41FA5}">
                      <a16:colId xmlns:a16="http://schemas.microsoft.com/office/drawing/2014/main" val="2394252071"/>
                    </a:ext>
                  </a:extLst>
                </a:gridCol>
                <a:gridCol w="1514018">
                  <a:extLst>
                    <a:ext uri="{9D8B030D-6E8A-4147-A177-3AD203B41FA5}">
                      <a16:colId xmlns:a16="http://schemas.microsoft.com/office/drawing/2014/main" val="102807542"/>
                    </a:ext>
                  </a:extLst>
                </a:gridCol>
                <a:gridCol w="1514018">
                  <a:extLst>
                    <a:ext uri="{9D8B030D-6E8A-4147-A177-3AD203B41FA5}">
                      <a16:colId xmlns:a16="http://schemas.microsoft.com/office/drawing/2014/main" val="2639567592"/>
                    </a:ext>
                  </a:extLst>
                </a:gridCol>
                <a:gridCol w="1514018">
                  <a:extLst>
                    <a:ext uri="{9D8B030D-6E8A-4147-A177-3AD203B41FA5}">
                      <a16:colId xmlns:a16="http://schemas.microsoft.com/office/drawing/2014/main" val="1158529889"/>
                    </a:ext>
                  </a:extLst>
                </a:gridCol>
                <a:gridCol w="1514018">
                  <a:extLst>
                    <a:ext uri="{9D8B030D-6E8A-4147-A177-3AD203B41FA5}">
                      <a16:colId xmlns:a16="http://schemas.microsoft.com/office/drawing/2014/main" val="933857911"/>
                    </a:ext>
                  </a:extLst>
                </a:gridCol>
              </a:tblGrid>
              <a:tr h="370840">
                <a:tc>
                  <a:txBody>
                    <a:bodyPr/>
                    <a:lstStyle/>
                    <a:p>
                      <a:pPr algn="ctr"/>
                      <a:endParaRPr lang="en-VN" b="1" dirty="0">
                        <a:solidFill>
                          <a:srgbClr val="FF0000"/>
                        </a:solidFill>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0</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1</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2</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3</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4</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9674969"/>
                  </a:ext>
                </a:extLst>
              </a:tr>
              <a:tr h="370840">
                <a:tc>
                  <a:txBody>
                    <a:bodyPr/>
                    <a:lstStyle/>
                    <a:p>
                      <a:pPr algn="ctr"/>
                      <a:r>
                        <a:rPr lang="en-VN" sz="1800" b="1" dirty="0">
                          <a:latin typeface="Times New Roman" panose="02020603050405020304" pitchFamily="18" charset="0"/>
                          <a:cs typeface="Times New Roman" panose="02020603050405020304" pitchFamily="18" charset="0"/>
                        </a:rPr>
                        <a:t>lst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VN" b="1" dirty="0">
                          <a:latin typeface="Times New Roman" panose="02020603050405020304" pitchFamily="18" charset="0"/>
                          <a:cs typeface="Times New Roman" panose="0202060305040502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VN" b="1" dirty="0">
                          <a:latin typeface="Times New Roman" panose="02020603050405020304" pitchFamily="18" charset="0"/>
                          <a:cs typeface="Times New Roman" panose="02020603050405020304"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VN" b="1" dirty="0">
                          <a:latin typeface="Times New Roman" panose="02020603050405020304" pitchFamily="18" charset="0"/>
                          <a:cs typeface="Times New Roman" panose="02020603050405020304" pitchFamily="18"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VN" b="1" dirty="0">
                          <a:latin typeface="Times New Roman" panose="02020603050405020304" pitchFamily="18" charset="0"/>
                          <a:cs typeface="Times New Roman" panose="02020603050405020304" pitchFamily="18" charset="0"/>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3937723"/>
                  </a:ext>
                </a:extLst>
              </a:tr>
            </a:tbl>
          </a:graphicData>
        </a:graphic>
      </p:graphicFrame>
      <p:graphicFrame>
        <p:nvGraphicFramePr>
          <p:cNvPr id="15" name="Table 2">
            <a:extLst>
              <a:ext uri="{FF2B5EF4-FFF2-40B4-BE49-F238E27FC236}">
                <a16:creationId xmlns:a16="http://schemas.microsoft.com/office/drawing/2014/main" id="{ACC68B85-C302-F347-9540-7641EF45CBEE}"/>
              </a:ext>
            </a:extLst>
          </p:cNvPr>
          <p:cNvGraphicFramePr>
            <a:graphicFrameLocks noGrp="1"/>
          </p:cNvGraphicFramePr>
          <p:nvPr>
            <p:extLst>
              <p:ext uri="{D42A27DB-BD31-4B8C-83A1-F6EECF244321}">
                <p14:modId xmlns:p14="http://schemas.microsoft.com/office/powerpoint/2010/main" val="537725157"/>
              </p:ext>
            </p:extLst>
          </p:nvPr>
        </p:nvGraphicFramePr>
        <p:xfrm>
          <a:off x="1553946" y="4775558"/>
          <a:ext cx="9084108" cy="1112520"/>
        </p:xfrm>
        <a:graphic>
          <a:graphicData uri="http://schemas.openxmlformats.org/drawingml/2006/table">
            <a:tbl>
              <a:tblPr firstRow="1" bandRow="1">
                <a:tableStyleId>{2D5ABB26-0587-4C30-8999-92F81FD0307C}</a:tableStyleId>
              </a:tblPr>
              <a:tblGrid>
                <a:gridCol w="1514018">
                  <a:extLst>
                    <a:ext uri="{9D8B030D-6E8A-4147-A177-3AD203B41FA5}">
                      <a16:colId xmlns:a16="http://schemas.microsoft.com/office/drawing/2014/main" val="4117393875"/>
                    </a:ext>
                  </a:extLst>
                </a:gridCol>
                <a:gridCol w="1514018">
                  <a:extLst>
                    <a:ext uri="{9D8B030D-6E8A-4147-A177-3AD203B41FA5}">
                      <a16:colId xmlns:a16="http://schemas.microsoft.com/office/drawing/2014/main" val="2394252071"/>
                    </a:ext>
                  </a:extLst>
                </a:gridCol>
                <a:gridCol w="1514018">
                  <a:extLst>
                    <a:ext uri="{9D8B030D-6E8A-4147-A177-3AD203B41FA5}">
                      <a16:colId xmlns:a16="http://schemas.microsoft.com/office/drawing/2014/main" val="102807542"/>
                    </a:ext>
                  </a:extLst>
                </a:gridCol>
                <a:gridCol w="1514018">
                  <a:extLst>
                    <a:ext uri="{9D8B030D-6E8A-4147-A177-3AD203B41FA5}">
                      <a16:colId xmlns:a16="http://schemas.microsoft.com/office/drawing/2014/main" val="2639567592"/>
                    </a:ext>
                  </a:extLst>
                </a:gridCol>
                <a:gridCol w="1514018">
                  <a:extLst>
                    <a:ext uri="{9D8B030D-6E8A-4147-A177-3AD203B41FA5}">
                      <a16:colId xmlns:a16="http://schemas.microsoft.com/office/drawing/2014/main" val="1158529889"/>
                    </a:ext>
                  </a:extLst>
                </a:gridCol>
                <a:gridCol w="1514018">
                  <a:extLst>
                    <a:ext uri="{9D8B030D-6E8A-4147-A177-3AD203B41FA5}">
                      <a16:colId xmlns:a16="http://schemas.microsoft.com/office/drawing/2014/main" val="933857911"/>
                    </a:ext>
                  </a:extLst>
                </a:gridCol>
              </a:tblGrid>
              <a:tr h="370840">
                <a:tc>
                  <a:txBody>
                    <a:bodyPr/>
                    <a:lstStyle/>
                    <a:p>
                      <a:pPr algn="ctr"/>
                      <a:endParaRPr lang="en-VN" b="1" dirty="0">
                        <a:solidFill>
                          <a:srgbClr val="FF0000"/>
                        </a:solidFill>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0</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1</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2</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3</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4</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9674969"/>
                  </a:ext>
                </a:extLst>
              </a:tr>
              <a:tr h="370840">
                <a:tc>
                  <a:txBody>
                    <a:bodyPr/>
                    <a:lstStyle/>
                    <a:p>
                      <a:pPr algn="ctr"/>
                      <a:r>
                        <a:rPr lang="en-VN" sz="1800" b="1" dirty="0">
                          <a:latin typeface="Times New Roman" panose="02020603050405020304" pitchFamily="18" charset="0"/>
                          <a:cs typeface="Times New Roman" panose="02020603050405020304" pitchFamily="18" charset="0"/>
                        </a:rPr>
                        <a:t>lst[-5:-3]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VN" b="1" dirty="0">
                          <a:latin typeface="Times New Roman" panose="02020603050405020304" pitchFamily="18" charset="0"/>
                          <a:cs typeface="Times New Roman" panose="0202060305040502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latin typeface="Times New Roman" panose="02020603050405020304" pitchFamily="18" charset="0"/>
                          <a:cs typeface="Times New Roman" panose="02020603050405020304"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VN" b="1" dirty="0">
                          <a:latin typeface="Times New Roman" panose="02020603050405020304" pitchFamily="18" charset="0"/>
                          <a:cs typeface="Times New Roman" panose="02020603050405020304" pitchFamily="18"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VN" b="1" dirty="0">
                          <a:latin typeface="Times New Roman" panose="02020603050405020304" pitchFamily="18" charset="0"/>
                          <a:cs typeface="Times New Roman" panose="02020603050405020304" pitchFamily="18" charset="0"/>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223937723"/>
                  </a:ext>
                </a:extLst>
              </a:tr>
              <a:tr h="370840">
                <a:tc>
                  <a:txBody>
                    <a:bodyPr/>
                    <a:lstStyle/>
                    <a:p>
                      <a:pPr algn="ctr"/>
                      <a:endParaRPr lang="en-VN" sz="1800" b="1"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84179346"/>
                  </a:ext>
                </a:extLst>
              </a:tr>
            </a:tbl>
          </a:graphicData>
        </a:graphic>
      </p:graphicFrame>
      <p:graphicFrame>
        <p:nvGraphicFramePr>
          <p:cNvPr id="16" name="Table 2">
            <a:extLst>
              <a:ext uri="{FF2B5EF4-FFF2-40B4-BE49-F238E27FC236}">
                <a16:creationId xmlns:a16="http://schemas.microsoft.com/office/drawing/2014/main" id="{1274F611-3F67-9342-B670-E71A584413AE}"/>
              </a:ext>
            </a:extLst>
          </p:cNvPr>
          <p:cNvGraphicFramePr>
            <a:graphicFrameLocks noGrp="1"/>
          </p:cNvGraphicFramePr>
          <p:nvPr>
            <p:extLst>
              <p:ext uri="{D42A27DB-BD31-4B8C-83A1-F6EECF244321}">
                <p14:modId xmlns:p14="http://schemas.microsoft.com/office/powerpoint/2010/main" val="4217106647"/>
              </p:ext>
            </p:extLst>
          </p:nvPr>
        </p:nvGraphicFramePr>
        <p:xfrm>
          <a:off x="1553946" y="5835278"/>
          <a:ext cx="9084108" cy="1112520"/>
        </p:xfrm>
        <a:graphic>
          <a:graphicData uri="http://schemas.openxmlformats.org/drawingml/2006/table">
            <a:tbl>
              <a:tblPr firstRow="1" bandRow="1">
                <a:tableStyleId>{2D5ABB26-0587-4C30-8999-92F81FD0307C}</a:tableStyleId>
              </a:tblPr>
              <a:tblGrid>
                <a:gridCol w="1514018">
                  <a:extLst>
                    <a:ext uri="{9D8B030D-6E8A-4147-A177-3AD203B41FA5}">
                      <a16:colId xmlns:a16="http://schemas.microsoft.com/office/drawing/2014/main" val="4117393875"/>
                    </a:ext>
                  </a:extLst>
                </a:gridCol>
                <a:gridCol w="1514018">
                  <a:extLst>
                    <a:ext uri="{9D8B030D-6E8A-4147-A177-3AD203B41FA5}">
                      <a16:colId xmlns:a16="http://schemas.microsoft.com/office/drawing/2014/main" val="2394252071"/>
                    </a:ext>
                  </a:extLst>
                </a:gridCol>
                <a:gridCol w="1514018">
                  <a:extLst>
                    <a:ext uri="{9D8B030D-6E8A-4147-A177-3AD203B41FA5}">
                      <a16:colId xmlns:a16="http://schemas.microsoft.com/office/drawing/2014/main" val="102807542"/>
                    </a:ext>
                  </a:extLst>
                </a:gridCol>
                <a:gridCol w="1514018">
                  <a:extLst>
                    <a:ext uri="{9D8B030D-6E8A-4147-A177-3AD203B41FA5}">
                      <a16:colId xmlns:a16="http://schemas.microsoft.com/office/drawing/2014/main" val="2639567592"/>
                    </a:ext>
                  </a:extLst>
                </a:gridCol>
                <a:gridCol w="1514018">
                  <a:extLst>
                    <a:ext uri="{9D8B030D-6E8A-4147-A177-3AD203B41FA5}">
                      <a16:colId xmlns:a16="http://schemas.microsoft.com/office/drawing/2014/main" val="1158529889"/>
                    </a:ext>
                  </a:extLst>
                </a:gridCol>
                <a:gridCol w="1514018">
                  <a:extLst>
                    <a:ext uri="{9D8B030D-6E8A-4147-A177-3AD203B41FA5}">
                      <a16:colId xmlns:a16="http://schemas.microsoft.com/office/drawing/2014/main" val="933857911"/>
                    </a:ext>
                  </a:extLst>
                </a:gridCol>
              </a:tblGrid>
              <a:tr h="370840">
                <a:tc>
                  <a:txBody>
                    <a:bodyPr/>
                    <a:lstStyle/>
                    <a:p>
                      <a:pPr algn="ctr"/>
                      <a:endParaRPr lang="en-VN" b="1" dirty="0">
                        <a:solidFill>
                          <a:srgbClr val="FF0000"/>
                        </a:solidFill>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0</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1</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2</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3</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4</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9674969"/>
                  </a:ext>
                </a:extLst>
              </a:tr>
              <a:tr h="370840">
                <a:tc>
                  <a:txBody>
                    <a:bodyPr/>
                    <a:lstStyle/>
                    <a:p>
                      <a:pPr algn="ctr"/>
                      <a:r>
                        <a:rPr lang="en-VN" sz="1800" b="1" dirty="0">
                          <a:latin typeface="Times New Roman" panose="02020603050405020304" pitchFamily="18" charset="0"/>
                          <a:cs typeface="Times New Roman" panose="02020603050405020304" pitchFamily="18" charset="0"/>
                        </a:rPr>
                        <a:t>lst[:-3]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VN" b="1" dirty="0">
                          <a:latin typeface="Times New Roman" panose="02020603050405020304" pitchFamily="18" charset="0"/>
                          <a:cs typeface="Times New Roman" panose="0202060305040502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latin typeface="Times New Roman" panose="02020603050405020304" pitchFamily="18" charset="0"/>
                          <a:cs typeface="Times New Roman" panose="02020603050405020304"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VN" b="1" dirty="0">
                          <a:latin typeface="Times New Roman" panose="02020603050405020304" pitchFamily="18" charset="0"/>
                          <a:cs typeface="Times New Roman" panose="02020603050405020304" pitchFamily="18"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VN" b="1" dirty="0">
                          <a:latin typeface="Times New Roman" panose="02020603050405020304" pitchFamily="18" charset="0"/>
                          <a:cs typeface="Times New Roman" panose="02020603050405020304" pitchFamily="18" charset="0"/>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223937723"/>
                  </a:ext>
                </a:extLst>
              </a:tr>
              <a:tr h="370840">
                <a:tc>
                  <a:txBody>
                    <a:bodyPr/>
                    <a:lstStyle/>
                    <a:p>
                      <a:pPr algn="ctr"/>
                      <a:endParaRPr lang="en-VN" sz="1800" b="1"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84179346"/>
                  </a:ext>
                </a:extLst>
              </a:tr>
            </a:tbl>
          </a:graphicData>
        </a:graphic>
      </p:graphicFrame>
      <p:graphicFrame>
        <p:nvGraphicFramePr>
          <p:cNvPr id="17" name="Table 2">
            <a:extLst>
              <a:ext uri="{FF2B5EF4-FFF2-40B4-BE49-F238E27FC236}">
                <a16:creationId xmlns:a16="http://schemas.microsoft.com/office/drawing/2014/main" id="{38C18531-21BC-2D48-82B7-E92E78C40A8B}"/>
              </a:ext>
            </a:extLst>
          </p:cNvPr>
          <p:cNvGraphicFramePr>
            <a:graphicFrameLocks noGrp="1"/>
          </p:cNvGraphicFramePr>
          <p:nvPr>
            <p:extLst>
              <p:ext uri="{D42A27DB-BD31-4B8C-83A1-F6EECF244321}">
                <p14:modId xmlns:p14="http://schemas.microsoft.com/office/powerpoint/2010/main" val="3883845831"/>
              </p:ext>
            </p:extLst>
          </p:nvPr>
        </p:nvGraphicFramePr>
        <p:xfrm>
          <a:off x="1553946" y="2401209"/>
          <a:ext cx="9084108" cy="741680"/>
        </p:xfrm>
        <a:graphic>
          <a:graphicData uri="http://schemas.openxmlformats.org/drawingml/2006/table">
            <a:tbl>
              <a:tblPr firstRow="1" bandRow="1">
                <a:tableStyleId>{2D5ABB26-0587-4C30-8999-92F81FD0307C}</a:tableStyleId>
              </a:tblPr>
              <a:tblGrid>
                <a:gridCol w="1514018">
                  <a:extLst>
                    <a:ext uri="{9D8B030D-6E8A-4147-A177-3AD203B41FA5}">
                      <a16:colId xmlns:a16="http://schemas.microsoft.com/office/drawing/2014/main" val="4117393875"/>
                    </a:ext>
                  </a:extLst>
                </a:gridCol>
                <a:gridCol w="1514018">
                  <a:extLst>
                    <a:ext uri="{9D8B030D-6E8A-4147-A177-3AD203B41FA5}">
                      <a16:colId xmlns:a16="http://schemas.microsoft.com/office/drawing/2014/main" val="2394252071"/>
                    </a:ext>
                  </a:extLst>
                </a:gridCol>
                <a:gridCol w="1514018">
                  <a:extLst>
                    <a:ext uri="{9D8B030D-6E8A-4147-A177-3AD203B41FA5}">
                      <a16:colId xmlns:a16="http://schemas.microsoft.com/office/drawing/2014/main" val="102807542"/>
                    </a:ext>
                  </a:extLst>
                </a:gridCol>
                <a:gridCol w="1514018">
                  <a:extLst>
                    <a:ext uri="{9D8B030D-6E8A-4147-A177-3AD203B41FA5}">
                      <a16:colId xmlns:a16="http://schemas.microsoft.com/office/drawing/2014/main" val="2639567592"/>
                    </a:ext>
                  </a:extLst>
                </a:gridCol>
                <a:gridCol w="1514018">
                  <a:extLst>
                    <a:ext uri="{9D8B030D-6E8A-4147-A177-3AD203B41FA5}">
                      <a16:colId xmlns:a16="http://schemas.microsoft.com/office/drawing/2014/main" val="1158529889"/>
                    </a:ext>
                  </a:extLst>
                </a:gridCol>
                <a:gridCol w="1514018">
                  <a:extLst>
                    <a:ext uri="{9D8B030D-6E8A-4147-A177-3AD203B41FA5}">
                      <a16:colId xmlns:a16="http://schemas.microsoft.com/office/drawing/2014/main" val="933857911"/>
                    </a:ext>
                  </a:extLst>
                </a:gridCol>
              </a:tblGrid>
              <a:tr h="370840">
                <a:tc>
                  <a:txBody>
                    <a:bodyPr/>
                    <a:lstStyle/>
                    <a:p>
                      <a:pPr algn="ctr"/>
                      <a:endParaRPr lang="en-VN" b="1" dirty="0">
                        <a:solidFill>
                          <a:srgbClr val="FF0000"/>
                        </a:solidFill>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0</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1</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2</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3</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4</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9674969"/>
                  </a:ext>
                </a:extLst>
              </a:tr>
              <a:tr h="370840">
                <a:tc>
                  <a:txBody>
                    <a:bodyPr/>
                    <a:lstStyle/>
                    <a:p>
                      <a:pPr algn="ctr"/>
                      <a:r>
                        <a:rPr lang="en-VN" sz="1800" b="1" dirty="0">
                          <a:latin typeface="Times New Roman" panose="02020603050405020304" pitchFamily="18" charset="0"/>
                          <a:cs typeface="Times New Roman" panose="02020603050405020304" pitchFamily="18" charset="0"/>
                        </a:rPr>
                        <a:t>lst[1:4]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VN" b="1" dirty="0">
                          <a:latin typeface="Times New Roman" panose="02020603050405020304" pitchFamily="18" charset="0"/>
                          <a:cs typeface="Times New Roman" panose="0202060305040502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VN" b="1" dirty="0">
                          <a:latin typeface="Times New Roman" panose="02020603050405020304" pitchFamily="18" charset="0"/>
                          <a:cs typeface="Times New Roman" panose="02020603050405020304"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VN" b="1" dirty="0">
                          <a:latin typeface="Times New Roman" panose="02020603050405020304" pitchFamily="18" charset="0"/>
                          <a:cs typeface="Times New Roman" panose="02020603050405020304" pitchFamily="18"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VN" b="1" dirty="0">
                          <a:latin typeface="Times New Roman" panose="02020603050405020304" pitchFamily="18" charset="0"/>
                          <a:cs typeface="Times New Roman" panose="02020603050405020304" pitchFamily="18" charset="0"/>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223937723"/>
                  </a:ext>
                </a:extLst>
              </a:tr>
            </a:tbl>
          </a:graphicData>
        </a:graphic>
      </p:graphicFrame>
      <p:graphicFrame>
        <p:nvGraphicFramePr>
          <p:cNvPr id="18" name="Table 2">
            <a:extLst>
              <a:ext uri="{FF2B5EF4-FFF2-40B4-BE49-F238E27FC236}">
                <a16:creationId xmlns:a16="http://schemas.microsoft.com/office/drawing/2014/main" id="{F788DC46-B547-DB43-B191-89CC78502115}"/>
              </a:ext>
            </a:extLst>
          </p:cNvPr>
          <p:cNvGraphicFramePr>
            <a:graphicFrameLocks noGrp="1"/>
          </p:cNvGraphicFramePr>
          <p:nvPr>
            <p:extLst>
              <p:ext uri="{D42A27DB-BD31-4B8C-83A1-F6EECF244321}">
                <p14:modId xmlns:p14="http://schemas.microsoft.com/office/powerpoint/2010/main" val="3883623818"/>
              </p:ext>
            </p:extLst>
          </p:nvPr>
        </p:nvGraphicFramePr>
        <p:xfrm>
          <a:off x="1553946" y="3205309"/>
          <a:ext cx="9084108" cy="741680"/>
        </p:xfrm>
        <a:graphic>
          <a:graphicData uri="http://schemas.openxmlformats.org/drawingml/2006/table">
            <a:tbl>
              <a:tblPr firstRow="1" bandRow="1">
                <a:tableStyleId>{2D5ABB26-0587-4C30-8999-92F81FD0307C}</a:tableStyleId>
              </a:tblPr>
              <a:tblGrid>
                <a:gridCol w="1514018">
                  <a:extLst>
                    <a:ext uri="{9D8B030D-6E8A-4147-A177-3AD203B41FA5}">
                      <a16:colId xmlns:a16="http://schemas.microsoft.com/office/drawing/2014/main" val="4117393875"/>
                    </a:ext>
                  </a:extLst>
                </a:gridCol>
                <a:gridCol w="1514018">
                  <a:extLst>
                    <a:ext uri="{9D8B030D-6E8A-4147-A177-3AD203B41FA5}">
                      <a16:colId xmlns:a16="http://schemas.microsoft.com/office/drawing/2014/main" val="2394252071"/>
                    </a:ext>
                  </a:extLst>
                </a:gridCol>
                <a:gridCol w="1514018">
                  <a:extLst>
                    <a:ext uri="{9D8B030D-6E8A-4147-A177-3AD203B41FA5}">
                      <a16:colId xmlns:a16="http://schemas.microsoft.com/office/drawing/2014/main" val="102807542"/>
                    </a:ext>
                  </a:extLst>
                </a:gridCol>
                <a:gridCol w="1514018">
                  <a:extLst>
                    <a:ext uri="{9D8B030D-6E8A-4147-A177-3AD203B41FA5}">
                      <a16:colId xmlns:a16="http://schemas.microsoft.com/office/drawing/2014/main" val="2639567592"/>
                    </a:ext>
                  </a:extLst>
                </a:gridCol>
                <a:gridCol w="1514018">
                  <a:extLst>
                    <a:ext uri="{9D8B030D-6E8A-4147-A177-3AD203B41FA5}">
                      <a16:colId xmlns:a16="http://schemas.microsoft.com/office/drawing/2014/main" val="1158529889"/>
                    </a:ext>
                  </a:extLst>
                </a:gridCol>
                <a:gridCol w="1514018">
                  <a:extLst>
                    <a:ext uri="{9D8B030D-6E8A-4147-A177-3AD203B41FA5}">
                      <a16:colId xmlns:a16="http://schemas.microsoft.com/office/drawing/2014/main" val="933857911"/>
                    </a:ext>
                  </a:extLst>
                </a:gridCol>
              </a:tblGrid>
              <a:tr h="370840">
                <a:tc>
                  <a:txBody>
                    <a:bodyPr/>
                    <a:lstStyle/>
                    <a:p>
                      <a:pPr algn="ctr"/>
                      <a:endParaRPr lang="en-VN" b="1" dirty="0">
                        <a:solidFill>
                          <a:srgbClr val="FF0000"/>
                        </a:solidFill>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0</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1</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2</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3</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4</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9674969"/>
                  </a:ext>
                </a:extLst>
              </a:tr>
              <a:tr h="370840">
                <a:tc>
                  <a:txBody>
                    <a:bodyPr/>
                    <a:lstStyle/>
                    <a:p>
                      <a:pPr algn="ctr"/>
                      <a:r>
                        <a:rPr lang="en-VN" sz="1800" b="1" dirty="0">
                          <a:latin typeface="Times New Roman" panose="02020603050405020304" pitchFamily="18" charset="0"/>
                          <a:cs typeface="Times New Roman" panose="02020603050405020304" pitchFamily="18" charset="0"/>
                        </a:rPr>
                        <a:t>lst[2:]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VN" b="1" dirty="0">
                          <a:latin typeface="Times New Roman" panose="02020603050405020304" pitchFamily="18" charset="0"/>
                          <a:cs typeface="Times New Roman" panose="0202060305040502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VN" b="1" dirty="0">
                          <a:latin typeface="Times New Roman" panose="02020603050405020304" pitchFamily="18" charset="0"/>
                          <a:cs typeface="Times New Roman" panose="02020603050405020304"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VN" b="1" dirty="0">
                          <a:latin typeface="Times New Roman" panose="02020603050405020304" pitchFamily="18" charset="0"/>
                          <a:cs typeface="Times New Roman" panose="02020603050405020304" pitchFamily="18"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VN" b="1" dirty="0">
                          <a:latin typeface="Times New Roman" panose="02020603050405020304" pitchFamily="18" charset="0"/>
                          <a:cs typeface="Times New Roman" panose="02020603050405020304" pitchFamily="18" charset="0"/>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23937723"/>
                  </a:ext>
                </a:extLst>
              </a:tr>
            </a:tbl>
          </a:graphicData>
        </a:graphic>
      </p:graphicFrame>
      <p:graphicFrame>
        <p:nvGraphicFramePr>
          <p:cNvPr id="19" name="Table 2">
            <a:extLst>
              <a:ext uri="{FF2B5EF4-FFF2-40B4-BE49-F238E27FC236}">
                <a16:creationId xmlns:a16="http://schemas.microsoft.com/office/drawing/2014/main" id="{0DB5BE02-C627-A047-82B7-7DC761F2C6F9}"/>
              </a:ext>
            </a:extLst>
          </p:cNvPr>
          <p:cNvGraphicFramePr>
            <a:graphicFrameLocks noGrp="1"/>
          </p:cNvGraphicFramePr>
          <p:nvPr>
            <p:extLst>
              <p:ext uri="{D42A27DB-BD31-4B8C-83A1-F6EECF244321}">
                <p14:modId xmlns:p14="http://schemas.microsoft.com/office/powerpoint/2010/main" val="1993244082"/>
              </p:ext>
            </p:extLst>
          </p:nvPr>
        </p:nvGraphicFramePr>
        <p:xfrm>
          <a:off x="1553946" y="4007940"/>
          <a:ext cx="9084108" cy="741680"/>
        </p:xfrm>
        <a:graphic>
          <a:graphicData uri="http://schemas.openxmlformats.org/drawingml/2006/table">
            <a:tbl>
              <a:tblPr firstRow="1" bandRow="1">
                <a:tableStyleId>{2D5ABB26-0587-4C30-8999-92F81FD0307C}</a:tableStyleId>
              </a:tblPr>
              <a:tblGrid>
                <a:gridCol w="1514018">
                  <a:extLst>
                    <a:ext uri="{9D8B030D-6E8A-4147-A177-3AD203B41FA5}">
                      <a16:colId xmlns:a16="http://schemas.microsoft.com/office/drawing/2014/main" val="4117393875"/>
                    </a:ext>
                  </a:extLst>
                </a:gridCol>
                <a:gridCol w="1514018">
                  <a:extLst>
                    <a:ext uri="{9D8B030D-6E8A-4147-A177-3AD203B41FA5}">
                      <a16:colId xmlns:a16="http://schemas.microsoft.com/office/drawing/2014/main" val="2394252071"/>
                    </a:ext>
                  </a:extLst>
                </a:gridCol>
                <a:gridCol w="1514018">
                  <a:extLst>
                    <a:ext uri="{9D8B030D-6E8A-4147-A177-3AD203B41FA5}">
                      <a16:colId xmlns:a16="http://schemas.microsoft.com/office/drawing/2014/main" val="102807542"/>
                    </a:ext>
                  </a:extLst>
                </a:gridCol>
                <a:gridCol w="1514018">
                  <a:extLst>
                    <a:ext uri="{9D8B030D-6E8A-4147-A177-3AD203B41FA5}">
                      <a16:colId xmlns:a16="http://schemas.microsoft.com/office/drawing/2014/main" val="2639567592"/>
                    </a:ext>
                  </a:extLst>
                </a:gridCol>
                <a:gridCol w="1514018">
                  <a:extLst>
                    <a:ext uri="{9D8B030D-6E8A-4147-A177-3AD203B41FA5}">
                      <a16:colId xmlns:a16="http://schemas.microsoft.com/office/drawing/2014/main" val="1158529889"/>
                    </a:ext>
                  </a:extLst>
                </a:gridCol>
                <a:gridCol w="1514018">
                  <a:extLst>
                    <a:ext uri="{9D8B030D-6E8A-4147-A177-3AD203B41FA5}">
                      <a16:colId xmlns:a16="http://schemas.microsoft.com/office/drawing/2014/main" val="933857911"/>
                    </a:ext>
                  </a:extLst>
                </a:gridCol>
              </a:tblGrid>
              <a:tr h="370840">
                <a:tc>
                  <a:txBody>
                    <a:bodyPr/>
                    <a:lstStyle/>
                    <a:p>
                      <a:pPr algn="ctr"/>
                      <a:endParaRPr lang="en-VN" b="1" dirty="0">
                        <a:solidFill>
                          <a:srgbClr val="FF0000"/>
                        </a:solidFill>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0</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1</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2</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3</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4</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9674969"/>
                  </a:ext>
                </a:extLst>
              </a:tr>
              <a:tr h="370840">
                <a:tc>
                  <a:txBody>
                    <a:bodyPr/>
                    <a:lstStyle/>
                    <a:p>
                      <a:pPr algn="ctr"/>
                      <a:r>
                        <a:rPr lang="en-VN" sz="1800" b="1" dirty="0">
                          <a:latin typeface="Times New Roman" panose="02020603050405020304" pitchFamily="18" charset="0"/>
                          <a:cs typeface="Times New Roman" panose="02020603050405020304" pitchFamily="18" charset="0"/>
                        </a:rPr>
                        <a:t>lst[:3]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VN" b="1" dirty="0">
                          <a:latin typeface="Times New Roman" panose="02020603050405020304" pitchFamily="18" charset="0"/>
                          <a:cs typeface="Times New Roman" panose="0202060305040502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VN" b="1" dirty="0">
                          <a:latin typeface="Times New Roman" panose="02020603050405020304" pitchFamily="18" charset="0"/>
                          <a:cs typeface="Times New Roman" panose="02020603050405020304"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VN" b="1" dirty="0">
                          <a:latin typeface="Times New Roman" panose="02020603050405020304" pitchFamily="18" charset="0"/>
                          <a:cs typeface="Times New Roman" panose="02020603050405020304" pitchFamily="18"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VN" b="1" dirty="0">
                          <a:latin typeface="Times New Roman" panose="02020603050405020304" pitchFamily="18" charset="0"/>
                          <a:cs typeface="Times New Roman" panose="02020603050405020304" pitchFamily="18" charset="0"/>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223937723"/>
                  </a:ext>
                </a:extLst>
              </a:tr>
            </a:tbl>
          </a:graphicData>
        </a:graphic>
      </p:graphicFrame>
    </p:spTree>
    <p:extLst>
      <p:ext uri="{BB962C8B-B14F-4D97-AF65-F5344CB8AC3E}">
        <p14:creationId xmlns:p14="http://schemas.microsoft.com/office/powerpoint/2010/main" val="2742388944"/>
      </p:ext>
    </p:extLst>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838200" y="0"/>
            <a:ext cx="10515600" cy="998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Times New Roman"/>
              <a:buNone/>
            </a:pPr>
            <a:r>
              <a:rPr lang="en-US" b="1" dirty="0">
                <a:solidFill>
                  <a:srgbClr val="00B050"/>
                </a:solidFill>
                <a:latin typeface="Times New Roman"/>
                <a:cs typeface="Times New Roman"/>
                <a:sym typeface="Times New Roman"/>
              </a:rPr>
              <a:t>Revise</a:t>
            </a:r>
            <a:endParaRPr dirty="0"/>
          </a:p>
        </p:txBody>
      </p:sp>
      <p:sp>
        <p:nvSpPr>
          <p:cNvPr id="186" name="Google Shape;186;p21"/>
          <p:cNvSpPr/>
          <p:nvPr/>
        </p:nvSpPr>
        <p:spPr>
          <a:xfrm>
            <a:off x="550073" y="1002835"/>
            <a:ext cx="11190600" cy="127200"/>
          </a:xfrm>
          <a:prstGeom prst="rect">
            <a:avLst/>
          </a:prstGeom>
          <a:solidFill>
            <a:srgbClr val="C55A11"/>
          </a:solid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 name="Google Shape;187;p2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188" name="Google Shape;188;p21"/>
          <p:cNvSpPr txBox="1">
            <a:spLocks noGrp="1"/>
          </p:cNvSpPr>
          <p:nvPr>
            <p:ph type="body" idx="1"/>
          </p:nvPr>
        </p:nvSpPr>
        <p:spPr>
          <a:xfrm>
            <a:off x="838200" y="1273175"/>
            <a:ext cx="10668600" cy="720600"/>
          </a:xfrm>
          <a:prstGeom prst="rect">
            <a:avLst/>
          </a:prstGeom>
          <a:noFill/>
          <a:ln>
            <a:noFill/>
          </a:ln>
        </p:spPr>
        <p:txBody>
          <a:bodyPr spcFirstLastPara="1" wrap="square" lIns="91425" tIns="45700" rIns="91425" bIns="45700" anchor="t" anchorCtr="0">
            <a:normAutofit/>
          </a:bodyPr>
          <a:lstStyle/>
          <a:p>
            <a:pPr marL="457200" lvl="0" indent="-381000" algn="l" rtl="0">
              <a:spcBef>
                <a:spcPts val="0"/>
              </a:spcBef>
              <a:spcAft>
                <a:spcPts val="0"/>
              </a:spcAft>
              <a:buClr>
                <a:srgbClr val="0070C0"/>
              </a:buClr>
              <a:buSzPts val="2400"/>
              <a:buFont typeface="Times New Roman"/>
              <a:buChar char="❖"/>
            </a:pPr>
            <a:r>
              <a:rPr lang="en-US" sz="2400" b="1" dirty="0">
                <a:solidFill>
                  <a:srgbClr val="0070C0"/>
                </a:solidFill>
                <a:latin typeface="Times New Roman"/>
                <a:cs typeface="Times New Roman"/>
                <a:sym typeface="Times New Roman"/>
              </a:rPr>
              <a:t>Lists: slicing examples</a:t>
            </a:r>
            <a:endParaRPr lang="en-US" dirty="0"/>
          </a:p>
        </p:txBody>
      </p:sp>
      <p:graphicFrame>
        <p:nvGraphicFramePr>
          <p:cNvPr id="6" name="Table 2">
            <a:extLst>
              <a:ext uri="{FF2B5EF4-FFF2-40B4-BE49-F238E27FC236}">
                <a16:creationId xmlns:a16="http://schemas.microsoft.com/office/drawing/2014/main" id="{DC7083DA-2950-9743-AEB7-3AB6A7DAB4BE}"/>
              </a:ext>
            </a:extLst>
          </p:cNvPr>
          <p:cNvGraphicFramePr>
            <a:graphicFrameLocks noGrp="1"/>
          </p:cNvGraphicFramePr>
          <p:nvPr>
            <p:extLst>
              <p:ext uri="{D42A27DB-BD31-4B8C-83A1-F6EECF244321}">
                <p14:modId xmlns:p14="http://schemas.microsoft.com/office/powerpoint/2010/main" val="1230720966"/>
              </p:ext>
            </p:extLst>
          </p:nvPr>
        </p:nvGraphicFramePr>
        <p:xfrm>
          <a:off x="1553946" y="1633475"/>
          <a:ext cx="9084108" cy="1112520"/>
        </p:xfrm>
        <a:graphic>
          <a:graphicData uri="http://schemas.openxmlformats.org/drawingml/2006/table">
            <a:tbl>
              <a:tblPr firstRow="1" bandRow="1">
                <a:tableStyleId>{2D5ABB26-0587-4C30-8999-92F81FD0307C}</a:tableStyleId>
              </a:tblPr>
              <a:tblGrid>
                <a:gridCol w="1514018">
                  <a:extLst>
                    <a:ext uri="{9D8B030D-6E8A-4147-A177-3AD203B41FA5}">
                      <a16:colId xmlns:a16="http://schemas.microsoft.com/office/drawing/2014/main" val="4117393875"/>
                    </a:ext>
                  </a:extLst>
                </a:gridCol>
                <a:gridCol w="1514018">
                  <a:extLst>
                    <a:ext uri="{9D8B030D-6E8A-4147-A177-3AD203B41FA5}">
                      <a16:colId xmlns:a16="http://schemas.microsoft.com/office/drawing/2014/main" val="2394252071"/>
                    </a:ext>
                  </a:extLst>
                </a:gridCol>
                <a:gridCol w="1514018">
                  <a:extLst>
                    <a:ext uri="{9D8B030D-6E8A-4147-A177-3AD203B41FA5}">
                      <a16:colId xmlns:a16="http://schemas.microsoft.com/office/drawing/2014/main" val="102807542"/>
                    </a:ext>
                  </a:extLst>
                </a:gridCol>
                <a:gridCol w="1514018">
                  <a:extLst>
                    <a:ext uri="{9D8B030D-6E8A-4147-A177-3AD203B41FA5}">
                      <a16:colId xmlns:a16="http://schemas.microsoft.com/office/drawing/2014/main" val="2639567592"/>
                    </a:ext>
                  </a:extLst>
                </a:gridCol>
                <a:gridCol w="1514018">
                  <a:extLst>
                    <a:ext uri="{9D8B030D-6E8A-4147-A177-3AD203B41FA5}">
                      <a16:colId xmlns:a16="http://schemas.microsoft.com/office/drawing/2014/main" val="1158529889"/>
                    </a:ext>
                  </a:extLst>
                </a:gridCol>
                <a:gridCol w="1514018">
                  <a:extLst>
                    <a:ext uri="{9D8B030D-6E8A-4147-A177-3AD203B41FA5}">
                      <a16:colId xmlns:a16="http://schemas.microsoft.com/office/drawing/2014/main" val="933857911"/>
                    </a:ext>
                  </a:extLst>
                </a:gridCol>
              </a:tblGrid>
              <a:tr h="370840">
                <a:tc>
                  <a:txBody>
                    <a:bodyPr/>
                    <a:lstStyle/>
                    <a:p>
                      <a:pPr algn="ctr"/>
                      <a:endParaRPr lang="en-VN" b="1" dirty="0">
                        <a:solidFill>
                          <a:srgbClr val="FF0000"/>
                        </a:solidFill>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0</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1</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2</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3</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4</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9674969"/>
                  </a:ext>
                </a:extLst>
              </a:tr>
              <a:tr h="370840">
                <a:tc>
                  <a:txBody>
                    <a:bodyPr/>
                    <a:lstStyle/>
                    <a:p>
                      <a:pPr algn="ctr"/>
                      <a:r>
                        <a:rPr lang="en-VN" sz="1800" b="1" dirty="0">
                          <a:latin typeface="Times New Roman" panose="02020603050405020304" pitchFamily="18" charset="0"/>
                          <a:cs typeface="Times New Roman" panose="02020603050405020304" pitchFamily="18" charset="0"/>
                        </a:rPr>
                        <a:t>lst[:-1]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VN" b="1" dirty="0">
                          <a:latin typeface="Times New Roman" panose="02020603050405020304" pitchFamily="18" charset="0"/>
                          <a:cs typeface="Times New Roman" panose="0202060305040502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latin typeface="Times New Roman" panose="02020603050405020304" pitchFamily="18" charset="0"/>
                          <a:cs typeface="Times New Roman" panose="02020603050405020304"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VN" b="1" dirty="0">
                          <a:latin typeface="Times New Roman" panose="02020603050405020304" pitchFamily="18" charset="0"/>
                          <a:cs typeface="Times New Roman" panose="02020603050405020304" pitchFamily="18"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VN" b="1" dirty="0">
                          <a:latin typeface="Times New Roman" panose="02020603050405020304" pitchFamily="18" charset="0"/>
                          <a:cs typeface="Times New Roman" panose="02020603050405020304" pitchFamily="18" charset="0"/>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223937723"/>
                  </a:ext>
                </a:extLst>
              </a:tr>
              <a:tr h="370840">
                <a:tc>
                  <a:txBody>
                    <a:bodyPr/>
                    <a:lstStyle/>
                    <a:p>
                      <a:pPr algn="ctr"/>
                      <a:endParaRPr lang="en-VN" sz="1800" b="1"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84179346"/>
                  </a:ext>
                </a:extLst>
              </a:tr>
            </a:tbl>
          </a:graphicData>
        </a:graphic>
      </p:graphicFrame>
      <p:graphicFrame>
        <p:nvGraphicFramePr>
          <p:cNvPr id="7" name="Table 2">
            <a:extLst>
              <a:ext uri="{FF2B5EF4-FFF2-40B4-BE49-F238E27FC236}">
                <a16:creationId xmlns:a16="http://schemas.microsoft.com/office/drawing/2014/main" id="{CAABEF87-A794-4844-A76B-1C0504C7A322}"/>
              </a:ext>
            </a:extLst>
          </p:cNvPr>
          <p:cNvGraphicFramePr>
            <a:graphicFrameLocks noGrp="1"/>
          </p:cNvGraphicFramePr>
          <p:nvPr>
            <p:extLst>
              <p:ext uri="{D42A27DB-BD31-4B8C-83A1-F6EECF244321}">
                <p14:modId xmlns:p14="http://schemas.microsoft.com/office/powerpoint/2010/main" val="2193303343"/>
              </p:ext>
            </p:extLst>
          </p:nvPr>
        </p:nvGraphicFramePr>
        <p:xfrm>
          <a:off x="1553946" y="2745995"/>
          <a:ext cx="9084108" cy="1112520"/>
        </p:xfrm>
        <a:graphic>
          <a:graphicData uri="http://schemas.openxmlformats.org/drawingml/2006/table">
            <a:tbl>
              <a:tblPr firstRow="1" bandRow="1">
                <a:tableStyleId>{2D5ABB26-0587-4C30-8999-92F81FD0307C}</a:tableStyleId>
              </a:tblPr>
              <a:tblGrid>
                <a:gridCol w="1514018">
                  <a:extLst>
                    <a:ext uri="{9D8B030D-6E8A-4147-A177-3AD203B41FA5}">
                      <a16:colId xmlns:a16="http://schemas.microsoft.com/office/drawing/2014/main" val="4117393875"/>
                    </a:ext>
                  </a:extLst>
                </a:gridCol>
                <a:gridCol w="1514018">
                  <a:extLst>
                    <a:ext uri="{9D8B030D-6E8A-4147-A177-3AD203B41FA5}">
                      <a16:colId xmlns:a16="http://schemas.microsoft.com/office/drawing/2014/main" val="2394252071"/>
                    </a:ext>
                  </a:extLst>
                </a:gridCol>
                <a:gridCol w="1514018">
                  <a:extLst>
                    <a:ext uri="{9D8B030D-6E8A-4147-A177-3AD203B41FA5}">
                      <a16:colId xmlns:a16="http://schemas.microsoft.com/office/drawing/2014/main" val="102807542"/>
                    </a:ext>
                  </a:extLst>
                </a:gridCol>
                <a:gridCol w="1514018">
                  <a:extLst>
                    <a:ext uri="{9D8B030D-6E8A-4147-A177-3AD203B41FA5}">
                      <a16:colId xmlns:a16="http://schemas.microsoft.com/office/drawing/2014/main" val="2639567592"/>
                    </a:ext>
                  </a:extLst>
                </a:gridCol>
                <a:gridCol w="1514018">
                  <a:extLst>
                    <a:ext uri="{9D8B030D-6E8A-4147-A177-3AD203B41FA5}">
                      <a16:colId xmlns:a16="http://schemas.microsoft.com/office/drawing/2014/main" val="1158529889"/>
                    </a:ext>
                  </a:extLst>
                </a:gridCol>
                <a:gridCol w="1514018">
                  <a:extLst>
                    <a:ext uri="{9D8B030D-6E8A-4147-A177-3AD203B41FA5}">
                      <a16:colId xmlns:a16="http://schemas.microsoft.com/office/drawing/2014/main" val="933857911"/>
                    </a:ext>
                  </a:extLst>
                </a:gridCol>
              </a:tblGrid>
              <a:tr h="370840">
                <a:tc>
                  <a:txBody>
                    <a:bodyPr/>
                    <a:lstStyle/>
                    <a:p>
                      <a:pPr algn="ctr"/>
                      <a:endParaRPr lang="en-VN" b="1" dirty="0">
                        <a:solidFill>
                          <a:srgbClr val="FF0000"/>
                        </a:solidFill>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0</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1</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2</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3</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4</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9674969"/>
                  </a:ext>
                </a:extLst>
              </a:tr>
              <a:tr h="370840">
                <a:tc>
                  <a:txBody>
                    <a:bodyPr/>
                    <a:lstStyle/>
                    <a:p>
                      <a:pPr algn="ctr"/>
                      <a:r>
                        <a:rPr lang="en-VN" sz="1800" b="1" dirty="0">
                          <a:latin typeface="Times New Roman" panose="02020603050405020304" pitchFamily="18" charset="0"/>
                          <a:cs typeface="Times New Roman" panose="02020603050405020304" pitchFamily="18" charset="0"/>
                        </a:rPr>
                        <a:t>lst[-1:]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VN" b="1" dirty="0">
                          <a:latin typeface="Times New Roman" panose="02020603050405020304" pitchFamily="18" charset="0"/>
                          <a:cs typeface="Times New Roman" panose="0202060305040502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VN" b="1" dirty="0">
                          <a:latin typeface="Times New Roman" panose="02020603050405020304" pitchFamily="18" charset="0"/>
                          <a:cs typeface="Times New Roman" panose="02020603050405020304"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VN" b="1" dirty="0">
                          <a:latin typeface="Times New Roman" panose="02020603050405020304" pitchFamily="18" charset="0"/>
                          <a:cs typeface="Times New Roman" panose="02020603050405020304" pitchFamily="18"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VN" b="1" dirty="0">
                          <a:latin typeface="Times New Roman" panose="02020603050405020304" pitchFamily="18" charset="0"/>
                          <a:cs typeface="Times New Roman" panose="02020603050405020304" pitchFamily="18" charset="0"/>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23937723"/>
                  </a:ext>
                </a:extLst>
              </a:tr>
              <a:tr h="370840">
                <a:tc>
                  <a:txBody>
                    <a:bodyPr/>
                    <a:lstStyle/>
                    <a:p>
                      <a:pPr algn="ctr"/>
                      <a:endParaRPr lang="en-VN" sz="1800" b="1"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84179346"/>
                  </a:ext>
                </a:extLst>
              </a:tr>
            </a:tbl>
          </a:graphicData>
        </a:graphic>
      </p:graphicFrame>
      <p:graphicFrame>
        <p:nvGraphicFramePr>
          <p:cNvPr id="8" name="Table 2">
            <a:extLst>
              <a:ext uri="{FF2B5EF4-FFF2-40B4-BE49-F238E27FC236}">
                <a16:creationId xmlns:a16="http://schemas.microsoft.com/office/drawing/2014/main" id="{B6447BB6-3E46-7D4C-ADC9-E4A815EC77E3}"/>
              </a:ext>
            </a:extLst>
          </p:cNvPr>
          <p:cNvGraphicFramePr>
            <a:graphicFrameLocks noGrp="1"/>
          </p:cNvGraphicFramePr>
          <p:nvPr>
            <p:extLst>
              <p:ext uri="{D42A27DB-BD31-4B8C-83A1-F6EECF244321}">
                <p14:modId xmlns:p14="http://schemas.microsoft.com/office/powerpoint/2010/main" val="716114450"/>
              </p:ext>
            </p:extLst>
          </p:nvPr>
        </p:nvGraphicFramePr>
        <p:xfrm>
          <a:off x="1553946" y="3858515"/>
          <a:ext cx="9084108" cy="1112520"/>
        </p:xfrm>
        <a:graphic>
          <a:graphicData uri="http://schemas.openxmlformats.org/drawingml/2006/table">
            <a:tbl>
              <a:tblPr firstRow="1" bandRow="1">
                <a:tableStyleId>{2D5ABB26-0587-4C30-8999-92F81FD0307C}</a:tableStyleId>
              </a:tblPr>
              <a:tblGrid>
                <a:gridCol w="1514018">
                  <a:extLst>
                    <a:ext uri="{9D8B030D-6E8A-4147-A177-3AD203B41FA5}">
                      <a16:colId xmlns:a16="http://schemas.microsoft.com/office/drawing/2014/main" val="4117393875"/>
                    </a:ext>
                  </a:extLst>
                </a:gridCol>
                <a:gridCol w="1514018">
                  <a:extLst>
                    <a:ext uri="{9D8B030D-6E8A-4147-A177-3AD203B41FA5}">
                      <a16:colId xmlns:a16="http://schemas.microsoft.com/office/drawing/2014/main" val="2394252071"/>
                    </a:ext>
                  </a:extLst>
                </a:gridCol>
                <a:gridCol w="1514018">
                  <a:extLst>
                    <a:ext uri="{9D8B030D-6E8A-4147-A177-3AD203B41FA5}">
                      <a16:colId xmlns:a16="http://schemas.microsoft.com/office/drawing/2014/main" val="102807542"/>
                    </a:ext>
                  </a:extLst>
                </a:gridCol>
                <a:gridCol w="1514018">
                  <a:extLst>
                    <a:ext uri="{9D8B030D-6E8A-4147-A177-3AD203B41FA5}">
                      <a16:colId xmlns:a16="http://schemas.microsoft.com/office/drawing/2014/main" val="2639567592"/>
                    </a:ext>
                  </a:extLst>
                </a:gridCol>
                <a:gridCol w="1514018">
                  <a:extLst>
                    <a:ext uri="{9D8B030D-6E8A-4147-A177-3AD203B41FA5}">
                      <a16:colId xmlns:a16="http://schemas.microsoft.com/office/drawing/2014/main" val="1158529889"/>
                    </a:ext>
                  </a:extLst>
                </a:gridCol>
                <a:gridCol w="1514018">
                  <a:extLst>
                    <a:ext uri="{9D8B030D-6E8A-4147-A177-3AD203B41FA5}">
                      <a16:colId xmlns:a16="http://schemas.microsoft.com/office/drawing/2014/main" val="933857911"/>
                    </a:ext>
                  </a:extLst>
                </a:gridCol>
              </a:tblGrid>
              <a:tr h="370840">
                <a:tc>
                  <a:txBody>
                    <a:bodyPr/>
                    <a:lstStyle/>
                    <a:p>
                      <a:pPr algn="ctr"/>
                      <a:endParaRPr lang="en-VN" b="1" dirty="0">
                        <a:solidFill>
                          <a:srgbClr val="FF0000"/>
                        </a:solidFill>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0</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1</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2</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3</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4</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9674969"/>
                  </a:ext>
                </a:extLst>
              </a:tr>
              <a:tr h="370840">
                <a:tc>
                  <a:txBody>
                    <a:bodyPr/>
                    <a:lstStyle/>
                    <a:p>
                      <a:pPr algn="ctr"/>
                      <a:r>
                        <a:rPr lang="en-VN" sz="1800" b="1" dirty="0">
                          <a:latin typeface="Times New Roman" panose="02020603050405020304" pitchFamily="18" charset="0"/>
                          <a:cs typeface="Times New Roman" panose="02020603050405020304" pitchFamily="18" charset="0"/>
                        </a:rPr>
                        <a:t>lst[-4:]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VN" b="1" dirty="0">
                          <a:latin typeface="Times New Roman" panose="02020603050405020304" pitchFamily="18" charset="0"/>
                          <a:cs typeface="Times New Roman" panose="0202060305040502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VN" b="1" dirty="0">
                          <a:latin typeface="Times New Roman" panose="02020603050405020304" pitchFamily="18" charset="0"/>
                          <a:cs typeface="Times New Roman" panose="02020603050405020304"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VN" b="1" dirty="0">
                          <a:latin typeface="Times New Roman" panose="02020603050405020304" pitchFamily="18" charset="0"/>
                          <a:cs typeface="Times New Roman" panose="02020603050405020304" pitchFamily="18"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VN" b="1" dirty="0">
                          <a:latin typeface="Times New Roman" panose="02020603050405020304" pitchFamily="18" charset="0"/>
                          <a:cs typeface="Times New Roman" panose="02020603050405020304" pitchFamily="18" charset="0"/>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23937723"/>
                  </a:ext>
                </a:extLst>
              </a:tr>
              <a:tr h="370840">
                <a:tc>
                  <a:txBody>
                    <a:bodyPr/>
                    <a:lstStyle/>
                    <a:p>
                      <a:pPr algn="ctr"/>
                      <a:endParaRPr lang="en-VN" sz="1800" b="1"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84179346"/>
                  </a:ext>
                </a:extLst>
              </a:tr>
            </a:tbl>
          </a:graphicData>
        </a:graphic>
      </p:graphicFrame>
      <p:graphicFrame>
        <p:nvGraphicFramePr>
          <p:cNvPr id="9" name="Table 2">
            <a:extLst>
              <a:ext uri="{FF2B5EF4-FFF2-40B4-BE49-F238E27FC236}">
                <a16:creationId xmlns:a16="http://schemas.microsoft.com/office/drawing/2014/main" id="{0E03E1E5-1614-514E-BB64-B3D9DCE786A0}"/>
              </a:ext>
            </a:extLst>
          </p:cNvPr>
          <p:cNvGraphicFramePr>
            <a:graphicFrameLocks noGrp="1"/>
          </p:cNvGraphicFramePr>
          <p:nvPr>
            <p:extLst>
              <p:ext uri="{D42A27DB-BD31-4B8C-83A1-F6EECF244321}">
                <p14:modId xmlns:p14="http://schemas.microsoft.com/office/powerpoint/2010/main" val="3605879024"/>
              </p:ext>
            </p:extLst>
          </p:nvPr>
        </p:nvGraphicFramePr>
        <p:xfrm>
          <a:off x="1553946" y="4971035"/>
          <a:ext cx="9084108" cy="1112520"/>
        </p:xfrm>
        <a:graphic>
          <a:graphicData uri="http://schemas.openxmlformats.org/drawingml/2006/table">
            <a:tbl>
              <a:tblPr firstRow="1" bandRow="1">
                <a:tableStyleId>{2D5ABB26-0587-4C30-8999-92F81FD0307C}</a:tableStyleId>
              </a:tblPr>
              <a:tblGrid>
                <a:gridCol w="1514018">
                  <a:extLst>
                    <a:ext uri="{9D8B030D-6E8A-4147-A177-3AD203B41FA5}">
                      <a16:colId xmlns:a16="http://schemas.microsoft.com/office/drawing/2014/main" val="4117393875"/>
                    </a:ext>
                  </a:extLst>
                </a:gridCol>
                <a:gridCol w="1514018">
                  <a:extLst>
                    <a:ext uri="{9D8B030D-6E8A-4147-A177-3AD203B41FA5}">
                      <a16:colId xmlns:a16="http://schemas.microsoft.com/office/drawing/2014/main" val="2394252071"/>
                    </a:ext>
                  </a:extLst>
                </a:gridCol>
                <a:gridCol w="1514018">
                  <a:extLst>
                    <a:ext uri="{9D8B030D-6E8A-4147-A177-3AD203B41FA5}">
                      <a16:colId xmlns:a16="http://schemas.microsoft.com/office/drawing/2014/main" val="102807542"/>
                    </a:ext>
                  </a:extLst>
                </a:gridCol>
                <a:gridCol w="1514018">
                  <a:extLst>
                    <a:ext uri="{9D8B030D-6E8A-4147-A177-3AD203B41FA5}">
                      <a16:colId xmlns:a16="http://schemas.microsoft.com/office/drawing/2014/main" val="2639567592"/>
                    </a:ext>
                  </a:extLst>
                </a:gridCol>
                <a:gridCol w="1514018">
                  <a:extLst>
                    <a:ext uri="{9D8B030D-6E8A-4147-A177-3AD203B41FA5}">
                      <a16:colId xmlns:a16="http://schemas.microsoft.com/office/drawing/2014/main" val="1158529889"/>
                    </a:ext>
                  </a:extLst>
                </a:gridCol>
                <a:gridCol w="1514018">
                  <a:extLst>
                    <a:ext uri="{9D8B030D-6E8A-4147-A177-3AD203B41FA5}">
                      <a16:colId xmlns:a16="http://schemas.microsoft.com/office/drawing/2014/main" val="933857911"/>
                    </a:ext>
                  </a:extLst>
                </a:gridCol>
              </a:tblGrid>
              <a:tr h="370840">
                <a:tc>
                  <a:txBody>
                    <a:bodyPr/>
                    <a:lstStyle/>
                    <a:p>
                      <a:pPr algn="ctr"/>
                      <a:endParaRPr lang="en-VN" b="1" dirty="0">
                        <a:solidFill>
                          <a:srgbClr val="FF0000"/>
                        </a:solidFill>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0</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1</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2</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3</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4</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9674969"/>
                  </a:ext>
                </a:extLst>
              </a:tr>
              <a:tr h="370840">
                <a:tc>
                  <a:txBody>
                    <a:bodyPr/>
                    <a:lstStyle/>
                    <a:p>
                      <a:pPr algn="ctr"/>
                      <a:r>
                        <a:rPr lang="en-VN" sz="1800" b="1" dirty="0">
                          <a:latin typeface="Times New Roman" panose="02020603050405020304" pitchFamily="18" charset="0"/>
                          <a:cs typeface="Times New Roman" panose="02020603050405020304" pitchFamily="18" charset="0"/>
                        </a:rPr>
                        <a:t>lst[1:-3]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VN" b="1" dirty="0">
                          <a:latin typeface="Times New Roman" panose="02020603050405020304" pitchFamily="18" charset="0"/>
                          <a:cs typeface="Times New Roman" panose="0202060305040502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VN" b="1" dirty="0">
                          <a:latin typeface="Times New Roman" panose="02020603050405020304" pitchFamily="18" charset="0"/>
                          <a:cs typeface="Times New Roman" panose="02020603050405020304"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VN" b="1" dirty="0">
                          <a:latin typeface="Times New Roman" panose="02020603050405020304" pitchFamily="18" charset="0"/>
                          <a:cs typeface="Times New Roman" panose="02020603050405020304" pitchFamily="18"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VN" b="1" dirty="0">
                          <a:latin typeface="Times New Roman" panose="02020603050405020304" pitchFamily="18" charset="0"/>
                          <a:cs typeface="Times New Roman" panose="02020603050405020304" pitchFamily="18" charset="0"/>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223937723"/>
                  </a:ext>
                </a:extLst>
              </a:tr>
              <a:tr h="370840">
                <a:tc>
                  <a:txBody>
                    <a:bodyPr/>
                    <a:lstStyle/>
                    <a:p>
                      <a:pPr algn="ctr"/>
                      <a:endParaRPr lang="en-VN" sz="1800" b="1"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84179346"/>
                  </a:ext>
                </a:extLst>
              </a:tr>
            </a:tbl>
          </a:graphicData>
        </a:graphic>
      </p:graphicFrame>
    </p:spTree>
    <p:extLst>
      <p:ext uri="{BB962C8B-B14F-4D97-AF65-F5344CB8AC3E}">
        <p14:creationId xmlns:p14="http://schemas.microsoft.com/office/powerpoint/2010/main" val="470200595"/>
      </p:ext>
    </p:extLst>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838200" y="0"/>
            <a:ext cx="10515600" cy="998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Times New Roman"/>
              <a:buNone/>
            </a:pPr>
            <a:r>
              <a:rPr lang="en-US" b="1" dirty="0">
                <a:solidFill>
                  <a:srgbClr val="00B050"/>
                </a:solidFill>
                <a:latin typeface="Times New Roman"/>
                <a:cs typeface="Times New Roman"/>
                <a:sym typeface="Times New Roman"/>
              </a:rPr>
              <a:t>Revise</a:t>
            </a:r>
            <a:endParaRPr dirty="0"/>
          </a:p>
        </p:txBody>
      </p:sp>
      <p:sp>
        <p:nvSpPr>
          <p:cNvPr id="186" name="Google Shape;186;p21"/>
          <p:cNvSpPr/>
          <p:nvPr/>
        </p:nvSpPr>
        <p:spPr>
          <a:xfrm>
            <a:off x="550073" y="1002835"/>
            <a:ext cx="11190600" cy="127200"/>
          </a:xfrm>
          <a:prstGeom prst="rect">
            <a:avLst/>
          </a:prstGeom>
          <a:solidFill>
            <a:srgbClr val="C55A11"/>
          </a:solid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 name="Google Shape;187;p2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188" name="Google Shape;188;p21"/>
          <p:cNvSpPr txBox="1">
            <a:spLocks noGrp="1"/>
          </p:cNvSpPr>
          <p:nvPr>
            <p:ph type="body" idx="1"/>
          </p:nvPr>
        </p:nvSpPr>
        <p:spPr>
          <a:xfrm>
            <a:off x="838200" y="1273175"/>
            <a:ext cx="10668600" cy="720600"/>
          </a:xfrm>
          <a:prstGeom prst="rect">
            <a:avLst/>
          </a:prstGeom>
          <a:noFill/>
          <a:ln>
            <a:noFill/>
          </a:ln>
        </p:spPr>
        <p:txBody>
          <a:bodyPr spcFirstLastPara="1" wrap="square" lIns="91425" tIns="45700" rIns="91425" bIns="45700" anchor="t" anchorCtr="0">
            <a:normAutofit/>
          </a:bodyPr>
          <a:lstStyle/>
          <a:p>
            <a:pPr marL="457200" lvl="0" indent="-381000" algn="l" rtl="0">
              <a:spcBef>
                <a:spcPts val="0"/>
              </a:spcBef>
              <a:spcAft>
                <a:spcPts val="0"/>
              </a:spcAft>
              <a:buClr>
                <a:srgbClr val="0070C0"/>
              </a:buClr>
              <a:buSzPts val="2400"/>
              <a:buFont typeface="Times New Roman"/>
              <a:buChar char="❖"/>
            </a:pPr>
            <a:r>
              <a:rPr lang="en-US" sz="2400" b="1" dirty="0">
                <a:solidFill>
                  <a:srgbClr val="0070C0"/>
                </a:solidFill>
                <a:latin typeface="Times New Roman"/>
                <a:cs typeface="Times New Roman"/>
                <a:sym typeface="Times New Roman"/>
              </a:rPr>
              <a:t>Lists: sliding</a:t>
            </a:r>
            <a:endParaRPr lang="en-US" dirty="0"/>
          </a:p>
        </p:txBody>
      </p:sp>
      <p:graphicFrame>
        <p:nvGraphicFramePr>
          <p:cNvPr id="6" name="Table 2">
            <a:extLst>
              <a:ext uri="{FF2B5EF4-FFF2-40B4-BE49-F238E27FC236}">
                <a16:creationId xmlns:a16="http://schemas.microsoft.com/office/drawing/2014/main" id="{CF9683E5-E844-9043-A0A3-C12DEC2EBEE9}"/>
              </a:ext>
            </a:extLst>
          </p:cNvPr>
          <p:cNvGraphicFramePr>
            <a:graphicFrameLocks noGrp="1"/>
          </p:cNvGraphicFramePr>
          <p:nvPr>
            <p:extLst>
              <p:ext uri="{D42A27DB-BD31-4B8C-83A1-F6EECF244321}">
                <p14:modId xmlns:p14="http://schemas.microsoft.com/office/powerpoint/2010/main" val="1505890033"/>
              </p:ext>
            </p:extLst>
          </p:nvPr>
        </p:nvGraphicFramePr>
        <p:xfrm>
          <a:off x="898092" y="2153412"/>
          <a:ext cx="9084108" cy="741680"/>
        </p:xfrm>
        <a:graphic>
          <a:graphicData uri="http://schemas.openxmlformats.org/drawingml/2006/table">
            <a:tbl>
              <a:tblPr firstRow="1" bandRow="1">
                <a:tableStyleId>{2D5ABB26-0587-4C30-8999-92F81FD0307C}</a:tableStyleId>
              </a:tblPr>
              <a:tblGrid>
                <a:gridCol w="1514018">
                  <a:extLst>
                    <a:ext uri="{9D8B030D-6E8A-4147-A177-3AD203B41FA5}">
                      <a16:colId xmlns:a16="http://schemas.microsoft.com/office/drawing/2014/main" val="4117393875"/>
                    </a:ext>
                  </a:extLst>
                </a:gridCol>
                <a:gridCol w="1514018">
                  <a:extLst>
                    <a:ext uri="{9D8B030D-6E8A-4147-A177-3AD203B41FA5}">
                      <a16:colId xmlns:a16="http://schemas.microsoft.com/office/drawing/2014/main" val="2394252071"/>
                    </a:ext>
                  </a:extLst>
                </a:gridCol>
                <a:gridCol w="1514018">
                  <a:extLst>
                    <a:ext uri="{9D8B030D-6E8A-4147-A177-3AD203B41FA5}">
                      <a16:colId xmlns:a16="http://schemas.microsoft.com/office/drawing/2014/main" val="102807542"/>
                    </a:ext>
                  </a:extLst>
                </a:gridCol>
                <a:gridCol w="1514018">
                  <a:extLst>
                    <a:ext uri="{9D8B030D-6E8A-4147-A177-3AD203B41FA5}">
                      <a16:colId xmlns:a16="http://schemas.microsoft.com/office/drawing/2014/main" val="2639567592"/>
                    </a:ext>
                  </a:extLst>
                </a:gridCol>
                <a:gridCol w="1514018">
                  <a:extLst>
                    <a:ext uri="{9D8B030D-6E8A-4147-A177-3AD203B41FA5}">
                      <a16:colId xmlns:a16="http://schemas.microsoft.com/office/drawing/2014/main" val="1158529889"/>
                    </a:ext>
                  </a:extLst>
                </a:gridCol>
                <a:gridCol w="1514018">
                  <a:extLst>
                    <a:ext uri="{9D8B030D-6E8A-4147-A177-3AD203B41FA5}">
                      <a16:colId xmlns:a16="http://schemas.microsoft.com/office/drawing/2014/main" val="933857911"/>
                    </a:ext>
                  </a:extLst>
                </a:gridCol>
              </a:tblGrid>
              <a:tr h="370840">
                <a:tc>
                  <a:txBody>
                    <a:bodyPr/>
                    <a:lstStyle/>
                    <a:p>
                      <a:pPr algn="ctr"/>
                      <a:endParaRPr lang="en-VN" b="1" dirty="0">
                        <a:solidFill>
                          <a:srgbClr val="FF0000"/>
                        </a:solidFill>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0</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1</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2</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3</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4</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9674969"/>
                  </a:ext>
                </a:extLst>
              </a:tr>
              <a:tr h="370840">
                <a:tc>
                  <a:txBody>
                    <a:bodyPr/>
                    <a:lstStyle/>
                    <a:p>
                      <a:pPr algn="ctr"/>
                      <a:r>
                        <a:rPr lang="en-VN" sz="1800" b="1" dirty="0">
                          <a:latin typeface="Times New Roman" panose="02020603050405020304" pitchFamily="18" charset="0"/>
                          <a:cs typeface="Times New Roman" panose="02020603050405020304" pitchFamily="18" charset="0"/>
                        </a:rPr>
                        <a:t>lst =</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VN" b="1" dirty="0">
                          <a:latin typeface="Times New Roman" panose="02020603050405020304" pitchFamily="18" charset="0"/>
                          <a:cs typeface="Times New Roman" panose="0202060305040502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VN" b="1" dirty="0">
                          <a:latin typeface="Times New Roman" panose="02020603050405020304" pitchFamily="18" charset="0"/>
                          <a:cs typeface="Times New Roman" panose="02020603050405020304"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VN" b="1" dirty="0">
                          <a:latin typeface="Times New Roman" panose="02020603050405020304" pitchFamily="18" charset="0"/>
                          <a:cs typeface="Times New Roman" panose="02020603050405020304" pitchFamily="18"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VN" b="1" dirty="0">
                          <a:latin typeface="Times New Roman" panose="02020603050405020304" pitchFamily="18" charset="0"/>
                          <a:cs typeface="Times New Roman" panose="02020603050405020304" pitchFamily="18" charset="0"/>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3937723"/>
                  </a:ext>
                </a:extLst>
              </a:tr>
            </a:tbl>
          </a:graphicData>
        </a:graphic>
      </p:graphicFrame>
      <p:sp>
        <p:nvSpPr>
          <p:cNvPr id="7" name="TextBox 6">
            <a:extLst>
              <a:ext uri="{FF2B5EF4-FFF2-40B4-BE49-F238E27FC236}">
                <a16:creationId xmlns:a16="http://schemas.microsoft.com/office/drawing/2014/main" id="{21BBEF1A-4DC3-1A4F-A231-A62C7ADA9E92}"/>
              </a:ext>
            </a:extLst>
          </p:cNvPr>
          <p:cNvSpPr txBox="1"/>
          <p:nvPr/>
        </p:nvSpPr>
        <p:spPr>
          <a:xfrm>
            <a:off x="685200" y="1660512"/>
            <a:ext cx="11024290" cy="400110"/>
          </a:xfrm>
          <a:prstGeom prst="rect">
            <a:avLst/>
          </a:prstGeom>
          <a:noFill/>
        </p:spPr>
        <p:txBody>
          <a:bodyPr wrap="square" rtlCol="0">
            <a:spAutoFit/>
          </a:bodyPr>
          <a:lstStyle/>
          <a:p>
            <a:r>
              <a:rPr lang="en-VN" sz="2000" b="1" dirty="0">
                <a:latin typeface="Times New Roman" panose="02020603050405020304" pitchFamily="18" charset="0"/>
                <a:cs typeface="Times New Roman" panose="02020603050405020304" pitchFamily="18" charset="0"/>
              </a:rPr>
              <a:t>🧐 Problem: </a:t>
            </a:r>
            <a:r>
              <a:rPr lang="en-VN" sz="2000" dirty="0">
                <a:latin typeface="Times New Roman" panose="02020603050405020304" pitchFamily="18" charset="0"/>
                <a:cs typeface="Times New Roman" panose="02020603050405020304" pitchFamily="18" charset="0"/>
              </a:rPr>
              <a:t>what if we want to take out some elements at each step? (e.t: at even index element)</a:t>
            </a:r>
          </a:p>
        </p:txBody>
      </p:sp>
      <p:sp>
        <p:nvSpPr>
          <p:cNvPr id="8" name="TextBox 7">
            <a:extLst>
              <a:ext uri="{FF2B5EF4-FFF2-40B4-BE49-F238E27FC236}">
                <a16:creationId xmlns:a16="http://schemas.microsoft.com/office/drawing/2014/main" id="{7793A41C-0540-A842-B061-F1F8BCB40A82}"/>
              </a:ext>
            </a:extLst>
          </p:cNvPr>
          <p:cNvSpPr txBox="1"/>
          <p:nvPr/>
        </p:nvSpPr>
        <p:spPr>
          <a:xfrm>
            <a:off x="685200" y="3282800"/>
            <a:ext cx="11024290" cy="400110"/>
          </a:xfrm>
          <a:prstGeom prst="rect">
            <a:avLst/>
          </a:prstGeom>
          <a:noFill/>
        </p:spPr>
        <p:txBody>
          <a:bodyPr wrap="square" rtlCol="0">
            <a:spAutoFit/>
          </a:bodyPr>
          <a:lstStyle/>
          <a:p>
            <a:r>
              <a:rPr lang="en-VN" sz="2000" b="1" dirty="0">
                <a:latin typeface="Times New Roman" panose="02020603050405020304" pitchFamily="18" charset="0"/>
                <a:cs typeface="Times New Roman" panose="02020603050405020304" pitchFamily="18" charset="0"/>
              </a:rPr>
              <a:t>🥳 Solution: </a:t>
            </a:r>
            <a:r>
              <a:rPr lang="en-VN" sz="2000" dirty="0">
                <a:latin typeface="Times New Roman" panose="02020603050405020304" pitchFamily="18" charset="0"/>
                <a:cs typeface="Times New Roman" panose="02020603050405020304" pitchFamily="18" charset="0"/>
              </a:rPr>
              <a:t>Use list sliding</a:t>
            </a:r>
          </a:p>
        </p:txBody>
      </p:sp>
      <p:sp>
        <p:nvSpPr>
          <p:cNvPr id="9" name="Rounded Rectangle 8">
            <a:extLst>
              <a:ext uri="{FF2B5EF4-FFF2-40B4-BE49-F238E27FC236}">
                <a16:creationId xmlns:a16="http://schemas.microsoft.com/office/drawing/2014/main" id="{93302209-5D1C-4E44-8079-7E34F828B305}"/>
              </a:ext>
            </a:extLst>
          </p:cNvPr>
          <p:cNvSpPr/>
          <p:nvPr/>
        </p:nvSpPr>
        <p:spPr>
          <a:xfrm>
            <a:off x="2342367" y="2017609"/>
            <a:ext cx="1665962" cy="1198344"/>
          </a:xfrm>
          <a:prstGeom prst="roundRect">
            <a:avLst/>
          </a:prstGeom>
          <a:noFill/>
          <a:ln>
            <a:solidFill>
              <a:srgbClr val="FF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VN"/>
          </a:p>
        </p:txBody>
      </p:sp>
      <p:sp>
        <p:nvSpPr>
          <p:cNvPr id="10" name="Rounded Rectangle 9">
            <a:extLst>
              <a:ext uri="{FF2B5EF4-FFF2-40B4-BE49-F238E27FC236}">
                <a16:creationId xmlns:a16="http://schemas.microsoft.com/office/drawing/2014/main" id="{90EBDEFD-FDEA-9C48-A647-DA97B9D3D0AD}"/>
              </a:ext>
            </a:extLst>
          </p:cNvPr>
          <p:cNvSpPr/>
          <p:nvPr/>
        </p:nvSpPr>
        <p:spPr>
          <a:xfrm>
            <a:off x="5359966" y="2005692"/>
            <a:ext cx="1665962" cy="1198344"/>
          </a:xfrm>
          <a:prstGeom prst="roundRect">
            <a:avLst/>
          </a:prstGeom>
          <a:noFill/>
          <a:ln>
            <a:solidFill>
              <a:srgbClr val="FF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VN"/>
          </a:p>
        </p:txBody>
      </p:sp>
      <p:sp>
        <p:nvSpPr>
          <p:cNvPr id="11" name="Rounded Rectangle 10">
            <a:extLst>
              <a:ext uri="{FF2B5EF4-FFF2-40B4-BE49-F238E27FC236}">
                <a16:creationId xmlns:a16="http://schemas.microsoft.com/office/drawing/2014/main" id="{E4513F33-372E-E645-B055-E01F9C1A17F5}"/>
              </a:ext>
            </a:extLst>
          </p:cNvPr>
          <p:cNvSpPr/>
          <p:nvPr/>
        </p:nvSpPr>
        <p:spPr>
          <a:xfrm>
            <a:off x="8377565" y="1993775"/>
            <a:ext cx="1665962" cy="1198344"/>
          </a:xfrm>
          <a:prstGeom prst="roundRect">
            <a:avLst/>
          </a:prstGeom>
          <a:noFill/>
          <a:ln>
            <a:solidFill>
              <a:srgbClr val="FF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VN"/>
          </a:p>
        </p:txBody>
      </p:sp>
      <p:graphicFrame>
        <p:nvGraphicFramePr>
          <p:cNvPr id="13" name="Table 4">
            <a:extLst>
              <a:ext uri="{FF2B5EF4-FFF2-40B4-BE49-F238E27FC236}">
                <a16:creationId xmlns:a16="http://schemas.microsoft.com/office/drawing/2014/main" id="{AC0A2358-876F-E341-A217-82563D812314}"/>
              </a:ext>
            </a:extLst>
          </p:cNvPr>
          <p:cNvGraphicFramePr>
            <a:graphicFrameLocks noGrp="1"/>
          </p:cNvGraphicFramePr>
          <p:nvPr>
            <p:extLst>
              <p:ext uri="{D42A27DB-BD31-4B8C-83A1-F6EECF244321}">
                <p14:modId xmlns:p14="http://schemas.microsoft.com/office/powerpoint/2010/main" val="1247592556"/>
              </p:ext>
            </p:extLst>
          </p:nvPr>
        </p:nvGraphicFramePr>
        <p:xfrm>
          <a:off x="4008329" y="3553059"/>
          <a:ext cx="7152623" cy="1193800"/>
        </p:xfrm>
        <a:graphic>
          <a:graphicData uri="http://schemas.openxmlformats.org/drawingml/2006/table">
            <a:tbl>
              <a:tblPr firstRow="1" bandRow="1">
                <a:tableStyleId>{0E3FDE45-AF77-4B5C-9715-49D594BDF05E}</a:tableStyleId>
              </a:tblPr>
              <a:tblGrid>
                <a:gridCol w="4096011">
                  <a:extLst>
                    <a:ext uri="{9D8B030D-6E8A-4147-A177-3AD203B41FA5}">
                      <a16:colId xmlns:a16="http://schemas.microsoft.com/office/drawing/2014/main" val="536847677"/>
                    </a:ext>
                  </a:extLst>
                </a:gridCol>
                <a:gridCol w="3056612">
                  <a:extLst>
                    <a:ext uri="{9D8B030D-6E8A-4147-A177-3AD203B41FA5}">
                      <a16:colId xmlns:a16="http://schemas.microsoft.com/office/drawing/2014/main" val="2325923758"/>
                    </a:ext>
                  </a:extLst>
                </a:gridCol>
              </a:tblGrid>
              <a:tr h="370840">
                <a:tc>
                  <a:txBody>
                    <a:bodyPr/>
                    <a:lstStyle/>
                    <a:p>
                      <a:pPr algn="ctr"/>
                      <a:r>
                        <a:rPr lang="en-VN" sz="1600" dirty="0">
                          <a:latin typeface="Times New Roman" panose="02020603050405020304" pitchFamily="18" charset="0"/>
                          <a:cs typeface="Times New Roman" panose="02020603050405020304" pitchFamily="18" charset="0"/>
                        </a:rPr>
                        <a:t>Syntax</a:t>
                      </a:r>
                    </a:p>
                  </a:txBody>
                  <a:tcPr anchor="ctr">
                    <a:lnR w="12700" cap="flat" cmpd="sng" algn="ctr">
                      <a:solidFill>
                        <a:schemeClr val="tx1"/>
                      </a:solidFill>
                      <a:prstDash val="solid"/>
                      <a:round/>
                      <a:headEnd type="none" w="med" len="med"/>
                      <a:tailEnd type="none" w="med" len="med"/>
                    </a:lnR>
                  </a:tcPr>
                </a:tc>
                <a:tc>
                  <a:txBody>
                    <a:bodyPr/>
                    <a:lstStyle/>
                    <a:p>
                      <a:pPr algn="ctr"/>
                      <a:r>
                        <a:rPr lang="en-VN" sz="1600" dirty="0">
                          <a:latin typeface="Times New Roman" panose="02020603050405020304" pitchFamily="18" charset="0"/>
                          <a:cs typeface="Times New Roman" panose="02020603050405020304" pitchFamily="18" charset="0"/>
                        </a:rPr>
                        <a:t>Meaning</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22742964"/>
                  </a:ext>
                </a:extLst>
              </a:tr>
              <a:tr h="254558">
                <a:tc>
                  <a:txBody>
                    <a:bodyPr/>
                    <a:lstStyle/>
                    <a:p>
                      <a:pPr algn="ctr"/>
                      <a:r>
                        <a:rPr lang="en-US" sz="1600" dirty="0">
                          <a:latin typeface="Courier New" panose="02070309020205020404" pitchFamily="49" charset="0"/>
                          <a:cs typeface="Courier New" panose="02070309020205020404" pitchFamily="49" charset="0"/>
                        </a:rPr>
                        <a:t>l</a:t>
                      </a:r>
                      <a:r>
                        <a:rPr lang="en-VN" sz="1600" dirty="0">
                          <a:latin typeface="Courier New" panose="02070309020205020404" pitchFamily="49" charset="0"/>
                          <a:cs typeface="Courier New" panose="02070309020205020404" pitchFamily="49" charset="0"/>
                        </a:rPr>
                        <a:t>st[start_index:end_index:</a:t>
                      </a:r>
                      <a:r>
                        <a:rPr lang="en-VN" sz="1600" b="1" dirty="0">
                          <a:latin typeface="Courier New" panose="02070309020205020404" pitchFamily="49" charset="0"/>
                          <a:cs typeface="Courier New" panose="02070309020205020404" pitchFamily="49" charset="0"/>
                        </a:rPr>
                        <a:t>step</a:t>
                      </a:r>
                      <a:r>
                        <a:rPr lang="en-VN" sz="1600" dirty="0">
                          <a:latin typeface="Courier New" panose="02070309020205020404" pitchFamily="49" charset="0"/>
                          <a:cs typeface="Courier New" panose="02070309020205020404" pitchFamily="49" charset="0"/>
                        </a:rPr>
                        <a:t>]</a:t>
                      </a:r>
                    </a:p>
                  </a:txBody>
                  <a:tcPr anchor="ctr">
                    <a:lnR w="12700" cap="flat" cmpd="sng" algn="ctr">
                      <a:solidFill>
                        <a:schemeClr val="tx1"/>
                      </a:solidFill>
                      <a:prstDash val="solid"/>
                      <a:round/>
                      <a:headEnd type="none" w="med" len="med"/>
                      <a:tailEnd type="none" w="med" len="med"/>
                    </a:lnR>
                  </a:tcPr>
                </a:tc>
                <a:tc>
                  <a:txBody>
                    <a:bodyPr/>
                    <a:lstStyle/>
                    <a:p>
                      <a:pPr algn="ctr"/>
                      <a:r>
                        <a:rPr lang="en-VN" sz="1600" dirty="0">
                          <a:latin typeface="Courier New" panose="02070309020205020404" pitchFamily="49" charset="0"/>
                          <a:cs typeface="Courier New" panose="02070309020205020404" pitchFamily="49" charset="0"/>
                        </a:rPr>
                        <a:t>get an element at each </a:t>
                      </a:r>
                      <a:r>
                        <a:rPr lang="en-VN" sz="1600" b="1" dirty="0">
                          <a:latin typeface="Courier New" panose="02070309020205020404" pitchFamily="49" charset="0"/>
                          <a:cs typeface="Courier New" panose="02070309020205020404" pitchFamily="49" charset="0"/>
                        </a:rPr>
                        <a:t>step</a:t>
                      </a:r>
                      <a:r>
                        <a:rPr lang="en-VN" sz="1600" dirty="0">
                          <a:latin typeface="Courier New" panose="02070309020205020404" pitchFamily="49" charset="0"/>
                          <a:cs typeface="Courier New" panose="02070309020205020404" pitchFamily="49" charset="0"/>
                        </a:rPr>
                        <a:t> from start_index to (end_index – 1)</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876687693"/>
                  </a:ext>
                </a:extLst>
              </a:tr>
            </a:tbl>
          </a:graphicData>
        </a:graphic>
      </p:graphicFrame>
      <p:sp>
        <p:nvSpPr>
          <p:cNvPr id="14" name="TextBox 13">
            <a:extLst>
              <a:ext uri="{FF2B5EF4-FFF2-40B4-BE49-F238E27FC236}">
                <a16:creationId xmlns:a16="http://schemas.microsoft.com/office/drawing/2014/main" id="{2A04F7BB-1923-7246-9349-2C0596F500C7}"/>
              </a:ext>
            </a:extLst>
          </p:cNvPr>
          <p:cNvSpPr txBox="1"/>
          <p:nvPr/>
        </p:nvSpPr>
        <p:spPr>
          <a:xfrm>
            <a:off x="744841" y="4000979"/>
            <a:ext cx="3263488" cy="461665"/>
          </a:xfrm>
          <a:prstGeom prst="rect">
            <a:avLst/>
          </a:prstGeom>
          <a:noFill/>
        </p:spPr>
        <p:txBody>
          <a:bodyPr wrap="square" rtlCol="0">
            <a:spAutoFit/>
          </a:bodyPr>
          <a:lstStyle/>
          <a:p>
            <a:pPr algn="ctr"/>
            <a:r>
              <a:rPr lang="en-VN" sz="2400" b="1" dirty="0">
                <a:latin typeface="Times New Roman" panose="02020603050405020304" pitchFamily="18" charset="0"/>
                <a:cs typeface="Times New Roman" panose="02020603050405020304" pitchFamily="18" charset="0"/>
              </a:rPr>
              <a:t>👀 List sliding syntax:</a:t>
            </a:r>
          </a:p>
        </p:txBody>
      </p:sp>
      <p:graphicFrame>
        <p:nvGraphicFramePr>
          <p:cNvPr id="17" name="Table 2">
            <a:extLst>
              <a:ext uri="{FF2B5EF4-FFF2-40B4-BE49-F238E27FC236}">
                <a16:creationId xmlns:a16="http://schemas.microsoft.com/office/drawing/2014/main" id="{FC2BB4D7-AE49-424B-8085-A1D8C52F9A08}"/>
              </a:ext>
            </a:extLst>
          </p:cNvPr>
          <p:cNvGraphicFramePr>
            <a:graphicFrameLocks noGrp="1"/>
          </p:cNvGraphicFramePr>
          <p:nvPr>
            <p:extLst>
              <p:ext uri="{D42A27DB-BD31-4B8C-83A1-F6EECF244321}">
                <p14:modId xmlns:p14="http://schemas.microsoft.com/office/powerpoint/2010/main" val="3143459153"/>
              </p:ext>
            </p:extLst>
          </p:nvPr>
        </p:nvGraphicFramePr>
        <p:xfrm>
          <a:off x="918547" y="4942955"/>
          <a:ext cx="9084108" cy="741680"/>
        </p:xfrm>
        <a:graphic>
          <a:graphicData uri="http://schemas.openxmlformats.org/drawingml/2006/table">
            <a:tbl>
              <a:tblPr firstRow="1" bandRow="1">
                <a:tableStyleId>{2D5ABB26-0587-4C30-8999-92F81FD0307C}</a:tableStyleId>
              </a:tblPr>
              <a:tblGrid>
                <a:gridCol w="1514018">
                  <a:extLst>
                    <a:ext uri="{9D8B030D-6E8A-4147-A177-3AD203B41FA5}">
                      <a16:colId xmlns:a16="http://schemas.microsoft.com/office/drawing/2014/main" val="4117393875"/>
                    </a:ext>
                  </a:extLst>
                </a:gridCol>
                <a:gridCol w="1514018">
                  <a:extLst>
                    <a:ext uri="{9D8B030D-6E8A-4147-A177-3AD203B41FA5}">
                      <a16:colId xmlns:a16="http://schemas.microsoft.com/office/drawing/2014/main" val="2394252071"/>
                    </a:ext>
                  </a:extLst>
                </a:gridCol>
                <a:gridCol w="1514018">
                  <a:extLst>
                    <a:ext uri="{9D8B030D-6E8A-4147-A177-3AD203B41FA5}">
                      <a16:colId xmlns:a16="http://schemas.microsoft.com/office/drawing/2014/main" val="102807542"/>
                    </a:ext>
                  </a:extLst>
                </a:gridCol>
                <a:gridCol w="1514018">
                  <a:extLst>
                    <a:ext uri="{9D8B030D-6E8A-4147-A177-3AD203B41FA5}">
                      <a16:colId xmlns:a16="http://schemas.microsoft.com/office/drawing/2014/main" val="2639567592"/>
                    </a:ext>
                  </a:extLst>
                </a:gridCol>
                <a:gridCol w="1514018">
                  <a:extLst>
                    <a:ext uri="{9D8B030D-6E8A-4147-A177-3AD203B41FA5}">
                      <a16:colId xmlns:a16="http://schemas.microsoft.com/office/drawing/2014/main" val="1158529889"/>
                    </a:ext>
                  </a:extLst>
                </a:gridCol>
                <a:gridCol w="1514018">
                  <a:extLst>
                    <a:ext uri="{9D8B030D-6E8A-4147-A177-3AD203B41FA5}">
                      <a16:colId xmlns:a16="http://schemas.microsoft.com/office/drawing/2014/main" val="933857911"/>
                    </a:ext>
                  </a:extLst>
                </a:gridCol>
              </a:tblGrid>
              <a:tr h="370840">
                <a:tc>
                  <a:txBody>
                    <a:bodyPr/>
                    <a:lstStyle/>
                    <a:p>
                      <a:pPr algn="ctr"/>
                      <a:endParaRPr lang="en-VN" b="1" dirty="0">
                        <a:solidFill>
                          <a:srgbClr val="FF0000"/>
                        </a:solidFill>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0</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1</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2</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3</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4</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9674969"/>
                  </a:ext>
                </a:extLst>
              </a:tr>
              <a:tr h="370840">
                <a:tc>
                  <a:txBody>
                    <a:bodyPr/>
                    <a:lstStyle/>
                    <a:p>
                      <a:pPr algn="ctr"/>
                      <a:r>
                        <a:rPr lang="en-VN" sz="1800" b="1" dirty="0">
                          <a:latin typeface="Times New Roman" panose="02020603050405020304" pitchFamily="18" charset="0"/>
                          <a:cs typeface="Times New Roman" panose="02020603050405020304" pitchFamily="18" charset="0"/>
                        </a:rPr>
                        <a:t>lst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VN" b="1" dirty="0">
                          <a:latin typeface="Times New Roman" panose="02020603050405020304" pitchFamily="18" charset="0"/>
                          <a:cs typeface="Times New Roman" panose="0202060305040502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VN" b="1" dirty="0">
                          <a:latin typeface="Times New Roman" panose="02020603050405020304" pitchFamily="18" charset="0"/>
                          <a:cs typeface="Times New Roman" panose="02020603050405020304"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VN" b="1" dirty="0">
                          <a:latin typeface="Times New Roman" panose="02020603050405020304" pitchFamily="18" charset="0"/>
                          <a:cs typeface="Times New Roman" panose="02020603050405020304" pitchFamily="18"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VN" b="1" dirty="0">
                          <a:latin typeface="Times New Roman" panose="02020603050405020304" pitchFamily="18" charset="0"/>
                          <a:cs typeface="Times New Roman" panose="02020603050405020304" pitchFamily="18" charset="0"/>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3937723"/>
                  </a:ext>
                </a:extLst>
              </a:tr>
            </a:tbl>
          </a:graphicData>
        </a:graphic>
      </p:graphicFrame>
      <p:graphicFrame>
        <p:nvGraphicFramePr>
          <p:cNvPr id="18" name="Table 2">
            <a:extLst>
              <a:ext uri="{FF2B5EF4-FFF2-40B4-BE49-F238E27FC236}">
                <a16:creationId xmlns:a16="http://schemas.microsoft.com/office/drawing/2014/main" id="{35DEFC8B-168C-414E-BCC8-C7D8C3BE83BF}"/>
              </a:ext>
            </a:extLst>
          </p:cNvPr>
          <p:cNvGraphicFramePr>
            <a:graphicFrameLocks noGrp="1"/>
          </p:cNvGraphicFramePr>
          <p:nvPr>
            <p:extLst>
              <p:ext uri="{D42A27DB-BD31-4B8C-83A1-F6EECF244321}">
                <p14:modId xmlns:p14="http://schemas.microsoft.com/office/powerpoint/2010/main" val="3589816717"/>
              </p:ext>
            </p:extLst>
          </p:nvPr>
        </p:nvGraphicFramePr>
        <p:xfrm>
          <a:off x="898092" y="5855165"/>
          <a:ext cx="9084108" cy="741680"/>
        </p:xfrm>
        <a:graphic>
          <a:graphicData uri="http://schemas.openxmlformats.org/drawingml/2006/table">
            <a:tbl>
              <a:tblPr firstRow="1" bandRow="1">
                <a:tableStyleId>{2D5ABB26-0587-4C30-8999-92F81FD0307C}</a:tableStyleId>
              </a:tblPr>
              <a:tblGrid>
                <a:gridCol w="1514018">
                  <a:extLst>
                    <a:ext uri="{9D8B030D-6E8A-4147-A177-3AD203B41FA5}">
                      <a16:colId xmlns:a16="http://schemas.microsoft.com/office/drawing/2014/main" val="4117393875"/>
                    </a:ext>
                  </a:extLst>
                </a:gridCol>
                <a:gridCol w="1514018">
                  <a:extLst>
                    <a:ext uri="{9D8B030D-6E8A-4147-A177-3AD203B41FA5}">
                      <a16:colId xmlns:a16="http://schemas.microsoft.com/office/drawing/2014/main" val="2394252071"/>
                    </a:ext>
                  </a:extLst>
                </a:gridCol>
                <a:gridCol w="1514018">
                  <a:extLst>
                    <a:ext uri="{9D8B030D-6E8A-4147-A177-3AD203B41FA5}">
                      <a16:colId xmlns:a16="http://schemas.microsoft.com/office/drawing/2014/main" val="102807542"/>
                    </a:ext>
                  </a:extLst>
                </a:gridCol>
                <a:gridCol w="1514018">
                  <a:extLst>
                    <a:ext uri="{9D8B030D-6E8A-4147-A177-3AD203B41FA5}">
                      <a16:colId xmlns:a16="http://schemas.microsoft.com/office/drawing/2014/main" val="2639567592"/>
                    </a:ext>
                  </a:extLst>
                </a:gridCol>
                <a:gridCol w="1514018">
                  <a:extLst>
                    <a:ext uri="{9D8B030D-6E8A-4147-A177-3AD203B41FA5}">
                      <a16:colId xmlns:a16="http://schemas.microsoft.com/office/drawing/2014/main" val="1158529889"/>
                    </a:ext>
                  </a:extLst>
                </a:gridCol>
                <a:gridCol w="1514018">
                  <a:extLst>
                    <a:ext uri="{9D8B030D-6E8A-4147-A177-3AD203B41FA5}">
                      <a16:colId xmlns:a16="http://schemas.microsoft.com/office/drawing/2014/main" val="933857911"/>
                    </a:ext>
                  </a:extLst>
                </a:gridCol>
              </a:tblGrid>
              <a:tr h="370840">
                <a:tc>
                  <a:txBody>
                    <a:bodyPr/>
                    <a:lstStyle/>
                    <a:p>
                      <a:pPr algn="ctr"/>
                      <a:endParaRPr lang="en-VN" b="1" dirty="0">
                        <a:solidFill>
                          <a:srgbClr val="FF0000"/>
                        </a:solidFill>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0</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1</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2</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3</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4</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9674969"/>
                  </a:ext>
                </a:extLst>
              </a:tr>
              <a:tr h="370840">
                <a:tc>
                  <a:txBody>
                    <a:bodyPr/>
                    <a:lstStyle/>
                    <a:p>
                      <a:pPr algn="ctr"/>
                      <a:r>
                        <a:rPr lang="en-VN" sz="1800" b="1" dirty="0">
                          <a:latin typeface="Times New Roman" panose="02020603050405020304" pitchFamily="18" charset="0"/>
                          <a:cs typeface="Times New Roman" panose="02020603050405020304" pitchFamily="18" charset="0"/>
                        </a:rPr>
                        <a:t>lst[::2]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VN" b="1" dirty="0">
                          <a:latin typeface="Times New Roman" panose="02020603050405020304" pitchFamily="18" charset="0"/>
                          <a:cs typeface="Times New Roman" panose="0202060305040502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VN" b="1" dirty="0">
                          <a:latin typeface="Times New Roman" panose="02020603050405020304" pitchFamily="18" charset="0"/>
                          <a:cs typeface="Times New Roman" panose="02020603050405020304"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VN" b="1" dirty="0">
                          <a:latin typeface="Times New Roman" panose="02020603050405020304" pitchFamily="18" charset="0"/>
                          <a:cs typeface="Times New Roman" panose="02020603050405020304" pitchFamily="18"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VN" b="1" dirty="0">
                          <a:latin typeface="Times New Roman" panose="02020603050405020304" pitchFamily="18" charset="0"/>
                          <a:cs typeface="Times New Roman" panose="02020603050405020304" pitchFamily="18" charset="0"/>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3937723"/>
                  </a:ext>
                </a:extLst>
              </a:tr>
            </a:tbl>
          </a:graphicData>
        </a:graphic>
      </p:graphicFrame>
    </p:spTree>
    <p:extLst>
      <p:ext uri="{BB962C8B-B14F-4D97-AF65-F5344CB8AC3E}">
        <p14:creationId xmlns:p14="http://schemas.microsoft.com/office/powerpoint/2010/main" val="3012998229"/>
      </p:ext>
    </p:extLst>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838200" y="0"/>
            <a:ext cx="10515600" cy="998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Times New Roman"/>
              <a:buNone/>
            </a:pPr>
            <a:r>
              <a:rPr lang="en-US" b="1" dirty="0">
                <a:solidFill>
                  <a:srgbClr val="00B050"/>
                </a:solidFill>
                <a:latin typeface="Times New Roman"/>
                <a:cs typeface="Times New Roman"/>
                <a:sym typeface="Times New Roman"/>
              </a:rPr>
              <a:t>Revise</a:t>
            </a:r>
            <a:endParaRPr dirty="0"/>
          </a:p>
        </p:txBody>
      </p:sp>
      <p:sp>
        <p:nvSpPr>
          <p:cNvPr id="186" name="Google Shape;186;p21"/>
          <p:cNvSpPr/>
          <p:nvPr/>
        </p:nvSpPr>
        <p:spPr>
          <a:xfrm>
            <a:off x="550073" y="1002835"/>
            <a:ext cx="11190600" cy="127200"/>
          </a:xfrm>
          <a:prstGeom prst="rect">
            <a:avLst/>
          </a:prstGeom>
          <a:solidFill>
            <a:srgbClr val="C55A11"/>
          </a:solid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 name="Google Shape;187;p2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188" name="Google Shape;188;p21"/>
          <p:cNvSpPr txBox="1">
            <a:spLocks noGrp="1"/>
          </p:cNvSpPr>
          <p:nvPr>
            <p:ph type="body" idx="1"/>
          </p:nvPr>
        </p:nvSpPr>
        <p:spPr>
          <a:xfrm>
            <a:off x="838200" y="1273175"/>
            <a:ext cx="10668600" cy="720600"/>
          </a:xfrm>
          <a:prstGeom prst="rect">
            <a:avLst/>
          </a:prstGeom>
          <a:noFill/>
          <a:ln>
            <a:noFill/>
          </a:ln>
        </p:spPr>
        <p:txBody>
          <a:bodyPr spcFirstLastPara="1" wrap="square" lIns="91425" tIns="45700" rIns="91425" bIns="45700" anchor="t" anchorCtr="0">
            <a:normAutofit/>
          </a:bodyPr>
          <a:lstStyle/>
          <a:p>
            <a:pPr marL="457200" lvl="0" indent="-381000" algn="l" rtl="0">
              <a:spcBef>
                <a:spcPts val="0"/>
              </a:spcBef>
              <a:spcAft>
                <a:spcPts val="0"/>
              </a:spcAft>
              <a:buClr>
                <a:srgbClr val="0070C0"/>
              </a:buClr>
              <a:buSzPts val="2400"/>
              <a:buFont typeface="Times New Roman"/>
              <a:buChar char="❖"/>
            </a:pPr>
            <a:r>
              <a:rPr lang="en-US" sz="2400" b="1" dirty="0">
                <a:solidFill>
                  <a:srgbClr val="0070C0"/>
                </a:solidFill>
                <a:latin typeface="Times New Roman"/>
                <a:cs typeface="Times New Roman"/>
                <a:sym typeface="Times New Roman"/>
              </a:rPr>
              <a:t>Lists: sliding</a:t>
            </a:r>
            <a:endParaRPr lang="en-US" dirty="0"/>
          </a:p>
        </p:txBody>
      </p:sp>
      <p:graphicFrame>
        <p:nvGraphicFramePr>
          <p:cNvPr id="6" name="Table 2">
            <a:extLst>
              <a:ext uri="{FF2B5EF4-FFF2-40B4-BE49-F238E27FC236}">
                <a16:creationId xmlns:a16="http://schemas.microsoft.com/office/drawing/2014/main" id="{8621F392-23D9-A04B-9CE1-5B1996EF16DC}"/>
              </a:ext>
            </a:extLst>
          </p:cNvPr>
          <p:cNvGraphicFramePr>
            <a:graphicFrameLocks noGrp="1"/>
          </p:cNvGraphicFramePr>
          <p:nvPr>
            <p:extLst>
              <p:ext uri="{D42A27DB-BD31-4B8C-83A1-F6EECF244321}">
                <p14:modId xmlns:p14="http://schemas.microsoft.com/office/powerpoint/2010/main" val="1572448019"/>
              </p:ext>
            </p:extLst>
          </p:nvPr>
        </p:nvGraphicFramePr>
        <p:xfrm>
          <a:off x="1553946" y="1758735"/>
          <a:ext cx="9084108" cy="1112520"/>
        </p:xfrm>
        <a:graphic>
          <a:graphicData uri="http://schemas.openxmlformats.org/drawingml/2006/table">
            <a:tbl>
              <a:tblPr firstRow="1" bandRow="1">
                <a:tableStyleId>{2D5ABB26-0587-4C30-8999-92F81FD0307C}</a:tableStyleId>
              </a:tblPr>
              <a:tblGrid>
                <a:gridCol w="1514018">
                  <a:extLst>
                    <a:ext uri="{9D8B030D-6E8A-4147-A177-3AD203B41FA5}">
                      <a16:colId xmlns:a16="http://schemas.microsoft.com/office/drawing/2014/main" val="4117393875"/>
                    </a:ext>
                  </a:extLst>
                </a:gridCol>
                <a:gridCol w="1514018">
                  <a:extLst>
                    <a:ext uri="{9D8B030D-6E8A-4147-A177-3AD203B41FA5}">
                      <a16:colId xmlns:a16="http://schemas.microsoft.com/office/drawing/2014/main" val="2394252071"/>
                    </a:ext>
                  </a:extLst>
                </a:gridCol>
                <a:gridCol w="1514018">
                  <a:extLst>
                    <a:ext uri="{9D8B030D-6E8A-4147-A177-3AD203B41FA5}">
                      <a16:colId xmlns:a16="http://schemas.microsoft.com/office/drawing/2014/main" val="102807542"/>
                    </a:ext>
                  </a:extLst>
                </a:gridCol>
                <a:gridCol w="1514018">
                  <a:extLst>
                    <a:ext uri="{9D8B030D-6E8A-4147-A177-3AD203B41FA5}">
                      <a16:colId xmlns:a16="http://schemas.microsoft.com/office/drawing/2014/main" val="2639567592"/>
                    </a:ext>
                  </a:extLst>
                </a:gridCol>
                <a:gridCol w="1514018">
                  <a:extLst>
                    <a:ext uri="{9D8B030D-6E8A-4147-A177-3AD203B41FA5}">
                      <a16:colId xmlns:a16="http://schemas.microsoft.com/office/drawing/2014/main" val="1158529889"/>
                    </a:ext>
                  </a:extLst>
                </a:gridCol>
                <a:gridCol w="1514018">
                  <a:extLst>
                    <a:ext uri="{9D8B030D-6E8A-4147-A177-3AD203B41FA5}">
                      <a16:colId xmlns:a16="http://schemas.microsoft.com/office/drawing/2014/main" val="933857911"/>
                    </a:ext>
                  </a:extLst>
                </a:gridCol>
              </a:tblGrid>
              <a:tr h="370840">
                <a:tc>
                  <a:txBody>
                    <a:bodyPr/>
                    <a:lstStyle/>
                    <a:p>
                      <a:pPr algn="ctr"/>
                      <a:endParaRPr lang="en-VN" b="1" dirty="0">
                        <a:solidFill>
                          <a:srgbClr val="FF0000"/>
                        </a:solidFill>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0</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1</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2</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3</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4</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9674969"/>
                  </a:ext>
                </a:extLst>
              </a:tr>
              <a:tr h="370840">
                <a:tc>
                  <a:txBody>
                    <a:bodyPr/>
                    <a:lstStyle/>
                    <a:p>
                      <a:pPr algn="ctr"/>
                      <a:r>
                        <a:rPr lang="en-VN" sz="1800" b="1" dirty="0">
                          <a:latin typeface="Times New Roman" panose="02020603050405020304" pitchFamily="18" charset="0"/>
                          <a:cs typeface="Times New Roman" panose="02020603050405020304" pitchFamily="18" charset="0"/>
                        </a:rPr>
                        <a:t>lst[0:4:1]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VN" b="1" dirty="0">
                          <a:latin typeface="Times New Roman" panose="02020603050405020304" pitchFamily="18" charset="0"/>
                          <a:cs typeface="Times New Roman" panose="0202060305040502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latin typeface="Times New Roman" panose="02020603050405020304" pitchFamily="18" charset="0"/>
                          <a:cs typeface="Times New Roman" panose="02020603050405020304"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VN" b="1" dirty="0">
                          <a:latin typeface="Times New Roman" panose="02020603050405020304" pitchFamily="18" charset="0"/>
                          <a:cs typeface="Times New Roman" panose="02020603050405020304" pitchFamily="18"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VN" b="1" dirty="0">
                          <a:latin typeface="Times New Roman" panose="02020603050405020304" pitchFamily="18" charset="0"/>
                          <a:cs typeface="Times New Roman" panose="02020603050405020304" pitchFamily="18" charset="0"/>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223937723"/>
                  </a:ext>
                </a:extLst>
              </a:tr>
              <a:tr h="370840">
                <a:tc>
                  <a:txBody>
                    <a:bodyPr/>
                    <a:lstStyle/>
                    <a:p>
                      <a:pPr algn="ctr"/>
                      <a:endParaRPr lang="en-VN" sz="1800" b="1"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84179346"/>
                  </a:ext>
                </a:extLst>
              </a:tr>
            </a:tbl>
          </a:graphicData>
        </a:graphic>
      </p:graphicFrame>
      <p:graphicFrame>
        <p:nvGraphicFramePr>
          <p:cNvPr id="7" name="Table 2">
            <a:extLst>
              <a:ext uri="{FF2B5EF4-FFF2-40B4-BE49-F238E27FC236}">
                <a16:creationId xmlns:a16="http://schemas.microsoft.com/office/drawing/2014/main" id="{340B76E4-7289-2C4D-A5D8-7467A6B987FA}"/>
              </a:ext>
            </a:extLst>
          </p:cNvPr>
          <p:cNvGraphicFramePr>
            <a:graphicFrameLocks noGrp="1"/>
          </p:cNvGraphicFramePr>
          <p:nvPr>
            <p:extLst>
              <p:ext uri="{D42A27DB-BD31-4B8C-83A1-F6EECF244321}">
                <p14:modId xmlns:p14="http://schemas.microsoft.com/office/powerpoint/2010/main" val="2053402854"/>
              </p:ext>
            </p:extLst>
          </p:nvPr>
        </p:nvGraphicFramePr>
        <p:xfrm>
          <a:off x="1553946" y="2871255"/>
          <a:ext cx="9084108" cy="1112520"/>
        </p:xfrm>
        <a:graphic>
          <a:graphicData uri="http://schemas.openxmlformats.org/drawingml/2006/table">
            <a:tbl>
              <a:tblPr firstRow="1" bandRow="1">
                <a:tableStyleId>{2D5ABB26-0587-4C30-8999-92F81FD0307C}</a:tableStyleId>
              </a:tblPr>
              <a:tblGrid>
                <a:gridCol w="1514018">
                  <a:extLst>
                    <a:ext uri="{9D8B030D-6E8A-4147-A177-3AD203B41FA5}">
                      <a16:colId xmlns:a16="http://schemas.microsoft.com/office/drawing/2014/main" val="4117393875"/>
                    </a:ext>
                  </a:extLst>
                </a:gridCol>
                <a:gridCol w="1514018">
                  <a:extLst>
                    <a:ext uri="{9D8B030D-6E8A-4147-A177-3AD203B41FA5}">
                      <a16:colId xmlns:a16="http://schemas.microsoft.com/office/drawing/2014/main" val="2394252071"/>
                    </a:ext>
                  </a:extLst>
                </a:gridCol>
                <a:gridCol w="1514018">
                  <a:extLst>
                    <a:ext uri="{9D8B030D-6E8A-4147-A177-3AD203B41FA5}">
                      <a16:colId xmlns:a16="http://schemas.microsoft.com/office/drawing/2014/main" val="102807542"/>
                    </a:ext>
                  </a:extLst>
                </a:gridCol>
                <a:gridCol w="1514018">
                  <a:extLst>
                    <a:ext uri="{9D8B030D-6E8A-4147-A177-3AD203B41FA5}">
                      <a16:colId xmlns:a16="http://schemas.microsoft.com/office/drawing/2014/main" val="2639567592"/>
                    </a:ext>
                  </a:extLst>
                </a:gridCol>
                <a:gridCol w="1514018">
                  <a:extLst>
                    <a:ext uri="{9D8B030D-6E8A-4147-A177-3AD203B41FA5}">
                      <a16:colId xmlns:a16="http://schemas.microsoft.com/office/drawing/2014/main" val="1158529889"/>
                    </a:ext>
                  </a:extLst>
                </a:gridCol>
                <a:gridCol w="1514018">
                  <a:extLst>
                    <a:ext uri="{9D8B030D-6E8A-4147-A177-3AD203B41FA5}">
                      <a16:colId xmlns:a16="http://schemas.microsoft.com/office/drawing/2014/main" val="933857911"/>
                    </a:ext>
                  </a:extLst>
                </a:gridCol>
              </a:tblGrid>
              <a:tr h="370840">
                <a:tc>
                  <a:txBody>
                    <a:bodyPr/>
                    <a:lstStyle/>
                    <a:p>
                      <a:pPr algn="ctr"/>
                      <a:endParaRPr lang="en-VN" b="1" dirty="0">
                        <a:solidFill>
                          <a:srgbClr val="FF0000"/>
                        </a:solidFill>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0</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1</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2</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3</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4</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9674969"/>
                  </a:ext>
                </a:extLst>
              </a:tr>
              <a:tr h="370840">
                <a:tc>
                  <a:txBody>
                    <a:bodyPr/>
                    <a:lstStyle/>
                    <a:p>
                      <a:pPr algn="ctr"/>
                      <a:r>
                        <a:rPr lang="en-VN" sz="1800" b="1" dirty="0">
                          <a:latin typeface="Times New Roman" panose="02020603050405020304" pitchFamily="18" charset="0"/>
                          <a:cs typeface="Times New Roman" panose="02020603050405020304" pitchFamily="18" charset="0"/>
                        </a:rPr>
                        <a:t>lst[0:5:2]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VN" b="1" dirty="0">
                          <a:latin typeface="Times New Roman" panose="02020603050405020304" pitchFamily="18" charset="0"/>
                          <a:cs typeface="Times New Roman" panose="0202060305040502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VN" b="1" dirty="0">
                          <a:latin typeface="Times New Roman" panose="02020603050405020304" pitchFamily="18" charset="0"/>
                          <a:cs typeface="Times New Roman" panose="02020603050405020304"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VN" b="1" dirty="0">
                          <a:latin typeface="Times New Roman" panose="02020603050405020304" pitchFamily="18" charset="0"/>
                          <a:cs typeface="Times New Roman" panose="02020603050405020304" pitchFamily="18"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VN" b="1" dirty="0">
                          <a:latin typeface="Times New Roman" panose="02020603050405020304" pitchFamily="18" charset="0"/>
                          <a:cs typeface="Times New Roman" panose="02020603050405020304" pitchFamily="18" charset="0"/>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23937723"/>
                  </a:ext>
                </a:extLst>
              </a:tr>
              <a:tr h="370840">
                <a:tc>
                  <a:txBody>
                    <a:bodyPr/>
                    <a:lstStyle/>
                    <a:p>
                      <a:pPr algn="ctr"/>
                      <a:endParaRPr lang="en-VN" sz="1800" b="1"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84179346"/>
                  </a:ext>
                </a:extLst>
              </a:tr>
            </a:tbl>
          </a:graphicData>
        </a:graphic>
      </p:graphicFrame>
      <p:graphicFrame>
        <p:nvGraphicFramePr>
          <p:cNvPr id="8" name="Table 2">
            <a:extLst>
              <a:ext uri="{FF2B5EF4-FFF2-40B4-BE49-F238E27FC236}">
                <a16:creationId xmlns:a16="http://schemas.microsoft.com/office/drawing/2014/main" id="{9C5C7BBE-4F83-BB4E-8140-CEC1C334A272}"/>
              </a:ext>
            </a:extLst>
          </p:cNvPr>
          <p:cNvGraphicFramePr>
            <a:graphicFrameLocks noGrp="1"/>
          </p:cNvGraphicFramePr>
          <p:nvPr>
            <p:extLst>
              <p:ext uri="{D42A27DB-BD31-4B8C-83A1-F6EECF244321}">
                <p14:modId xmlns:p14="http://schemas.microsoft.com/office/powerpoint/2010/main" val="2824842782"/>
              </p:ext>
            </p:extLst>
          </p:nvPr>
        </p:nvGraphicFramePr>
        <p:xfrm>
          <a:off x="1553946" y="3983775"/>
          <a:ext cx="9084108" cy="1112520"/>
        </p:xfrm>
        <a:graphic>
          <a:graphicData uri="http://schemas.openxmlformats.org/drawingml/2006/table">
            <a:tbl>
              <a:tblPr firstRow="1" bandRow="1">
                <a:tableStyleId>{2D5ABB26-0587-4C30-8999-92F81FD0307C}</a:tableStyleId>
              </a:tblPr>
              <a:tblGrid>
                <a:gridCol w="1514018">
                  <a:extLst>
                    <a:ext uri="{9D8B030D-6E8A-4147-A177-3AD203B41FA5}">
                      <a16:colId xmlns:a16="http://schemas.microsoft.com/office/drawing/2014/main" val="4117393875"/>
                    </a:ext>
                  </a:extLst>
                </a:gridCol>
                <a:gridCol w="1514018">
                  <a:extLst>
                    <a:ext uri="{9D8B030D-6E8A-4147-A177-3AD203B41FA5}">
                      <a16:colId xmlns:a16="http://schemas.microsoft.com/office/drawing/2014/main" val="2394252071"/>
                    </a:ext>
                  </a:extLst>
                </a:gridCol>
                <a:gridCol w="1514018">
                  <a:extLst>
                    <a:ext uri="{9D8B030D-6E8A-4147-A177-3AD203B41FA5}">
                      <a16:colId xmlns:a16="http://schemas.microsoft.com/office/drawing/2014/main" val="102807542"/>
                    </a:ext>
                  </a:extLst>
                </a:gridCol>
                <a:gridCol w="1514018">
                  <a:extLst>
                    <a:ext uri="{9D8B030D-6E8A-4147-A177-3AD203B41FA5}">
                      <a16:colId xmlns:a16="http://schemas.microsoft.com/office/drawing/2014/main" val="2639567592"/>
                    </a:ext>
                  </a:extLst>
                </a:gridCol>
                <a:gridCol w="1514018">
                  <a:extLst>
                    <a:ext uri="{9D8B030D-6E8A-4147-A177-3AD203B41FA5}">
                      <a16:colId xmlns:a16="http://schemas.microsoft.com/office/drawing/2014/main" val="1158529889"/>
                    </a:ext>
                  </a:extLst>
                </a:gridCol>
                <a:gridCol w="1514018">
                  <a:extLst>
                    <a:ext uri="{9D8B030D-6E8A-4147-A177-3AD203B41FA5}">
                      <a16:colId xmlns:a16="http://schemas.microsoft.com/office/drawing/2014/main" val="933857911"/>
                    </a:ext>
                  </a:extLst>
                </a:gridCol>
              </a:tblGrid>
              <a:tr h="370840">
                <a:tc>
                  <a:txBody>
                    <a:bodyPr/>
                    <a:lstStyle/>
                    <a:p>
                      <a:pPr algn="ctr"/>
                      <a:endParaRPr lang="en-VN" b="1" dirty="0">
                        <a:solidFill>
                          <a:srgbClr val="FF0000"/>
                        </a:solidFill>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0</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1</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2</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3</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4</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9674969"/>
                  </a:ext>
                </a:extLst>
              </a:tr>
              <a:tr h="370840">
                <a:tc>
                  <a:txBody>
                    <a:bodyPr/>
                    <a:lstStyle/>
                    <a:p>
                      <a:pPr algn="ctr"/>
                      <a:r>
                        <a:rPr lang="en-VN" sz="1800" b="1" dirty="0">
                          <a:latin typeface="Times New Roman" panose="02020603050405020304" pitchFamily="18" charset="0"/>
                          <a:cs typeface="Times New Roman" panose="02020603050405020304" pitchFamily="18" charset="0"/>
                        </a:rPr>
                        <a:t>lst[::2]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VN" b="1" dirty="0">
                          <a:latin typeface="Times New Roman" panose="02020603050405020304" pitchFamily="18" charset="0"/>
                          <a:cs typeface="Times New Roman" panose="0202060305040502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VN" b="1" dirty="0">
                          <a:latin typeface="Times New Roman" panose="02020603050405020304" pitchFamily="18" charset="0"/>
                          <a:cs typeface="Times New Roman" panose="02020603050405020304"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VN" b="1" dirty="0">
                          <a:latin typeface="Times New Roman" panose="02020603050405020304" pitchFamily="18" charset="0"/>
                          <a:cs typeface="Times New Roman" panose="02020603050405020304" pitchFamily="18"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VN" b="1" dirty="0">
                          <a:latin typeface="Times New Roman" panose="02020603050405020304" pitchFamily="18" charset="0"/>
                          <a:cs typeface="Times New Roman" panose="02020603050405020304" pitchFamily="18" charset="0"/>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23937723"/>
                  </a:ext>
                </a:extLst>
              </a:tr>
              <a:tr h="370840">
                <a:tc>
                  <a:txBody>
                    <a:bodyPr/>
                    <a:lstStyle/>
                    <a:p>
                      <a:pPr algn="ctr"/>
                      <a:endParaRPr lang="en-VN" sz="1800" b="1"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84179346"/>
                  </a:ext>
                </a:extLst>
              </a:tr>
            </a:tbl>
          </a:graphicData>
        </a:graphic>
      </p:graphicFrame>
      <p:graphicFrame>
        <p:nvGraphicFramePr>
          <p:cNvPr id="9" name="Table 2">
            <a:extLst>
              <a:ext uri="{FF2B5EF4-FFF2-40B4-BE49-F238E27FC236}">
                <a16:creationId xmlns:a16="http://schemas.microsoft.com/office/drawing/2014/main" id="{BD8B4AED-99EC-5D4E-905A-8924FB2DBD60}"/>
              </a:ext>
            </a:extLst>
          </p:cNvPr>
          <p:cNvGraphicFramePr>
            <a:graphicFrameLocks noGrp="1"/>
          </p:cNvGraphicFramePr>
          <p:nvPr>
            <p:extLst>
              <p:ext uri="{D42A27DB-BD31-4B8C-83A1-F6EECF244321}">
                <p14:modId xmlns:p14="http://schemas.microsoft.com/office/powerpoint/2010/main" val="3004436939"/>
              </p:ext>
            </p:extLst>
          </p:nvPr>
        </p:nvGraphicFramePr>
        <p:xfrm>
          <a:off x="1553946" y="5096295"/>
          <a:ext cx="9084108" cy="1112520"/>
        </p:xfrm>
        <a:graphic>
          <a:graphicData uri="http://schemas.openxmlformats.org/drawingml/2006/table">
            <a:tbl>
              <a:tblPr firstRow="1" bandRow="1">
                <a:tableStyleId>{2D5ABB26-0587-4C30-8999-92F81FD0307C}</a:tableStyleId>
              </a:tblPr>
              <a:tblGrid>
                <a:gridCol w="1514018">
                  <a:extLst>
                    <a:ext uri="{9D8B030D-6E8A-4147-A177-3AD203B41FA5}">
                      <a16:colId xmlns:a16="http://schemas.microsoft.com/office/drawing/2014/main" val="4117393875"/>
                    </a:ext>
                  </a:extLst>
                </a:gridCol>
                <a:gridCol w="1514018">
                  <a:extLst>
                    <a:ext uri="{9D8B030D-6E8A-4147-A177-3AD203B41FA5}">
                      <a16:colId xmlns:a16="http://schemas.microsoft.com/office/drawing/2014/main" val="2394252071"/>
                    </a:ext>
                  </a:extLst>
                </a:gridCol>
                <a:gridCol w="1514018">
                  <a:extLst>
                    <a:ext uri="{9D8B030D-6E8A-4147-A177-3AD203B41FA5}">
                      <a16:colId xmlns:a16="http://schemas.microsoft.com/office/drawing/2014/main" val="102807542"/>
                    </a:ext>
                  </a:extLst>
                </a:gridCol>
                <a:gridCol w="1514018">
                  <a:extLst>
                    <a:ext uri="{9D8B030D-6E8A-4147-A177-3AD203B41FA5}">
                      <a16:colId xmlns:a16="http://schemas.microsoft.com/office/drawing/2014/main" val="2639567592"/>
                    </a:ext>
                  </a:extLst>
                </a:gridCol>
                <a:gridCol w="1514018">
                  <a:extLst>
                    <a:ext uri="{9D8B030D-6E8A-4147-A177-3AD203B41FA5}">
                      <a16:colId xmlns:a16="http://schemas.microsoft.com/office/drawing/2014/main" val="1158529889"/>
                    </a:ext>
                  </a:extLst>
                </a:gridCol>
                <a:gridCol w="1514018">
                  <a:extLst>
                    <a:ext uri="{9D8B030D-6E8A-4147-A177-3AD203B41FA5}">
                      <a16:colId xmlns:a16="http://schemas.microsoft.com/office/drawing/2014/main" val="933857911"/>
                    </a:ext>
                  </a:extLst>
                </a:gridCol>
              </a:tblGrid>
              <a:tr h="370840">
                <a:tc>
                  <a:txBody>
                    <a:bodyPr/>
                    <a:lstStyle/>
                    <a:p>
                      <a:pPr algn="ctr"/>
                      <a:endParaRPr lang="en-VN" b="1" dirty="0">
                        <a:solidFill>
                          <a:srgbClr val="FF0000"/>
                        </a:solidFill>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0</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1</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2</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3</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4</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9674969"/>
                  </a:ext>
                </a:extLst>
              </a:tr>
              <a:tr h="370840">
                <a:tc>
                  <a:txBody>
                    <a:bodyPr/>
                    <a:lstStyle/>
                    <a:p>
                      <a:pPr algn="ctr"/>
                      <a:r>
                        <a:rPr lang="en-VN" sz="1800" b="1" dirty="0">
                          <a:latin typeface="Times New Roman" panose="02020603050405020304" pitchFamily="18" charset="0"/>
                          <a:cs typeface="Times New Roman" panose="02020603050405020304" pitchFamily="18" charset="0"/>
                        </a:rPr>
                        <a:t>lst[:-2:2]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VN" b="1" dirty="0">
                          <a:latin typeface="Times New Roman" panose="02020603050405020304" pitchFamily="18" charset="0"/>
                          <a:cs typeface="Times New Roman" panose="0202060305040502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VN" b="1" dirty="0">
                          <a:latin typeface="Times New Roman" panose="02020603050405020304" pitchFamily="18" charset="0"/>
                          <a:cs typeface="Times New Roman" panose="02020603050405020304"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VN" b="1" dirty="0">
                          <a:latin typeface="Times New Roman" panose="02020603050405020304" pitchFamily="18" charset="0"/>
                          <a:cs typeface="Times New Roman" panose="02020603050405020304" pitchFamily="18"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VN" b="1" dirty="0">
                          <a:latin typeface="Times New Roman" panose="02020603050405020304" pitchFamily="18" charset="0"/>
                          <a:cs typeface="Times New Roman" panose="02020603050405020304" pitchFamily="18" charset="0"/>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223937723"/>
                  </a:ext>
                </a:extLst>
              </a:tr>
              <a:tr h="370840">
                <a:tc>
                  <a:txBody>
                    <a:bodyPr/>
                    <a:lstStyle/>
                    <a:p>
                      <a:pPr algn="ctr"/>
                      <a:endParaRPr lang="en-VN" sz="1800" b="1"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84179346"/>
                  </a:ext>
                </a:extLst>
              </a:tr>
            </a:tbl>
          </a:graphicData>
        </a:graphic>
      </p:graphicFrame>
    </p:spTree>
    <p:extLst>
      <p:ext uri="{BB962C8B-B14F-4D97-AF65-F5344CB8AC3E}">
        <p14:creationId xmlns:p14="http://schemas.microsoft.com/office/powerpoint/2010/main" val="1831569844"/>
      </p:ext>
    </p:extLst>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838200" y="0"/>
            <a:ext cx="10515600" cy="998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Times New Roman"/>
              <a:buNone/>
            </a:pPr>
            <a:r>
              <a:rPr lang="en-US" b="1" dirty="0">
                <a:solidFill>
                  <a:srgbClr val="00B050"/>
                </a:solidFill>
                <a:latin typeface="Times New Roman"/>
                <a:cs typeface="Times New Roman"/>
                <a:sym typeface="Times New Roman"/>
              </a:rPr>
              <a:t>Revise</a:t>
            </a:r>
            <a:endParaRPr dirty="0"/>
          </a:p>
        </p:txBody>
      </p:sp>
      <p:sp>
        <p:nvSpPr>
          <p:cNvPr id="186" name="Google Shape;186;p21"/>
          <p:cNvSpPr/>
          <p:nvPr/>
        </p:nvSpPr>
        <p:spPr>
          <a:xfrm>
            <a:off x="550073" y="1002835"/>
            <a:ext cx="11190600" cy="127200"/>
          </a:xfrm>
          <a:prstGeom prst="rect">
            <a:avLst/>
          </a:prstGeom>
          <a:solidFill>
            <a:srgbClr val="C55A11"/>
          </a:solid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 name="Google Shape;187;p2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188" name="Google Shape;188;p21"/>
          <p:cNvSpPr txBox="1">
            <a:spLocks noGrp="1"/>
          </p:cNvSpPr>
          <p:nvPr>
            <p:ph type="body" idx="1"/>
          </p:nvPr>
        </p:nvSpPr>
        <p:spPr>
          <a:xfrm>
            <a:off x="838200" y="1273175"/>
            <a:ext cx="10668600" cy="720600"/>
          </a:xfrm>
          <a:prstGeom prst="rect">
            <a:avLst/>
          </a:prstGeom>
          <a:noFill/>
          <a:ln>
            <a:noFill/>
          </a:ln>
        </p:spPr>
        <p:txBody>
          <a:bodyPr spcFirstLastPara="1" wrap="square" lIns="91425" tIns="45700" rIns="91425" bIns="45700" anchor="t" anchorCtr="0">
            <a:normAutofit/>
          </a:bodyPr>
          <a:lstStyle/>
          <a:p>
            <a:pPr marL="457200" lvl="0" indent="-381000" algn="l" rtl="0">
              <a:spcBef>
                <a:spcPts val="0"/>
              </a:spcBef>
              <a:spcAft>
                <a:spcPts val="0"/>
              </a:spcAft>
              <a:buClr>
                <a:srgbClr val="0070C0"/>
              </a:buClr>
              <a:buSzPts val="2400"/>
              <a:buFont typeface="Times New Roman"/>
              <a:buChar char="❖"/>
            </a:pPr>
            <a:r>
              <a:rPr lang="en-US" sz="2400" b="1" dirty="0">
                <a:solidFill>
                  <a:srgbClr val="0070C0"/>
                </a:solidFill>
                <a:latin typeface="Times New Roman"/>
                <a:cs typeface="Times New Roman"/>
                <a:sym typeface="Times New Roman"/>
              </a:rPr>
              <a:t>Lists: sliding</a:t>
            </a:r>
            <a:endParaRPr lang="en-US" dirty="0"/>
          </a:p>
        </p:txBody>
      </p:sp>
      <p:graphicFrame>
        <p:nvGraphicFramePr>
          <p:cNvPr id="7" name="Table 2">
            <a:extLst>
              <a:ext uri="{FF2B5EF4-FFF2-40B4-BE49-F238E27FC236}">
                <a16:creationId xmlns:a16="http://schemas.microsoft.com/office/drawing/2014/main" id="{3FF8ECA8-0F81-5D46-B2A3-EC79E0FE0FA3}"/>
              </a:ext>
            </a:extLst>
          </p:cNvPr>
          <p:cNvGraphicFramePr>
            <a:graphicFrameLocks noGrp="1"/>
          </p:cNvGraphicFramePr>
          <p:nvPr>
            <p:extLst>
              <p:ext uri="{D42A27DB-BD31-4B8C-83A1-F6EECF244321}">
                <p14:modId xmlns:p14="http://schemas.microsoft.com/office/powerpoint/2010/main" val="957356076"/>
              </p:ext>
            </p:extLst>
          </p:nvPr>
        </p:nvGraphicFramePr>
        <p:xfrm>
          <a:off x="1603319" y="2127232"/>
          <a:ext cx="9084108" cy="1112520"/>
        </p:xfrm>
        <a:graphic>
          <a:graphicData uri="http://schemas.openxmlformats.org/drawingml/2006/table">
            <a:tbl>
              <a:tblPr firstRow="1" bandRow="1">
                <a:tableStyleId>{2D5ABB26-0587-4C30-8999-92F81FD0307C}</a:tableStyleId>
              </a:tblPr>
              <a:tblGrid>
                <a:gridCol w="1514018">
                  <a:extLst>
                    <a:ext uri="{9D8B030D-6E8A-4147-A177-3AD203B41FA5}">
                      <a16:colId xmlns:a16="http://schemas.microsoft.com/office/drawing/2014/main" val="4117393875"/>
                    </a:ext>
                  </a:extLst>
                </a:gridCol>
                <a:gridCol w="1514018">
                  <a:extLst>
                    <a:ext uri="{9D8B030D-6E8A-4147-A177-3AD203B41FA5}">
                      <a16:colId xmlns:a16="http://schemas.microsoft.com/office/drawing/2014/main" val="2394252071"/>
                    </a:ext>
                  </a:extLst>
                </a:gridCol>
                <a:gridCol w="1514018">
                  <a:extLst>
                    <a:ext uri="{9D8B030D-6E8A-4147-A177-3AD203B41FA5}">
                      <a16:colId xmlns:a16="http://schemas.microsoft.com/office/drawing/2014/main" val="102807542"/>
                    </a:ext>
                  </a:extLst>
                </a:gridCol>
                <a:gridCol w="1514018">
                  <a:extLst>
                    <a:ext uri="{9D8B030D-6E8A-4147-A177-3AD203B41FA5}">
                      <a16:colId xmlns:a16="http://schemas.microsoft.com/office/drawing/2014/main" val="2639567592"/>
                    </a:ext>
                  </a:extLst>
                </a:gridCol>
                <a:gridCol w="1514018">
                  <a:extLst>
                    <a:ext uri="{9D8B030D-6E8A-4147-A177-3AD203B41FA5}">
                      <a16:colId xmlns:a16="http://schemas.microsoft.com/office/drawing/2014/main" val="1158529889"/>
                    </a:ext>
                  </a:extLst>
                </a:gridCol>
                <a:gridCol w="1514018">
                  <a:extLst>
                    <a:ext uri="{9D8B030D-6E8A-4147-A177-3AD203B41FA5}">
                      <a16:colId xmlns:a16="http://schemas.microsoft.com/office/drawing/2014/main" val="933857911"/>
                    </a:ext>
                  </a:extLst>
                </a:gridCol>
              </a:tblGrid>
              <a:tr h="370840">
                <a:tc>
                  <a:txBody>
                    <a:bodyPr/>
                    <a:lstStyle/>
                    <a:p>
                      <a:pPr algn="ctr"/>
                      <a:endParaRPr lang="en-VN" b="1" dirty="0">
                        <a:solidFill>
                          <a:srgbClr val="FF0000"/>
                        </a:solidFill>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0</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1</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2</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3</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4</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9674969"/>
                  </a:ext>
                </a:extLst>
              </a:tr>
              <a:tr h="370840">
                <a:tc>
                  <a:txBody>
                    <a:bodyPr/>
                    <a:lstStyle/>
                    <a:p>
                      <a:pPr algn="ctr"/>
                      <a:r>
                        <a:rPr lang="en-VN" sz="1800" b="1" dirty="0">
                          <a:latin typeface="Times New Roman" panose="02020603050405020304" pitchFamily="18" charset="0"/>
                          <a:cs typeface="Times New Roman" panose="02020603050405020304" pitchFamily="18" charset="0"/>
                        </a:rPr>
                        <a:t>lst[::]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VN" b="1" dirty="0">
                          <a:latin typeface="Times New Roman" panose="02020603050405020304" pitchFamily="18" charset="0"/>
                          <a:cs typeface="Times New Roman" panose="0202060305040502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latin typeface="Times New Roman" panose="02020603050405020304" pitchFamily="18" charset="0"/>
                          <a:cs typeface="Times New Roman" panose="02020603050405020304"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VN" b="1" dirty="0">
                          <a:latin typeface="Times New Roman" panose="02020603050405020304" pitchFamily="18" charset="0"/>
                          <a:cs typeface="Times New Roman" panose="02020603050405020304" pitchFamily="18"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VN" b="1" dirty="0">
                          <a:latin typeface="Times New Roman" panose="02020603050405020304" pitchFamily="18" charset="0"/>
                          <a:cs typeface="Times New Roman" panose="02020603050405020304" pitchFamily="18" charset="0"/>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23937723"/>
                  </a:ext>
                </a:extLst>
              </a:tr>
              <a:tr h="370840">
                <a:tc>
                  <a:txBody>
                    <a:bodyPr/>
                    <a:lstStyle/>
                    <a:p>
                      <a:pPr algn="ctr"/>
                      <a:endParaRPr lang="en-VN" sz="1800" b="1"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84179346"/>
                  </a:ext>
                </a:extLst>
              </a:tr>
            </a:tbl>
          </a:graphicData>
        </a:graphic>
      </p:graphicFrame>
      <p:sp>
        <p:nvSpPr>
          <p:cNvPr id="8" name="TextBox 7">
            <a:extLst>
              <a:ext uri="{FF2B5EF4-FFF2-40B4-BE49-F238E27FC236}">
                <a16:creationId xmlns:a16="http://schemas.microsoft.com/office/drawing/2014/main" id="{BB9CFCF7-DE52-024D-A2FA-1F6CFAC2840D}"/>
              </a:ext>
            </a:extLst>
          </p:cNvPr>
          <p:cNvSpPr txBox="1"/>
          <p:nvPr/>
        </p:nvSpPr>
        <p:spPr>
          <a:xfrm>
            <a:off x="685200" y="1736805"/>
            <a:ext cx="11024290" cy="400110"/>
          </a:xfrm>
          <a:prstGeom prst="rect">
            <a:avLst/>
          </a:prstGeom>
          <a:noFill/>
        </p:spPr>
        <p:txBody>
          <a:bodyPr wrap="square" rtlCol="0">
            <a:spAutoFit/>
          </a:bodyPr>
          <a:lstStyle/>
          <a:p>
            <a:r>
              <a:rPr lang="en-VN" sz="2000" b="1" dirty="0">
                <a:latin typeface="Times New Roman" panose="02020603050405020304" pitchFamily="18" charset="0"/>
                <a:cs typeface="Times New Roman" panose="02020603050405020304" pitchFamily="18" charset="0"/>
              </a:rPr>
              <a:t>🧐 Question: </a:t>
            </a:r>
            <a:r>
              <a:rPr lang="en-VN" sz="2000" dirty="0">
                <a:latin typeface="Times New Roman" panose="02020603050405020304" pitchFamily="18" charset="0"/>
                <a:cs typeface="Times New Roman" panose="02020603050405020304" pitchFamily="18" charset="0"/>
              </a:rPr>
              <a:t>what if our step is </a:t>
            </a:r>
            <a:r>
              <a:rPr lang="en-VN" sz="2000" dirty="0">
                <a:solidFill>
                  <a:srgbClr val="FF0000"/>
                </a:solidFill>
                <a:latin typeface="Times New Roman" panose="02020603050405020304" pitchFamily="18" charset="0"/>
                <a:cs typeface="Times New Roman" panose="02020603050405020304" pitchFamily="18" charset="0"/>
              </a:rPr>
              <a:t>negative</a:t>
            </a:r>
            <a:r>
              <a:rPr lang="en-VN" sz="2000" dirty="0">
                <a:latin typeface="Times New Roman" panose="02020603050405020304" pitchFamily="18" charset="0"/>
                <a:cs typeface="Times New Roman" panose="02020603050405020304" pitchFamily="18" charset="0"/>
              </a:rPr>
              <a:t>?</a:t>
            </a:r>
          </a:p>
        </p:txBody>
      </p:sp>
      <p:graphicFrame>
        <p:nvGraphicFramePr>
          <p:cNvPr id="9" name="Table 2">
            <a:extLst>
              <a:ext uri="{FF2B5EF4-FFF2-40B4-BE49-F238E27FC236}">
                <a16:creationId xmlns:a16="http://schemas.microsoft.com/office/drawing/2014/main" id="{DE8990DE-D02B-734A-AE1E-D409DC90A917}"/>
              </a:ext>
            </a:extLst>
          </p:cNvPr>
          <p:cNvGraphicFramePr>
            <a:graphicFrameLocks noGrp="1"/>
          </p:cNvGraphicFramePr>
          <p:nvPr>
            <p:extLst>
              <p:ext uri="{D42A27DB-BD31-4B8C-83A1-F6EECF244321}">
                <p14:modId xmlns:p14="http://schemas.microsoft.com/office/powerpoint/2010/main" val="505207137"/>
              </p:ext>
            </p:extLst>
          </p:nvPr>
        </p:nvGraphicFramePr>
        <p:xfrm>
          <a:off x="1603319" y="3622508"/>
          <a:ext cx="9084108" cy="1112520"/>
        </p:xfrm>
        <a:graphic>
          <a:graphicData uri="http://schemas.openxmlformats.org/drawingml/2006/table">
            <a:tbl>
              <a:tblPr firstRow="1" bandRow="1">
                <a:tableStyleId>{2D5ABB26-0587-4C30-8999-92F81FD0307C}</a:tableStyleId>
              </a:tblPr>
              <a:tblGrid>
                <a:gridCol w="1514018">
                  <a:extLst>
                    <a:ext uri="{9D8B030D-6E8A-4147-A177-3AD203B41FA5}">
                      <a16:colId xmlns:a16="http://schemas.microsoft.com/office/drawing/2014/main" val="4117393875"/>
                    </a:ext>
                  </a:extLst>
                </a:gridCol>
                <a:gridCol w="1514018">
                  <a:extLst>
                    <a:ext uri="{9D8B030D-6E8A-4147-A177-3AD203B41FA5}">
                      <a16:colId xmlns:a16="http://schemas.microsoft.com/office/drawing/2014/main" val="2394252071"/>
                    </a:ext>
                  </a:extLst>
                </a:gridCol>
                <a:gridCol w="1514018">
                  <a:extLst>
                    <a:ext uri="{9D8B030D-6E8A-4147-A177-3AD203B41FA5}">
                      <a16:colId xmlns:a16="http://schemas.microsoft.com/office/drawing/2014/main" val="102807542"/>
                    </a:ext>
                  </a:extLst>
                </a:gridCol>
                <a:gridCol w="1514018">
                  <a:extLst>
                    <a:ext uri="{9D8B030D-6E8A-4147-A177-3AD203B41FA5}">
                      <a16:colId xmlns:a16="http://schemas.microsoft.com/office/drawing/2014/main" val="2639567592"/>
                    </a:ext>
                  </a:extLst>
                </a:gridCol>
                <a:gridCol w="1514018">
                  <a:extLst>
                    <a:ext uri="{9D8B030D-6E8A-4147-A177-3AD203B41FA5}">
                      <a16:colId xmlns:a16="http://schemas.microsoft.com/office/drawing/2014/main" val="1158529889"/>
                    </a:ext>
                  </a:extLst>
                </a:gridCol>
                <a:gridCol w="1514018">
                  <a:extLst>
                    <a:ext uri="{9D8B030D-6E8A-4147-A177-3AD203B41FA5}">
                      <a16:colId xmlns:a16="http://schemas.microsoft.com/office/drawing/2014/main" val="933857911"/>
                    </a:ext>
                  </a:extLst>
                </a:gridCol>
              </a:tblGrid>
              <a:tr h="370840">
                <a:tc>
                  <a:txBody>
                    <a:bodyPr/>
                    <a:lstStyle/>
                    <a:p>
                      <a:pPr algn="ctr"/>
                      <a:endParaRPr lang="en-VN" b="1" dirty="0">
                        <a:solidFill>
                          <a:srgbClr val="FF0000"/>
                        </a:solidFill>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0</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1</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2</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3</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4</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9674969"/>
                  </a:ext>
                </a:extLst>
              </a:tr>
              <a:tr h="370840">
                <a:tc>
                  <a:txBody>
                    <a:bodyPr/>
                    <a:lstStyle/>
                    <a:p>
                      <a:pPr algn="ctr"/>
                      <a:r>
                        <a:rPr lang="en-VN" sz="1800" b="1" dirty="0">
                          <a:latin typeface="Times New Roman" panose="02020603050405020304" pitchFamily="18" charset="0"/>
                          <a:cs typeface="Times New Roman" panose="02020603050405020304" pitchFamily="18" charset="0"/>
                        </a:rPr>
                        <a:t>lst[::-1]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latin typeface="Times New Roman" panose="02020603050405020304" pitchFamily="18" charset="0"/>
                          <a:cs typeface="Times New Roman" panose="02020603050405020304" pitchFamily="18" charset="0"/>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VN" b="1" dirty="0">
                          <a:latin typeface="Times New Roman" panose="02020603050405020304" pitchFamily="18" charset="0"/>
                          <a:cs typeface="Times New Roman" panose="02020603050405020304" pitchFamily="18"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latin typeface="Times New Roman" panose="02020603050405020304" pitchFamily="18" charset="0"/>
                          <a:cs typeface="Times New Roman" panose="02020603050405020304"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VN" b="1" dirty="0">
                          <a:latin typeface="Times New Roman" panose="02020603050405020304" pitchFamily="18" charset="0"/>
                          <a:cs typeface="Times New Roman" panose="0202060305040502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VN" b="1" dirty="0">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23937723"/>
                  </a:ext>
                </a:extLst>
              </a:tr>
              <a:tr h="370840">
                <a:tc>
                  <a:txBody>
                    <a:bodyPr/>
                    <a:lstStyle/>
                    <a:p>
                      <a:pPr algn="ctr"/>
                      <a:endParaRPr lang="en-VN" sz="1800" b="1"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84179346"/>
                  </a:ext>
                </a:extLst>
              </a:tr>
            </a:tbl>
          </a:graphicData>
        </a:graphic>
      </p:graphicFrame>
      <p:sp>
        <p:nvSpPr>
          <p:cNvPr id="11" name="TextBox 10">
            <a:extLst>
              <a:ext uri="{FF2B5EF4-FFF2-40B4-BE49-F238E27FC236}">
                <a16:creationId xmlns:a16="http://schemas.microsoft.com/office/drawing/2014/main" id="{BC97006D-D5BD-174E-BF6C-522C3AFC198D}"/>
              </a:ext>
            </a:extLst>
          </p:cNvPr>
          <p:cNvSpPr txBox="1"/>
          <p:nvPr/>
        </p:nvSpPr>
        <p:spPr>
          <a:xfrm>
            <a:off x="685200" y="3206295"/>
            <a:ext cx="11024290" cy="400110"/>
          </a:xfrm>
          <a:prstGeom prst="rect">
            <a:avLst/>
          </a:prstGeom>
          <a:noFill/>
        </p:spPr>
        <p:txBody>
          <a:bodyPr wrap="square" rtlCol="0">
            <a:spAutoFit/>
          </a:bodyPr>
          <a:lstStyle/>
          <a:p>
            <a:r>
              <a:rPr lang="en-VN" sz="2000" b="1" dirty="0">
                <a:latin typeface="Times New Roman" panose="02020603050405020304" pitchFamily="18" charset="0"/>
                <a:cs typeface="Times New Roman" panose="02020603050405020304" pitchFamily="18" charset="0"/>
              </a:rPr>
              <a:t>🧐 Answer: it moves backward (become a reverse version of original list)</a:t>
            </a:r>
            <a:endParaRPr lang="en-VN" sz="2000" dirty="0">
              <a:latin typeface="Times New Roman" panose="02020603050405020304" pitchFamily="18" charset="0"/>
              <a:cs typeface="Times New Roman" panose="02020603050405020304" pitchFamily="18" charset="0"/>
            </a:endParaRPr>
          </a:p>
        </p:txBody>
      </p:sp>
      <p:graphicFrame>
        <p:nvGraphicFramePr>
          <p:cNvPr id="21" name="Table 2">
            <a:extLst>
              <a:ext uri="{FF2B5EF4-FFF2-40B4-BE49-F238E27FC236}">
                <a16:creationId xmlns:a16="http://schemas.microsoft.com/office/drawing/2014/main" id="{B805B3FB-E029-F54A-9655-414CBC59F1FC}"/>
              </a:ext>
            </a:extLst>
          </p:cNvPr>
          <p:cNvGraphicFramePr>
            <a:graphicFrameLocks noGrp="1"/>
          </p:cNvGraphicFramePr>
          <p:nvPr>
            <p:extLst>
              <p:ext uri="{D42A27DB-BD31-4B8C-83A1-F6EECF244321}">
                <p14:modId xmlns:p14="http://schemas.microsoft.com/office/powerpoint/2010/main" val="4270760540"/>
              </p:ext>
            </p:extLst>
          </p:nvPr>
        </p:nvGraphicFramePr>
        <p:xfrm>
          <a:off x="1603319" y="4754898"/>
          <a:ext cx="9084108" cy="1112520"/>
        </p:xfrm>
        <a:graphic>
          <a:graphicData uri="http://schemas.openxmlformats.org/drawingml/2006/table">
            <a:tbl>
              <a:tblPr firstRow="1" bandRow="1">
                <a:tableStyleId>{2D5ABB26-0587-4C30-8999-92F81FD0307C}</a:tableStyleId>
              </a:tblPr>
              <a:tblGrid>
                <a:gridCol w="1514018">
                  <a:extLst>
                    <a:ext uri="{9D8B030D-6E8A-4147-A177-3AD203B41FA5}">
                      <a16:colId xmlns:a16="http://schemas.microsoft.com/office/drawing/2014/main" val="4117393875"/>
                    </a:ext>
                  </a:extLst>
                </a:gridCol>
                <a:gridCol w="1514018">
                  <a:extLst>
                    <a:ext uri="{9D8B030D-6E8A-4147-A177-3AD203B41FA5}">
                      <a16:colId xmlns:a16="http://schemas.microsoft.com/office/drawing/2014/main" val="2394252071"/>
                    </a:ext>
                  </a:extLst>
                </a:gridCol>
                <a:gridCol w="1514018">
                  <a:extLst>
                    <a:ext uri="{9D8B030D-6E8A-4147-A177-3AD203B41FA5}">
                      <a16:colId xmlns:a16="http://schemas.microsoft.com/office/drawing/2014/main" val="102807542"/>
                    </a:ext>
                  </a:extLst>
                </a:gridCol>
                <a:gridCol w="1514018">
                  <a:extLst>
                    <a:ext uri="{9D8B030D-6E8A-4147-A177-3AD203B41FA5}">
                      <a16:colId xmlns:a16="http://schemas.microsoft.com/office/drawing/2014/main" val="2639567592"/>
                    </a:ext>
                  </a:extLst>
                </a:gridCol>
                <a:gridCol w="1514018">
                  <a:extLst>
                    <a:ext uri="{9D8B030D-6E8A-4147-A177-3AD203B41FA5}">
                      <a16:colId xmlns:a16="http://schemas.microsoft.com/office/drawing/2014/main" val="1158529889"/>
                    </a:ext>
                  </a:extLst>
                </a:gridCol>
                <a:gridCol w="1514018">
                  <a:extLst>
                    <a:ext uri="{9D8B030D-6E8A-4147-A177-3AD203B41FA5}">
                      <a16:colId xmlns:a16="http://schemas.microsoft.com/office/drawing/2014/main" val="933857911"/>
                    </a:ext>
                  </a:extLst>
                </a:gridCol>
              </a:tblGrid>
              <a:tr h="370840">
                <a:tc>
                  <a:txBody>
                    <a:bodyPr/>
                    <a:lstStyle/>
                    <a:p>
                      <a:pPr algn="ctr"/>
                      <a:endParaRPr lang="en-VN" b="1" dirty="0">
                        <a:solidFill>
                          <a:srgbClr val="FF0000"/>
                        </a:solidFill>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0</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1</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2</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3</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4</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9674969"/>
                  </a:ext>
                </a:extLst>
              </a:tr>
              <a:tr h="370840">
                <a:tc>
                  <a:txBody>
                    <a:bodyPr/>
                    <a:lstStyle/>
                    <a:p>
                      <a:pPr algn="ctr"/>
                      <a:r>
                        <a:rPr lang="en-VN" sz="1800" b="1" dirty="0">
                          <a:latin typeface="Times New Roman" panose="02020603050405020304" pitchFamily="18" charset="0"/>
                          <a:cs typeface="Times New Roman" panose="02020603050405020304" pitchFamily="18" charset="0"/>
                        </a:rPr>
                        <a:t>lst[::-1][0]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latin typeface="Times New Roman" panose="02020603050405020304" pitchFamily="18" charset="0"/>
                          <a:cs typeface="Times New Roman" panose="02020603050405020304" pitchFamily="18" charset="0"/>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VN" b="1" dirty="0">
                          <a:latin typeface="Times New Roman" panose="02020603050405020304" pitchFamily="18" charset="0"/>
                          <a:cs typeface="Times New Roman" panose="02020603050405020304" pitchFamily="18"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VN" b="1" dirty="0">
                          <a:latin typeface="Times New Roman" panose="02020603050405020304" pitchFamily="18" charset="0"/>
                          <a:cs typeface="Times New Roman" panose="02020603050405020304"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VN" b="1" dirty="0">
                          <a:latin typeface="Times New Roman" panose="02020603050405020304" pitchFamily="18" charset="0"/>
                          <a:cs typeface="Times New Roman" panose="0202060305040502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VN" b="1" dirty="0">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223937723"/>
                  </a:ext>
                </a:extLst>
              </a:tr>
              <a:tr h="370840">
                <a:tc>
                  <a:txBody>
                    <a:bodyPr/>
                    <a:lstStyle/>
                    <a:p>
                      <a:pPr algn="ctr"/>
                      <a:endParaRPr lang="en-VN" sz="1800" b="1"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84179346"/>
                  </a:ext>
                </a:extLst>
              </a:tr>
            </a:tbl>
          </a:graphicData>
        </a:graphic>
      </p:graphicFrame>
      <p:graphicFrame>
        <p:nvGraphicFramePr>
          <p:cNvPr id="22" name="Table 2">
            <a:extLst>
              <a:ext uri="{FF2B5EF4-FFF2-40B4-BE49-F238E27FC236}">
                <a16:creationId xmlns:a16="http://schemas.microsoft.com/office/drawing/2014/main" id="{3C52D94E-0FDD-6A48-ABF9-770066899636}"/>
              </a:ext>
            </a:extLst>
          </p:cNvPr>
          <p:cNvGraphicFramePr>
            <a:graphicFrameLocks noGrp="1"/>
          </p:cNvGraphicFramePr>
          <p:nvPr>
            <p:extLst>
              <p:ext uri="{D42A27DB-BD31-4B8C-83A1-F6EECF244321}">
                <p14:modId xmlns:p14="http://schemas.microsoft.com/office/powerpoint/2010/main" val="1212166757"/>
              </p:ext>
            </p:extLst>
          </p:nvPr>
        </p:nvGraphicFramePr>
        <p:xfrm>
          <a:off x="1603319" y="5726456"/>
          <a:ext cx="9084108" cy="1112520"/>
        </p:xfrm>
        <a:graphic>
          <a:graphicData uri="http://schemas.openxmlformats.org/drawingml/2006/table">
            <a:tbl>
              <a:tblPr firstRow="1" bandRow="1">
                <a:tableStyleId>{2D5ABB26-0587-4C30-8999-92F81FD0307C}</a:tableStyleId>
              </a:tblPr>
              <a:tblGrid>
                <a:gridCol w="1514018">
                  <a:extLst>
                    <a:ext uri="{9D8B030D-6E8A-4147-A177-3AD203B41FA5}">
                      <a16:colId xmlns:a16="http://schemas.microsoft.com/office/drawing/2014/main" val="4117393875"/>
                    </a:ext>
                  </a:extLst>
                </a:gridCol>
                <a:gridCol w="1514018">
                  <a:extLst>
                    <a:ext uri="{9D8B030D-6E8A-4147-A177-3AD203B41FA5}">
                      <a16:colId xmlns:a16="http://schemas.microsoft.com/office/drawing/2014/main" val="2394252071"/>
                    </a:ext>
                  </a:extLst>
                </a:gridCol>
                <a:gridCol w="1514018">
                  <a:extLst>
                    <a:ext uri="{9D8B030D-6E8A-4147-A177-3AD203B41FA5}">
                      <a16:colId xmlns:a16="http://schemas.microsoft.com/office/drawing/2014/main" val="102807542"/>
                    </a:ext>
                  </a:extLst>
                </a:gridCol>
                <a:gridCol w="1514018">
                  <a:extLst>
                    <a:ext uri="{9D8B030D-6E8A-4147-A177-3AD203B41FA5}">
                      <a16:colId xmlns:a16="http://schemas.microsoft.com/office/drawing/2014/main" val="2639567592"/>
                    </a:ext>
                  </a:extLst>
                </a:gridCol>
                <a:gridCol w="1514018">
                  <a:extLst>
                    <a:ext uri="{9D8B030D-6E8A-4147-A177-3AD203B41FA5}">
                      <a16:colId xmlns:a16="http://schemas.microsoft.com/office/drawing/2014/main" val="1158529889"/>
                    </a:ext>
                  </a:extLst>
                </a:gridCol>
                <a:gridCol w="1514018">
                  <a:extLst>
                    <a:ext uri="{9D8B030D-6E8A-4147-A177-3AD203B41FA5}">
                      <a16:colId xmlns:a16="http://schemas.microsoft.com/office/drawing/2014/main" val="933857911"/>
                    </a:ext>
                  </a:extLst>
                </a:gridCol>
              </a:tblGrid>
              <a:tr h="370840">
                <a:tc>
                  <a:txBody>
                    <a:bodyPr/>
                    <a:lstStyle/>
                    <a:p>
                      <a:pPr algn="ctr"/>
                      <a:endParaRPr lang="en-VN" b="1" dirty="0">
                        <a:solidFill>
                          <a:srgbClr val="FF0000"/>
                        </a:solidFill>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0</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1</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2</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3</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4</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9674969"/>
                  </a:ext>
                </a:extLst>
              </a:tr>
              <a:tr h="370840">
                <a:tc>
                  <a:txBody>
                    <a:bodyPr/>
                    <a:lstStyle/>
                    <a:p>
                      <a:pPr algn="ctr"/>
                      <a:r>
                        <a:rPr lang="en-VN" sz="1800" b="1" dirty="0">
                          <a:latin typeface="Times New Roman" panose="02020603050405020304" pitchFamily="18" charset="0"/>
                          <a:cs typeface="Times New Roman" panose="02020603050405020304" pitchFamily="18" charset="0"/>
                        </a:rPr>
                        <a:t>lst[::-1][1:3]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latin typeface="Times New Roman" panose="02020603050405020304" pitchFamily="18" charset="0"/>
                          <a:cs typeface="Times New Roman" panose="02020603050405020304" pitchFamily="18" charset="0"/>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VN" b="1" dirty="0">
                          <a:latin typeface="Times New Roman" panose="02020603050405020304" pitchFamily="18" charset="0"/>
                          <a:cs typeface="Times New Roman" panose="02020603050405020304" pitchFamily="18"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VN" b="1" dirty="0">
                          <a:latin typeface="Times New Roman" panose="02020603050405020304" pitchFamily="18" charset="0"/>
                          <a:cs typeface="Times New Roman" panose="02020603050405020304"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VN" b="1" dirty="0">
                          <a:latin typeface="Times New Roman" panose="02020603050405020304" pitchFamily="18" charset="0"/>
                          <a:cs typeface="Times New Roman" panose="0202060305040502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VN" b="1" dirty="0">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223937723"/>
                  </a:ext>
                </a:extLst>
              </a:tr>
              <a:tr h="370840">
                <a:tc>
                  <a:txBody>
                    <a:bodyPr/>
                    <a:lstStyle/>
                    <a:p>
                      <a:pPr algn="ctr"/>
                      <a:endParaRPr lang="en-VN" sz="1800" b="1"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84179346"/>
                  </a:ext>
                </a:extLst>
              </a:tr>
            </a:tbl>
          </a:graphicData>
        </a:graphic>
      </p:graphicFrame>
    </p:spTree>
    <p:extLst>
      <p:ext uri="{BB962C8B-B14F-4D97-AF65-F5344CB8AC3E}">
        <p14:creationId xmlns:p14="http://schemas.microsoft.com/office/powerpoint/2010/main" val="2579276405"/>
      </p:ext>
    </p:extLst>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838200" y="0"/>
            <a:ext cx="10515600" cy="998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Times New Roman"/>
              <a:buNone/>
            </a:pPr>
            <a:r>
              <a:rPr lang="en-US" b="1" dirty="0">
                <a:solidFill>
                  <a:srgbClr val="00B050"/>
                </a:solidFill>
                <a:latin typeface="Times New Roman"/>
                <a:cs typeface="Times New Roman"/>
                <a:sym typeface="Times New Roman"/>
              </a:rPr>
              <a:t>Revise</a:t>
            </a:r>
            <a:endParaRPr dirty="0"/>
          </a:p>
        </p:txBody>
      </p:sp>
      <p:sp>
        <p:nvSpPr>
          <p:cNvPr id="186" name="Google Shape;186;p21"/>
          <p:cNvSpPr/>
          <p:nvPr/>
        </p:nvSpPr>
        <p:spPr>
          <a:xfrm>
            <a:off x="550073" y="1002835"/>
            <a:ext cx="11190600" cy="127200"/>
          </a:xfrm>
          <a:prstGeom prst="rect">
            <a:avLst/>
          </a:prstGeom>
          <a:solidFill>
            <a:srgbClr val="C55A11"/>
          </a:solid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 name="Google Shape;187;p2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188" name="Google Shape;188;p21"/>
          <p:cNvSpPr txBox="1">
            <a:spLocks noGrp="1"/>
          </p:cNvSpPr>
          <p:nvPr>
            <p:ph type="body" idx="1"/>
          </p:nvPr>
        </p:nvSpPr>
        <p:spPr>
          <a:xfrm>
            <a:off x="838200" y="1273175"/>
            <a:ext cx="10668600" cy="720600"/>
          </a:xfrm>
          <a:prstGeom prst="rect">
            <a:avLst/>
          </a:prstGeom>
          <a:noFill/>
          <a:ln>
            <a:noFill/>
          </a:ln>
        </p:spPr>
        <p:txBody>
          <a:bodyPr spcFirstLastPara="1" wrap="square" lIns="91425" tIns="45700" rIns="91425" bIns="45700" anchor="t" anchorCtr="0">
            <a:normAutofit/>
          </a:bodyPr>
          <a:lstStyle/>
          <a:p>
            <a:pPr marL="457200" lvl="0" indent="-381000" algn="l" rtl="0">
              <a:spcBef>
                <a:spcPts val="0"/>
              </a:spcBef>
              <a:spcAft>
                <a:spcPts val="0"/>
              </a:spcAft>
              <a:buClr>
                <a:srgbClr val="0070C0"/>
              </a:buClr>
              <a:buSzPts val="2400"/>
              <a:buFont typeface="Times New Roman"/>
              <a:buChar char="❖"/>
            </a:pPr>
            <a:r>
              <a:rPr lang="en-US" sz="2400" b="1" dirty="0">
                <a:solidFill>
                  <a:srgbClr val="0070C0"/>
                </a:solidFill>
                <a:latin typeface="Times New Roman"/>
                <a:cs typeface="Times New Roman"/>
                <a:sym typeface="Times New Roman"/>
              </a:rPr>
              <a:t>Lists: sliding</a:t>
            </a:r>
            <a:endParaRPr lang="en-US" dirty="0"/>
          </a:p>
        </p:txBody>
      </p:sp>
      <p:graphicFrame>
        <p:nvGraphicFramePr>
          <p:cNvPr id="6" name="Table 2">
            <a:extLst>
              <a:ext uri="{FF2B5EF4-FFF2-40B4-BE49-F238E27FC236}">
                <a16:creationId xmlns:a16="http://schemas.microsoft.com/office/drawing/2014/main" id="{3C6478A5-9E92-694A-A6CF-E1D35F6C1148}"/>
              </a:ext>
            </a:extLst>
          </p:cNvPr>
          <p:cNvGraphicFramePr>
            <a:graphicFrameLocks noGrp="1"/>
          </p:cNvGraphicFramePr>
          <p:nvPr>
            <p:extLst>
              <p:ext uri="{D42A27DB-BD31-4B8C-83A1-F6EECF244321}">
                <p14:modId xmlns:p14="http://schemas.microsoft.com/office/powerpoint/2010/main" val="834575964"/>
              </p:ext>
            </p:extLst>
          </p:nvPr>
        </p:nvGraphicFramePr>
        <p:xfrm>
          <a:off x="1603319" y="1580655"/>
          <a:ext cx="9084108" cy="1112520"/>
        </p:xfrm>
        <a:graphic>
          <a:graphicData uri="http://schemas.openxmlformats.org/drawingml/2006/table">
            <a:tbl>
              <a:tblPr firstRow="1" bandRow="1">
                <a:tableStyleId>{2D5ABB26-0587-4C30-8999-92F81FD0307C}</a:tableStyleId>
              </a:tblPr>
              <a:tblGrid>
                <a:gridCol w="1514018">
                  <a:extLst>
                    <a:ext uri="{9D8B030D-6E8A-4147-A177-3AD203B41FA5}">
                      <a16:colId xmlns:a16="http://schemas.microsoft.com/office/drawing/2014/main" val="4117393875"/>
                    </a:ext>
                  </a:extLst>
                </a:gridCol>
                <a:gridCol w="1514018">
                  <a:extLst>
                    <a:ext uri="{9D8B030D-6E8A-4147-A177-3AD203B41FA5}">
                      <a16:colId xmlns:a16="http://schemas.microsoft.com/office/drawing/2014/main" val="2394252071"/>
                    </a:ext>
                  </a:extLst>
                </a:gridCol>
                <a:gridCol w="1514018">
                  <a:extLst>
                    <a:ext uri="{9D8B030D-6E8A-4147-A177-3AD203B41FA5}">
                      <a16:colId xmlns:a16="http://schemas.microsoft.com/office/drawing/2014/main" val="102807542"/>
                    </a:ext>
                  </a:extLst>
                </a:gridCol>
                <a:gridCol w="1514018">
                  <a:extLst>
                    <a:ext uri="{9D8B030D-6E8A-4147-A177-3AD203B41FA5}">
                      <a16:colId xmlns:a16="http://schemas.microsoft.com/office/drawing/2014/main" val="2639567592"/>
                    </a:ext>
                  </a:extLst>
                </a:gridCol>
                <a:gridCol w="1514018">
                  <a:extLst>
                    <a:ext uri="{9D8B030D-6E8A-4147-A177-3AD203B41FA5}">
                      <a16:colId xmlns:a16="http://schemas.microsoft.com/office/drawing/2014/main" val="1158529889"/>
                    </a:ext>
                  </a:extLst>
                </a:gridCol>
                <a:gridCol w="1514018">
                  <a:extLst>
                    <a:ext uri="{9D8B030D-6E8A-4147-A177-3AD203B41FA5}">
                      <a16:colId xmlns:a16="http://schemas.microsoft.com/office/drawing/2014/main" val="933857911"/>
                    </a:ext>
                  </a:extLst>
                </a:gridCol>
              </a:tblGrid>
              <a:tr h="370840">
                <a:tc>
                  <a:txBody>
                    <a:bodyPr/>
                    <a:lstStyle/>
                    <a:p>
                      <a:pPr algn="ctr"/>
                      <a:endParaRPr lang="en-VN" b="1" dirty="0">
                        <a:solidFill>
                          <a:srgbClr val="FF0000"/>
                        </a:solidFill>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0</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1</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2</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3</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4</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9674969"/>
                  </a:ext>
                </a:extLst>
              </a:tr>
              <a:tr h="370840">
                <a:tc>
                  <a:txBody>
                    <a:bodyPr/>
                    <a:lstStyle/>
                    <a:p>
                      <a:pPr algn="ctr"/>
                      <a:r>
                        <a:rPr lang="en-VN" sz="1800" b="1" dirty="0">
                          <a:latin typeface="Times New Roman" panose="02020603050405020304" pitchFamily="18" charset="0"/>
                          <a:cs typeface="Times New Roman" panose="02020603050405020304" pitchFamily="18" charset="0"/>
                        </a:rPr>
                        <a:t>lst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VN" b="1" dirty="0">
                          <a:latin typeface="Times New Roman" panose="02020603050405020304" pitchFamily="18" charset="0"/>
                          <a:cs typeface="Times New Roman" panose="0202060305040502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latin typeface="Times New Roman" panose="02020603050405020304" pitchFamily="18" charset="0"/>
                          <a:cs typeface="Times New Roman" panose="02020603050405020304"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VN" b="1" dirty="0">
                          <a:latin typeface="Times New Roman" panose="02020603050405020304" pitchFamily="18" charset="0"/>
                          <a:cs typeface="Times New Roman" panose="02020603050405020304" pitchFamily="18"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VN" b="1" dirty="0">
                          <a:latin typeface="Times New Roman" panose="02020603050405020304" pitchFamily="18" charset="0"/>
                          <a:cs typeface="Times New Roman" panose="02020603050405020304" pitchFamily="18" charset="0"/>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23937723"/>
                  </a:ext>
                </a:extLst>
              </a:tr>
              <a:tr h="370840">
                <a:tc>
                  <a:txBody>
                    <a:bodyPr/>
                    <a:lstStyle/>
                    <a:p>
                      <a:pPr algn="ctr"/>
                      <a:endParaRPr lang="en-VN" sz="1800" b="1"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84179346"/>
                  </a:ext>
                </a:extLst>
              </a:tr>
            </a:tbl>
          </a:graphicData>
        </a:graphic>
      </p:graphicFrame>
      <p:graphicFrame>
        <p:nvGraphicFramePr>
          <p:cNvPr id="8" name="Table 2">
            <a:extLst>
              <a:ext uri="{FF2B5EF4-FFF2-40B4-BE49-F238E27FC236}">
                <a16:creationId xmlns:a16="http://schemas.microsoft.com/office/drawing/2014/main" id="{2F47637B-D8BF-E84C-9404-1EE8F42C1687}"/>
              </a:ext>
            </a:extLst>
          </p:cNvPr>
          <p:cNvGraphicFramePr>
            <a:graphicFrameLocks noGrp="1"/>
          </p:cNvGraphicFramePr>
          <p:nvPr>
            <p:extLst>
              <p:ext uri="{D42A27DB-BD31-4B8C-83A1-F6EECF244321}">
                <p14:modId xmlns:p14="http://schemas.microsoft.com/office/powerpoint/2010/main" val="4190937285"/>
              </p:ext>
            </p:extLst>
          </p:nvPr>
        </p:nvGraphicFramePr>
        <p:xfrm>
          <a:off x="1603319" y="2742850"/>
          <a:ext cx="9084108" cy="1112520"/>
        </p:xfrm>
        <a:graphic>
          <a:graphicData uri="http://schemas.openxmlformats.org/drawingml/2006/table">
            <a:tbl>
              <a:tblPr firstRow="1" bandRow="1">
                <a:tableStyleId>{2D5ABB26-0587-4C30-8999-92F81FD0307C}</a:tableStyleId>
              </a:tblPr>
              <a:tblGrid>
                <a:gridCol w="1514018">
                  <a:extLst>
                    <a:ext uri="{9D8B030D-6E8A-4147-A177-3AD203B41FA5}">
                      <a16:colId xmlns:a16="http://schemas.microsoft.com/office/drawing/2014/main" val="4117393875"/>
                    </a:ext>
                  </a:extLst>
                </a:gridCol>
                <a:gridCol w="1514018">
                  <a:extLst>
                    <a:ext uri="{9D8B030D-6E8A-4147-A177-3AD203B41FA5}">
                      <a16:colId xmlns:a16="http://schemas.microsoft.com/office/drawing/2014/main" val="2394252071"/>
                    </a:ext>
                  </a:extLst>
                </a:gridCol>
                <a:gridCol w="1514018">
                  <a:extLst>
                    <a:ext uri="{9D8B030D-6E8A-4147-A177-3AD203B41FA5}">
                      <a16:colId xmlns:a16="http://schemas.microsoft.com/office/drawing/2014/main" val="102807542"/>
                    </a:ext>
                  </a:extLst>
                </a:gridCol>
                <a:gridCol w="1514018">
                  <a:extLst>
                    <a:ext uri="{9D8B030D-6E8A-4147-A177-3AD203B41FA5}">
                      <a16:colId xmlns:a16="http://schemas.microsoft.com/office/drawing/2014/main" val="2639567592"/>
                    </a:ext>
                  </a:extLst>
                </a:gridCol>
                <a:gridCol w="1514018">
                  <a:extLst>
                    <a:ext uri="{9D8B030D-6E8A-4147-A177-3AD203B41FA5}">
                      <a16:colId xmlns:a16="http://schemas.microsoft.com/office/drawing/2014/main" val="1158529889"/>
                    </a:ext>
                  </a:extLst>
                </a:gridCol>
                <a:gridCol w="1514018">
                  <a:extLst>
                    <a:ext uri="{9D8B030D-6E8A-4147-A177-3AD203B41FA5}">
                      <a16:colId xmlns:a16="http://schemas.microsoft.com/office/drawing/2014/main" val="933857911"/>
                    </a:ext>
                  </a:extLst>
                </a:gridCol>
              </a:tblGrid>
              <a:tr h="370840">
                <a:tc>
                  <a:txBody>
                    <a:bodyPr/>
                    <a:lstStyle/>
                    <a:p>
                      <a:pPr algn="ctr"/>
                      <a:endParaRPr lang="en-VN" b="1" dirty="0">
                        <a:solidFill>
                          <a:srgbClr val="FF0000"/>
                        </a:solidFill>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0</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1</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2</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3</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4</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9674969"/>
                  </a:ext>
                </a:extLst>
              </a:tr>
              <a:tr h="370840">
                <a:tc>
                  <a:txBody>
                    <a:bodyPr/>
                    <a:lstStyle/>
                    <a:p>
                      <a:pPr algn="ctr"/>
                      <a:r>
                        <a:rPr lang="en-VN" sz="1800" b="1" dirty="0">
                          <a:latin typeface="Times New Roman" panose="02020603050405020304" pitchFamily="18" charset="0"/>
                          <a:cs typeface="Times New Roman" panose="02020603050405020304" pitchFamily="18" charset="0"/>
                        </a:rPr>
                        <a:t>lst[-2:-5:-1]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VN" b="1" dirty="0">
                          <a:latin typeface="Times New Roman" panose="02020603050405020304" pitchFamily="18" charset="0"/>
                          <a:cs typeface="Times New Roman" panose="0202060305040502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latin typeface="Times New Roman" panose="02020603050405020304" pitchFamily="18" charset="0"/>
                          <a:cs typeface="Times New Roman" panose="02020603050405020304"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VN" b="1" dirty="0">
                          <a:latin typeface="Times New Roman" panose="02020603050405020304" pitchFamily="18" charset="0"/>
                          <a:cs typeface="Times New Roman" panose="02020603050405020304" pitchFamily="18"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VN" b="1" dirty="0">
                          <a:latin typeface="Times New Roman" panose="02020603050405020304" pitchFamily="18" charset="0"/>
                          <a:cs typeface="Times New Roman" panose="02020603050405020304" pitchFamily="18" charset="0"/>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223937723"/>
                  </a:ext>
                </a:extLst>
              </a:tr>
              <a:tr h="370840">
                <a:tc>
                  <a:txBody>
                    <a:bodyPr/>
                    <a:lstStyle/>
                    <a:p>
                      <a:pPr algn="ctr"/>
                      <a:endParaRPr lang="en-VN" sz="1800" b="1"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84179346"/>
                  </a:ext>
                </a:extLst>
              </a:tr>
            </a:tbl>
          </a:graphicData>
        </a:graphic>
      </p:graphicFrame>
      <p:graphicFrame>
        <p:nvGraphicFramePr>
          <p:cNvPr id="9" name="Table 2">
            <a:extLst>
              <a:ext uri="{FF2B5EF4-FFF2-40B4-BE49-F238E27FC236}">
                <a16:creationId xmlns:a16="http://schemas.microsoft.com/office/drawing/2014/main" id="{232755AD-820B-DE4C-B38A-82460FB96818}"/>
              </a:ext>
            </a:extLst>
          </p:cNvPr>
          <p:cNvGraphicFramePr>
            <a:graphicFrameLocks noGrp="1"/>
          </p:cNvGraphicFramePr>
          <p:nvPr>
            <p:extLst>
              <p:ext uri="{D42A27DB-BD31-4B8C-83A1-F6EECF244321}">
                <p14:modId xmlns:p14="http://schemas.microsoft.com/office/powerpoint/2010/main" val="1898029886"/>
              </p:ext>
            </p:extLst>
          </p:nvPr>
        </p:nvGraphicFramePr>
        <p:xfrm>
          <a:off x="1603319" y="3855370"/>
          <a:ext cx="9084108" cy="1112520"/>
        </p:xfrm>
        <a:graphic>
          <a:graphicData uri="http://schemas.openxmlformats.org/drawingml/2006/table">
            <a:tbl>
              <a:tblPr firstRow="1" bandRow="1">
                <a:tableStyleId>{2D5ABB26-0587-4C30-8999-92F81FD0307C}</a:tableStyleId>
              </a:tblPr>
              <a:tblGrid>
                <a:gridCol w="1514018">
                  <a:extLst>
                    <a:ext uri="{9D8B030D-6E8A-4147-A177-3AD203B41FA5}">
                      <a16:colId xmlns:a16="http://schemas.microsoft.com/office/drawing/2014/main" val="4117393875"/>
                    </a:ext>
                  </a:extLst>
                </a:gridCol>
                <a:gridCol w="1514018">
                  <a:extLst>
                    <a:ext uri="{9D8B030D-6E8A-4147-A177-3AD203B41FA5}">
                      <a16:colId xmlns:a16="http://schemas.microsoft.com/office/drawing/2014/main" val="2394252071"/>
                    </a:ext>
                  </a:extLst>
                </a:gridCol>
                <a:gridCol w="1514018">
                  <a:extLst>
                    <a:ext uri="{9D8B030D-6E8A-4147-A177-3AD203B41FA5}">
                      <a16:colId xmlns:a16="http://schemas.microsoft.com/office/drawing/2014/main" val="102807542"/>
                    </a:ext>
                  </a:extLst>
                </a:gridCol>
                <a:gridCol w="1514018">
                  <a:extLst>
                    <a:ext uri="{9D8B030D-6E8A-4147-A177-3AD203B41FA5}">
                      <a16:colId xmlns:a16="http://schemas.microsoft.com/office/drawing/2014/main" val="2639567592"/>
                    </a:ext>
                  </a:extLst>
                </a:gridCol>
                <a:gridCol w="1514018">
                  <a:extLst>
                    <a:ext uri="{9D8B030D-6E8A-4147-A177-3AD203B41FA5}">
                      <a16:colId xmlns:a16="http://schemas.microsoft.com/office/drawing/2014/main" val="1158529889"/>
                    </a:ext>
                  </a:extLst>
                </a:gridCol>
                <a:gridCol w="1514018">
                  <a:extLst>
                    <a:ext uri="{9D8B030D-6E8A-4147-A177-3AD203B41FA5}">
                      <a16:colId xmlns:a16="http://schemas.microsoft.com/office/drawing/2014/main" val="933857911"/>
                    </a:ext>
                  </a:extLst>
                </a:gridCol>
              </a:tblGrid>
              <a:tr h="370840">
                <a:tc>
                  <a:txBody>
                    <a:bodyPr/>
                    <a:lstStyle/>
                    <a:p>
                      <a:pPr algn="ctr"/>
                      <a:endParaRPr lang="en-VN" b="1" dirty="0">
                        <a:solidFill>
                          <a:srgbClr val="FF0000"/>
                        </a:solidFill>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0</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1</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2</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3</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4</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9674969"/>
                  </a:ext>
                </a:extLst>
              </a:tr>
              <a:tr h="370840">
                <a:tc>
                  <a:txBody>
                    <a:bodyPr/>
                    <a:lstStyle/>
                    <a:p>
                      <a:pPr algn="ctr"/>
                      <a:r>
                        <a:rPr lang="en-VN" sz="1800" b="1" dirty="0">
                          <a:latin typeface="Times New Roman" panose="02020603050405020304" pitchFamily="18" charset="0"/>
                          <a:cs typeface="Times New Roman" panose="02020603050405020304" pitchFamily="18" charset="0"/>
                        </a:rPr>
                        <a:t>lst[3:0:-1]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VN" b="1" dirty="0">
                          <a:latin typeface="Times New Roman" panose="02020603050405020304" pitchFamily="18" charset="0"/>
                          <a:cs typeface="Times New Roman" panose="0202060305040502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latin typeface="Times New Roman" panose="02020603050405020304" pitchFamily="18" charset="0"/>
                          <a:cs typeface="Times New Roman" panose="02020603050405020304"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VN" b="1" dirty="0">
                          <a:latin typeface="Times New Roman" panose="02020603050405020304" pitchFamily="18" charset="0"/>
                          <a:cs typeface="Times New Roman" panose="02020603050405020304" pitchFamily="18"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VN" b="1" dirty="0">
                          <a:latin typeface="Times New Roman" panose="02020603050405020304" pitchFamily="18" charset="0"/>
                          <a:cs typeface="Times New Roman" panose="02020603050405020304" pitchFamily="18" charset="0"/>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223937723"/>
                  </a:ext>
                </a:extLst>
              </a:tr>
              <a:tr h="370840">
                <a:tc>
                  <a:txBody>
                    <a:bodyPr/>
                    <a:lstStyle/>
                    <a:p>
                      <a:pPr algn="ctr"/>
                      <a:endParaRPr lang="en-VN" sz="1800" b="1"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84179346"/>
                  </a:ext>
                </a:extLst>
              </a:tr>
            </a:tbl>
          </a:graphicData>
        </a:graphic>
      </p:graphicFrame>
      <p:graphicFrame>
        <p:nvGraphicFramePr>
          <p:cNvPr id="10" name="Table 2">
            <a:extLst>
              <a:ext uri="{FF2B5EF4-FFF2-40B4-BE49-F238E27FC236}">
                <a16:creationId xmlns:a16="http://schemas.microsoft.com/office/drawing/2014/main" id="{63CBCE8F-0588-6F49-9DBD-83595E358E1D}"/>
              </a:ext>
            </a:extLst>
          </p:cNvPr>
          <p:cNvGraphicFramePr>
            <a:graphicFrameLocks noGrp="1"/>
          </p:cNvGraphicFramePr>
          <p:nvPr>
            <p:extLst>
              <p:ext uri="{D42A27DB-BD31-4B8C-83A1-F6EECF244321}">
                <p14:modId xmlns:p14="http://schemas.microsoft.com/office/powerpoint/2010/main" val="4037074577"/>
              </p:ext>
            </p:extLst>
          </p:nvPr>
        </p:nvGraphicFramePr>
        <p:xfrm>
          <a:off x="1603319" y="4967890"/>
          <a:ext cx="9084108" cy="1112520"/>
        </p:xfrm>
        <a:graphic>
          <a:graphicData uri="http://schemas.openxmlformats.org/drawingml/2006/table">
            <a:tbl>
              <a:tblPr firstRow="1" bandRow="1">
                <a:tableStyleId>{2D5ABB26-0587-4C30-8999-92F81FD0307C}</a:tableStyleId>
              </a:tblPr>
              <a:tblGrid>
                <a:gridCol w="1514018">
                  <a:extLst>
                    <a:ext uri="{9D8B030D-6E8A-4147-A177-3AD203B41FA5}">
                      <a16:colId xmlns:a16="http://schemas.microsoft.com/office/drawing/2014/main" val="4117393875"/>
                    </a:ext>
                  </a:extLst>
                </a:gridCol>
                <a:gridCol w="1514018">
                  <a:extLst>
                    <a:ext uri="{9D8B030D-6E8A-4147-A177-3AD203B41FA5}">
                      <a16:colId xmlns:a16="http://schemas.microsoft.com/office/drawing/2014/main" val="2394252071"/>
                    </a:ext>
                  </a:extLst>
                </a:gridCol>
                <a:gridCol w="1514018">
                  <a:extLst>
                    <a:ext uri="{9D8B030D-6E8A-4147-A177-3AD203B41FA5}">
                      <a16:colId xmlns:a16="http://schemas.microsoft.com/office/drawing/2014/main" val="102807542"/>
                    </a:ext>
                  </a:extLst>
                </a:gridCol>
                <a:gridCol w="1514018">
                  <a:extLst>
                    <a:ext uri="{9D8B030D-6E8A-4147-A177-3AD203B41FA5}">
                      <a16:colId xmlns:a16="http://schemas.microsoft.com/office/drawing/2014/main" val="2639567592"/>
                    </a:ext>
                  </a:extLst>
                </a:gridCol>
                <a:gridCol w="1514018">
                  <a:extLst>
                    <a:ext uri="{9D8B030D-6E8A-4147-A177-3AD203B41FA5}">
                      <a16:colId xmlns:a16="http://schemas.microsoft.com/office/drawing/2014/main" val="1158529889"/>
                    </a:ext>
                  </a:extLst>
                </a:gridCol>
                <a:gridCol w="1514018">
                  <a:extLst>
                    <a:ext uri="{9D8B030D-6E8A-4147-A177-3AD203B41FA5}">
                      <a16:colId xmlns:a16="http://schemas.microsoft.com/office/drawing/2014/main" val="933857911"/>
                    </a:ext>
                  </a:extLst>
                </a:gridCol>
              </a:tblGrid>
              <a:tr h="370840">
                <a:tc>
                  <a:txBody>
                    <a:bodyPr/>
                    <a:lstStyle/>
                    <a:p>
                      <a:pPr algn="ctr"/>
                      <a:endParaRPr lang="en-VN" b="1" dirty="0">
                        <a:solidFill>
                          <a:srgbClr val="FF0000"/>
                        </a:solidFill>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0</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1</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2</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3</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4</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9674969"/>
                  </a:ext>
                </a:extLst>
              </a:tr>
              <a:tr h="370840">
                <a:tc>
                  <a:txBody>
                    <a:bodyPr/>
                    <a:lstStyle/>
                    <a:p>
                      <a:pPr algn="ctr"/>
                      <a:r>
                        <a:rPr lang="en-VN" sz="1800" b="1" dirty="0">
                          <a:latin typeface="Times New Roman" panose="02020603050405020304" pitchFamily="18" charset="0"/>
                          <a:cs typeface="Times New Roman" panose="02020603050405020304" pitchFamily="18" charset="0"/>
                        </a:rPr>
                        <a:t>lst[::-1][::-1]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VN" b="1" dirty="0">
                          <a:latin typeface="Times New Roman" panose="02020603050405020304" pitchFamily="18" charset="0"/>
                          <a:cs typeface="Times New Roman" panose="0202060305040502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latin typeface="Times New Roman" panose="02020603050405020304" pitchFamily="18" charset="0"/>
                          <a:cs typeface="Times New Roman" panose="02020603050405020304"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VN" b="1" dirty="0">
                          <a:latin typeface="Times New Roman" panose="02020603050405020304" pitchFamily="18" charset="0"/>
                          <a:cs typeface="Times New Roman" panose="02020603050405020304" pitchFamily="18"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VN" b="1" dirty="0">
                          <a:latin typeface="Times New Roman" panose="02020603050405020304" pitchFamily="18" charset="0"/>
                          <a:cs typeface="Times New Roman" panose="02020603050405020304" pitchFamily="18" charset="0"/>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23937723"/>
                  </a:ext>
                </a:extLst>
              </a:tr>
              <a:tr h="370840">
                <a:tc>
                  <a:txBody>
                    <a:bodyPr/>
                    <a:lstStyle/>
                    <a:p>
                      <a:pPr algn="ctr"/>
                      <a:endParaRPr lang="en-VN" sz="1800" b="1"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84179346"/>
                  </a:ext>
                </a:extLst>
              </a:tr>
            </a:tbl>
          </a:graphicData>
        </a:graphic>
      </p:graphicFrame>
    </p:spTree>
    <p:extLst>
      <p:ext uri="{BB962C8B-B14F-4D97-AF65-F5344CB8AC3E}">
        <p14:creationId xmlns:p14="http://schemas.microsoft.com/office/powerpoint/2010/main" val="973082578"/>
      </p:ext>
    </p:extLst>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838200" y="0"/>
            <a:ext cx="10515600" cy="998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Times New Roman"/>
              <a:buNone/>
            </a:pPr>
            <a:r>
              <a:rPr lang="en-US" b="1" dirty="0">
                <a:solidFill>
                  <a:srgbClr val="00B050"/>
                </a:solidFill>
                <a:latin typeface="Times New Roman"/>
                <a:cs typeface="Times New Roman"/>
                <a:sym typeface="Times New Roman"/>
              </a:rPr>
              <a:t>Revise</a:t>
            </a:r>
            <a:endParaRPr dirty="0"/>
          </a:p>
        </p:txBody>
      </p:sp>
      <p:sp>
        <p:nvSpPr>
          <p:cNvPr id="186" name="Google Shape;186;p21"/>
          <p:cNvSpPr/>
          <p:nvPr/>
        </p:nvSpPr>
        <p:spPr>
          <a:xfrm>
            <a:off x="550073" y="1002835"/>
            <a:ext cx="11190600" cy="127200"/>
          </a:xfrm>
          <a:prstGeom prst="rect">
            <a:avLst/>
          </a:prstGeom>
          <a:solidFill>
            <a:srgbClr val="C55A11"/>
          </a:solid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 name="Google Shape;187;p2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188" name="Google Shape;188;p21"/>
          <p:cNvSpPr txBox="1">
            <a:spLocks noGrp="1"/>
          </p:cNvSpPr>
          <p:nvPr>
            <p:ph type="body" idx="1"/>
          </p:nvPr>
        </p:nvSpPr>
        <p:spPr>
          <a:xfrm>
            <a:off x="838200" y="1273175"/>
            <a:ext cx="10668600" cy="720600"/>
          </a:xfrm>
          <a:prstGeom prst="rect">
            <a:avLst/>
          </a:prstGeom>
          <a:noFill/>
          <a:ln>
            <a:noFill/>
          </a:ln>
        </p:spPr>
        <p:txBody>
          <a:bodyPr spcFirstLastPara="1" wrap="square" lIns="91425" tIns="45700" rIns="91425" bIns="45700" anchor="t" anchorCtr="0">
            <a:normAutofit/>
          </a:bodyPr>
          <a:lstStyle/>
          <a:p>
            <a:pPr marL="457200" lvl="0" indent="-381000" algn="l" rtl="0">
              <a:spcBef>
                <a:spcPts val="0"/>
              </a:spcBef>
              <a:spcAft>
                <a:spcPts val="0"/>
              </a:spcAft>
              <a:buClr>
                <a:srgbClr val="0070C0"/>
              </a:buClr>
              <a:buSzPts val="2400"/>
              <a:buFont typeface="Times New Roman"/>
              <a:buChar char="❖"/>
            </a:pPr>
            <a:r>
              <a:rPr lang="en-US" sz="2400" b="1" dirty="0">
                <a:solidFill>
                  <a:srgbClr val="0070C0"/>
                </a:solidFill>
                <a:latin typeface="Times New Roman"/>
                <a:cs typeface="Times New Roman"/>
                <a:sym typeface="Times New Roman"/>
              </a:rPr>
              <a:t>Lists: some essential built-in functions/methods</a:t>
            </a:r>
            <a:endParaRPr lang="en-US" dirty="0"/>
          </a:p>
        </p:txBody>
      </p:sp>
      <p:graphicFrame>
        <p:nvGraphicFramePr>
          <p:cNvPr id="11" name="Table 2">
            <a:extLst>
              <a:ext uri="{FF2B5EF4-FFF2-40B4-BE49-F238E27FC236}">
                <a16:creationId xmlns:a16="http://schemas.microsoft.com/office/drawing/2014/main" id="{CB891350-8FA8-AA49-99B8-9A201E132095}"/>
              </a:ext>
            </a:extLst>
          </p:cNvPr>
          <p:cNvGraphicFramePr>
            <a:graphicFrameLocks noGrp="1"/>
          </p:cNvGraphicFramePr>
          <p:nvPr>
            <p:extLst>
              <p:ext uri="{D42A27DB-BD31-4B8C-83A1-F6EECF244321}">
                <p14:modId xmlns:p14="http://schemas.microsoft.com/office/powerpoint/2010/main" val="3219470333"/>
              </p:ext>
            </p:extLst>
          </p:nvPr>
        </p:nvGraphicFramePr>
        <p:xfrm>
          <a:off x="1553946" y="1633475"/>
          <a:ext cx="9084108" cy="741680"/>
        </p:xfrm>
        <a:graphic>
          <a:graphicData uri="http://schemas.openxmlformats.org/drawingml/2006/table">
            <a:tbl>
              <a:tblPr firstRow="1" bandRow="1">
                <a:tableStyleId>{2D5ABB26-0587-4C30-8999-92F81FD0307C}</a:tableStyleId>
              </a:tblPr>
              <a:tblGrid>
                <a:gridCol w="1514018">
                  <a:extLst>
                    <a:ext uri="{9D8B030D-6E8A-4147-A177-3AD203B41FA5}">
                      <a16:colId xmlns:a16="http://schemas.microsoft.com/office/drawing/2014/main" val="4117393875"/>
                    </a:ext>
                  </a:extLst>
                </a:gridCol>
                <a:gridCol w="1514018">
                  <a:extLst>
                    <a:ext uri="{9D8B030D-6E8A-4147-A177-3AD203B41FA5}">
                      <a16:colId xmlns:a16="http://schemas.microsoft.com/office/drawing/2014/main" val="2394252071"/>
                    </a:ext>
                  </a:extLst>
                </a:gridCol>
                <a:gridCol w="1514018">
                  <a:extLst>
                    <a:ext uri="{9D8B030D-6E8A-4147-A177-3AD203B41FA5}">
                      <a16:colId xmlns:a16="http://schemas.microsoft.com/office/drawing/2014/main" val="102807542"/>
                    </a:ext>
                  </a:extLst>
                </a:gridCol>
                <a:gridCol w="1514018">
                  <a:extLst>
                    <a:ext uri="{9D8B030D-6E8A-4147-A177-3AD203B41FA5}">
                      <a16:colId xmlns:a16="http://schemas.microsoft.com/office/drawing/2014/main" val="2639567592"/>
                    </a:ext>
                  </a:extLst>
                </a:gridCol>
                <a:gridCol w="1514018">
                  <a:extLst>
                    <a:ext uri="{9D8B030D-6E8A-4147-A177-3AD203B41FA5}">
                      <a16:colId xmlns:a16="http://schemas.microsoft.com/office/drawing/2014/main" val="1158529889"/>
                    </a:ext>
                  </a:extLst>
                </a:gridCol>
                <a:gridCol w="1514018">
                  <a:extLst>
                    <a:ext uri="{9D8B030D-6E8A-4147-A177-3AD203B41FA5}">
                      <a16:colId xmlns:a16="http://schemas.microsoft.com/office/drawing/2014/main" val="933857911"/>
                    </a:ext>
                  </a:extLst>
                </a:gridCol>
              </a:tblGrid>
              <a:tr h="370840">
                <a:tc>
                  <a:txBody>
                    <a:bodyPr/>
                    <a:lstStyle/>
                    <a:p>
                      <a:pPr algn="ctr"/>
                      <a:endParaRPr lang="en-VN" b="1" dirty="0">
                        <a:solidFill>
                          <a:srgbClr val="FF0000"/>
                        </a:solidFill>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0</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1</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2</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3</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4</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9674969"/>
                  </a:ext>
                </a:extLst>
              </a:tr>
              <a:tr h="370840">
                <a:tc>
                  <a:txBody>
                    <a:bodyPr/>
                    <a:lstStyle/>
                    <a:p>
                      <a:pPr algn="ctr"/>
                      <a:r>
                        <a:rPr lang="en-VN" sz="1800" b="1" dirty="0">
                          <a:latin typeface="Times New Roman" panose="02020603050405020304" pitchFamily="18" charset="0"/>
                          <a:cs typeface="Times New Roman" panose="02020603050405020304" pitchFamily="18" charset="0"/>
                        </a:rPr>
                        <a:t>lst =</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latin typeface="Times New Roman" panose="02020603050405020304" pitchFamily="18" charset="0"/>
                          <a:cs typeface="Times New Roman" panose="02020603050405020304"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VN" b="1" dirty="0">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VN" b="1" dirty="0">
                          <a:latin typeface="Times New Roman" panose="02020603050405020304" pitchFamily="18" charset="0"/>
                          <a:cs typeface="Times New Roman" panose="02020603050405020304" pitchFamily="18" charset="0"/>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VN" b="1" dirty="0">
                          <a:latin typeface="Times New Roman" panose="02020603050405020304" pitchFamily="18" charset="0"/>
                          <a:cs typeface="Times New Roman" panose="02020603050405020304" pitchFamily="18"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VN" b="1" dirty="0">
                          <a:latin typeface="Times New Roman" panose="02020603050405020304" pitchFamily="18" charset="0"/>
                          <a:cs typeface="Times New Roman" panose="0202060305040502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3937723"/>
                  </a:ext>
                </a:extLst>
              </a:tr>
            </a:tbl>
          </a:graphicData>
        </a:graphic>
      </p:graphicFrame>
      <p:graphicFrame>
        <p:nvGraphicFramePr>
          <p:cNvPr id="2" name="Table 2">
            <a:extLst>
              <a:ext uri="{FF2B5EF4-FFF2-40B4-BE49-F238E27FC236}">
                <a16:creationId xmlns:a16="http://schemas.microsoft.com/office/drawing/2014/main" id="{33320FDE-E134-B84D-953D-68C20EFC395B}"/>
              </a:ext>
            </a:extLst>
          </p:cNvPr>
          <p:cNvGraphicFramePr>
            <a:graphicFrameLocks noGrp="1"/>
          </p:cNvGraphicFramePr>
          <p:nvPr>
            <p:extLst>
              <p:ext uri="{D42A27DB-BD31-4B8C-83A1-F6EECF244321}">
                <p14:modId xmlns:p14="http://schemas.microsoft.com/office/powerpoint/2010/main" val="556345806"/>
              </p:ext>
            </p:extLst>
          </p:nvPr>
        </p:nvGraphicFramePr>
        <p:xfrm>
          <a:off x="1316253" y="2687320"/>
          <a:ext cx="9321801" cy="3779520"/>
        </p:xfrm>
        <a:graphic>
          <a:graphicData uri="http://schemas.openxmlformats.org/drawingml/2006/table">
            <a:tbl>
              <a:tblPr firstRow="1" bandRow="1">
                <a:tableStyleId>{21E4AEA4-8DFA-4A89-87EB-49C32662AFE0}</a:tableStyleId>
              </a:tblPr>
              <a:tblGrid>
                <a:gridCol w="1765150">
                  <a:extLst>
                    <a:ext uri="{9D8B030D-6E8A-4147-A177-3AD203B41FA5}">
                      <a16:colId xmlns:a16="http://schemas.microsoft.com/office/drawing/2014/main" val="455313594"/>
                    </a:ext>
                  </a:extLst>
                </a:gridCol>
                <a:gridCol w="4449384">
                  <a:extLst>
                    <a:ext uri="{9D8B030D-6E8A-4147-A177-3AD203B41FA5}">
                      <a16:colId xmlns:a16="http://schemas.microsoft.com/office/drawing/2014/main" val="1832300415"/>
                    </a:ext>
                  </a:extLst>
                </a:gridCol>
                <a:gridCol w="3107267">
                  <a:extLst>
                    <a:ext uri="{9D8B030D-6E8A-4147-A177-3AD203B41FA5}">
                      <a16:colId xmlns:a16="http://schemas.microsoft.com/office/drawing/2014/main" val="1315861525"/>
                    </a:ext>
                  </a:extLst>
                </a:gridCol>
              </a:tblGrid>
              <a:tr h="370840">
                <a:tc>
                  <a:txBody>
                    <a:bodyPr/>
                    <a:lstStyle/>
                    <a:p>
                      <a:pPr algn="ctr"/>
                      <a:r>
                        <a:rPr lang="en-VN" dirty="0">
                          <a:latin typeface="Times New Roman" panose="02020603050405020304" pitchFamily="18" charset="0"/>
                          <a:cs typeface="Times New Roman" panose="02020603050405020304" pitchFamily="18" charset="0"/>
                        </a:rPr>
                        <a:t>Syntax</a:t>
                      </a:r>
                    </a:p>
                  </a:txBody>
                  <a:tcPr anchor="ctr"/>
                </a:tc>
                <a:tc>
                  <a:txBody>
                    <a:bodyPr/>
                    <a:lstStyle/>
                    <a:p>
                      <a:pPr algn="ctr"/>
                      <a:r>
                        <a:rPr lang="en-VN" dirty="0">
                          <a:latin typeface="Times New Roman" panose="02020603050405020304" pitchFamily="18" charset="0"/>
                          <a:cs typeface="Times New Roman" panose="02020603050405020304" pitchFamily="18" charset="0"/>
                        </a:rPr>
                        <a:t>Definition</a:t>
                      </a:r>
                    </a:p>
                  </a:txBody>
                  <a:tcPr anchor="ctr"/>
                </a:tc>
                <a:tc>
                  <a:txBody>
                    <a:bodyPr/>
                    <a:lstStyle/>
                    <a:p>
                      <a:pPr algn="ctr"/>
                      <a:r>
                        <a:rPr lang="en-VN" dirty="0">
                          <a:latin typeface="Times New Roman" panose="02020603050405020304" pitchFamily="18" charset="0"/>
                          <a:cs typeface="Times New Roman" panose="02020603050405020304" pitchFamily="18" charset="0"/>
                        </a:rPr>
                        <a:t>Example</a:t>
                      </a:r>
                    </a:p>
                  </a:txBody>
                  <a:tcPr anchor="ctr"/>
                </a:tc>
                <a:extLst>
                  <a:ext uri="{0D108BD9-81ED-4DB2-BD59-A6C34878D82A}">
                    <a16:rowId xmlns:a16="http://schemas.microsoft.com/office/drawing/2014/main" val="2574159261"/>
                  </a:ext>
                </a:extLst>
              </a:tr>
              <a:tr h="370840">
                <a:tc>
                  <a:txBody>
                    <a:bodyPr/>
                    <a:lstStyle/>
                    <a:p>
                      <a:pPr algn="ctr"/>
                      <a:r>
                        <a:rPr lang="en-VN" dirty="0">
                          <a:latin typeface="Times New Roman" panose="02020603050405020304" pitchFamily="18" charset="0"/>
                          <a:cs typeface="Times New Roman" panose="02020603050405020304" pitchFamily="18" charset="0"/>
                        </a:rPr>
                        <a:t>lst.append(value)</a:t>
                      </a:r>
                    </a:p>
                  </a:txBody>
                  <a:tcPr anchor="ctr"/>
                </a:tc>
                <a:tc>
                  <a:txBody>
                    <a:bodyPr/>
                    <a:lstStyle/>
                    <a:p>
                      <a:pPr algn="ctr"/>
                      <a:r>
                        <a:rPr lang="en-VN" dirty="0">
                          <a:latin typeface="Times New Roman" panose="02020603050405020304" pitchFamily="18" charset="0"/>
                          <a:cs typeface="Times New Roman" panose="02020603050405020304" pitchFamily="18" charset="0"/>
                        </a:rPr>
                        <a:t>Add ‘value’ at the end of the list</a:t>
                      </a:r>
                    </a:p>
                  </a:txBody>
                  <a:tcPr anchor="ctr"/>
                </a:tc>
                <a:tc>
                  <a:txBody>
                    <a:bodyPr/>
                    <a:lstStyle/>
                    <a:p>
                      <a:pPr algn="ctr"/>
                      <a:r>
                        <a:rPr lang="en-VN" dirty="0">
                          <a:latin typeface="Times New Roman" panose="02020603050405020304" pitchFamily="18" charset="0"/>
                          <a:cs typeface="Times New Roman" panose="02020603050405020304" pitchFamily="18" charset="0"/>
                        </a:rPr>
                        <a:t>lst.append(1) </a:t>
                      </a:r>
                    </a:p>
                    <a:p>
                      <a:pPr algn="ctr"/>
                      <a:r>
                        <a:rPr lang="en-VN" dirty="0">
                          <a:latin typeface="Times New Roman" panose="02020603050405020304" pitchFamily="18" charset="0"/>
                          <a:cs typeface="Times New Roman" panose="02020603050405020304" pitchFamily="18" charset="0"/>
                          <a:sym typeface="Wingdings" pitchFamily="2" charset="2"/>
                        </a:rPr>
                        <a:t>lst  [30, 10, 50, 40, 20, 1]</a:t>
                      </a:r>
                      <a:endParaRPr lang="en-V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638590763"/>
                  </a:ext>
                </a:extLst>
              </a:tr>
              <a:tr h="370840">
                <a:tc>
                  <a:txBody>
                    <a:bodyPr/>
                    <a:lstStyle/>
                    <a:p>
                      <a:pPr algn="ctr"/>
                      <a:r>
                        <a:rPr lang="en-VN" dirty="0">
                          <a:latin typeface="Times New Roman" panose="02020603050405020304" pitchFamily="18" charset="0"/>
                          <a:cs typeface="Times New Roman" panose="02020603050405020304" pitchFamily="18" charset="0"/>
                        </a:rPr>
                        <a:t>lst.index(value)</a:t>
                      </a:r>
                    </a:p>
                  </a:txBody>
                  <a:tcPr anchor="ctr"/>
                </a:tc>
                <a:tc>
                  <a:txBody>
                    <a:bodyPr/>
                    <a:lstStyle/>
                    <a:p>
                      <a:pPr algn="ctr"/>
                      <a:r>
                        <a:rPr lang="en-VN" dirty="0">
                          <a:latin typeface="Times New Roman" panose="02020603050405020304" pitchFamily="18" charset="0"/>
                          <a:cs typeface="Times New Roman" panose="02020603050405020304" pitchFamily="18" charset="0"/>
                        </a:rPr>
                        <a:t>Return the index of the first appearance of ‘value’</a:t>
                      </a:r>
                    </a:p>
                  </a:txBody>
                  <a:tcPr anchor="ctr"/>
                </a:tc>
                <a:tc>
                  <a:txBody>
                    <a:bodyPr/>
                    <a:lstStyle/>
                    <a:p>
                      <a:pPr algn="ctr"/>
                      <a:r>
                        <a:rPr lang="en-VN" dirty="0">
                          <a:latin typeface="Times New Roman" panose="02020603050405020304" pitchFamily="18" charset="0"/>
                          <a:cs typeface="Times New Roman" panose="02020603050405020304" pitchFamily="18" charset="0"/>
                        </a:rPr>
                        <a:t>lst.index(30) </a:t>
                      </a:r>
                      <a:r>
                        <a:rPr lang="en-VN" dirty="0">
                          <a:latin typeface="Times New Roman" panose="02020603050405020304" pitchFamily="18" charset="0"/>
                          <a:cs typeface="Times New Roman" panose="02020603050405020304" pitchFamily="18" charset="0"/>
                          <a:sym typeface="Wingdings" pitchFamily="2" charset="2"/>
                        </a:rPr>
                        <a:t> 0</a:t>
                      </a:r>
                      <a:endParaRPr lang="en-V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922410325"/>
                  </a:ext>
                </a:extLst>
              </a:tr>
              <a:tr h="370840">
                <a:tc>
                  <a:txBody>
                    <a:bodyPr/>
                    <a:lstStyle/>
                    <a:p>
                      <a:pPr algn="ctr"/>
                      <a:r>
                        <a:rPr lang="en-VN" dirty="0">
                          <a:latin typeface="Times New Roman" panose="02020603050405020304" pitchFamily="18" charset="0"/>
                          <a:cs typeface="Times New Roman" panose="02020603050405020304" pitchFamily="18" charset="0"/>
                        </a:rPr>
                        <a:t>lst.pop(index)</a:t>
                      </a:r>
                    </a:p>
                  </a:txBody>
                  <a:tcPr anchor="ctr"/>
                </a:tc>
                <a:tc>
                  <a:txBody>
                    <a:bodyPr/>
                    <a:lstStyle/>
                    <a:p>
                      <a:pPr algn="ctr"/>
                      <a:r>
                        <a:rPr lang="en-VN" dirty="0">
                          <a:latin typeface="Times New Roman" panose="02020603050405020304" pitchFamily="18" charset="0"/>
                          <a:cs typeface="Times New Roman" panose="02020603050405020304" pitchFamily="18" charset="0"/>
                        </a:rPr>
                        <a:t>Remove the element of specified ‘index’ (also return the value)</a:t>
                      </a:r>
                    </a:p>
                  </a:txBody>
                  <a:tcPr anchor="ctr"/>
                </a:tc>
                <a:tc>
                  <a:txBody>
                    <a:bodyPr/>
                    <a:lstStyle/>
                    <a:p>
                      <a:pPr algn="ctr"/>
                      <a:r>
                        <a:rPr lang="en-VN" dirty="0">
                          <a:latin typeface="Times New Roman" panose="02020603050405020304" pitchFamily="18" charset="0"/>
                          <a:cs typeface="Times New Roman" panose="02020603050405020304" pitchFamily="18" charset="0"/>
                        </a:rPr>
                        <a:t>lst.pop(2) </a:t>
                      </a:r>
                      <a:r>
                        <a:rPr lang="en-VN" dirty="0">
                          <a:latin typeface="Times New Roman" panose="02020603050405020304" pitchFamily="18" charset="0"/>
                          <a:cs typeface="Times New Roman" panose="02020603050405020304" pitchFamily="18" charset="0"/>
                          <a:sym typeface="Wingdings" pitchFamily="2" charset="2"/>
                        </a:rPr>
                        <a:t> 50</a:t>
                      </a:r>
                    </a:p>
                    <a:p>
                      <a:pPr algn="ctr"/>
                      <a:r>
                        <a:rPr lang="en-VN" dirty="0">
                          <a:latin typeface="Times New Roman" panose="02020603050405020304" pitchFamily="18" charset="0"/>
                          <a:cs typeface="Times New Roman" panose="02020603050405020304" pitchFamily="18" charset="0"/>
                          <a:sym typeface="Wingdings" pitchFamily="2" charset="2"/>
                        </a:rPr>
                        <a:t>lst  [30, 10, 40, 20]</a:t>
                      </a:r>
                      <a:endParaRPr lang="en-V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854290360"/>
                  </a:ext>
                </a:extLst>
              </a:tr>
              <a:tr h="370840">
                <a:tc>
                  <a:txBody>
                    <a:bodyPr/>
                    <a:lstStyle/>
                    <a:p>
                      <a:pPr algn="ctr"/>
                      <a:r>
                        <a:rPr lang="en-VN" dirty="0">
                          <a:latin typeface="Times New Roman" panose="02020603050405020304" pitchFamily="18" charset="0"/>
                          <a:cs typeface="Times New Roman" panose="02020603050405020304" pitchFamily="18" charset="0"/>
                        </a:rPr>
                        <a:t>lst.count(value)</a:t>
                      </a:r>
                    </a:p>
                  </a:txBody>
                  <a:tcPr anchor="ctr"/>
                </a:tc>
                <a:tc>
                  <a:txBody>
                    <a:bodyPr/>
                    <a:lstStyle/>
                    <a:p>
                      <a:pPr algn="ctr"/>
                      <a:r>
                        <a:rPr lang="en-VN" dirty="0">
                          <a:latin typeface="Times New Roman" panose="02020603050405020304" pitchFamily="18" charset="0"/>
                          <a:cs typeface="Times New Roman" panose="02020603050405020304" pitchFamily="18" charset="0"/>
                        </a:rPr>
                        <a:t>Return the number of appearances of specified ‘value’</a:t>
                      </a:r>
                    </a:p>
                  </a:txBody>
                  <a:tcPr anchor="ctr"/>
                </a:tc>
                <a:tc>
                  <a:txBody>
                    <a:bodyPr/>
                    <a:lstStyle/>
                    <a:p>
                      <a:pPr algn="ctr"/>
                      <a:r>
                        <a:rPr lang="en-VN" dirty="0">
                          <a:latin typeface="Times New Roman" panose="02020603050405020304" pitchFamily="18" charset="0"/>
                          <a:cs typeface="Times New Roman" panose="02020603050405020304" pitchFamily="18" charset="0"/>
                        </a:rPr>
                        <a:t>lst.count(30) </a:t>
                      </a:r>
                      <a:r>
                        <a:rPr lang="en-VN" dirty="0">
                          <a:latin typeface="Times New Roman" panose="02020603050405020304" pitchFamily="18" charset="0"/>
                          <a:cs typeface="Times New Roman" panose="02020603050405020304" pitchFamily="18" charset="0"/>
                          <a:sym typeface="Wingdings" pitchFamily="2" charset="2"/>
                        </a:rPr>
                        <a:t> 1</a:t>
                      </a:r>
                      <a:endParaRPr lang="en-V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954318501"/>
                  </a:ext>
                </a:extLst>
              </a:tr>
              <a:tr h="370840">
                <a:tc>
                  <a:txBody>
                    <a:bodyPr/>
                    <a:lstStyle/>
                    <a:p>
                      <a:pPr algn="ctr"/>
                      <a:r>
                        <a:rPr lang="en-VN" dirty="0">
                          <a:latin typeface="Times New Roman" panose="02020603050405020304" pitchFamily="18" charset="0"/>
                          <a:cs typeface="Times New Roman" panose="02020603050405020304" pitchFamily="18" charset="0"/>
                        </a:rPr>
                        <a:t>lst.sort()</a:t>
                      </a:r>
                    </a:p>
                  </a:txBody>
                  <a:tcPr anchor="ctr"/>
                </a:tc>
                <a:tc>
                  <a:txBody>
                    <a:bodyPr/>
                    <a:lstStyle/>
                    <a:p>
                      <a:pPr algn="ctr"/>
                      <a:r>
                        <a:rPr lang="en-VN" dirty="0">
                          <a:latin typeface="Times New Roman" panose="02020603050405020304" pitchFamily="18" charset="0"/>
                          <a:cs typeface="Times New Roman" panose="02020603050405020304" pitchFamily="18" charset="0"/>
                        </a:rPr>
                        <a:t>Sort the list in ascending order (default)</a:t>
                      </a:r>
                    </a:p>
                  </a:txBody>
                  <a:tcPr anchor="ctr"/>
                </a:tc>
                <a:tc>
                  <a:txBody>
                    <a:bodyPr/>
                    <a:lstStyle/>
                    <a:p>
                      <a:pPr algn="ctr"/>
                      <a:r>
                        <a:rPr lang="en-VN" dirty="0">
                          <a:latin typeface="Times New Roman" panose="02020603050405020304" pitchFamily="18" charset="0"/>
                          <a:cs typeface="Times New Roman" panose="02020603050405020304" pitchFamily="18" charset="0"/>
                        </a:rPr>
                        <a:t>lst.sort()</a:t>
                      </a:r>
                    </a:p>
                    <a:p>
                      <a:pPr algn="ctr"/>
                      <a:r>
                        <a:rPr lang="en-US" dirty="0" err="1">
                          <a:latin typeface="Times New Roman" panose="02020603050405020304" pitchFamily="18" charset="0"/>
                          <a:cs typeface="Times New Roman" panose="02020603050405020304" pitchFamily="18" charset="0"/>
                        </a:rPr>
                        <a:t>lst</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sym typeface="Wingdings" pitchFamily="2" charset="2"/>
                        </a:rPr>
                        <a:t> [10, 20, 30, 40, 50]</a:t>
                      </a:r>
                      <a:endParaRPr lang="en-V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431380827"/>
                  </a:ext>
                </a:extLst>
              </a:tr>
              <a:tr h="370840">
                <a:tc>
                  <a:txBody>
                    <a:bodyPr/>
                    <a:lstStyle/>
                    <a:p>
                      <a:pPr algn="ctr"/>
                      <a:r>
                        <a:rPr lang="en-VN" dirty="0">
                          <a:latin typeface="Times New Roman" panose="02020603050405020304" pitchFamily="18" charset="0"/>
                          <a:cs typeface="Times New Roman" panose="02020603050405020304" pitchFamily="18" charset="0"/>
                        </a:rPr>
                        <a:t>len(lst)</a:t>
                      </a:r>
                    </a:p>
                  </a:txBody>
                  <a:tcPr anchor="ctr"/>
                </a:tc>
                <a:tc>
                  <a:txBody>
                    <a:bodyPr/>
                    <a:lstStyle/>
                    <a:p>
                      <a:pPr algn="ctr"/>
                      <a:r>
                        <a:rPr lang="en-VN" dirty="0">
                          <a:latin typeface="Times New Roman" panose="02020603050405020304" pitchFamily="18" charset="0"/>
                          <a:cs typeface="Times New Roman" panose="02020603050405020304" pitchFamily="18" charset="0"/>
                        </a:rPr>
                        <a:t>Return the number of elements in list</a:t>
                      </a:r>
                    </a:p>
                  </a:txBody>
                  <a:tcPr anchor="ctr"/>
                </a:tc>
                <a:tc>
                  <a:txBody>
                    <a:bodyPr/>
                    <a:lstStyle/>
                    <a:p>
                      <a:pPr algn="ctr"/>
                      <a:r>
                        <a:rPr lang="en-VN" dirty="0">
                          <a:latin typeface="Times New Roman" panose="02020603050405020304" pitchFamily="18" charset="0"/>
                          <a:cs typeface="Times New Roman" panose="02020603050405020304" pitchFamily="18" charset="0"/>
                        </a:rPr>
                        <a:t>len(lst) </a:t>
                      </a:r>
                      <a:r>
                        <a:rPr lang="en-VN" dirty="0">
                          <a:latin typeface="Times New Roman" panose="02020603050405020304" pitchFamily="18" charset="0"/>
                          <a:cs typeface="Times New Roman" panose="02020603050405020304" pitchFamily="18" charset="0"/>
                          <a:sym typeface="Wingdings" pitchFamily="2" charset="2"/>
                        </a:rPr>
                        <a:t> 5</a:t>
                      </a:r>
                      <a:endParaRPr lang="en-V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36944898"/>
                  </a:ext>
                </a:extLst>
              </a:tr>
              <a:tr h="370840">
                <a:tc>
                  <a:txBody>
                    <a:bodyPr/>
                    <a:lstStyle/>
                    <a:p>
                      <a:pPr algn="ctr"/>
                      <a:r>
                        <a:rPr lang="en-VN" dirty="0">
                          <a:latin typeface="Times New Roman" panose="02020603050405020304" pitchFamily="18" charset="0"/>
                          <a:cs typeface="Times New Roman" panose="02020603050405020304" pitchFamily="18" charset="0"/>
                        </a:rPr>
                        <a:t>sum(lst)</a:t>
                      </a:r>
                    </a:p>
                  </a:txBody>
                  <a:tcPr anchor="ctr"/>
                </a:tc>
                <a:tc>
                  <a:txBody>
                    <a:bodyPr/>
                    <a:lstStyle/>
                    <a:p>
                      <a:pPr algn="ctr"/>
                      <a:r>
                        <a:rPr lang="en-VN" dirty="0">
                          <a:latin typeface="Times New Roman" panose="02020603050405020304" pitchFamily="18" charset="0"/>
                          <a:cs typeface="Times New Roman" panose="02020603050405020304" pitchFamily="18" charset="0"/>
                        </a:rPr>
                        <a:t>Return the sum of all elements in list</a:t>
                      </a:r>
                    </a:p>
                  </a:txBody>
                  <a:tcPr anchor="ctr"/>
                </a:tc>
                <a:tc>
                  <a:txBody>
                    <a:bodyPr/>
                    <a:lstStyle/>
                    <a:p>
                      <a:pPr algn="ctr"/>
                      <a:r>
                        <a:rPr lang="en-VN" dirty="0">
                          <a:latin typeface="Times New Roman" panose="02020603050405020304" pitchFamily="18" charset="0"/>
                          <a:cs typeface="Times New Roman" panose="02020603050405020304" pitchFamily="18" charset="0"/>
                        </a:rPr>
                        <a:t>sum(lst) </a:t>
                      </a:r>
                      <a:r>
                        <a:rPr lang="en-VN" dirty="0">
                          <a:latin typeface="Times New Roman" panose="02020603050405020304" pitchFamily="18" charset="0"/>
                          <a:cs typeface="Times New Roman" panose="02020603050405020304" pitchFamily="18" charset="0"/>
                          <a:sym typeface="Wingdings" pitchFamily="2" charset="2"/>
                        </a:rPr>
                        <a:t> 150</a:t>
                      </a:r>
                      <a:endParaRPr lang="en-V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651675159"/>
                  </a:ext>
                </a:extLst>
              </a:tr>
              <a:tr h="370840">
                <a:tc>
                  <a:txBody>
                    <a:bodyPr/>
                    <a:lstStyle/>
                    <a:p>
                      <a:pPr algn="ctr"/>
                      <a:r>
                        <a:rPr lang="en-VN" dirty="0">
                          <a:latin typeface="Times New Roman" panose="02020603050405020304" pitchFamily="18" charset="0"/>
                          <a:cs typeface="Times New Roman" panose="02020603050405020304" pitchFamily="18" charset="0"/>
                        </a:rPr>
                        <a:t>min(lst)/max(lst)</a:t>
                      </a:r>
                    </a:p>
                  </a:txBody>
                  <a:tcPr anchor="ctr"/>
                </a:tc>
                <a:tc>
                  <a:txBody>
                    <a:bodyPr/>
                    <a:lstStyle/>
                    <a:p>
                      <a:pPr algn="ctr"/>
                      <a:r>
                        <a:rPr lang="en-VN" dirty="0">
                          <a:latin typeface="Times New Roman" panose="02020603050405020304" pitchFamily="18" charset="0"/>
                          <a:cs typeface="Times New Roman" panose="02020603050405020304" pitchFamily="18" charset="0"/>
                        </a:rPr>
                        <a:t>Return the min/max value in list</a:t>
                      </a:r>
                    </a:p>
                  </a:txBody>
                  <a:tcPr anchor="ctr"/>
                </a:tc>
                <a:tc>
                  <a:txBody>
                    <a:bodyPr/>
                    <a:lstStyle/>
                    <a:p>
                      <a:pPr algn="ctr"/>
                      <a:r>
                        <a:rPr lang="en-VN" dirty="0">
                          <a:latin typeface="Times New Roman" panose="02020603050405020304" pitchFamily="18" charset="0"/>
                          <a:cs typeface="Times New Roman" panose="02020603050405020304" pitchFamily="18" charset="0"/>
                        </a:rPr>
                        <a:t>min(lst), max(lst) </a:t>
                      </a:r>
                      <a:r>
                        <a:rPr lang="en-VN" dirty="0">
                          <a:latin typeface="Times New Roman" panose="02020603050405020304" pitchFamily="18" charset="0"/>
                          <a:cs typeface="Times New Roman" panose="02020603050405020304" pitchFamily="18" charset="0"/>
                          <a:sym typeface="Wingdings" pitchFamily="2" charset="2"/>
                        </a:rPr>
                        <a:t> 10, 50</a:t>
                      </a:r>
                      <a:endParaRPr lang="en-V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475668512"/>
                  </a:ext>
                </a:extLst>
              </a:tr>
            </a:tbl>
          </a:graphicData>
        </a:graphic>
      </p:graphicFrame>
    </p:spTree>
    <p:extLst>
      <p:ext uri="{BB962C8B-B14F-4D97-AF65-F5344CB8AC3E}">
        <p14:creationId xmlns:p14="http://schemas.microsoft.com/office/powerpoint/2010/main" val="678676695"/>
      </p:ext>
    </p:extLst>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838200" y="0"/>
            <a:ext cx="10515600" cy="998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Times New Roman"/>
              <a:buNone/>
            </a:pPr>
            <a:r>
              <a:rPr lang="en-US" b="1" dirty="0">
                <a:solidFill>
                  <a:srgbClr val="00B050"/>
                </a:solidFill>
                <a:latin typeface="Times New Roman"/>
                <a:cs typeface="Times New Roman"/>
                <a:sym typeface="Times New Roman"/>
              </a:rPr>
              <a:t>Problem 01</a:t>
            </a:r>
            <a:endParaRPr dirty="0"/>
          </a:p>
        </p:txBody>
      </p:sp>
      <p:sp>
        <p:nvSpPr>
          <p:cNvPr id="186" name="Google Shape;186;p21"/>
          <p:cNvSpPr/>
          <p:nvPr/>
        </p:nvSpPr>
        <p:spPr>
          <a:xfrm>
            <a:off x="550073" y="1002835"/>
            <a:ext cx="11190600" cy="127200"/>
          </a:xfrm>
          <a:prstGeom prst="rect">
            <a:avLst/>
          </a:prstGeom>
          <a:solidFill>
            <a:srgbClr val="C55A11"/>
          </a:solid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 name="Google Shape;187;p2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188" name="Google Shape;188;p21"/>
          <p:cNvSpPr txBox="1">
            <a:spLocks noGrp="1"/>
          </p:cNvSpPr>
          <p:nvPr>
            <p:ph type="body" idx="1"/>
          </p:nvPr>
        </p:nvSpPr>
        <p:spPr>
          <a:xfrm>
            <a:off x="838200" y="1273175"/>
            <a:ext cx="10668600" cy="720600"/>
          </a:xfrm>
          <a:prstGeom prst="rect">
            <a:avLst/>
          </a:prstGeom>
          <a:noFill/>
          <a:ln>
            <a:noFill/>
          </a:ln>
        </p:spPr>
        <p:txBody>
          <a:bodyPr spcFirstLastPara="1" wrap="square" lIns="91425" tIns="45700" rIns="91425" bIns="45700" anchor="t" anchorCtr="0">
            <a:normAutofit/>
          </a:bodyPr>
          <a:lstStyle/>
          <a:p>
            <a:pPr marL="457200" lvl="0" indent="-381000" algn="l" rtl="0">
              <a:spcBef>
                <a:spcPts val="0"/>
              </a:spcBef>
              <a:spcAft>
                <a:spcPts val="0"/>
              </a:spcAft>
              <a:buClr>
                <a:srgbClr val="0070C0"/>
              </a:buClr>
              <a:buSzPts val="2400"/>
              <a:buFont typeface="Times New Roman"/>
              <a:buChar char="❖"/>
            </a:pPr>
            <a:r>
              <a:rPr lang="en-US" sz="2400" b="1" dirty="0">
                <a:solidFill>
                  <a:srgbClr val="0070C0"/>
                </a:solidFill>
                <a:latin typeface="Times New Roman"/>
                <a:cs typeface="Times New Roman"/>
                <a:sym typeface="Times New Roman"/>
              </a:rPr>
              <a:t>Introduction</a:t>
            </a:r>
            <a:endParaRPr lang="en-US" dirty="0"/>
          </a:p>
        </p:txBody>
      </p:sp>
      <p:sp>
        <p:nvSpPr>
          <p:cNvPr id="2" name="TextBox 1">
            <a:extLst>
              <a:ext uri="{FF2B5EF4-FFF2-40B4-BE49-F238E27FC236}">
                <a16:creationId xmlns:a16="http://schemas.microsoft.com/office/drawing/2014/main" id="{F7F039B4-D291-3541-88E1-7B545367D0D2}"/>
              </a:ext>
            </a:extLst>
          </p:cNvPr>
          <p:cNvSpPr txBox="1"/>
          <p:nvPr/>
        </p:nvSpPr>
        <p:spPr>
          <a:xfrm>
            <a:off x="617637" y="1810020"/>
            <a:ext cx="10956726" cy="1200329"/>
          </a:xfrm>
          <a:prstGeom prst="rect">
            <a:avLst/>
          </a:prstGeom>
          <a:no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vi-VN" sz="1800" b="1" dirty="0">
                <a:solidFill>
                  <a:schemeClr val="tx1"/>
                </a:solidFill>
                <a:latin typeface="Times New Roman" panose="02020603050405020304" pitchFamily="18" charset="0"/>
                <a:cs typeface="Times New Roman" panose="02020603050405020304" pitchFamily="18" charset="0"/>
              </a:rPr>
              <a:t>Problem 01: </a:t>
            </a:r>
            <a:r>
              <a:rPr lang="vi-VN" sz="1800" dirty="0">
                <a:solidFill>
                  <a:schemeClr val="tx1"/>
                </a:solidFill>
                <a:latin typeface="Times New Roman" panose="02020603050405020304" pitchFamily="18" charset="0"/>
                <a:cs typeface="Times New Roman" panose="02020603050405020304" pitchFamily="18" charset="0"/>
              </a:rPr>
              <a:t>Cho một list các số nguyên </a:t>
            </a:r>
            <a:r>
              <a:rPr lang="vi-VN" sz="1800" b="1" i="1" dirty="0">
                <a:solidFill>
                  <a:schemeClr val="tx1"/>
                </a:solidFill>
                <a:latin typeface="Times New Roman" panose="02020603050405020304" pitchFamily="18" charset="0"/>
                <a:cs typeface="Times New Roman" panose="02020603050405020304" pitchFamily="18" charset="0"/>
              </a:rPr>
              <a:t>num_list </a:t>
            </a:r>
            <a:r>
              <a:rPr lang="vi-VN" sz="1800" dirty="0">
                <a:solidFill>
                  <a:schemeClr val="tx1"/>
                </a:solidFill>
                <a:latin typeface="Times New Roman" panose="02020603050405020304" pitchFamily="18" charset="0"/>
                <a:cs typeface="Times New Roman" panose="02020603050405020304" pitchFamily="18" charset="0"/>
              </a:rPr>
              <a:t>và một sliding window (các bạn có thể tạm hiểu sliding window như là một list có kích thước nhỏ hơn </a:t>
            </a:r>
            <a:r>
              <a:rPr lang="vi-VN" sz="1800" b="1" i="1" dirty="0">
                <a:solidFill>
                  <a:schemeClr val="tx1"/>
                </a:solidFill>
                <a:latin typeface="Times New Roman" panose="02020603050405020304" pitchFamily="18" charset="0"/>
                <a:cs typeface="Times New Roman" panose="02020603050405020304" pitchFamily="18" charset="0"/>
              </a:rPr>
              <a:t>num_list</a:t>
            </a:r>
            <a:r>
              <a:rPr lang="vi-VN" sz="1800" dirty="0">
                <a:solidFill>
                  <a:schemeClr val="tx1"/>
                </a:solidFill>
                <a:latin typeface="Times New Roman" panose="02020603050405020304" pitchFamily="18" charset="0"/>
                <a:cs typeface="Times New Roman" panose="02020603050405020304" pitchFamily="18" charset="0"/>
              </a:rPr>
              <a:t>) có kích thước size </a:t>
            </a:r>
            <a:r>
              <a:rPr lang="vi-VN" sz="1800" b="1" i="1" dirty="0">
                <a:solidFill>
                  <a:schemeClr val="tx1"/>
                </a:solidFill>
                <a:latin typeface="Times New Roman" panose="02020603050405020304" pitchFamily="18" charset="0"/>
                <a:cs typeface="Times New Roman" panose="02020603050405020304" pitchFamily="18" charset="0"/>
              </a:rPr>
              <a:t>k</a:t>
            </a:r>
            <a:r>
              <a:rPr lang="vi-VN" sz="1800" dirty="0">
                <a:solidFill>
                  <a:schemeClr val="tx1"/>
                </a:solidFill>
                <a:latin typeface="Times New Roman" panose="02020603050405020304" pitchFamily="18" charset="0"/>
                <a:cs typeface="Times New Roman" panose="02020603050405020304" pitchFamily="18" charset="0"/>
              </a:rPr>
              <a:t> di chuyển từ trái sang phải. Mỗi lần dịch chuyển 1 vị trí sang phải có thể nhìn thấy đươc </a:t>
            </a:r>
            <a:r>
              <a:rPr lang="vi-VN" sz="1800" b="1" i="1" dirty="0">
                <a:solidFill>
                  <a:schemeClr val="tx1"/>
                </a:solidFill>
                <a:latin typeface="Times New Roman" panose="02020603050405020304" pitchFamily="18" charset="0"/>
                <a:cs typeface="Times New Roman" panose="02020603050405020304" pitchFamily="18" charset="0"/>
              </a:rPr>
              <a:t>k</a:t>
            </a:r>
            <a:r>
              <a:rPr lang="vi-VN" sz="1800" dirty="0">
                <a:solidFill>
                  <a:schemeClr val="tx1"/>
                </a:solidFill>
                <a:latin typeface="Times New Roman" panose="02020603050405020304" pitchFamily="18" charset="0"/>
                <a:cs typeface="Times New Roman" panose="02020603050405020304" pitchFamily="18" charset="0"/>
              </a:rPr>
              <a:t> số trong </a:t>
            </a:r>
            <a:r>
              <a:rPr lang="vi-VN" sz="1800" b="1" i="1" dirty="0">
                <a:solidFill>
                  <a:schemeClr val="tx1"/>
                </a:solidFill>
                <a:latin typeface="Times New Roman" panose="02020603050405020304" pitchFamily="18" charset="0"/>
                <a:cs typeface="Times New Roman" panose="02020603050405020304" pitchFamily="18" charset="0"/>
              </a:rPr>
              <a:t>num_list </a:t>
            </a:r>
            <a:r>
              <a:rPr lang="vi-VN" sz="1800" dirty="0">
                <a:solidFill>
                  <a:schemeClr val="tx1"/>
                </a:solidFill>
                <a:latin typeface="Times New Roman" panose="02020603050405020304" pitchFamily="18" charset="0"/>
                <a:cs typeface="Times New Roman" panose="02020603050405020304" pitchFamily="18" charset="0"/>
              </a:rPr>
              <a:t>và tìm số lớn nhất trong </a:t>
            </a:r>
            <a:r>
              <a:rPr lang="vi-VN" sz="1800" b="1" i="1" dirty="0">
                <a:solidFill>
                  <a:schemeClr val="tx1"/>
                </a:solidFill>
                <a:latin typeface="Times New Roman" panose="02020603050405020304" pitchFamily="18" charset="0"/>
                <a:cs typeface="Times New Roman" panose="02020603050405020304" pitchFamily="18" charset="0"/>
              </a:rPr>
              <a:t>k </a:t>
            </a:r>
            <a:r>
              <a:rPr lang="vi-VN" sz="1800" dirty="0">
                <a:solidFill>
                  <a:schemeClr val="tx1"/>
                </a:solidFill>
                <a:latin typeface="Times New Roman" panose="02020603050405020304" pitchFamily="18" charset="0"/>
                <a:cs typeface="Times New Roman" panose="02020603050405020304" pitchFamily="18" charset="0"/>
              </a:rPr>
              <a:t>số này sau mỗi lần trượt. </a:t>
            </a:r>
            <a:r>
              <a:rPr lang="vi-VN" sz="1800" b="1" i="1" dirty="0">
                <a:solidFill>
                  <a:schemeClr val="tx1"/>
                </a:solidFill>
                <a:latin typeface="Times New Roman" panose="02020603050405020304" pitchFamily="18" charset="0"/>
                <a:cs typeface="Times New Roman" panose="02020603050405020304" pitchFamily="18" charset="0"/>
              </a:rPr>
              <a:t>k </a:t>
            </a:r>
            <a:r>
              <a:rPr lang="vi-VN" sz="1800" dirty="0">
                <a:solidFill>
                  <a:schemeClr val="tx1"/>
                </a:solidFill>
                <a:latin typeface="Times New Roman" panose="02020603050405020304" pitchFamily="18" charset="0"/>
                <a:cs typeface="Times New Roman" panose="02020603050405020304" pitchFamily="18" charset="0"/>
              </a:rPr>
              <a:t>phải lớn hơn hoặc bằng 1. Các bạn hãy viết chương trình Python giải quyết vấn đề trên.</a:t>
            </a:r>
            <a:endParaRPr lang="en-VN" sz="1800" dirty="0">
              <a:solidFill>
                <a:schemeClr val="tx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FD885E2-B8AB-F74E-B119-FE73B74DFBBD}"/>
              </a:ext>
            </a:extLst>
          </p:cNvPr>
          <p:cNvSpPr txBox="1"/>
          <p:nvPr/>
        </p:nvSpPr>
        <p:spPr>
          <a:xfrm>
            <a:off x="617637" y="3247487"/>
            <a:ext cx="10956726" cy="1477328"/>
          </a:xfrm>
          <a:prstGeom prst="rect">
            <a:avLst/>
          </a:prstGeom>
          <a:no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vi-VN" sz="1800" b="1" dirty="0">
                <a:solidFill>
                  <a:schemeClr val="tx1"/>
                </a:solidFill>
                <a:latin typeface="Times New Roman" panose="02020603050405020304" pitchFamily="18" charset="0"/>
                <a:cs typeface="Times New Roman" panose="02020603050405020304" pitchFamily="18" charset="0"/>
              </a:rPr>
              <a:t>Example:</a:t>
            </a:r>
          </a:p>
          <a:p>
            <a:pPr marL="285750" indent="-285750">
              <a:buFont typeface="Arial" panose="020B0604020202020204" pitchFamily="34" charset="0"/>
              <a:buChar char="•"/>
            </a:pPr>
            <a:r>
              <a:rPr lang="vi-VN" sz="1800" b="1" dirty="0">
                <a:solidFill>
                  <a:schemeClr val="tx1"/>
                </a:solidFill>
                <a:latin typeface="Times New Roman" panose="02020603050405020304" pitchFamily="18" charset="0"/>
                <a:cs typeface="Times New Roman" panose="02020603050405020304" pitchFamily="18" charset="0"/>
              </a:rPr>
              <a:t>Input: </a:t>
            </a:r>
          </a:p>
          <a:p>
            <a:pPr lvl="2"/>
            <a:r>
              <a:rPr lang="vi-VN" sz="1800" b="1" dirty="0">
                <a:solidFill>
                  <a:schemeClr val="tx1"/>
                </a:solidFill>
                <a:latin typeface="Times New Roman" panose="02020603050405020304" pitchFamily="18" charset="0"/>
                <a:cs typeface="Times New Roman" panose="02020603050405020304" pitchFamily="18" charset="0"/>
              </a:rPr>
              <a:t>	. </a:t>
            </a:r>
            <a:r>
              <a:rPr lang="vi-VN" sz="1800" dirty="0">
                <a:solidFill>
                  <a:schemeClr val="tx1"/>
                </a:solidFill>
                <a:latin typeface="Times New Roman" panose="02020603050405020304" pitchFamily="18" charset="0"/>
                <a:cs typeface="Times New Roman" panose="02020603050405020304" pitchFamily="18" charset="0"/>
              </a:rPr>
              <a:t>num_list = [3, 4, 5, 1, −44, 5, 10, 12, 33, 1]</a:t>
            </a:r>
          </a:p>
          <a:p>
            <a:pPr lvl="2"/>
            <a:r>
              <a:rPr lang="vi-VN" sz="1800" dirty="0">
                <a:solidFill>
                  <a:schemeClr val="tx1"/>
                </a:solidFill>
                <a:latin typeface="Times New Roman" panose="02020603050405020304" pitchFamily="18" charset="0"/>
                <a:cs typeface="Times New Roman" panose="02020603050405020304" pitchFamily="18" charset="0"/>
              </a:rPr>
              <a:t>	</a:t>
            </a:r>
            <a:r>
              <a:rPr lang="vi-VN" sz="1800" b="1" dirty="0">
                <a:solidFill>
                  <a:schemeClr val="tx1"/>
                </a:solidFill>
                <a:latin typeface="Times New Roman" panose="02020603050405020304" pitchFamily="18" charset="0"/>
                <a:cs typeface="Times New Roman" panose="02020603050405020304" pitchFamily="18" charset="0"/>
              </a:rPr>
              <a:t>.</a:t>
            </a:r>
            <a:r>
              <a:rPr lang="vi-VN" sz="1800" dirty="0">
                <a:solidFill>
                  <a:schemeClr val="tx1"/>
                </a:solidFill>
                <a:latin typeface="Times New Roman" panose="02020603050405020304" pitchFamily="18" charset="0"/>
                <a:cs typeface="Times New Roman" panose="02020603050405020304" pitchFamily="18" charset="0"/>
              </a:rPr>
              <a:t> k = 3</a:t>
            </a:r>
          </a:p>
          <a:p>
            <a:pPr marL="285750" indent="-285750">
              <a:buFont typeface="Arial" panose="020B0604020202020204" pitchFamily="34" charset="0"/>
              <a:buChar char="•"/>
            </a:pPr>
            <a:r>
              <a:rPr lang="vi-VN" sz="1800" b="1" dirty="0">
                <a:solidFill>
                  <a:schemeClr val="tx1"/>
                </a:solidFill>
                <a:latin typeface="Times New Roman" panose="02020603050405020304" pitchFamily="18" charset="0"/>
                <a:cs typeface="Times New Roman" panose="02020603050405020304" pitchFamily="18" charset="0"/>
              </a:rPr>
              <a:t>Output: </a:t>
            </a:r>
            <a:r>
              <a:rPr lang="vi-VN" sz="1800" dirty="0">
                <a:solidFill>
                  <a:schemeClr val="tx1"/>
                </a:solidFill>
                <a:latin typeface="Times New Roman" panose="02020603050405020304" pitchFamily="18" charset="0"/>
                <a:cs typeface="Times New Roman" panose="02020603050405020304" pitchFamily="18" charset="0"/>
              </a:rPr>
              <a:t>[5, 5, 5, 5, 10, 12, 33, 33]</a:t>
            </a:r>
            <a:endParaRPr lang="en-V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7727423"/>
      </p:ext>
    </p:extLst>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838200" y="0"/>
            <a:ext cx="10515600" cy="998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Times New Roman"/>
              <a:buNone/>
            </a:pPr>
            <a:r>
              <a:rPr lang="en-US" b="1" dirty="0">
                <a:solidFill>
                  <a:srgbClr val="00B050"/>
                </a:solidFill>
                <a:latin typeface="Times New Roman"/>
                <a:cs typeface="Times New Roman"/>
                <a:sym typeface="Times New Roman"/>
              </a:rPr>
              <a:t>Problem 01</a:t>
            </a:r>
            <a:endParaRPr dirty="0"/>
          </a:p>
        </p:txBody>
      </p:sp>
      <p:sp>
        <p:nvSpPr>
          <p:cNvPr id="186" name="Google Shape;186;p21"/>
          <p:cNvSpPr/>
          <p:nvPr/>
        </p:nvSpPr>
        <p:spPr>
          <a:xfrm>
            <a:off x="550073" y="1002835"/>
            <a:ext cx="11190600" cy="127200"/>
          </a:xfrm>
          <a:prstGeom prst="rect">
            <a:avLst/>
          </a:prstGeom>
          <a:solidFill>
            <a:srgbClr val="C55A11"/>
          </a:solid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 name="Google Shape;187;p2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dirty="0"/>
          </a:p>
        </p:txBody>
      </p:sp>
      <p:sp>
        <p:nvSpPr>
          <p:cNvPr id="188" name="Google Shape;188;p21"/>
          <p:cNvSpPr txBox="1">
            <a:spLocks noGrp="1"/>
          </p:cNvSpPr>
          <p:nvPr>
            <p:ph type="body" idx="1"/>
          </p:nvPr>
        </p:nvSpPr>
        <p:spPr>
          <a:xfrm>
            <a:off x="838200" y="1273175"/>
            <a:ext cx="10668600" cy="720600"/>
          </a:xfrm>
          <a:prstGeom prst="rect">
            <a:avLst/>
          </a:prstGeom>
          <a:noFill/>
          <a:ln>
            <a:noFill/>
          </a:ln>
        </p:spPr>
        <p:txBody>
          <a:bodyPr spcFirstLastPara="1" wrap="square" lIns="91425" tIns="45700" rIns="91425" bIns="45700" anchor="t" anchorCtr="0">
            <a:normAutofit/>
          </a:bodyPr>
          <a:lstStyle/>
          <a:p>
            <a:pPr marL="457200" lvl="0" indent="-381000" algn="l" rtl="0">
              <a:spcBef>
                <a:spcPts val="0"/>
              </a:spcBef>
              <a:spcAft>
                <a:spcPts val="0"/>
              </a:spcAft>
              <a:buClr>
                <a:srgbClr val="0070C0"/>
              </a:buClr>
              <a:buSzPts val="2400"/>
              <a:buFont typeface="Times New Roman"/>
              <a:buChar char="❖"/>
            </a:pPr>
            <a:r>
              <a:rPr lang="en-US" sz="2400" b="1" dirty="0">
                <a:solidFill>
                  <a:srgbClr val="0070C0"/>
                </a:solidFill>
                <a:latin typeface="Times New Roman"/>
                <a:cs typeface="Times New Roman"/>
                <a:sym typeface="Times New Roman"/>
              </a:rPr>
              <a:t>How to solve?</a:t>
            </a:r>
            <a:endParaRPr lang="en-US" dirty="0"/>
          </a:p>
        </p:txBody>
      </p:sp>
      <p:graphicFrame>
        <p:nvGraphicFramePr>
          <p:cNvPr id="8" name="Table 4">
            <a:extLst>
              <a:ext uri="{FF2B5EF4-FFF2-40B4-BE49-F238E27FC236}">
                <a16:creationId xmlns:a16="http://schemas.microsoft.com/office/drawing/2014/main" id="{C5A76D45-4EE5-2F41-8DF9-0B49D47408E5}"/>
              </a:ext>
            </a:extLst>
          </p:cNvPr>
          <p:cNvGraphicFramePr>
            <a:graphicFrameLocks noGrp="1"/>
          </p:cNvGraphicFramePr>
          <p:nvPr>
            <p:extLst>
              <p:ext uri="{D42A27DB-BD31-4B8C-83A1-F6EECF244321}">
                <p14:modId xmlns:p14="http://schemas.microsoft.com/office/powerpoint/2010/main" val="2453794780"/>
              </p:ext>
            </p:extLst>
          </p:nvPr>
        </p:nvGraphicFramePr>
        <p:xfrm>
          <a:off x="685200" y="1808355"/>
          <a:ext cx="5277186" cy="370840"/>
        </p:xfrm>
        <a:graphic>
          <a:graphicData uri="http://schemas.openxmlformats.org/drawingml/2006/table">
            <a:tbl>
              <a:tblPr firstRow="1" bandRow="1">
                <a:tableStyleId>{2D5ABB26-0587-4C30-8999-92F81FD0307C}</a:tableStyleId>
              </a:tblPr>
              <a:tblGrid>
                <a:gridCol w="879531">
                  <a:extLst>
                    <a:ext uri="{9D8B030D-6E8A-4147-A177-3AD203B41FA5}">
                      <a16:colId xmlns:a16="http://schemas.microsoft.com/office/drawing/2014/main" val="4263657843"/>
                    </a:ext>
                  </a:extLst>
                </a:gridCol>
                <a:gridCol w="879531">
                  <a:extLst>
                    <a:ext uri="{9D8B030D-6E8A-4147-A177-3AD203B41FA5}">
                      <a16:colId xmlns:a16="http://schemas.microsoft.com/office/drawing/2014/main" val="3981416954"/>
                    </a:ext>
                  </a:extLst>
                </a:gridCol>
                <a:gridCol w="879531">
                  <a:extLst>
                    <a:ext uri="{9D8B030D-6E8A-4147-A177-3AD203B41FA5}">
                      <a16:colId xmlns:a16="http://schemas.microsoft.com/office/drawing/2014/main" val="3046595872"/>
                    </a:ext>
                  </a:extLst>
                </a:gridCol>
                <a:gridCol w="879531">
                  <a:extLst>
                    <a:ext uri="{9D8B030D-6E8A-4147-A177-3AD203B41FA5}">
                      <a16:colId xmlns:a16="http://schemas.microsoft.com/office/drawing/2014/main" val="3535056737"/>
                    </a:ext>
                  </a:extLst>
                </a:gridCol>
                <a:gridCol w="879531">
                  <a:extLst>
                    <a:ext uri="{9D8B030D-6E8A-4147-A177-3AD203B41FA5}">
                      <a16:colId xmlns:a16="http://schemas.microsoft.com/office/drawing/2014/main" val="2885583124"/>
                    </a:ext>
                  </a:extLst>
                </a:gridCol>
                <a:gridCol w="879531">
                  <a:extLst>
                    <a:ext uri="{9D8B030D-6E8A-4147-A177-3AD203B41FA5}">
                      <a16:colId xmlns:a16="http://schemas.microsoft.com/office/drawing/2014/main" val="2427867990"/>
                    </a:ext>
                  </a:extLst>
                </a:gridCol>
              </a:tblGrid>
              <a:tr h="370840">
                <a:tc>
                  <a:txBody>
                    <a:bodyPr/>
                    <a:lstStyle/>
                    <a:p>
                      <a:pPr algn="ctr"/>
                      <a:r>
                        <a:rPr lang="en-VN" b="1" dirty="0">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VN" b="1"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VN" b="1"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VN" b="1"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VN" b="1" dirty="0">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VN" b="1" dirty="0">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795049855"/>
                  </a:ext>
                </a:extLst>
              </a:tr>
            </a:tbl>
          </a:graphicData>
        </a:graphic>
      </p:graphicFrame>
      <p:sp>
        <p:nvSpPr>
          <p:cNvPr id="5" name="Right Brace 4">
            <a:extLst>
              <a:ext uri="{FF2B5EF4-FFF2-40B4-BE49-F238E27FC236}">
                <a16:creationId xmlns:a16="http://schemas.microsoft.com/office/drawing/2014/main" id="{94244D5B-9C28-604B-91C1-48C64E07C2E2}"/>
              </a:ext>
            </a:extLst>
          </p:cNvPr>
          <p:cNvSpPr/>
          <p:nvPr/>
        </p:nvSpPr>
        <p:spPr>
          <a:xfrm rot="5400000">
            <a:off x="1218899" y="1671348"/>
            <a:ext cx="689975" cy="1757377"/>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VN"/>
          </a:p>
        </p:txBody>
      </p:sp>
      <p:sp>
        <p:nvSpPr>
          <p:cNvPr id="6" name="TextBox 5">
            <a:extLst>
              <a:ext uri="{FF2B5EF4-FFF2-40B4-BE49-F238E27FC236}">
                <a16:creationId xmlns:a16="http://schemas.microsoft.com/office/drawing/2014/main" id="{AA6ADBB0-3BA1-E04B-A59E-50BFAF6C3916}"/>
              </a:ext>
            </a:extLst>
          </p:cNvPr>
          <p:cNvSpPr txBox="1"/>
          <p:nvPr/>
        </p:nvSpPr>
        <p:spPr>
          <a:xfrm>
            <a:off x="685198" y="2941990"/>
            <a:ext cx="1564852" cy="369332"/>
          </a:xfrm>
          <a:prstGeom prst="rect">
            <a:avLst/>
          </a:prstGeom>
          <a:noFill/>
        </p:spPr>
        <p:txBody>
          <a:bodyPr wrap="none" rtlCol="0">
            <a:spAutoFit/>
          </a:bodyPr>
          <a:lstStyle/>
          <a:p>
            <a:r>
              <a:rPr lang="en-VN" sz="1800" b="1" dirty="0">
                <a:latin typeface="Times New Roman" panose="02020603050405020304" pitchFamily="18" charset="0"/>
                <a:cs typeface="Times New Roman" panose="02020603050405020304" pitchFamily="18" charset="0"/>
              </a:rPr>
              <a:t>max(3, 1) </a:t>
            </a:r>
            <a:r>
              <a:rPr lang="en-VN" sz="1800" b="1" dirty="0">
                <a:latin typeface="Times New Roman" panose="02020603050405020304" pitchFamily="18" charset="0"/>
                <a:cs typeface="Times New Roman" panose="02020603050405020304" pitchFamily="18" charset="0"/>
                <a:sym typeface="Wingdings" pitchFamily="2" charset="2"/>
              </a:rPr>
              <a:t> 3</a:t>
            </a:r>
            <a:endParaRPr lang="en-VN" sz="1800" b="1" dirty="0">
              <a:latin typeface="Times New Roman" panose="02020603050405020304" pitchFamily="18" charset="0"/>
              <a:cs typeface="Times New Roman" panose="02020603050405020304" pitchFamily="18" charset="0"/>
            </a:endParaRPr>
          </a:p>
        </p:txBody>
      </p:sp>
      <p:graphicFrame>
        <p:nvGraphicFramePr>
          <p:cNvPr id="16" name="Table 4">
            <a:extLst>
              <a:ext uri="{FF2B5EF4-FFF2-40B4-BE49-F238E27FC236}">
                <a16:creationId xmlns:a16="http://schemas.microsoft.com/office/drawing/2014/main" id="{73100DB5-6360-484D-B2B0-AF91465D251B}"/>
              </a:ext>
            </a:extLst>
          </p:cNvPr>
          <p:cNvGraphicFramePr>
            <a:graphicFrameLocks noGrp="1"/>
          </p:cNvGraphicFramePr>
          <p:nvPr>
            <p:extLst>
              <p:ext uri="{D42A27DB-BD31-4B8C-83A1-F6EECF244321}">
                <p14:modId xmlns:p14="http://schemas.microsoft.com/office/powerpoint/2010/main" val="335055436"/>
              </p:ext>
            </p:extLst>
          </p:nvPr>
        </p:nvGraphicFramePr>
        <p:xfrm>
          <a:off x="685200" y="3434560"/>
          <a:ext cx="5277186" cy="370840"/>
        </p:xfrm>
        <a:graphic>
          <a:graphicData uri="http://schemas.openxmlformats.org/drawingml/2006/table">
            <a:tbl>
              <a:tblPr firstRow="1" bandRow="1">
                <a:tableStyleId>{2D5ABB26-0587-4C30-8999-92F81FD0307C}</a:tableStyleId>
              </a:tblPr>
              <a:tblGrid>
                <a:gridCol w="879531">
                  <a:extLst>
                    <a:ext uri="{9D8B030D-6E8A-4147-A177-3AD203B41FA5}">
                      <a16:colId xmlns:a16="http://schemas.microsoft.com/office/drawing/2014/main" val="4263657843"/>
                    </a:ext>
                  </a:extLst>
                </a:gridCol>
                <a:gridCol w="879531">
                  <a:extLst>
                    <a:ext uri="{9D8B030D-6E8A-4147-A177-3AD203B41FA5}">
                      <a16:colId xmlns:a16="http://schemas.microsoft.com/office/drawing/2014/main" val="3981416954"/>
                    </a:ext>
                  </a:extLst>
                </a:gridCol>
                <a:gridCol w="879531">
                  <a:extLst>
                    <a:ext uri="{9D8B030D-6E8A-4147-A177-3AD203B41FA5}">
                      <a16:colId xmlns:a16="http://schemas.microsoft.com/office/drawing/2014/main" val="3046595872"/>
                    </a:ext>
                  </a:extLst>
                </a:gridCol>
                <a:gridCol w="879531">
                  <a:extLst>
                    <a:ext uri="{9D8B030D-6E8A-4147-A177-3AD203B41FA5}">
                      <a16:colId xmlns:a16="http://schemas.microsoft.com/office/drawing/2014/main" val="3535056737"/>
                    </a:ext>
                  </a:extLst>
                </a:gridCol>
                <a:gridCol w="879531">
                  <a:extLst>
                    <a:ext uri="{9D8B030D-6E8A-4147-A177-3AD203B41FA5}">
                      <a16:colId xmlns:a16="http://schemas.microsoft.com/office/drawing/2014/main" val="2885583124"/>
                    </a:ext>
                  </a:extLst>
                </a:gridCol>
                <a:gridCol w="879531">
                  <a:extLst>
                    <a:ext uri="{9D8B030D-6E8A-4147-A177-3AD203B41FA5}">
                      <a16:colId xmlns:a16="http://schemas.microsoft.com/office/drawing/2014/main" val="2427867990"/>
                    </a:ext>
                  </a:extLst>
                </a:gridCol>
              </a:tblGrid>
              <a:tr h="370840">
                <a:tc>
                  <a:txBody>
                    <a:bodyPr/>
                    <a:lstStyle/>
                    <a:p>
                      <a:pPr algn="ctr"/>
                      <a:r>
                        <a:rPr lang="en-VN" b="1" dirty="0">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VN" b="1"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VN" b="1"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VN" b="1"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VN" b="1" dirty="0">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VN" b="1" dirty="0">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795049855"/>
                  </a:ext>
                </a:extLst>
              </a:tr>
            </a:tbl>
          </a:graphicData>
        </a:graphic>
      </p:graphicFrame>
      <p:sp>
        <p:nvSpPr>
          <p:cNvPr id="17" name="Right Brace 16">
            <a:extLst>
              <a:ext uri="{FF2B5EF4-FFF2-40B4-BE49-F238E27FC236}">
                <a16:creationId xmlns:a16="http://schemas.microsoft.com/office/drawing/2014/main" id="{6F064C27-85E4-2948-A6AE-7666B6204F58}"/>
              </a:ext>
            </a:extLst>
          </p:cNvPr>
          <p:cNvSpPr/>
          <p:nvPr/>
        </p:nvSpPr>
        <p:spPr>
          <a:xfrm rot="5400000">
            <a:off x="2097587" y="3296379"/>
            <a:ext cx="689975" cy="1757377"/>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VN"/>
          </a:p>
        </p:txBody>
      </p:sp>
      <p:sp>
        <p:nvSpPr>
          <p:cNvPr id="18" name="TextBox 17">
            <a:extLst>
              <a:ext uri="{FF2B5EF4-FFF2-40B4-BE49-F238E27FC236}">
                <a16:creationId xmlns:a16="http://schemas.microsoft.com/office/drawing/2014/main" id="{9586D5D2-5ED1-D84B-9785-7C1B900B8E3C}"/>
              </a:ext>
            </a:extLst>
          </p:cNvPr>
          <p:cNvSpPr txBox="1"/>
          <p:nvPr/>
        </p:nvSpPr>
        <p:spPr>
          <a:xfrm>
            <a:off x="1563886" y="4567021"/>
            <a:ext cx="1641796" cy="369332"/>
          </a:xfrm>
          <a:prstGeom prst="rect">
            <a:avLst/>
          </a:prstGeom>
          <a:noFill/>
        </p:spPr>
        <p:txBody>
          <a:bodyPr wrap="none" rtlCol="0">
            <a:spAutoFit/>
          </a:bodyPr>
          <a:lstStyle/>
          <a:p>
            <a:r>
              <a:rPr lang="en-VN" sz="1800" b="1" dirty="0">
                <a:latin typeface="Times New Roman" panose="02020603050405020304" pitchFamily="18" charset="0"/>
                <a:cs typeface="Times New Roman" panose="02020603050405020304" pitchFamily="18" charset="0"/>
              </a:rPr>
              <a:t>max(1, -2) </a:t>
            </a:r>
            <a:r>
              <a:rPr lang="en-VN" sz="1800" b="1" dirty="0">
                <a:latin typeface="Times New Roman" panose="02020603050405020304" pitchFamily="18" charset="0"/>
                <a:cs typeface="Times New Roman" panose="02020603050405020304" pitchFamily="18" charset="0"/>
                <a:sym typeface="Wingdings" pitchFamily="2" charset="2"/>
              </a:rPr>
              <a:t> 1</a:t>
            </a:r>
            <a:endParaRPr lang="en-VN" sz="1800" b="1" dirty="0">
              <a:latin typeface="Times New Roman" panose="02020603050405020304" pitchFamily="18" charset="0"/>
              <a:cs typeface="Times New Roman" panose="02020603050405020304" pitchFamily="18" charset="0"/>
            </a:endParaRPr>
          </a:p>
        </p:txBody>
      </p:sp>
      <p:graphicFrame>
        <p:nvGraphicFramePr>
          <p:cNvPr id="19" name="Table 4">
            <a:extLst>
              <a:ext uri="{FF2B5EF4-FFF2-40B4-BE49-F238E27FC236}">
                <a16:creationId xmlns:a16="http://schemas.microsoft.com/office/drawing/2014/main" id="{8BD12D43-8226-A547-AE81-AB85EB1BCABD}"/>
              </a:ext>
            </a:extLst>
          </p:cNvPr>
          <p:cNvGraphicFramePr>
            <a:graphicFrameLocks noGrp="1"/>
          </p:cNvGraphicFramePr>
          <p:nvPr>
            <p:extLst>
              <p:ext uri="{D42A27DB-BD31-4B8C-83A1-F6EECF244321}">
                <p14:modId xmlns:p14="http://schemas.microsoft.com/office/powerpoint/2010/main" val="667249931"/>
              </p:ext>
            </p:extLst>
          </p:nvPr>
        </p:nvGraphicFramePr>
        <p:xfrm>
          <a:off x="550073" y="5244337"/>
          <a:ext cx="5277186" cy="370840"/>
        </p:xfrm>
        <a:graphic>
          <a:graphicData uri="http://schemas.openxmlformats.org/drawingml/2006/table">
            <a:tbl>
              <a:tblPr firstRow="1" bandRow="1">
                <a:tableStyleId>{2D5ABB26-0587-4C30-8999-92F81FD0307C}</a:tableStyleId>
              </a:tblPr>
              <a:tblGrid>
                <a:gridCol w="879531">
                  <a:extLst>
                    <a:ext uri="{9D8B030D-6E8A-4147-A177-3AD203B41FA5}">
                      <a16:colId xmlns:a16="http://schemas.microsoft.com/office/drawing/2014/main" val="4263657843"/>
                    </a:ext>
                  </a:extLst>
                </a:gridCol>
                <a:gridCol w="879531">
                  <a:extLst>
                    <a:ext uri="{9D8B030D-6E8A-4147-A177-3AD203B41FA5}">
                      <a16:colId xmlns:a16="http://schemas.microsoft.com/office/drawing/2014/main" val="3981416954"/>
                    </a:ext>
                  </a:extLst>
                </a:gridCol>
                <a:gridCol w="879531">
                  <a:extLst>
                    <a:ext uri="{9D8B030D-6E8A-4147-A177-3AD203B41FA5}">
                      <a16:colId xmlns:a16="http://schemas.microsoft.com/office/drawing/2014/main" val="3046595872"/>
                    </a:ext>
                  </a:extLst>
                </a:gridCol>
                <a:gridCol w="879531">
                  <a:extLst>
                    <a:ext uri="{9D8B030D-6E8A-4147-A177-3AD203B41FA5}">
                      <a16:colId xmlns:a16="http://schemas.microsoft.com/office/drawing/2014/main" val="3535056737"/>
                    </a:ext>
                  </a:extLst>
                </a:gridCol>
                <a:gridCol w="879531">
                  <a:extLst>
                    <a:ext uri="{9D8B030D-6E8A-4147-A177-3AD203B41FA5}">
                      <a16:colId xmlns:a16="http://schemas.microsoft.com/office/drawing/2014/main" val="2885583124"/>
                    </a:ext>
                  </a:extLst>
                </a:gridCol>
                <a:gridCol w="879531">
                  <a:extLst>
                    <a:ext uri="{9D8B030D-6E8A-4147-A177-3AD203B41FA5}">
                      <a16:colId xmlns:a16="http://schemas.microsoft.com/office/drawing/2014/main" val="2427867990"/>
                    </a:ext>
                  </a:extLst>
                </a:gridCol>
              </a:tblGrid>
              <a:tr h="370840">
                <a:tc>
                  <a:txBody>
                    <a:bodyPr/>
                    <a:lstStyle/>
                    <a:p>
                      <a:pPr algn="ctr"/>
                      <a:r>
                        <a:rPr lang="en-VN" b="1" dirty="0">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VN" b="1"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VN" b="1"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VN" b="1"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VN" b="1" dirty="0">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VN" b="1" dirty="0">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795049855"/>
                  </a:ext>
                </a:extLst>
              </a:tr>
            </a:tbl>
          </a:graphicData>
        </a:graphic>
      </p:graphicFrame>
      <p:sp>
        <p:nvSpPr>
          <p:cNvPr id="20" name="Right Brace 19">
            <a:extLst>
              <a:ext uri="{FF2B5EF4-FFF2-40B4-BE49-F238E27FC236}">
                <a16:creationId xmlns:a16="http://schemas.microsoft.com/office/drawing/2014/main" id="{47060822-3853-D345-A1F3-9BA0311E878E}"/>
              </a:ext>
            </a:extLst>
          </p:cNvPr>
          <p:cNvSpPr/>
          <p:nvPr/>
        </p:nvSpPr>
        <p:spPr>
          <a:xfrm rot="5400000">
            <a:off x="2860694" y="5081476"/>
            <a:ext cx="689975" cy="1757377"/>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VN"/>
          </a:p>
        </p:txBody>
      </p:sp>
      <p:sp>
        <p:nvSpPr>
          <p:cNvPr id="21" name="TextBox 20">
            <a:extLst>
              <a:ext uri="{FF2B5EF4-FFF2-40B4-BE49-F238E27FC236}">
                <a16:creationId xmlns:a16="http://schemas.microsoft.com/office/drawing/2014/main" id="{8E7A1CD4-50E5-6A44-87EF-82EADB88C1BD}"/>
              </a:ext>
            </a:extLst>
          </p:cNvPr>
          <p:cNvSpPr txBox="1"/>
          <p:nvPr/>
        </p:nvSpPr>
        <p:spPr>
          <a:xfrm>
            <a:off x="2326993" y="6352118"/>
            <a:ext cx="1795684" cy="369332"/>
          </a:xfrm>
          <a:prstGeom prst="rect">
            <a:avLst/>
          </a:prstGeom>
          <a:noFill/>
        </p:spPr>
        <p:txBody>
          <a:bodyPr wrap="none" rtlCol="0">
            <a:spAutoFit/>
          </a:bodyPr>
          <a:lstStyle/>
          <a:p>
            <a:r>
              <a:rPr lang="en-VN" sz="1800" b="1" dirty="0">
                <a:latin typeface="Times New Roman" panose="02020603050405020304" pitchFamily="18" charset="0"/>
                <a:cs typeface="Times New Roman" panose="02020603050405020304" pitchFamily="18" charset="0"/>
              </a:rPr>
              <a:t>max(-2, -1) </a:t>
            </a:r>
            <a:r>
              <a:rPr lang="en-VN" sz="1800" b="1" dirty="0">
                <a:latin typeface="Times New Roman" panose="02020603050405020304" pitchFamily="18" charset="0"/>
                <a:cs typeface="Times New Roman" panose="02020603050405020304" pitchFamily="18" charset="0"/>
                <a:sym typeface="Wingdings" pitchFamily="2" charset="2"/>
              </a:rPr>
              <a:t> -1</a:t>
            </a:r>
            <a:endParaRPr lang="en-VN" sz="1800" b="1" dirty="0">
              <a:latin typeface="Times New Roman" panose="02020603050405020304" pitchFamily="18" charset="0"/>
              <a:cs typeface="Times New Roman" panose="02020603050405020304" pitchFamily="18" charset="0"/>
            </a:endParaRPr>
          </a:p>
        </p:txBody>
      </p:sp>
      <p:graphicFrame>
        <p:nvGraphicFramePr>
          <p:cNvPr id="22" name="Table 4">
            <a:extLst>
              <a:ext uri="{FF2B5EF4-FFF2-40B4-BE49-F238E27FC236}">
                <a16:creationId xmlns:a16="http://schemas.microsoft.com/office/drawing/2014/main" id="{5E31A726-D76E-4648-80BF-B920BC2FA50F}"/>
              </a:ext>
            </a:extLst>
          </p:cNvPr>
          <p:cNvGraphicFramePr>
            <a:graphicFrameLocks noGrp="1"/>
          </p:cNvGraphicFramePr>
          <p:nvPr>
            <p:extLst>
              <p:ext uri="{D42A27DB-BD31-4B8C-83A1-F6EECF244321}">
                <p14:modId xmlns:p14="http://schemas.microsoft.com/office/powerpoint/2010/main" val="38999229"/>
              </p:ext>
            </p:extLst>
          </p:nvPr>
        </p:nvGraphicFramePr>
        <p:xfrm>
          <a:off x="6229616" y="1808355"/>
          <a:ext cx="5277186" cy="370840"/>
        </p:xfrm>
        <a:graphic>
          <a:graphicData uri="http://schemas.openxmlformats.org/drawingml/2006/table">
            <a:tbl>
              <a:tblPr firstRow="1" bandRow="1">
                <a:tableStyleId>{2D5ABB26-0587-4C30-8999-92F81FD0307C}</a:tableStyleId>
              </a:tblPr>
              <a:tblGrid>
                <a:gridCol w="879531">
                  <a:extLst>
                    <a:ext uri="{9D8B030D-6E8A-4147-A177-3AD203B41FA5}">
                      <a16:colId xmlns:a16="http://schemas.microsoft.com/office/drawing/2014/main" val="4263657843"/>
                    </a:ext>
                  </a:extLst>
                </a:gridCol>
                <a:gridCol w="879531">
                  <a:extLst>
                    <a:ext uri="{9D8B030D-6E8A-4147-A177-3AD203B41FA5}">
                      <a16:colId xmlns:a16="http://schemas.microsoft.com/office/drawing/2014/main" val="3981416954"/>
                    </a:ext>
                  </a:extLst>
                </a:gridCol>
                <a:gridCol w="879531">
                  <a:extLst>
                    <a:ext uri="{9D8B030D-6E8A-4147-A177-3AD203B41FA5}">
                      <a16:colId xmlns:a16="http://schemas.microsoft.com/office/drawing/2014/main" val="3046595872"/>
                    </a:ext>
                  </a:extLst>
                </a:gridCol>
                <a:gridCol w="879531">
                  <a:extLst>
                    <a:ext uri="{9D8B030D-6E8A-4147-A177-3AD203B41FA5}">
                      <a16:colId xmlns:a16="http://schemas.microsoft.com/office/drawing/2014/main" val="3535056737"/>
                    </a:ext>
                  </a:extLst>
                </a:gridCol>
                <a:gridCol w="879531">
                  <a:extLst>
                    <a:ext uri="{9D8B030D-6E8A-4147-A177-3AD203B41FA5}">
                      <a16:colId xmlns:a16="http://schemas.microsoft.com/office/drawing/2014/main" val="2885583124"/>
                    </a:ext>
                  </a:extLst>
                </a:gridCol>
                <a:gridCol w="879531">
                  <a:extLst>
                    <a:ext uri="{9D8B030D-6E8A-4147-A177-3AD203B41FA5}">
                      <a16:colId xmlns:a16="http://schemas.microsoft.com/office/drawing/2014/main" val="2427867990"/>
                    </a:ext>
                  </a:extLst>
                </a:gridCol>
              </a:tblGrid>
              <a:tr h="370840">
                <a:tc>
                  <a:txBody>
                    <a:bodyPr/>
                    <a:lstStyle/>
                    <a:p>
                      <a:pPr algn="ctr"/>
                      <a:r>
                        <a:rPr lang="en-VN" b="1" dirty="0">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VN" b="1"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VN" b="1"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VN" b="1"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VN" b="1" dirty="0">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VN" b="1" dirty="0">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795049855"/>
                  </a:ext>
                </a:extLst>
              </a:tr>
            </a:tbl>
          </a:graphicData>
        </a:graphic>
      </p:graphicFrame>
      <p:sp>
        <p:nvSpPr>
          <p:cNvPr id="23" name="Right Brace 22">
            <a:extLst>
              <a:ext uri="{FF2B5EF4-FFF2-40B4-BE49-F238E27FC236}">
                <a16:creationId xmlns:a16="http://schemas.microsoft.com/office/drawing/2014/main" id="{4E9E754D-CF9E-2E41-AD2A-F6C2D5A22D14}"/>
              </a:ext>
            </a:extLst>
          </p:cNvPr>
          <p:cNvSpPr/>
          <p:nvPr/>
        </p:nvSpPr>
        <p:spPr>
          <a:xfrm rot="5400000">
            <a:off x="9404533" y="1645494"/>
            <a:ext cx="689975" cy="1757377"/>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VN"/>
          </a:p>
        </p:txBody>
      </p:sp>
      <p:sp>
        <p:nvSpPr>
          <p:cNvPr id="24" name="TextBox 23">
            <a:extLst>
              <a:ext uri="{FF2B5EF4-FFF2-40B4-BE49-F238E27FC236}">
                <a16:creationId xmlns:a16="http://schemas.microsoft.com/office/drawing/2014/main" id="{B9BB07E6-A683-134E-A173-1C3A4D0B0A14}"/>
              </a:ext>
            </a:extLst>
          </p:cNvPr>
          <p:cNvSpPr txBox="1"/>
          <p:nvPr/>
        </p:nvSpPr>
        <p:spPr>
          <a:xfrm>
            <a:off x="8870832" y="2916136"/>
            <a:ext cx="1641796" cy="369332"/>
          </a:xfrm>
          <a:prstGeom prst="rect">
            <a:avLst/>
          </a:prstGeom>
          <a:noFill/>
        </p:spPr>
        <p:txBody>
          <a:bodyPr wrap="none" rtlCol="0">
            <a:spAutoFit/>
          </a:bodyPr>
          <a:lstStyle/>
          <a:p>
            <a:r>
              <a:rPr lang="en-VN" sz="1800" b="1" dirty="0">
                <a:latin typeface="Times New Roman" panose="02020603050405020304" pitchFamily="18" charset="0"/>
                <a:cs typeface="Times New Roman" panose="02020603050405020304" pitchFamily="18" charset="0"/>
              </a:rPr>
              <a:t>max(-1, 5) </a:t>
            </a:r>
            <a:r>
              <a:rPr lang="en-VN" sz="1800" b="1" dirty="0">
                <a:latin typeface="Times New Roman" panose="02020603050405020304" pitchFamily="18" charset="0"/>
                <a:cs typeface="Times New Roman" panose="02020603050405020304" pitchFamily="18" charset="0"/>
                <a:sym typeface="Wingdings" pitchFamily="2" charset="2"/>
              </a:rPr>
              <a:t> 5</a:t>
            </a:r>
            <a:endParaRPr lang="en-VN" sz="1800" b="1" dirty="0">
              <a:latin typeface="Times New Roman" panose="02020603050405020304" pitchFamily="18" charset="0"/>
              <a:cs typeface="Times New Roman" panose="02020603050405020304" pitchFamily="18" charset="0"/>
            </a:endParaRPr>
          </a:p>
        </p:txBody>
      </p:sp>
      <p:graphicFrame>
        <p:nvGraphicFramePr>
          <p:cNvPr id="25" name="Table 4">
            <a:extLst>
              <a:ext uri="{FF2B5EF4-FFF2-40B4-BE49-F238E27FC236}">
                <a16:creationId xmlns:a16="http://schemas.microsoft.com/office/drawing/2014/main" id="{417C3B63-EEFA-C34C-8562-CCE8293A52D2}"/>
              </a:ext>
            </a:extLst>
          </p:cNvPr>
          <p:cNvGraphicFramePr>
            <a:graphicFrameLocks noGrp="1"/>
          </p:cNvGraphicFramePr>
          <p:nvPr>
            <p:extLst>
              <p:ext uri="{D42A27DB-BD31-4B8C-83A1-F6EECF244321}">
                <p14:modId xmlns:p14="http://schemas.microsoft.com/office/powerpoint/2010/main" val="230419884"/>
              </p:ext>
            </p:extLst>
          </p:nvPr>
        </p:nvGraphicFramePr>
        <p:xfrm>
          <a:off x="6232146" y="3434560"/>
          <a:ext cx="5277186" cy="370840"/>
        </p:xfrm>
        <a:graphic>
          <a:graphicData uri="http://schemas.openxmlformats.org/drawingml/2006/table">
            <a:tbl>
              <a:tblPr firstRow="1" bandRow="1">
                <a:tableStyleId>{2D5ABB26-0587-4C30-8999-92F81FD0307C}</a:tableStyleId>
              </a:tblPr>
              <a:tblGrid>
                <a:gridCol w="879531">
                  <a:extLst>
                    <a:ext uri="{9D8B030D-6E8A-4147-A177-3AD203B41FA5}">
                      <a16:colId xmlns:a16="http://schemas.microsoft.com/office/drawing/2014/main" val="4263657843"/>
                    </a:ext>
                  </a:extLst>
                </a:gridCol>
                <a:gridCol w="879531">
                  <a:extLst>
                    <a:ext uri="{9D8B030D-6E8A-4147-A177-3AD203B41FA5}">
                      <a16:colId xmlns:a16="http://schemas.microsoft.com/office/drawing/2014/main" val="3981416954"/>
                    </a:ext>
                  </a:extLst>
                </a:gridCol>
                <a:gridCol w="879531">
                  <a:extLst>
                    <a:ext uri="{9D8B030D-6E8A-4147-A177-3AD203B41FA5}">
                      <a16:colId xmlns:a16="http://schemas.microsoft.com/office/drawing/2014/main" val="3046595872"/>
                    </a:ext>
                  </a:extLst>
                </a:gridCol>
                <a:gridCol w="879531">
                  <a:extLst>
                    <a:ext uri="{9D8B030D-6E8A-4147-A177-3AD203B41FA5}">
                      <a16:colId xmlns:a16="http://schemas.microsoft.com/office/drawing/2014/main" val="3535056737"/>
                    </a:ext>
                  </a:extLst>
                </a:gridCol>
                <a:gridCol w="879531">
                  <a:extLst>
                    <a:ext uri="{9D8B030D-6E8A-4147-A177-3AD203B41FA5}">
                      <a16:colId xmlns:a16="http://schemas.microsoft.com/office/drawing/2014/main" val="2885583124"/>
                    </a:ext>
                  </a:extLst>
                </a:gridCol>
                <a:gridCol w="879531">
                  <a:extLst>
                    <a:ext uri="{9D8B030D-6E8A-4147-A177-3AD203B41FA5}">
                      <a16:colId xmlns:a16="http://schemas.microsoft.com/office/drawing/2014/main" val="2427867990"/>
                    </a:ext>
                  </a:extLst>
                </a:gridCol>
              </a:tblGrid>
              <a:tr h="370840">
                <a:tc>
                  <a:txBody>
                    <a:bodyPr/>
                    <a:lstStyle/>
                    <a:p>
                      <a:pPr algn="ctr"/>
                      <a:r>
                        <a:rPr lang="en-VN" b="1" dirty="0">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VN" b="1"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VN" b="1"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VN" b="1"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VN" b="1" dirty="0">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VN" b="1" dirty="0">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795049855"/>
                  </a:ext>
                </a:extLst>
              </a:tr>
            </a:tbl>
          </a:graphicData>
        </a:graphic>
      </p:graphicFrame>
      <p:sp>
        <p:nvSpPr>
          <p:cNvPr id="26" name="Right Brace 25">
            <a:extLst>
              <a:ext uri="{FF2B5EF4-FFF2-40B4-BE49-F238E27FC236}">
                <a16:creationId xmlns:a16="http://schemas.microsoft.com/office/drawing/2014/main" id="{3428A70A-7ED5-C345-8F20-E093D997D378}"/>
              </a:ext>
            </a:extLst>
          </p:cNvPr>
          <p:cNvSpPr/>
          <p:nvPr/>
        </p:nvSpPr>
        <p:spPr>
          <a:xfrm rot="5400000">
            <a:off x="10283124" y="3260044"/>
            <a:ext cx="689975" cy="1757377"/>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VN"/>
          </a:p>
        </p:txBody>
      </p:sp>
      <p:sp>
        <p:nvSpPr>
          <p:cNvPr id="27" name="TextBox 26">
            <a:extLst>
              <a:ext uri="{FF2B5EF4-FFF2-40B4-BE49-F238E27FC236}">
                <a16:creationId xmlns:a16="http://schemas.microsoft.com/office/drawing/2014/main" id="{F04AB9E7-187C-E548-83F8-7D5C17A3088C}"/>
              </a:ext>
            </a:extLst>
          </p:cNvPr>
          <p:cNvSpPr txBox="1"/>
          <p:nvPr/>
        </p:nvSpPr>
        <p:spPr>
          <a:xfrm>
            <a:off x="9749423" y="4530686"/>
            <a:ext cx="1564852" cy="369332"/>
          </a:xfrm>
          <a:prstGeom prst="rect">
            <a:avLst/>
          </a:prstGeom>
          <a:noFill/>
        </p:spPr>
        <p:txBody>
          <a:bodyPr wrap="none" rtlCol="0">
            <a:spAutoFit/>
          </a:bodyPr>
          <a:lstStyle/>
          <a:p>
            <a:r>
              <a:rPr lang="en-VN" sz="1800" b="1" dirty="0">
                <a:latin typeface="Times New Roman" panose="02020603050405020304" pitchFamily="18" charset="0"/>
                <a:cs typeface="Times New Roman" panose="02020603050405020304" pitchFamily="18" charset="0"/>
              </a:rPr>
              <a:t>max(5, 4) </a:t>
            </a:r>
            <a:r>
              <a:rPr lang="en-VN" sz="1800" b="1" dirty="0">
                <a:latin typeface="Times New Roman" panose="02020603050405020304" pitchFamily="18" charset="0"/>
                <a:cs typeface="Times New Roman" panose="02020603050405020304" pitchFamily="18" charset="0"/>
                <a:sym typeface="Wingdings" pitchFamily="2" charset="2"/>
              </a:rPr>
              <a:t> 5</a:t>
            </a:r>
            <a:endParaRPr lang="en-VN" sz="1800"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20431874-1375-2B41-A212-49F47BCA7AB6}"/>
              </a:ext>
            </a:extLst>
          </p:cNvPr>
          <p:cNvSpPr txBox="1"/>
          <p:nvPr/>
        </p:nvSpPr>
        <p:spPr>
          <a:xfrm>
            <a:off x="6725610" y="5387643"/>
            <a:ext cx="4628190" cy="52322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VN" sz="2800" dirty="0">
                <a:latin typeface="Times New Roman" panose="02020603050405020304" pitchFamily="18" charset="0"/>
                <a:cs typeface="Times New Roman" panose="02020603050405020304" pitchFamily="18" charset="0"/>
              </a:rPr>
              <a:t>Use </a:t>
            </a:r>
            <a:r>
              <a:rPr lang="en-VN" sz="2800" i="1" dirty="0">
                <a:latin typeface="Times New Roman" panose="02020603050405020304" pitchFamily="18" charset="0"/>
                <a:cs typeface="Times New Roman" panose="02020603050405020304" pitchFamily="18" charset="0"/>
              </a:rPr>
              <a:t>slicing</a:t>
            </a:r>
            <a:r>
              <a:rPr lang="en-VN" sz="2800" dirty="0">
                <a:latin typeface="Times New Roman" panose="02020603050405020304" pitchFamily="18" charset="0"/>
                <a:cs typeface="Times New Roman" panose="02020603050405020304" pitchFamily="18" charset="0"/>
              </a:rPr>
              <a:t> and </a:t>
            </a:r>
            <a:r>
              <a:rPr lang="en-VN" sz="2800" i="1" dirty="0">
                <a:latin typeface="Times New Roman" panose="02020603050405020304" pitchFamily="18" charset="0"/>
                <a:cs typeface="Times New Roman" panose="02020603050405020304" pitchFamily="18" charset="0"/>
              </a:rPr>
              <a:t>max() </a:t>
            </a:r>
            <a:r>
              <a:rPr lang="en-VN" sz="2800" dirty="0">
                <a:latin typeface="Times New Roman" panose="02020603050405020304" pitchFamily="18" charset="0"/>
                <a:cs typeface="Times New Roman" panose="02020603050405020304" pitchFamily="18" charset="0"/>
              </a:rPr>
              <a:t>function</a:t>
            </a:r>
          </a:p>
        </p:txBody>
      </p:sp>
    </p:spTree>
    <p:extLst>
      <p:ext uri="{BB962C8B-B14F-4D97-AF65-F5344CB8AC3E}">
        <p14:creationId xmlns:p14="http://schemas.microsoft.com/office/powerpoint/2010/main" val="3970756909"/>
      </p:ext>
    </p:extLst>
  </p:cSld>
  <p:clrMapOvr>
    <a:masterClrMapping/>
  </p:clrMapOvr>
  <p:transition spd="slow">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838200" y="0"/>
            <a:ext cx="10515600" cy="998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Times New Roman"/>
              <a:buNone/>
            </a:pPr>
            <a:r>
              <a:rPr lang="en-US" b="1" dirty="0">
                <a:solidFill>
                  <a:srgbClr val="00B050"/>
                </a:solidFill>
                <a:latin typeface="Times New Roman"/>
                <a:cs typeface="Times New Roman"/>
                <a:sym typeface="Times New Roman"/>
              </a:rPr>
              <a:t>Problem 01</a:t>
            </a:r>
            <a:endParaRPr dirty="0"/>
          </a:p>
        </p:txBody>
      </p:sp>
      <p:sp>
        <p:nvSpPr>
          <p:cNvPr id="186" name="Google Shape;186;p21"/>
          <p:cNvSpPr/>
          <p:nvPr/>
        </p:nvSpPr>
        <p:spPr>
          <a:xfrm>
            <a:off x="550073" y="1002835"/>
            <a:ext cx="11190600" cy="127200"/>
          </a:xfrm>
          <a:prstGeom prst="rect">
            <a:avLst/>
          </a:prstGeom>
          <a:solidFill>
            <a:srgbClr val="C55A11"/>
          </a:solid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 name="Google Shape;187;p2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
        <p:nvSpPr>
          <p:cNvPr id="188" name="Google Shape;188;p21"/>
          <p:cNvSpPr txBox="1">
            <a:spLocks noGrp="1"/>
          </p:cNvSpPr>
          <p:nvPr>
            <p:ph type="body" idx="1"/>
          </p:nvPr>
        </p:nvSpPr>
        <p:spPr>
          <a:xfrm>
            <a:off x="838200" y="1273175"/>
            <a:ext cx="10668600" cy="720600"/>
          </a:xfrm>
          <a:prstGeom prst="rect">
            <a:avLst/>
          </a:prstGeom>
          <a:noFill/>
          <a:ln>
            <a:noFill/>
          </a:ln>
        </p:spPr>
        <p:txBody>
          <a:bodyPr spcFirstLastPara="1" wrap="square" lIns="91425" tIns="45700" rIns="91425" bIns="45700" anchor="t" anchorCtr="0">
            <a:normAutofit/>
          </a:bodyPr>
          <a:lstStyle/>
          <a:p>
            <a:pPr marL="457200" lvl="0" indent="-381000" algn="l" rtl="0">
              <a:spcBef>
                <a:spcPts val="0"/>
              </a:spcBef>
              <a:spcAft>
                <a:spcPts val="0"/>
              </a:spcAft>
              <a:buClr>
                <a:srgbClr val="0070C0"/>
              </a:buClr>
              <a:buSzPts val="2400"/>
              <a:buFont typeface="Times New Roman"/>
              <a:buChar char="❖"/>
            </a:pPr>
            <a:r>
              <a:rPr lang="en-US" sz="2400" b="1" dirty="0">
                <a:solidFill>
                  <a:srgbClr val="0070C0"/>
                </a:solidFill>
                <a:latin typeface="Times New Roman"/>
                <a:cs typeface="Times New Roman"/>
                <a:sym typeface="Times New Roman"/>
              </a:rPr>
              <a:t>How to solve?</a:t>
            </a:r>
            <a:endParaRPr lang="en-US" dirty="0"/>
          </a:p>
        </p:txBody>
      </p:sp>
      <p:sp>
        <p:nvSpPr>
          <p:cNvPr id="8" name="TextBox 7">
            <a:extLst>
              <a:ext uri="{FF2B5EF4-FFF2-40B4-BE49-F238E27FC236}">
                <a16:creationId xmlns:a16="http://schemas.microsoft.com/office/drawing/2014/main" id="{1B9E9782-45EE-8646-BE21-DE539CF18088}"/>
              </a:ext>
            </a:extLst>
          </p:cNvPr>
          <p:cNvSpPr txBox="1"/>
          <p:nvPr/>
        </p:nvSpPr>
        <p:spPr>
          <a:xfrm>
            <a:off x="617636" y="1810020"/>
            <a:ext cx="10736163" cy="2308324"/>
          </a:xfrm>
          <a:prstGeom prst="rect">
            <a:avLst/>
          </a:prstGeom>
          <a:noFill/>
        </p:spPr>
        <p:style>
          <a:lnRef idx="2">
            <a:schemeClr val="accent2"/>
          </a:lnRef>
          <a:fillRef idx="1">
            <a:schemeClr val="lt1"/>
          </a:fillRef>
          <a:effectRef idx="0">
            <a:schemeClr val="accent2"/>
          </a:effectRef>
          <a:fontRef idx="minor">
            <a:schemeClr val="dk1"/>
          </a:fontRef>
        </p:style>
        <p:txBody>
          <a:bodyPr wrap="square" rtlCol="0">
            <a:spAutoFit/>
          </a:bodyPr>
          <a:lstStyle/>
          <a:p>
            <a:pPr marL="342900" lvl="3" indent="-342900">
              <a:buFont typeface="+mj-lt"/>
              <a:buAutoNum type="arabicPeriod"/>
            </a:pPr>
            <a:r>
              <a:rPr lang="vi-VN" sz="1800" dirty="0">
                <a:solidFill>
                  <a:schemeClr val="tx1"/>
                </a:solidFill>
                <a:latin typeface="Times New Roman" panose="02020603050405020304" pitchFamily="18" charset="0"/>
                <a:cs typeface="Times New Roman" panose="02020603050405020304" pitchFamily="18" charset="0"/>
              </a:rPr>
              <a:t>Declare a list to store result</a:t>
            </a:r>
          </a:p>
          <a:p>
            <a:pPr marL="342900" lvl="3" indent="-342900">
              <a:buFont typeface="+mj-lt"/>
              <a:buAutoNum type="arabicPeriod"/>
            </a:pPr>
            <a:r>
              <a:rPr lang="vi-VN" sz="1800" dirty="0">
                <a:solidFill>
                  <a:schemeClr val="tx1"/>
                </a:solidFill>
                <a:latin typeface="Times New Roman" panose="02020603050405020304" pitchFamily="18" charset="0"/>
                <a:cs typeface="Times New Roman" panose="02020603050405020304" pitchFamily="18" charset="0"/>
              </a:rPr>
              <a:t>Determine the number of iteration: length(lst) – k + 1</a:t>
            </a:r>
          </a:p>
          <a:p>
            <a:pPr marL="342900" lvl="3" indent="-342900">
              <a:buFont typeface="+mj-lt"/>
              <a:buAutoNum type="arabicPeriod"/>
            </a:pPr>
            <a:r>
              <a:rPr lang="vi-VN" sz="1800" dirty="0">
                <a:solidFill>
                  <a:schemeClr val="tx1"/>
                </a:solidFill>
                <a:latin typeface="Times New Roman" panose="02020603050405020304" pitchFamily="18" charset="0"/>
                <a:cs typeface="Times New Roman" panose="02020603050405020304" pitchFamily="18" charset="0"/>
              </a:rPr>
              <a:t>Iterate by the number of iteration at (2):</a:t>
            </a:r>
          </a:p>
          <a:p>
            <a:pPr lvl="3"/>
            <a:r>
              <a:rPr lang="vi-VN" sz="1800" dirty="0">
                <a:solidFill>
                  <a:schemeClr val="tx1"/>
                </a:solidFill>
                <a:latin typeface="Times New Roman" panose="02020603050405020304" pitchFamily="18" charset="0"/>
                <a:cs typeface="Times New Roman" panose="02020603050405020304" pitchFamily="18" charset="0"/>
              </a:rPr>
              <a:t>	a) Calculate the end_index of sublist</a:t>
            </a:r>
          </a:p>
          <a:p>
            <a:pPr lvl="3"/>
            <a:r>
              <a:rPr lang="vi-VN" sz="1800" dirty="0">
                <a:solidFill>
                  <a:schemeClr val="tx1"/>
                </a:solidFill>
                <a:latin typeface="Times New Roman" panose="02020603050405020304" pitchFamily="18" charset="0"/>
                <a:cs typeface="Times New Roman" panose="02020603050405020304" pitchFamily="18" charset="0"/>
              </a:rPr>
              <a:t>	b) Extract the sublist.</a:t>
            </a:r>
          </a:p>
          <a:p>
            <a:pPr lvl="3"/>
            <a:r>
              <a:rPr lang="vi-VN" sz="1800" dirty="0">
                <a:solidFill>
                  <a:schemeClr val="tx1"/>
                </a:solidFill>
                <a:latin typeface="Times New Roman" panose="02020603050405020304" pitchFamily="18" charset="0"/>
                <a:cs typeface="Times New Roman" panose="02020603050405020304" pitchFamily="18" charset="0"/>
              </a:rPr>
              <a:t>	c) Find the max of sublist</a:t>
            </a:r>
          </a:p>
          <a:p>
            <a:pPr lvl="3"/>
            <a:r>
              <a:rPr lang="vi-VN" sz="1800" dirty="0">
                <a:solidFill>
                  <a:schemeClr val="tx1"/>
                </a:solidFill>
                <a:latin typeface="Times New Roman" panose="02020603050405020304" pitchFamily="18" charset="0"/>
                <a:cs typeface="Times New Roman" panose="02020603050405020304" pitchFamily="18" charset="0"/>
              </a:rPr>
              <a:t>	d) Append the max found at c) to result list.</a:t>
            </a:r>
          </a:p>
          <a:p>
            <a:pPr lvl="3"/>
            <a:r>
              <a:rPr lang="vi-VN" sz="1800" dirty="0">
                <a:solidFill>
                  <a:schemeClr val="tx1"/>
                </a:solidFill>
                <a:latin typeface="Times New Roman" panose="02020603050405020304" pitchFamily="18" charset="0"/>
                <a:cs typeface="Times New Roman" panose="02020603050405020304" pitchFamily="18" charset="0"/>
              </a:rPr>
              <a:t>4.   Return result list</a:t>
            </a:r>
          </a:p>
        </p:txBody>
      </p:sp>
    </p:spTree>
    <p:extLst>
      <p:ext uri="{BB962C8B-B14F-4D97-AF65-F5344CB8AC3E}">
        <p14:creationId xmlns:p14="http://schemas.microsoft.com/office/powerpoint/2010/main" val="2258057532"/>
      </p:ext>
    </p:extLst>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14"/>
          <p:cNvSpPr/>
          <p:nvPr/>
        </p:nvSpPr>
        <p:spPr>
          <a:xfrm>
            <a:off x="1122791" y="4416532"/>
            <a:ext cx="10529457" cy="544959"/>
          </a:xfrm>
          <a:prstGeom prst="rect">
            <a:avLst/>
          </a:prstGeom>
          <a:gradFill>
            <a:gsLst>
              <a:gs pos="0">
                <a:srgbClr val="EA6A14"/>
              </a:gs>
              <a:gs pos="50000">
                <a:srgbClr val="EA6A14"/>
              </a:gs>
              <a:gs pos="69000">
                <a:srgbClr val="C55A11"/>
              </a:gs>
              <a:gs pos="97000">
                <a:srgbClr val="B85410"/>
              </a:gs>
              <a:gs pos="100000">
                <a:srgbClr val="B85410"/>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8" name="Google Shape;98;p14"/>
          <p:cNvSpPr/>
          <p:nvPr/>
        </p:nvSpPr>
        <p:spPr>
          <a:xfrm>
            <a:off x="1122792" y="3897181"/>
            <a:ext cx="10529455" cy="519353"/>
          </a:xfrm>
          <a:prstGeom prst="rect">
            <a:avLst/>
          </a:prstGeom>
          <a:gradFill>
            <a:gsLst>
              <a:gs pos="0">
                <a:srgbClr val="E2AA00"/>
              </a:gs>
              <a:gs pos="44000">
                <a:srgbClr val="E2AA00"/>
              </a:gs>
              <a:gs pos="69000">
                <a:srgbClr val="BF9000"/>
              </a:gs>
              <a:gs pos="97000">
                <a:srgbClr val="B28600"/>
              </a:gs>
              <a:gs pos="100000">
                <a:srgbClr val="B28600"/>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 name="Google Shape;99;p14"/>
          <p:cNvSpPr/>
          <p:nvPr/>
        </p:nvSpPr>
        <p:spPr>
          <a:xfrm>
            <a:off x="1122793" y="3352223"/>
            <a:ext cx="10529455" cy="544958"/>
          </a:xfrm>
          <a:prstGeom prst="rect">
            <a:avLst/>
          </a:prstGeom>
          <a:gradFill>
            <a:gsLst>
              <a:gs pos="0">
                <a:srgbClr val="EA6A14"/>
              </a:gs>
              <a:gs pos="50000">
                <a:srgbClr val="EA6A14"/>
              </a:gs>
              <a:gs pos="69000">
                <a:srgbClr val="C55A11"/>
              </a:gs>
              <a:gs pos="97000">
                <a:srgbClr val="B85410"/>
              </a:gs>
              <a:gs pos="100000">
                <a:srgbClr val="B85410"/>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0" name="Google Shape;100;p14"/>
          <p:cNvSpPr/>
          <p:nvPr/>
        </p:nvSpPr>
        <p:spPr>
          <a:xfrm>
            <a:off x="1122793" y="2738966"/>
            <a:ext cx="10529455" cy="613257"/>
          </a:xfrm>
          <a:prstGeom prst="rect">
            <a:avLst/>
          </a:prstGeom>
          <a:gradFill>
            <a:gsLst>
              <a:gs pos="0">
                <a:srgbClr val="E2AA00"/>
              </a:gs>
              <a:gs pos="37000">
                <a:srgbClr val="E2AA00"/>
              </a:gs>
              <a:gs pos="69000">
                <a:srgbClr val="BF9000"/>
              </a:gs>
              <a:gs pos="97000">
                <a:srgbClr val="B28600"/>
              </a:gs>
              <a:gs pos="100000">
                <a:srgbClr val="B28600"/>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1" name="Google Shape;101;p14"/>
          <p:cNvSpPr/>
          <p:nvPr/>
        </p:nvSpPr>
        <p:spPr>
          <a:xfrm>
            <a:off x="1122794" y="1371023"/>
            <a:ext cx="10529455" cy="1134258"/>
          </a:xfrm>
          <a:prstGeom prst="rect">
            <a:avLst/>
          </a:prstGeom>
          <a:gradFill>
            <a:gsLst>
              <a:gs pos="0">
                <a:srgbClr val="C4E0B2"/>
              </a:gs>
              <a:gs pos="56000">
                <a:srgbClr val="75B54B"/>
              </a:gs>
              <a:gs pos="100000">
                <a:srgbClr val="43672A"/>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2" name="Google Shape;102;p14"/>
          <p:cNvSpPr/>
          <p:nvPr/>
        </p:nvSpPr>
        <p:spPr>
          <a:xfrm>
            <a:off x="4436463" y="1489618"/>
            <a:ext cx="2662909" cy="101566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6000" b="1" i="0" u="none" strike="noStrike" cap="none">
                <a:solidFill>
                  <a:schemeClr val="lt1"/>
                </a:solidFill>
                <a:latin typeface="Times New Roman"/>
                <a:ea typeface="Times New Roman"/>
                <a:cs typeface="Times New Roman"/>
                <a:sym typeface="Times New Roman"/>
              </a:rPr>
              <a:t>Outline</a:t>
            </a:r>
            <a:endParaRPr/>
          </a:p>
        </p:txBody>
      </p:sp>
      <p:sp>
        <p:nvSpPr>
          <p:cNvPr id="103" name="Google Shape;10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10" name="Google Shape;98;p14">
            <a:extLst>
              <a:ext uri="{FF2B5EF4-FFF2-40B4-BE49-F238E27FC236}">
                <a16:creationId xmlns:a16="http://schemas.microsoft.com/office/drawing/2014/main" id="{3CC7768E-B115-5F46-A57E-7F60BCE1CCF1}"/>
              </a:ext>
            </a:extLst>
          </p:cNvPr>
          <p:cNvSpPr/>
          <p:nvPr/>
        </p:nvSpPr>
        <p:spPr>
          <a:xfrm>
            <a:off x="1122790" y="4961490"/>
            <a:ext cx="10529455" cy="519353"/>
          </a:xfrm>
          <a:prstGeom prst="rect">
            <a:avLst/>
          </a:prstGeom>
          <a:gradFill>
            <a:gsLst>
              <a:gs pos="0">
                <a:srgbClr val="E2AA00"/>
              </a:gs>
              <a:gs pos="44000">
                <a:srgbClr val="E2AA00"/>
              </a:gs>
              <a:gs pos="69000">
                <a:srgbClr val="BF9000"/>
              </a:gs>
              <a:gs pos="97000">
                <a:srgbClr val="B28600"/>
              </a:gs>
              <a:gs pos="100000">
                <a:srgbClr val="B28600"/>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 name="Google Shape;97;p14">
            <a:extLst>
              <a:ext uri="{FF2B5EF4-FFF2-40B4-BE49-F238E27FC236}">
                <a16:creationId xmlns:a16="http://schemas.microsoft.com/office/drawing/2014/main" id="{E738FA9D-0D3E-7A43-B0E3-43DEB2F1C355}"/>
              </a:ext>
            </a:extLst>
          </p:cNvPr>
          <p:cNvSpPr/>
          <p:nvPr/>
        </p:nvSpPr>
        <p:spPr>
          <a:xfrm>
            <a:off x="1122788" y="5465628"/>
            <a:ext cx="10529457" cy="544959"/>
          </a:xfrm>
          <a:prstGeom prst="rect">
            <a:avLst/>
          </a:prstGeom>
          <a:gradFill>
            <a:gsLst>
              <a:gs pos="0">
                <a:srgbClr val="EA6A14"/>
              </a:gs>
              <a:gs pos="50000">
                <a:srgbClr val="EA6A14"/>
              </a:gs>
              <a:gs pos="69000">
                <a:srgbClr val="C55A11"/>
              </a:gs>
              <a:gs pos="97000">
                <a:srgbClr val="B85410"/>
              </a:gs>
              <a:gs pos="100000">
                <a:srgbClr val="B85410"/>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 name="Google Shape;98;p14">
            <a:extLst>
              <a:ext uri="{FF2B5EF4-FFF2-40B4-BE49-F238E27FC236}">
                <a16:creationId xmlns:a16="http://schemas.microsoft.com/office/drawing/2014/main" id="{D390018D-067E-2E47-97E4-9727D9B4B0BA}"/>
              </a:ext>
            </a:extLst>
          </p:cNvPr>
          <p:cNvSpPr/>
          <p:nvPr/>
        </p:nvSpPr>
        <p:spPr>
          <a:xfrm>
            <a:off x="1122788" y="6010584"/>
            <a:ext cx="10529455" cy="519353"/>
          </a:xfrm>
          <a:prstGeom prst="rect">
            <a:avLst/>
          </a:prstGeom>
          <a:gradFill>
            <a:gsLst>
              <a:gs pos="0">
                <a:srgbClr val="E2AA00"/>
              </a:gs>
              <a:gs pos="44000">
                <a:srgbClr val="E2AA00"/>
              </a:gs>
              <a:gs pos="69000">
                <a:srgbClr val="BF9000"/>
              </a:gs>
              <a:gs pos="97000">
                <a:srgbClr val="B28600"/>
              </a:gs>
              <a:gs pos="100000">
                <a:srgbClr val="B28600"/>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5" name="Google Shape;105;p14"/>
          <p:cNvSpPr txBox="1"/>
          <p:nvPr/>
        </p:nvSpPr>
        <p:spPr>
          <a:xfrm>
            <a:off x="1894081" y="2738967"/>
            <a:ext cx="9546600" cy="3862555"/>
          </a:xfrm>
          <a:prstGeom prst="rect">
            <a:avLst/>
          </a:prstGeom>
          <a:noFill/>
          <a:ln>
            <a:noFill/>
          </a:ln>
        </p:spPr>
        <p:txBody>
          <a:bodyPr spcFirstLastPara="1" wrap="square" lIns="91425" tIns="45700" rIns="91425" bIns="45700" anchor="t" anchorCtr="0">
            <a:spAutoFit/>
          </a:bodyPr>
          <a:lstStyle/>
          <a:p>
            <a:pPr marL="571500" marR="0" lvl="0" indent="-571500" algn="l" rtl="0">
              <a:spcBef>
                <a:spcPts val="0"/>
              </a:spcBef>
              <a:spcAft>
                <a:spcPts val="0"/>
              </a:spcAft>
              <a:buClr>
                <a:schemeClr val="lt1"/>
              </a:buClr>
              <a:buSzPts val="3500"/>
              <a:buFont typeface="Wingdings" pitchFamily="2" charset="2"/>
              <a:buChar char="v"/>
            </a:pPr>
            <a:r>
              <a:rPr lang="en-US" sz="3500" b="1" dirty="0">
                <a:solidFill>
                  <a:schemeClr val="lt1"/>
                </a:solidFill>
                <a:latin typeface="Times New Roman"/>
                <a:cs typeface="Times New Roman"/>
                <a:sym typeface="Times New Roman"/>
              </a:rPr>
              <a:t>Revise</a:t>
            </a:r>
            <a:endParaRPr dirty="0"/>
          </a:p>
          <a:p>
            <a:pPr marL="571500" marR="0" lvl="0" indent="-571500" algn="l" rtl="0">
              <a:spcBef>
                <a:spcPts val="0"/>
              </a:spcBef>
              <a:spcAft>
                <a:spcPts val="0"/>
              </a:spcAft>
              <a:buClr>
                <a:schemeClr val="lt1"/>
              </a:buClr>
              <a:buSzPts val="3500"/>
              <a:buFont typeface="Wingdings" pitchFamily="2" charset="2"/>
              <a:buChar char="v"/>
            </a:pPr>
            <a:r>
              <a:rPr lang="en-US" sz="3500" b="1" dirty="0">
                <a:solidFill>
                  <a:schemeClr val="lt1"/>
                </a:solidFill>
                <a:latin typeface="Times New Roman"/>
                <a:cs typeface="Times New Roman"/>
                <a:sym typeface="Times New Roman"/>
              </a:rPr>
              <a:t>Problem 01</a:t>
            </a:r>
          </a:p>
          <a:p>
            <a:pPr marL="571500" marR="0" lvl="0" indent="-571500" algn="l" rtl="0">
              <a:spcBef>
                <a:spcPts val="0"/>
              </a:spcBef>
              <a:spcAft>
                <a:spcPts val="0"/>
              </a:spcAft>
              <a:buClr>
                <a:schemeClr val="lt1"/>
              </a:buClr>
              <a:buSzPts val="3500"/>
              <a:buFont typeface="Wingdings" pitchFamily="2" charset="2"/>
              <a:buChar char="v"/>
            </a:pPr>
            <a:r>
              <a:rPr lang="en-US" sz="3500" b="1" dirty="0">
                <a:solidFill>
                  <a:schemeClr val="lt1"/>
                </a:solidFill>
                <a:latin typeface="Times New Roman"/>
                <a:cs typeface="Times New Roman"/>
                <a:sym typeface="Times New Roman"/>
              </a:rPr>
              <a:t>Problem 02</a:t>
            </a:r>
            <a:endParaRPr dirty="0"/>
          </a:p>
          <a:p>
            <a:pPr marL="571500" marR="0" lvl="0" indent="-571500" algn="l" rtl="0">
              <a:spcBef>
                <a:spcPts val="0"/>
              </a:spcBef>
              <a:spcAft>
                <a:spcPts val="0"/>
              </a:spcAft>
              <a:buClr>
                <a:schemeClr val="lt1"/>
              </a:buClr>
              <a:buSzPts val="3500"/>
              <a:buFont typeface="Wingdings" pitchFamily="2" charset="2"/>
              <a:buChar char="v"/>
            </a:pPr>
            <a:r>
              <a:rPr lang="en-US" sz="3500" b="1" dirty="0">
                <a:solidFill>
                  <a:schemeClr val="lt1"/>
                </a:solidFill>
                <a:latin typeface="Times New Roman"/>
                <a:ea typeface="Times New Roman"/>
                <a:cs typeface="Times New Roman"/>
                <a:sym typeface="Times New Roman"/>
              </a:rPr>
              <a:t>Problem 03</a:t>
            </a:r>
          </a:p>
          <a:p>
            <a:pPr marL="571500" marR="0" lvl="0" indent="-571500" algn="l" rtl="0">
              <a:spcBef>
                <a:spcPts val="0"/>
              </a:spcBef>
              <a:spcAft>
                <a:spcPts val="0"/>
              </a:spcAft>
              <a:buClr>
                <a:schemeClr val="lt1"/>
              </a:buClr>
              <a:buSzPts val="3500"/>
              <a:buFont typeface="Wingdings" pitchFamily="2" charset="2"/>
              <a:buChar char="v"/>
            </a:pPr>
            <a:r>
              <a:rPr lang="en-US" sz="3500" b="1" dirty="0">
                <a:solidFill>
                  <a:schemeClr val="lt1"/>
                </a:solidFill>
                <a:latin typeface="Times New Roman"/>
                <a:ea typeface="Times New Roman"/>
                <a:cs typeface="Times New Roman"/>
                <a:sym typeface="Times New Roman"/>
              </a:rPr>
              <a:t>Problem 04</a:t>
            </a:r>
          </a:p>
          <a:p>
            <a:pPr marL="571500" marR="0" lvl="0" indent="-571500" algn="l" rtl="0">
              <a:spcBef>
                <a:spcPts val="0"/>
              </a:spcBef>
              <a:spcAft>
                <a:spcPts val="0"/>
              </a:spcAft>
              <a:buClr>
                <a:schemeClr val="lt1"/>
              </a:buClr>
              <a:buSzPts val="3500"/>
              <a:buFont typeface="Wingdings" pitchFamily="2" charset="2"/>
              <a:buChar char="v"/>
            </a:pPr>
            <a:r>
              <a:rPr lang="en-US" sz="3500" b="1" dirty="0">
                <a:solidFill>
                  <a:schemeClr val="lt1"/>
                </a:solidFill>
                <a:latin typeface="Times New Roman"/>
                <a:ea typeface="Times New Roman"/>
                <a:cs typeface="Times New Roman"/>
                <a:sym typeface="Times New Roman"/>
              </a:rPr>
              <a:t>Problem 05</a:t>
            </a:r>
          </a:p>
          <a:p>
            <a:pPr marL="571500" marR="0" lvl="0" indent="-571500" algn="l" rtl="0">
              <a:spcBef>
                <a:spcPts val="0"/>
              </a:spcBef>
              <a:spcAft>
                <a:spcPts val="0"/>
              </a:spcAft>
              <a:buClr>
                <a:schemeClr val="lt1"/>
              </a:buClr>
              <a:buSzPts val="3500"/>
              <a:buFont typeface="Wingdings" pitchFamily="2" charset="2"/>
              <a:buChar char="v"/>
            </a:pPr>
            <a:r>
              <a:rPr lang="en-US" sz="3500" b="1" dirty="0">
                <a:solidFill>
                  <a:schemeClr val="lt1"/>
                </a:solidFill>
                <a:latin typeface="Times New Roman"/>
                <a:ea typeface="Times New Roman"/>
                <a:cs typeface="Times New Roman"/>
                <a:sym typeface="Times New Roman"/>
              </a:rPr>
              <a:t>Question</a:t>
            </a:r>
          </a:p>
        </p:txBody>
      </p:sp>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838200" y="0"/>
            <a:ext cx="10515600" cy="998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Times New Roman"/>
              <a:buNone/>
            </a:pPr>
            <a:r>
              <a:rPr lang="en-US" b="1" dirty="0">
                <a:solidFill>
                  <a:srgbClr val="00B050"/>
                </a:solidFill>
                <a:latin typeface="Times New Roman"/>
                <a:cs typeface="Times New Roman"/>
                <a:sym typeface="Times New Roman"/>
              </a:rPr>
              <a:t>Problem 02</a:t>
            </a:r>
            <a:endParaRPr dirty="0"/>
          </a:p>
        </p:txBody>
      </p:sp>
      <p:sp>
        <p:nvSpPr>
          <p:cNvPr id="186" name="Google Shape;186;p21"/>
          <p:cNvSpPr/>
          <p:nvPr/>
        </p:nvSpPr>
        <p:spPr>
          <a:xfrm>
            <a:off x="550073" y="1002835"/>
            <a:ext cx="11190600" cy="127200"/>
          </a:xfrm>
          <a:prstGeom prst="rect">
            <a:avLst/>
          </a:prstGeom>
          <a:solidFill>
            <a:srgbClr val="C55A11"/>
          </a:solid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 name="Google Shape;187;p2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188" name="Google Shape;188;p21"/>
          <p:cNvSpPr txBox="1">
            <a:spLocks noGrp="1"/>
          </p:cNvSpPr>
          <p:nvPr>
            <p:ph type="body" idx="1"/>
          </p:nvPr>
        </p:nvSpPr>
        <p:spPr>
          <a:xfrm>
            <a:off x="838200" y="1273175"/>
            <a:ext cx="10668600" cy="720600"/>
          </a:xfrm>
          <a:prstGeom prst="rect">
            <a:avLst/>
          </a:prstGeom>
          <a:noFill/>
          <a:ln>
            <a:noFill/>
          </a:ln>
        </p:spPr>
        <p:txBody>
          <a:bodyPr spcFirstLastPara="1" wrap="square" lIns="91425" tIns="45700" rIns="91425" bIns="45700" anchor="t" anchorCtr="0">
            <a:normAutofit/>
          </a:bodyPr>
          <a:lstStyle/>
          <a:p>
            <a:pPr marL="457200" lvl="0" indent="-381000" algn="l" rtl="0">
              <a:spcBef>
                <a:spcPts val="0"/>
              </a:spcBef>
              <a:spcAft>
                <a:spcPts val="0"/>
              </a:spcAft>
              <a:buClr>
                <a:srgbClr val="0070C0"/>
              </a:buClr>
              <a:buSzPts val="2400"/>
              <a:buFont typeface="Times New Roman"/>
              <a:buChar char="❖"/>
            </a:pPr>
            <a:r>
              <a:rPr lang="en-US" sz="2400" b="1" dirty="0">
                <a:solidFill>
                  <a:srgbClr val="0070C0"/>
                </a:solidFill>
                <a:latin typeface="Times New Roman"/>
                <a:cs typeface="Times New Roman"/>
                <a:sym typeface="Times New Roman"/>
              </a:rPr>
              <a:t>Introduction</a:t>
            </a:r>
            <a:endParaRPr lang="en-US" dirty="0"/>
          </a:p>
        </p:txBody>
      </p:sp>
      <p:sp>
        <p:nvSpPr>
          <p:cNvPr id="2" name="TextBox 1">
            <a:extLst>
              <a:ext uri="{FF2B5EF4-FFF2-40B4-BE49-F238E27FC236}">
                <a16:creationId xmlns:a16="http://schemas.microsoft.com/office/drawing/2014/main" id="{F7F039B4-D291-3541-88E1-7B545367D0D2}"/>
              </a:ext>
            </a:extLst>
          </p:cNvPr>
          <p:cNvSpPr txBox="1"/>
          <p:nvPr/>
        </p:nvSpPr>
        <p:spPr>
          <a:xfrm>
            <a:off x="617637" y="1810020"/>
            <a:ext cx="10956726" cy="1200329"/>
          </a:xfrm>
          <a:prstGeom prst="rect">
            <a:avLst/>
          </a:prstGeom>
          <a:no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vi-VN" sz="1800" b="1" dirty="0">
                <a:solidFill>
                  <a:schemeClr val="tx1"/>
                </a:solidFill>
                <a:latin typeface="Times New Roman" panose="02020603050405020304" pitchFamily="18" charset="0"/>
                <a:cs typeface="Times New Roman" panose="02020603050405020304" pitchFamily="18" charset="0"/>
              </a:rPr>
              <a:t>Problem 02: </a:t>
            </a:r>
            <a:r>
              <a:rPr lang="vi-VN" sz="1800" dirty="0">
                <a:solidFill>
                  <a:schemeClr val="tx1"/>
                </a:solidFill>
                <a:latin typeface="Times New Roman" panose="02020603050405020304" pitchFamily="18" charset="0"/>
                <a:cs typeface="Times New Roman" panose="02020603050405020304" pitchFamily="18" charset="0"/>
              </a:rPr>
              <a:t>Cho 2 list các số nguyên là </a:t>
            </a:r>
            <a:r>
              <a:rPr lang="vi-VN" sz="1800" b="1" i="1" dirty="0">
                <a:solidFill>
                  <a:schemeClr val="tx1"/>
                </a:solidFill>
                <a:latin typeface="Times New Roman" panose="02020603050405020304" pitchFamily="18" charset="0"/>
                <a:cs typeface="Times New Roman" panose="02020603050405020304" pitchFamily="18" charset="0"/>
              </a:rPr>
              <a:t>num_list1 </a:t>
            </a:r>
            <a:r>
              <a:rPr lang="vi-VN" sz="1800" dirty="0">
                <a:solidFill>
                  <a:schemeClr val="tx1"/>
                </a:solidFill>
                <a:latin typeface="Times New Roman" panose="02020603050405020304" pitchFamily="18" charset="0"/>
                <a:cs typeface="Times New Roman" panose="02020603050405020304" pitchFamily="18" charset="0"/>
              </a:rPr>
              <a:t>và </a:t>
            </a:r>
            <a:r>
              <a:rPr lang="vi-VN" sz="1800" b="1" i="1" dirty="0">
                <a:solidFill>
                  <a:schemeClr val="tx1"/>
                </a:solidFill>
                <a:latin typeface="Times New Roman" panose="02020603050405020304" pitchFamily="18" charset="0"/>
                <a:cs typeface="Times New Roman" panose="02020603050405020304" pitchFamily="18" charset="0"/>
              </a:rPr>
              <a:t>num_list2</a:t>
            </a:r>
            <a:r>
              <a:rPr lang="vi-VN" sz="1800" dirty="0">
                <a:solidFill>
                  <a:schemeClr val="tx1"/>
                </a:solidFill>
                <a:latin typeface="Times New Roman" panose="02020603050405020304" pitchFamily="18" charset="0"/>
                <a:cs typeface="Times New Roman" panose="02020603050405020304" pitchFamily="18" charset="0"/>
              </a:rPr>
              <a:t>, các bạn hãy viết chương trình trả về list các số đều có trong 2 list đầu vào, thứ tự không quan trọng. </a:t>
            </a:r>
          </a:p>
          <a:p>
            <a:endParaRPr lang="vi-VN" sz="1800" b="1" dirty="0">
              <a:solidFill>
                <a:schemeClr val="tx1"/>
              </a:solidFill>
              <a:latin typeface="Times New Roman" panose="02020603050405020304" pitchFamily="18" charset="0"/>
              <a:cs typeface="Times New Roman" panose="02020603050405020304" pitchFamily="18" charset="0"/>
            </a:endParaRPr>
          </a:p>
          <a:p>
            <a:r>
              <a:rPr lang="vi-VN" sz="1800" b="1" dirty="0">
                <a:solidFill>
                  <a:schemeClr val="tx1"/>
                </a:solidFill>
                <a:latin typeface="Times New Roman" panose="02020603050405020304" pitchFamily="18" charset="0"/>
                <a:cs typeface="Times New Roman" panose="02020603050405020304" pitchFamily="18" charset="0"/>
              </a:rPr>
              <a:t>Lưu ý:</a:t>
            </a:r>
            <a:r>
              <a:rPr lang="vi-VN" sz="1800" dirty="0">
                <a:solidFill>
                  <a:schemeClr val="tx1"/>
                </a:solidFill>
                <a:latin typeface="Times New Roman" panose="02020603050405020304" pitchFamily="18" charset="0"/>
                <a:cs typeface="Times New Roman" panose="02020603050405020304" pitchFamily="18" charset="0"/>
              </a:rPr>
              <a:t> không được sử dụng hàm intersection() có sẵn của Python.</a:t>
            </a:r>
            <a:endParaRPr lang="en-VN" sz="1800" dirty="0">
              <a:solidFill>
                <a:schemeClr val="tx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FD885E2-B8AB-F74E-B119-FE73B74DFBBD}"/>
              </a:ext>
            </a:extLst>
          </p:cNvPr>
          <p:cNvSpPr txBox="1"/>
          <p:nvPr/>
        </p:nvSpPr>
        <p:spPr>
          <a:xfrm>
            <a:off x="617637" y="3247487"/>
            <a:ext cx="10956726" cy="2031325"/>
          </a:xfrm>
          <a:prstGeom prst="rect">
            <a:avLst/>
          </a:prstGeom>
          <a:no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vi-VN" sz="1800" b="1" dirty="0">
                <a:solidFill>
                  <a:schemeClr val="tx1"/>
                </a:solidFill>
                <a:latin typeface="Times New Roman" panose="02020603050405020304" pitchFamily="18" charset="0"/>
                <a:cs typeface="Times New Roman" panose="02020603050405020304" pitchFamily="18" charset="0"/>
              </a:rPr>
              <a:t>Example:</a:t>
            </a:r>
          </a:p>
          <a:p>
            <a:r>
              <a:rPr lang="vi-VN" sz="1800" b="1" i="1" dirty="0">
                <a:solidFill>
                  <a:schemeClr val="tx1"/>
                </a:solidFill>
                <a:latin typeface="Times New Roman" panose="02020603050405020304" pitchFamily="18" charset="0"/>
                <a:cs typeface="Times New Roman" panose="02020603050405020304" pitchFamily="18" charset="0"/>
              </a:rPr>
              <a:t>• Case 1:</a:t>
            </a:r>
          </a:p>
          <a:p>
            <a:pPr lvl="2"/>
            <a:r>
              <a:rPr lang="vi-VN" sz="1800" dirty="0">
                <a:solidFill>
                  <a:schemeClr val="tx1"/>
                </a:solidFill>
                <a:latin typeface="Times New Roman" panose="02020603050405020304" pitchFamily="18" charset="0"/>
                <a:cs typeface="Times New Roman" panose="02020603050405020304" pitchFamily="18" charset="0"/>
              </a:rPr>
              <a:t>	_ </a:t>
            </a:r>
            <a:r>
              <a:rPr lang="vi-VN" sz="1800" b="1" dirty="0">
                <a:solidFill>
                  <a:schemeClr val="tx1"/>
                </a:solidFill>
                <a:latin typeface="Times New Roman" panose="02020603050405020304" pitchFamily="18" charset="0"/>
                <a:cs typeface="Times New Roman" panose="02020603050405020304" pitchFamily="18" charset="0"/>
              </a:rPr>
              <a:t>Input: </a:t>
            </a:r>
            <a:r>
              <a:rPr lang="vi-VN" sz="1800" dirty="0">
                <a:solidFill>
                  <a:schemeClr val="tx1"/>
                </a:solidFill>
                <a:latin typeface="Times New Roman" panose="02020603050405020304" pitchFamily="18" charset="0"/>
                <a:cs typeface="Times New Roman" panose="02020603050405020304" pitchFamily="18" charset="0"/>
              </a:rPr>
              <a:t>nums1 = [1, 2, 2, 1], nums2 = [2, 2]</a:t>
            </a:r>
          </a:p>
          <a:p>
            <a:pPr lvl="2"/>
            <a:r>
              <a:rPr lang="vi-VN" sz="1800" dirty="0">
                <a:solidFill>
                  <a:schemeClr val="tx1"/>
                </a:solidFill>
                <a:latin typeface="Times New Roman" panose="02020603050405020304" pitchFamily="18" charset="0"/>
                <a:cs typeface="Times New Roman" panose="02020603050405020304" pitchFamily="18" charset="0"/>
              </a:rPr>
              <a:t>	_ </a:t>
            </a:r>
            <a:r>
              <a:rPr lang="vi-VN" sz="1800" b="1" dirty="0">
                <a:solidFill>
                  <a:schemeClr val="tx1"/>
                </a:solidFill>
                <a:latin typeface="Times New Roman" panose="02020603050405020304" pitchFamily="18" charset="0"/>
                <a:cs typeface="Times New Roman" panose="02020603050405020304" pitchFamily="18" charset="0"/>
              </a:rPr>
              <a:t>Output: </a:t>
            </a:r>
            <a:r>
              <a:rPr lang="vi-VN" sz="1800" dirty="0">
                <a:solidFill>
                  <a:schemeClr val="tx1"/>
                </a:solidFill>
                <a:latin typeface="Times New Roman" panose="02020603050405020304" pitchFamily="18" charset="0"/>
                <a:cs typeface="Times New Roman" panose="02020603050405020304" pitchFamily="18" charset="0"/>
              </a:rPr>
              <a:t>[2, 2]</a:t>
            </a:r>
          </a:p>
          <a:p>
            <a:r>
              <a:rPr lang="vi-VN" sz="1800" b="1" i="1" dirty="0">
                <a:solidFill>
                  <a:schemeClr val="tx1"/>
                </a:solidFill>
                <a:latin typeface="Times New Roman" panose="02020603050405020304" pitchFamily="18" charset="0"/>
                <a:cs typeface="Times New Roman" panose="02020603050405020304" pitchFamily="18" charset="0"/>
              </a:rPr>
              <a:t>• Case 2:</a:t>
            </a:r>
          </a:p>
          <a:p>
            <a:r>
              <a:rPr lang="vi-VN" sz="1800" dirty="0">
                <a:solidFill>
                  <a:schemeClr val="tx1"/>
                </a:solidFill>
                <a:latin typeface="Times New Roman" panose="02020603050405020304" pitchFamily="18" charset="0"/>
                <a:cs typeface="Times New Roman" panose="02020603050405020304" pitchFamily="18" charset="0"/>
              </a:rPr>
              <a:t>	_ </a:t>
            </a:r>
            <a:r>
              <a:rPr lang="vi-VN" sz="1800" b="1" dirty="0">
                <a:solidFill>
                  <a:schemeClr val="tx1"/>
                </a:solidFill>
                <a:latin typeface="Times New Roman" panose="02020603050405020304" pitchFamily="18" charset="0"/>
                <a:cs typeface="Times New Roman" panose="02020603050405020304" pitchFamily="18" charset="0"/>
              </a:rPr>
              <a:t>Input: </a:t>
            </a:r>
            <a:r>
              <a:rPr lang="vi-VN" sz="1800" dirty="0">
                <a:solidFill>
                  <a:schemeClr val="tx1"/>
                </a:solidFill>
                <a:latin typeface="Times New Roman" panose="02020603050405020304" pitchFamily="18" charset="0"/>
                <a:cs typeface="Times New Roman" panose="02020603050405020304" pitchFamily="18" charset="0"/>
              </a:rPr>
              <a:t>nums1 = [4, 9, 5], nums2 = [9, 4, 9, 8, 4]</a:t>
            </a:r>
          </a:p>
          <a:p>
            <a:r>
              <a:rPr lang="vi-VN" sz="1800" dirty="0">
                <a:solidFill>
                  <a:schemeClr val="tx1"/>
                </a:solidFill>
                <a:latin typeface="Times New Roman" panose="02020603050405020304" pitchFamily="18" charset="0"/>
                <a:cs typeface="Times New Roman" panose="02020603050405020304" pitchFamily="18" charset="0"/>
              </a:rPr>
              <a:t>	_ </a:t>
            </a:r>
            <a:r>
              <a:rPr lang="vi-VN" sz="1800" b="1" dirty="0">
                <a:solidFill>
                  <a:schemeClr val="tx1"/>
                </a:solidFill>
                <a:latin typeface="Times New Roman" panose="02020603050405020304" pitchFamily="18" charset="0"/>
                <a:cs typeface="Times New Roman" panose="02020603050405020304" pitchFamily="18" charset="0"/>
              </a:rPr>
              <a:t>Output: </a:t>
            </a:r>
            <a:r>
              <a:rPr lang="vi-VN" sz="1800" dirty="0">
                <a:solidFill>
                  <a:schemeClr val="tx1"/>
                </a:solidFill>
                <a:latin typeface="Times New Roman" panose="02020603050405020304" pitchFamily="18" charset="0"/>
                <a:cs typeface="Times New Roman" panose="02020603050405020304" pitchFamily="18" charset="0"/>
              </a:rPr>
              <a:t>[4, 9] hoặc [9, 4]</a:t>
            </a:r>
          </a:p>
        </p:txBody>
      </p:sp>
    </p:spTree>
    <p:extLst>
      <p:ext uri="{BB962C8B-B14F-4D97-AF65-F5344CB8AC3E}">
        <p14:creationId xmlns:p14="http://schemas.microsoft.com/office/powerpoint/2010/main" val="2421691603"/>
      </p:ext>
    </p:extLst>
  </p:cSld>
  <p:clrMapOvr>
    <a:masterClrMapping/>
  </p:clrMapOvr>
  <p:transition spd="slow">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838200" y="0"/>
            <a:ext cx="10515600" cy="998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Times New Roman"/>
              <a:buNone/>
            </a:pPr>
            <a:r>
              <a:rPr lang="en-US" b="1" dirty="0">
                <a:solidFill>
                  <a:srgbClr val="00B050"/>
                </a:solidFill>
                <a:latin typeface="Times New Roman"/>
                <a:cs typeface="Times New Roman"/>
                <a:sym typeface="Times New Roman"/>
              </a:rPr>
              <a:t>Problem 02</a:t>
            </a:r>
            <a:endParaRPr dirty="0"/>
          </a:p>
        </p:txBody>
      </p:sp>
      <p:sp>
        <p:nvSpPr>
          <p:cNvPr id="186" name="Google Shape;186;p21"/>
          <p:cNvSpPr/>
          <p:nvPr/>
        </p:nvSpPr>
        <p:spPr>
          <a:xfrm>
            <a:off x="550073" y="1002835"/>
            <a:ext cx="11190600" cy="127200"/>
          </a:xfrm>
          <a:prstGeom prst="rect">
            <a:avLst/>
          </a:prstGeom>
          <a:solidFill>
            <a:srgbClr val="C55A11"/>
          </a:solid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 name="Google Shape;187;p2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dirty="0"/>
          </a:p>
        </p:txBody>
      </p:sp>
      <p:sp>
        <p:nvSpPr>
          <p:cNvPr id="188" name="Google Shape;188;p21"/>
          <p:cNvSpPr txBox="1">
            <a:spLocks noGrp="1"/>
          </p:cNvSpPr>
          <p:nvPr>
            <p:ph type="body" idx="1"/>
          </p:nvPr>
        </p:nvSpPr>
        <p:spPr>
          <a:xfrm>
            <a:off x="838200" y="1273175"/>
            <a:ext cx="10668600" cy="720600"/>
          </a:xfrm>
          <a:prstGeom prst="rect">
            <a:avLst/>
          </a:prstGeom>
          <a:noFill/>
          <a:ln>
            <a:noFill/>
          </a:ln>
        </p:spPr>
        <p:txBody>
          <a:bodyPr spcFirstLastPara="1" wrap="square" lIns="91425" tIns="45700" rIns="91425" bIns="45700" anchor="t" anchorCtr="0">
            <a:normAutofit/>
          </a:bodyPr>
          <a:lstStyle/>
          <a:p>
            <a:pPr marL="457200" lvl="0" indent="-381000" algn="l" rtl="0">
              <a:spcBef>
                <a:spcPts val="0"/>
              </a:spcBef>
              <a:spcAft>
                <a:spcPts val="0"/>
              </a:spcAft>
              <a:buClr>
                <a:srgbClr val="0070C0"/>
              </a:buClr>
              <a:buSzPts val="2400"/>
              <a:buFont typeface="Times New Roman"/>
              <a:buChar char="❖"/>
            </a:pPr>
            <a:r>
              <a:rPr lang="en-US" sz="2400" b="1" dirty="0">
                <a:solidFill>
                  <a:srgbClr val="0070C0"/>
                </a:solidFill>
                <a:latin typeface="Times New Roman"/>
                <a:cs typeface="Times New Roman"/>
                <a:sym typeface="Times New Roman"/>
              </a:rPr>
              <a:t>How to solve?</a:t>
            </a:r>
            <a:endParaRPr lang="en-US" dirty="0"/>
          </a:p>
        </p:txBody>
      </p:sp>
      <p:sp>
        <p:nvSpPr>
          <p:cNvPr id="28" name="TextBox 27">
            <a:extLst>
              <a:ext uri="{FF2B5EF4-FFF2-40B4-BE49-F238E27FC236}">
                <a16:creationId xmlns:a16="http://schemas.microsoft.com/office/drawing/2014/main" id="{824EB79E-3F56-134B-BF64-1FC3B309842E}"/>
              </a:ext>
            </a:extLst>
          </p:cNvPr>
          <p:cNvSpPr txBox="1"/>
          <p:nvPr/>
        </p:nvSpPr>
        <p:spPr>
          <a:xfrm>
            <a:off x="617636" y="1810020"/>
            <a:ext cx="10736163" cy="2585323"/>
          </a:xfrm>
          <a:prstGeom prst="rect">
            <a:avLst/>
          </a:prstGeom>
          <a:noFill/>
        </p:spPr>
        <p:style>
          <a:lnRef idx="2">
            <a:schemeClr val="accent2"/>
          </a:lnRef>
          <a:fillRef idx="1">
            <a:schemeClr val="lt1"/>
          </a:fillRef>
          <a:effectRef idx="0">
            <a:schemeClr val="accent2"/>
          </a:effectRef>
          <a:fontRef idx="minor">
            <a:schemeClr val="dk1"/>
          </a:fontRef>
        </p:style>
        <p:txBody>
          <a:bodyPr wrap="square" rtlCol="0">
            <a:spAutoFit/>
          </a:bodyPr>
          <a:lstStyle/>
          <a:p>
            <a:pPr marL="342900" lvl="3" indent="-342900">
              <a:buFont typeface="+mj-lt"/>
              <a:buAutoNum type="arabicPeriod"/>
            </a:pPr>
            <a:r>
              <a:rPr lang="vi-VN" sz="1800" dirty="0">
                <a:solidFill>
                  <a:schemeClr val="tx1"/>
                </a:solidFill>
                <a:latin typeface="Times New Roman" panose="02020603050405020304" pitchFamily="18" charset="0"/>
                <a:cs typeface="Times New Roman" panose="02020603050405020304" pitchFamily="18" charset="0"/>
              </a:rPr>
              <a:t>Declare a list that will store index of element we matched from another list (index_received).</a:t>
            </a:r>
          </a:p>
          <a:p>
            <a:pPr marL="342900" lvl="3" indent="-342900">
              <a:buFont typeface="+mj-lt"/>
              <a:buAutoNum type="arabicPeriod"/>
            </a:pPr>
            <a:r>
              <a:rPr lang="vi-VN" sz="1800" dirty="0">
                <a:solidFill>
                  <a:schemeClr val="tx1"/>
                </a:solidFill>
                <a:latin typeface="Times New Roman" panose="02020603050405020304" pitchFamily="18" charset="0"/>
                <a:cs typeface="Times New Roman" panose="02020603050405020304" pitchFamily="18" charset="0"/>
              </a:rPr>
              <a:t>Declare a list that will store the result.</a:t>
            </a:r>
          </a:p>
          <a:p>
            <a:pPr marL="342900" lvl="3" indent="-342900">
              <a:buFont typeface="+mj-lt"/>
              <a:buAutoNum type="arabicPeriod"/>
            </a:pPr>
            <a:r>
              <a:rPr lang="vi-VN" sz="1800" dirty="0">
                <a:solidFill>
                  <a:schemeClr val="tx1"/>
                </a:solidFill>
                <a:latin typeface="Times New Roman" panose="02020603050405020304" pitchFamily="18" charset="0"/>
                <a:cs typeface="Times New Roman" panose="02020603050405020304" pitchFamily="18" charset="0"/>
              </a:rPr>
              <a:t>Iterate through list 1(ele1):</a:t>
            </a:r>
          </a:p>
          <a:p>
            <a:pPr lvl="3"/>
            <a:r>
              <a:rPr lang="vi-VN" sz="1800" dirty="0">
                <a:solidFill>
                  <a:schemeClr val="tx1"/>
                </a:solidFill>
                <a:latin typeface="Times New Roman" panose="02020603050405020304" pitchFamily="18" charset="0"/>
                <a:cs typeface="Times New Roman" panose="02020603050405020304" pitchFamily="18" charset="0"/>
              </a:rPr>
              <a:t>	_ Iterate through list 2 (ele2):</a:t>
            </a:r>
          </a:p>
          <a:p>
            <a:pPr lvl="3"/>
            <a:r>
              <a:rPr lang="vi-VN" sz="1800" dirty="0">
                <a:solidFill>
                  <a:schemeClr val="tx1"/>
                </a:solidFill>
                <a:latin typeface="Times New Roman" panose="02020603050405020304" pitchFamily="18" charset="0"/>
                <a:cs typeface="Times New Roman" panose="02020603050405020304" pitchFamily="18" charset="0"/>
              </a:rPr>
              <a:t>		+ Check if  ele1 == ele2 and index(ele2) not in index_received:</a:t>
            </a:r>
          </a:p>
          <a:p>
            <a:pPr lvl="3"/>
            <a:r>
              <a:rPr lang="vi-VN" sz="1800" dirty="0">
                <a:solidFill>
                  <a:schemeClr val="tx1"/>
                </a:solidFill>
                <a:latin typeface="Times New Roman" panose="02020603050405020304" pitchFamily="18" charset="0"/>
                <a:cs typeface="Times New Roman" panose="02020603050405020304" pitchFamily="18" charset="0"/>
              </a:rPr>
              <a:t>			. Append ele1 to result list.</a:t>
            </a:r>
          </a:p>
          <a:p>
            <a:pPr lvl="3"/>
            <a:r>
              <a:rPr lang="vi-VN" sz="1800" dirty="0">
                <a:solidFill>
                  <a:schemeClr val="tx1"/>
                </a:solidFill>
                <a:latin typeface="Times New Roman" panose="02020603050405020304" pitchFamily="18" charset="0"/>
                <a:cs typeface="Times New Roman" panose="02020603050405020304" pitchFamily="18" charset="0"/>
              </a:rPr>
              <a:t>			. Append index(ele2) to index_received.</a:t>
            </a:r>
          </a:p>
          <a:p>
            <a:pPr lvl="3"/>
            <a:r>
              <a:rPr lang="vi-VN" sz="1800" dirty="0">
                <a:solidFill>
                  <a:schemeClr val="tx1"/>
                </a:solidFill>
                <a:latin typeface="Times New Roman" panose="02020603050405020304" pitchFamily="18" charset="0"/>
                <a:cs typeface="Times New Roman" panose="02020603050405020304" pitchFamily="18" charset="0"/>
              </a:rPr>
              <a:t>			. Break the loop.</a:t>
            </a:r>
          </a:p>
          <a:p>
            <a:pPr lvl="3"/>
            <a:r>
              <a:rPr lang="vi-VN" sz="1800" dirty="0">
                <a:solidFill>
                  <a:schemeClr val="tx1"/>
                </a:solidFill>
                <a:latin typeface="Times New Roman" panose="02020603050405020304" pitchFamily="18" charset="0"/>
                <a:cs typeface="Times New Roman" panose="02020603050405020304" pitchFamily="18" charset="0"/>
              </a:rPr>
              <a:t>4. Return the result list.</a:t>
            </a:r>
          </a:p>
        </p:txBody>
      </p:sp>
      <p:graphicFrame>
        <p:nvGraphicFramePr>
          <p:cNvPr id="31" name="Table 2">
            <a:extLst>
              <a:ext uri="{FF2B5EF4-FFF2-40B4-BE49-F238E27FC236}">
                <a16:creationId xmlns:a16="http://schemas.microsoft.com/office/drawing/2014/main" id="{EDE2F458-9D36-BF43-96F3-A0E695982525}"/>
              </a:ext>
            </a:extLst>
          </p:cNvPr>
          <p:cNvGraphicFramePr>
            <a:graphicFrameLocks noGrp="1"/>
          </p:cNvGraphicFramePr>
          <p:nvPr>
            <p:extLst>
              <p:ext uri="{D42A27DB-BD31-4B8C-83A1-F6EECF244321}">
                <p14:modId xmlns:p14="http://schemas.microsoft.com/office/powerpoint/2010/main" val="3219315426"/>
              </p:ext>
            </p:extLst>
          </p:nvPr>
        </p:nvGraphicFramePr>
        <p:xfrm>
          <a:off x="151031" y="4634166"/>
          <a:ext cx="7570090" cy="370840"/>
        </p:xfrm>
        <a:graphic>
          <a:graphicData uri="http://schemas.openxmlformats.org/drawingml/2006/table">
            <a:tbl>
              <a:tblPr firstRow="1" bandRow="1">
                <a:tableStyleId>{2D5ABB26-0587-4C30-8999-92F81FD0307C}</a:tableStyleId>
              </a:tblPr>
              <a:tblGrid>
                <a:gridCol w="1514018">
                  <a:extLst>
                    <a:ext uri="{9D8B030D-6E8A-4147-A177-3AD203B41FA5}">
                      <a16:colId xmlns:a16="http://schemas.microsoft.com/office/drawing/2014/main" val="4117393875"/>
                    </a:ext>
                  </a:extLst>
                </a:gridCol>
                <a:gridCol w="1514018">
                  <a:extLst>
                    <a:ext uri="{9D8B030D-6E8A-4147-A177-3AD203B41FA5}">
                      <a16:colId xmlns:a16="http://schemas.microsoft.com/office/drawing/2014/main" val="2394252071"/>
                    </a:ext>
                  </a:extLst>
                </a:gridCol>
                <a:gridCol w="1514018">
                  <a:extLst>
                    <a:ext uri="{9D8B030D-6E8A-4147-A177-3AD203B41FA5}">
                      <a16:colId xmlns:a16="http://schemas.microsoft.com/office/drawing/2014/main" val="102807542"/>
                    </a:ext>
                  </a:extLst>
                </a:gridCol>
                <a:gridCol w="1514018">
                  <a:extLst>
                    <a:ext uri="{9D8B030D-6E8A-4147-A177-3AD203B41FA5}">
                      <a16:colId xmlns:a16="http://schemas.microsoft.com/office/drawing/2014/main" val="2639567592"/>
                    </a:ext>
                  </a:extLst>
                </a:gridCol>
                <a:gridCol w="1514018">
                  <a:extLst>
                    <a:ext uri="{9D8B030D-6E8A-4147-A177-3AD203B41FA5}">
                      <a16:colId xmlns:a16="http://schemas.microsoft.com/office/drawing/2014/main" val="1158529889"/>
                    </a:ext>
                  </a:extLst>
                </a:gridCol>
              </a:tblGrid>
              <a:tr h="370840">
                <a:tc>
                  <a:txBody>
                    <a:bodyPr/>
                    <a:lstStyle/>
                    <a:p>
                      <a:pPr algn="ctr"/>
                      <a:r>
                        <a:rPr lang="en-VN" sz="1800" b="1" dirty="0">
                          <a:latin typeface="Times New Roman" panose="02020603050405020304" pitchFamily="18" charset="0"/>
                          <a:cs typeface="Times New Roman" panose="02020603050405020304" pitchFamily="18" charset="0"/>
                        </a:rPr>
                        <a:t>lst1 =</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VN" b="1"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VN" b="1"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VN" b="1"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3937723"/>
                  </a:ext>
                </a:extLst>
              </a:tr>
            </a:tbl>
          </a:graphicData>
        </a:graphic>
      </p:graphicFrame>
      <p:graphicFrame>
        <p:nvGraphicFramePr>
          <p:cNvPr id="32" name="Table 2">
            <a:extLst>
              <a:ext uri="{FF2B5EF4-FFF2-40B4-BE49-F238E27FC236}">
                <a16:creationId xmlns:a16="http://schemas.microsoft.com/office/drawing/2014/main" id="{B88D44A1-01AA-C14E-906E-E83099DE3E1B}"/>
              </a:ext>
            </a:extLst>
          </p:cNvPr>
          <p:cNvGraphicFramePr>
            <a:graphicFrameLocks noGrp="1"/>
          </p:cNvGraphicFramePr>
          <p:nvPr>
            <p:extLst>
              <p:ext uri="{D42A27DB-BD31-4B8C-83A1-F6EECF244321}">
                <p14:modId xmlns:p14="http://schemas.microsoft.com/office/powerpoint/2010/main" val="1147373569"/>
              </p:ext>
            </p:extLst>
          </p:nvPr>
        </p:nvGraphicFramePr>
        <p:xfrm>
          <a:off x="151031" y="5312486"/>
          <a:ext cx="4542054" cy="370840"/>
        </p:xfrm>
        <a:graphic>
          <a:graphicData uri="http://schemas.openxmlformats.org/drawingml/2006/table">
            <a:tbl>
              <a:tblPr firstRow="1" bandRow="1">
                <a:tableStyleId>{2D5ABB26-0587-4C30-8999-92F81FD0307C}</a:tableStyleId>
              </a:tblPr>
              <a:tblGrid>
                <a:gridCol w="1514018">
                  <a:extLst>
                    <a:ext uri="{9D8B030D-6E8A-4147-A177-3AD203B41FA5}">
                      <a16:colId xmlns:a16="http://schemas.microsoft.com/office/drawing/2014/main" val="4117393875"/>
                    </a:ext>
                  </a:extLst>
                </a:gridCol>
                <a:gridCol w="1514018">
                  <a:extLst>
                    <a:ext uri="{9D8B030D-6E8A-4147-A177-3AD203B41FA5}">
                      <a16:colId xmlns:a16="http://schemas.microsoft.com/office/drawing/2014/main" val="2394252071"/>
                    </a:ext>
                  </a:extLst>
                </a:gridCol>
                <a:gridCol w="1514018">
                  <a:extLst>
                    <a:ext uri="{9D8B030D-6E8A-4147-A177-3AD203B41FA5}">
                      <a16:colId xmlns:a16="http://schemas.microsoft.com/office/drawing/2014/main" val="102807542"/>
                    </a:ext>
                  </a:extLst>
                </a:gridCol>
              </a:tblGrid>
              <a:tr h="370840">
                <a:tc>
                  <a:txBody>
                    <a:bodyPr/>
                    <a:lstStyle/>
                    <a:p>
                      <a:pPr algn="ctr"/>
                      <a:r>
                        <a:rPr lang="en-VN" sz="1800" b="1" dirty="0">
                          <a:latin typeface="Times New Roman" panose="02020603050405020304" pitchFamily="18" charset="0"/>
                          <a:cs typeface="Times New Roman" panose="02020603050405020304" pitchFamily="18" charset="0"/>
                        </a:rPr>
                        <a:t>lst2 =</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VN" b="1"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3937723"/>
                  </a:ext>
                </a:extLst>
              </a:tr>
            </a:tbl>
          </a:graphicData>
        </a:graphic>
      </p:graphicFrame>
      <p:cxnSp>
        <p:nvCxnSpPr>
          <p:cNvPr id="10" name="Curved Connector 9">
            <a:extLst>
              <a:ext uri="{FF2B5EF4-FFF2-40B4-BE49-F238E27FC236}">
                <a16:creationId xmlns:a16="http://schemas.microsoft.com/office/drawing/2014/main" id="{359DDA33-1D16-1F45-B9E8-271D58B1C8F1}"/>
              </a:ext>
            </a:extLst>
          </p:cNvPr>
          <p:cNvCxnSpPr/>
          <p:nvPr/>
        </p:nvCxnSpPr>
        <p:spPr>
          <a:xfrm>
            <a:off x="4847573" y="5223353"/>
            <a:ext cx="1991638" cy="1002083"/>
          </a:xfrm>
          <a:prstGeom prst="curvedConnector3">
            <a:avLst/>
          </a:prstGeom>
          <a:ln w="19050">
            <a:prstDash val="dash"/>
            <a:tailEnd type="triangle"/>
          </a:ln>
        </p:spPr>
        <p:style>
          <a:lnRef idx="1">
            <a:schemeClr val="dk1"/>
          </a:lnRef>
          <a:fillRef idx="0">
            <a:schemeClr val="dk1"/>
          </a:fillRef>
          <a:effectRef idx="0">
            <a:schemeClr val="dk1"/>
          </a:effectRef>
          <a:fontRef idx="minor">
            <a:schemeClr val="tx1"/>
          </a:fontRef>
        </p:style>
      </p:cxnSp>
      <p:graphicFrame>
        <p:nvGraphicFramePr>
          <p:cNvPr id="35" name="Table 2">
            <a:extLst>
              <a:ext uri="{FF2B5EF4-FFF2-40B4-BE49-F238E27FC236}">
                <a16:creationId xmlns:a16="http://schemas.microsoft.com/office/drawing/2014/main" id="{70B1C620-21B7-314C-A065-6BC831FDF64E}"/>
              </a:ext>
            </a:extLst>
          </p:cNvPr>
          <p:cNvGraphicFramePr>
            <a:graphicFrameLocks noGrp="1"/>
          </p:cNvGraphicFramePr>
          <p:nvPr>
            <p:extLst>
              <p:ext uri="{D42A27DB-BD31-4B8C-83A1-F6EECF244321}">
                <p14:modId xmlns:p14="http://schemas.microsoft.com/office/powerpoint/2010/main" val="2828065526"/>
              </p:ext>
            </p:extLst>
          </p:nvPr>
        </p:nvGraphicFramePr>
        <p:xfrm>
          <a:off x="6839211" y="5728739"/>
          <a:ext cx="4542054" cy="370840"/>
        </p:xfrm>
        <a:graphic>
          <a:graphicData uri="http://schemas.openxmlformats.org/drawingml/2006/table">
            <a:tbl>
              <a:tblPr firstRow="1" bandRow="1">
                <a:tableStyleId>{2D5ABB26-0587-4C30-8999-92F81FD0307C}</a:tableStyleId>
              </a:tblPr>
              <a:tblGrid>
                <a:gridCol w="1514018">
                  <a:extLst>
                    <a:ext uri="{9D8B030D-6E8A-4147-A177-3AD203B41FA5}">
                      <a16:colId xmlns:a16="http://schemas.microsoft.com/office/drawing/2014/main" val="4117393875"/>
                    </a:ext>
                  </a:extLst>
                </a:gridCol>
                <a:gridCol w="1514018">
                  <a:extLst>
                    <a:ext uri="{9D8B030D-6E8A-4147-A177-3AD203B41FA5}">
                      <a16:colId xmlns:a16="http://schemas.microsoft.com/office/drawing/2014/main" val="2394252071"/>
                    </a:ext>
                  </a:extLst>
                </a:gridCol>
                <a:gridCol w="1514018">
                  <a:extLst>
                    <a:ext uri="{9D8B030D-6E8A-4147-A177-3AD203B41FA5}">
                      <a16:colId xmlns:a16="http://schemas.microsoft.com/office/drawing/2014/main" val="102807542"/>
                    </a:ext>
                  </a:extLst>
                </a:gridCol>
              </a:tblGrid>
              <a:tr h="370840">
                <a:tc>
                  <a:txBody>
                    <a:bodyPr/>
                    <a:lstStyle/>
                    <a:p>
                      <a:pPr algn="ctr"/>
                      <a:r>
                        <a:rPr lang="en-VN" sz="1800" b="1" dirty="0">
                          <a:latin typeface="Times New Roman" panose="02020603050405020304" pitchFamily="18" charset="0"/>
                          <a:cs typeface="Times New Roman" panose="02020603050405020304" pitchFamily="18" charset="0"/>
                        </a:rPr>
                        <a:t>lst2 =</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VN" b="1"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3937723"/>
                  </a:ext>
                </a:extLst>
              </a:tr>
            </a:tbl>
          </a:graphicData>
        </a:graphic>
      </p:graphicFrame>
      <p:graphicFrame>
        <p:nvGraphicFramePr>
          <p:cNvPr id="36" name="Table 2">
            <a:extLst>
              <a:ext uri="{FF2B5EF4-FFF2-40B4-BE49-F238E27FC236}">
                <a16:creationId xmlns:a16="http://schemas.microsoft.com/office/drawing/2014/main" id="{6C1B37B2-29BA-FE41-BE2C-4CA29D66C3BF}"/>
              </a:ext>
            </a:extLst>
          </p:cNvPr>
          <p:cNvGraphicFramePr>
            <a:graphicFrameLocks noGrp="1"/>
          </p:cNvGraphicFramePr>
          <p:nvPr>
            <p:extLst>
              <p:ext uri="{D42A27DB-BD31-4B8C-83A1-F6EECF244321}">
                <p14:modId xmlns:p14="http://schemas.microsoft.com/office/powerpoint/2010/main" val="967015154"/>
              </p:ext>
            </p:extLst>
          </p:nvPr>
        </p:nvGraphicFramePr>
        <p:xfrm>
          <a:off x="6839211" y="6330411"/>
          <a:ext cx="3028036" cy="370840"/>
        </p:xfrm>
        <a:graphic>
          <a:graphicData uri="http://schemas.openxmlformats.org/drawingml/2006/table">
            <a:tbl>
              <a:tblPr firstRow="1" bandRow="1">
                <a:tableStyleId>{2D5ABB26-0587-4C30-8999-92F81FD0307C}</a:tableStyleId>
              </a:tblPr>
              <a:tblGrid>
                <a:gridCol w="1514018">
                  <a:extLst>
                    <a:ext uri="{9D8B030D-6E8A-4147-A177-3AD203B41FA5}">
                      <a16:colId xmlns:a16="http://schemas.microsoft.com/office/drawing/2014/main" val="4117393875"/>
                    </a:ext>
                  </a:extLst>
                </a:gridCol>
                <a:gridCol w="1514018">
                  <a:extLst>
                    <a:ext uri="{9D8B030D-6E8A-4147-A177-3AD203B41FA5}">
                      <a16:colId xmlns:a16="http://schemas.microsoft.com/office/drawing/2014/main" val="102807542"/>
                    </a:ext>
                  </a:extLst>
                </a:gridCol>
              </a:tblGrid>
              <a:tr h="370840">
                <a:tc>
                  <a:txBody>
                    <a:bodyPr/>
                    <a:lstStyle/>
                    <a:p>
                      <a:pPr algn="ctr"/>
                      <a:r>
                        <a:rPr lang="en-VN" sz="1800" b="1" dirty="0">
                          <a:latin typeface="Times New Roman" panose="02020603050405020304" pitchFamily="18" charset="0"/>
                          <a:cs typeface="Times New Roman" panose="02020603050405020304" pitchFamily="18" charset="0"/>
                        </a:rPr>
                        <a:t>result =</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223937723"/>
                  </a:ext>
                </a:extLst>
              </a:tr>
            </a:tbl>
          </a:graphicData>
        </a:graphic>
      </p:graphicFrame>
      <p:cxnSp>
        <p:nvCxnSpPr>
          <p:cNvPr id="37" name="Curved Connector 36">
            <a:extLst>
              <a:ext uri="{FF2B5EF4-FFF2-40B4-BE49-F238E27FC236}">
                <a16:creationId xmlns:a16="http://schemas.microsoft.com/office/drawing/2014/main" id="{7D03835A-1ADE-9044-96E4-BB42340D52F4}"/>
              </a:ext>
            </a:extLst>
          </p:cNvPr>
          <p:cNvCxnSpPr>
            <a:cxnSpLocks/>
          </p:cNvCxnSpPr>
          <p:nvPr/>
        </p:nvCxnSpPr>
        <p:spPr>
          <a:xfrm rot="10800000">
            <a:off x="8114419" y="4932188"/>
            <a:ext cx="1655882" cy="565718"/>
          </a:xfrm>
          <a:prstGeom prst="curvedConnector3">
            <a:avLst>
              <a:gd name="adj1" fmla="val -26402"/>
            </a:avLst>
          </a:prstGeom>
          <a:ln w="19050">
            <a:prstDash val="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33939470"/>
      </p:ext>
    </p:extLst>
  </p:cSld>
  <p:clrMapOvr>
    <a:masterClrMapping/>
  </p:clrMapOvr>
  <p:transition spd="slow">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838200" y="0"/>
            <a:ext cx="10515600" cy="998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Times New Roman"/>
              <a:buNone/>
            </a:pPr>
            <a:r>
              <a:rPr lang="en-US" b="1" dirty="0">
                <a:solidFill>
                  <a:srgbClr val="00B050"/>
                </a:solidFill>
                <a:latin typeface="Times New Roman"/>
                <a:cs typeface="Times New Roman"/>
                <a:sym typeface="Times New Roman"/>
              </a:rPr>
              <a:t>Problem 03</a:t>
            </a:r>
            <a:endParaRPr dirty="0"/>
          </a:p>
        </p:txBody>
      </p:sp>
      <p:sp>
        <p:nvSpPr>
          <p:cNvPr id="186" name="Google Shape;186;p21"/>
          <p:cNvSpPr/>
          <p:nvPr/>
        </p:nvSpPr>
        <p:spPr>
          <a:xfrm>
            <a:off x="550073" y="1002835"/>
            <a:ext cx="11190600" cy="127200"/>
          </a:xfrm>
          <a:prstGeom prst="rect">
            <a:avLst/>
          </a:prstGeom>
          <a:solidFill>
            <a:srgbClr val="C55A11"/>
          </a:solid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 name="Google Shape;187;p2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
        <p:nvSpPr>
          <p:cNvPr id="188" name="Google Shape;188;p21"/>
          <p:cNvSpPr txBox="1">
            <a:spLocks noGrp="1"/>
          </p:cNvSpPr>
          <p:nvPr>
            <p:ph type="body" idx="1"/>
          </p:nvPr>
        </p:nvSpPr>
        <p:spPr>
          <a:xfrm>
            <a:off x="838200" y="1273175"/>
            <a:ext cx="10668600" cy="720600"/>
          </a:xfrm>
          <a:prstGeom prst="rect">
            <a:avLst/>
          </a:prstGeom>
          <a:noFill/>
          <a:ln>
            <a:noFill/>
          </a:ln>
        </p:spPr>
        <p:txBody>
          <a:bodyPr spcFirstLastPara="1" wrap="square" lIns="91425" tIns="45700" rIns="91425" bIns="45700" anchor="t" anchorCtr="0">
            <a:normAutofit/>
          </a:bodyPr>
          <a:lstStyle/>
          <a:p>
            <a:pPr marL="457200" lvl="0" indent="-381000" algn="l" rtl="0">
              <a:spcBef>
                <a:spcPts val="0"/>
              </a:spcBef>
              <a:spcAft>
                <a:spcPts val="0"/>
              </a:spcAft>
              <a:buClr>
                <a:srgbClr val="0070C0"/>
              </a:buClr>
              <a:buSzPts val="2400"/>
              <a:buFont typeface="Times New Roman"/>
              <a:buChar char="❖"/>
            </a:pPr>
            <a:r>
              <a:rPr lang="en-US" sz="2400" b="1" dirty="0">
                <a:solidFill>
                  <a:srgbClr val="0070C0"/>
                </a:solidFill>
                <a:latin typeface="Times New Roman"/>
                <a:cs typeface="Times New Roman"/>
                <a:sym typeface="Times New Roman"/>
              </a:rPr>
              <a:t>Introduction</a:t>
            </a:r>
            <a:endParaRPr lang="en-US"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7F039B4-D291-3541-88E1-7B545367D0D2}"/>
                  </a:ext>
                </a:extLst>
              </p:cNvPr>
              <p:cNvSpPr txBox="1"/>
              <p:nvPr/>
            </p:nvSpPr>
            <p:spPr>
              <a:xfrm>
                <a:off x="617637" y="1810020"/>
                <a:ext cx="10956726" cy="3851888"/>
              </a:xfrm>
              <a:prstGeom prst="rect">
                <a:avLst/>
              </a:prstGeom>
              <a:no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vi-VN" sz="1800" b="1" dirty="0">
                    <a:solidFill>
                      <a:schemeClr val="tx1"/>
                    </a:solidFill>
                    <a:latin typeface="Times New Roman" panose="02020603050405020304" pitchFamily="18" charset="0"/>
                    <a:cs typeface="Times New Roman" panose="02020603050405020304" pitchFamily="18" charset="0"/>
                  </a:rPr>
                  <a:t>Problem 03: </a:t>
                </a:r>
                <a:r>
                  <a:rPr lang="vi-VN" sz="1800" dirty="0">
                    <a:solidFill>
                      <a:schemeClr val="tx1"/>
                    </a:solidFill>
                    <a:latin typeface="Times New Roman" panose="02020603050405020304" pitchFamily="18" charset="0"/>
                    <a:cs typeface="Times New Roman" panose="02020603050405020304" pitchFamily="18" charset="0"/>
                  </a:rPr>
                  <a:t>Cho các hàm toán học với công thức như sau:</a:t>
                </a:r>
              </a:p>
              <a:p>
                <a:r>
                  <a:rPr lang="vi-VN" sz="1800" dirty="0">
                    <a:solidFill>
                      <a:schemeClr val="tx1"/>
                    </a:solidFill>
                    <a:latin typeface="Times New Roman" panose="02020603050405020304" pitchFamily="18" charset="0"/>
                    <a:cs typeface="Times New Roman" panose="02020603050405020304" pitchFamily="18" charset="0"/>
                  </a:rPr>
                  <a:t>	- </a:t>
                </a:r>
                <a14:m>
                  <m:oMath xmlns:m="http://schemas.openxmlformats.org/officeDocument/2006/math">
                    <m:r>
                      <a:rPr lang="en-US" sz="1800" b="0" i="1" smtClean="0">
                        <a:solidFill>
                          <a:schemeClr val="tx1"/>
                        </a:solidFill>
                        <a:latin typeface="Cambria Math" panose="02040503050406030204" pitchFamily="18" charset="0"/>
                        <a:cs typeface="Times New Roman" panose="02020603050405020304" pitchFamily="18" charset="0"/>
                      </a:rPr>
                      <m:t>𝑀𝐴𝐸</m:t>
                    </m:r>
                    <m:r>
                      <a:rPr lang="en-US" sz="1800" b="0" i="1" smtClean="0">
                        <a:solidFill>
                          <a:schemeClr val="tx1"/>
                        </a:solidFill>
                        <a:latin typeface="Cambria Math" panose="02040503050406030204" pitchFamily="18" charset="0"/>
                        <a:cs typeface="Times New Roman" panose="02020603050405020304" pitchFamily="18" charset="0"/>
                      </a:rPr>
                      <m:t>= </m:t>
                    </m:r>
                    <m:f>
                      <m:fPr>
                        <m:ctrlPr>
                          <a:rPr lang="en-US" sz="1800" b="0" i="1" smtClean="0">
                            <a:solidFill>
                              <a:schemeClr val="tx1"/>
                            </a:solidFill>
                            <a:latin typeface="Cambria Math" panose="02040503050406030204" pitchFamily="18" charset="0"/>
                            <a:cs typeface="Times New Roman" panose="02020603050405020304" pitchFamily="18" charset="0"/>
                          </a:rPr>
                        </m:ctrlPr>
                      </m:fPr>
                      <m:num>
                        <m:r>
                          <a:rPr lang="en-US" sz="1800" b="0" i="1" smtClean="0">
                            <a:solidFill>
                              <a:schemeClr val="tx1"/>
                            </a:solidFill>
                            <a:latin typeface="Cambria Math" panose="02040503050406030204" pitchFamily="18" charset="0"/>
                            <a:cs typeface="Times New Roman" panose="02020603050405020304" pitchFamily="18" charset="0"/>
                          </a:rPr>
                          <m:t>1</m:t>
                        </m:r>
                      </m:num>
                      <m:den>
                        <m:r>
                          <a:rPr lang="en-US" sz="1800" b="0" i="1" smtClean="0">
                            <a:solidFill>
                              <a:schemeClr val="tx1"/>
                            </a:solidFill>
                            <a:latin typeface="Cambria Math" panose="02040503050406030204" pitchFamily="18" charset="0"/>
                            <a:cs typeface="Times New Roman" panose="02020603050405020304" pitchFamily="18" charset="0"/>
                          </a:rPr>
                          <m:t>𝑛</m:t>
                        </m:r>
                      </m:den>
                    </m:f>
                    <m:nary>
                      <m:naryPr>
                        <m:chr m:val="∑"/>
                        <m:ctrlPr>
                          <a:rPr lang="en-US" sz="1800" b="0" i="1" smtClean="0">
                            <a:solidFill>
                              <a:schemeClr val="tx1"/>
                            </a:solidFill>
                            <a:latin typeface="Cambria Math" panose="02040503050406030204" pitchFamily="18" charset="0"/>
                            <a:cs typeface="Times New Roman" panose="02020603050405020304" pitchFamily="18" charset="0"/>
                          </a:rPr>
                        </m:ctrlPr>
                      </m:naryPr>
                      <m:sub>
                        <m:r>
                          <m:rPr>
                            <m:brk m:alnAt="23"/>
                          </m:rPr>
                          <a:rPr lang="en-US" sz="1800" b="0" i="1" smtClean="0">
                            <a:solidFill>
                              <a:schemeClr val="tx1"/>
                            </a:solidFill>
                            <a:latin typeface="Cambria Math" panose="02040503050406030204" pitchFamily="18" charset="0"/>
                            <a:cs typeface="Times New Roman" panose="02020603050405020304" pitchFamily="18" charset="0"/>
                          </a:rPr>
                          <m:t>𝑖</m:t>
                        </m:r>
                        <m:r>
                          <a:rPr lang="en-US" sz="1800" b="0" i="1" smtClean="0">
                            <a:solidFill>
                              <a:schemeClr val="tx1"/>
                            </a:solidFill>
                            <a:latin typeface="Cambria Math" panose="02040503050406030204" pitchFamily="18" charset="0"/>
                            <a:cs typeface="Times New Roman" panose="02020603050405020304" pitchFamily="18" charset="0"/>
                          </a:rPr>
                          <m:t>=1</m:t>
                        </m:r>
                      </m:sub>
                      <m:sup>
                        <m:r>
                          <a:rPr lang="en-US" sz="1800" b="0" i="1" smtClean="0">
                            <a:solidFill>
                              <a:schemeClr val="tx1"/>
                            </a:solidFill>
                            <a:latin typeface="Cambria Math" panose="02040503050406030204" pitchFamily="18" charset="0"/>
                            <a:cs typeface="Times New Roman" panose="02020603050405020304" pitchFamily="18" charset="0"/>
                          </a:rPr>
                          <m:t>𝑛</m:t>
                        </m:r>
                      </m:sup>
                      <m:e>
                        <m:d>
                          <m:dPr>
                            <m:begChr m:val="|"/>
                            <m:endChr m:val="|"/>
                            <m:ctrlPr>
                              <a:rPr lang="en-US" sz="1800" b="0" i="1" smtClean="0">
                                <a:solidFill>
                                  <a:schemeClr val="tx1"/>
                                </a:solidFill>
                                <a:latin typeface="Cambria Math" panose="02040503050406030204" pitchFamily="18" charset="0"/>
                                <a:cs typeface="Times New Roman" panose="02020603050405020304" pitchFamily="18" charset="0"/>
                              </a:rPr>
                            </m:ctrlPr>
                          </m:dPr>
                          <m:e>
                            <m:sSub>
                              <m:sSubPr>
                                <m:ctrlPr>
                                  <a:rPr lang="en-US" sz="1800" b="0" i="1" smtClean="0">
                                    <a:solidFill>
                                      <a:schemeClr val="tx1"/>
                                    </a:solidFill>
                                    <a:latin typeface="Cambria Math" panose="02040503050406030204" pitchFamily="18" charset="0"/>
                                    <a:cs typeface="Times New Roman" panose="02020603050405020304" pitchFamily="18" charset="0"/>
                                  </a:rPr>
                                </m:ctrlPr>
                              </m:sSubPr>
                              <m:e>
                                <m:r>
                                  <a:rPr lang="en-US" sz="1800" b="0" i="1" smtClean="0">
                                    <a:solidFill>
                                      <a:schemeClr val="tx1"/>
                                    </a:solidFill>
                                    <a:latin typeface="Cambria Math" panose="02040503050406030204" pitchFamily="18" charset="0"/>
                                    <a:cs typeface="Times New Roman" panose="02020603050405020304" pitchFamily="18" charset="0"/>
                                  </a:rPr>
                                  <m:t>𝑦</m:t>
                                </m:r>
                              </m:e>
                              <m:sub>
                                <m:r>
                                  <a:rPr lang="en-US" sz="1800" b="0" i="1" smtClean="0">
                                    <a:solidFill>
                                      <a:schemeClr val="tx1"/>
                                    </a:solidFill>
                                    <a:latin typeface="Cambria Math" panose="02040503050406030204" pitchFamily="18" charset="0"/>
                                    <a:cs typeface="Times New Roman" panose="02020603050405020304" pitchFamily="18" charset="0"/>
                                  </a:rPr>
                                  <m:t>𝑖</m:t>
                                </m:r>
                              </m:sub>
                            </m:sSub>
                            <m:r>
                              <a:rPr lang="en-US" sz="1800" b="0" i="1" smtClean="0">
                                <a:solidFill>
                                  <a:schemeClr val="tx1"/>
                                </a:solidFill>
                                <a:latin typeface="Cambria Math" panose="02040503050406030204" pitchFamily="18" charset="0"/>
                                <a:cs typeface="Times New Roman" panose="02020603050405020304" pitchFamily="18" charset="0"/>
                              </a:rPr>
                              <m:t>−</m:t>
                            </m:r>
                            <m:sSub>
                              <m:sSubPr>
                                <m:ctrlPr>
                                  <a:rPr lang="en-US" sz="1800" b="0" i="1" smtClean="0">
                                    <a:solidFill>
                                      <a:schemeClr val="tx1"/>
                                    </a:solidFill>
                                    <a:latin typeface="Cambria Math" panose="02040503050406030204" pitchFamily="18" charset="0"/>
                                    <a:cs typeface="Times New Roman" panose="02020603050405020304" pitchFamily="18" charset="0"/>
                                  </a:rPr>
                                </m:ctrlPr>
                              </m:sSubPr>
                              <m:e>
                                <m:r>
                                  <a:rPr lang="en-US" sz="1800" b="0" i="1" smtClean="0">
                                    <a:solidFill>
                                      <a:schemeClr val="tx1"/>
                                    </a:solidFill>
                                    <a:latin typeface="Cambria Math" panose="02040503050406030204" pitchFamily="18" charset="0"/>
                                    <a:cs typeface="Times New Roman" panose="02020603050405020304" pitchFamily="18" charset="0"/>
                                  </a:rPr>
                                  <m:t>ŷ</m:t>
                                </m:r>
                              </m:e>
                              <m:sub>
                                <m:r>
                                  <a:rPr lang="en-US" sz="1800" b="0" i="1" smtClean="0">
                                    <a:solidFill>
                                      <a:schemeClr val="tx1"/>
                                    </a:solidFill>
                                    <a:latin typeface="Cambria Math" panose="02040503050406030204" pitchFamily="18" charset="0"/>
                                    <a:cs typeface="Times New Roman" panose="02020603050405020304" pitchFamily="18" charset="0"/>
                                  </a:rPr>
                                  <m:t>𝑖</m:t>
                                </m:r>
                              </m:sub>
                            </m:sSub>
                          </m:e>
                        </m:d>
                      </m:e>
                    </m:nary>
                  </m:oMath>
                </a14:m>
                <a:endParaRPr lang="en-US" sz="1800" b="0" dirty="0">
                  <a:solidFill>
                    <a:schemeClr val="tx1"/>
                  </a:solidFill>
                  <a:latin typeface="Times New Roman" panose="02020603050405020304" pitchFamily="18" charset="0"/>
                  <a:cs typeface="Times New Roman" panose="02020603050405020304" pitchFamily="18" charset="0"/>
                </a:endParaRPr>
              </a:p>
              <a:p>
                <a:r>
                  <a:rPr lang="en-VN" sz="1800" dirty="0">
                    <a:solidFill>
                      <a:schemeClr val="tx1"/>
                    </a:solidFill>
                    <a:latin typeface="Times New Roman" panose="02020603050405020304" pitchFamily="18" charset="0"/>
                    <a:cs typeface="Times New Roman" panose="02020603050405020304" pitchFamily="18" charset="0"/>
                  </a:rPr>
                  <a:t>	- MSE = </a:t>
                </a:r>
                <a14:m>
                  <m:oMath xmlns:m="http://schemas.openxmlformats.org/officeDocument/2006/math">
                    <m:f>
                      <m:fPr>
                        <m:ctrlPr>
                          <a:rPr lang="en-VN" sz="1800" i="1" smtClean="0">
                            <a:solidFill>
                              <a:schemeClr val="tx1"/>
                            </a:solidFill>
                            <a:latin typeface="Cambria Math" panose="02040503050406030204" pitchFamily="18" charset="0"/>
                            <a:cs typeface="Times New Roman" panose="02020603050405020304" pitchFamily="18" charset="0"/>
                          </a:rPr>
                        </m:ctrlPr>
                      </m:fPr>
                      <m:num>
                        <m:r>
                          <a:rPr lang="en-US" sz="1800" b="0" i="1" smtClean="0">
                            <a:solidFill>
                              <a:schemeClr val="tx1"/>
                            </a:solidFill>
                            <a:latin typeface="Cambria Math" panose="02040503050406030204" pitchFamily="18" charset="0"/>
                            <a:cs typeface="Times New Roman" panose="02020603050405020304" pitchFamily="18" charset="0"/>
                          </a:rPr>
                          <m:t>1</m:t>
                        </m:r>
                      </m:num>
                      <m:den>
                        <m:r>
                          <a:rPr lang="en-US" sz="1800" b="0" i="1" smtClean="0">
                            <a:solidFill>
                              <a:schemeClr val="tx1"/>
                            </a:solidFill>
                            <a:latin typeface="Cambria Math" panose="02040503050406030204" pitchFamily="18" charset="0"/>
                            <a:cs typeface="Times New Roman" panose="02020603050405020304" pitchFamily="18" charset="0"/>
                          </a:rPr>
                          <m:t>𝑛</m:t>
                        </m:r>
                      </m:den>
                    </m:f>
                    <m:nary>
                      <m:naryPr>
                        <m:chr m:val="∑"/>
                        <m:ctrlPr>
                          <a:rPr lang="en-VN" sz="1800" i="1" smtClean="0">
                            <a:solidFill>
                              <a:schemeClr val="tx1"/>
                            </a:solidFill>
                            <a:latin typeface="Cambria Math" panose="02040503050406030204" pitchFamily="18" charset="0"/>
                            <a:cs typeface="Times New Roman" panose="02020603050405020304" pitchFamily="18" charset="0"/>
                          </a:rPr>
                        </m:ctrlPr>
                      </m:naryPr>
                      <m:sub>
                        <m:r>
                          <m:rPr>
                            <m:brk m:alnAt="23"/>
                          </m:rPr>
                          <a:rPr lang="en-US" sz="1800" b="0" i="1" smtClean="0">
                            <a:solidFill>
                              <a:schemeClr val="tx1"/>
                            </a:solidFill>
                            <a:latin typeface="Cambria Math" panose="02040503050406030204" pitchFamily="18" charset="0"/>
                            <a:cs typeface="Times New Roman" panose="02020603050405020304" pitchFamily="18" charset="0"/>
                          </a:rPr>
                          <m:t>𝑖</m:t>
                        </m:r>
                        <m:r>
                          <a:rPr lang="en-US" sz="1800" b="0" i="1" smtClean="0">
                            <a:solidFill>
                              <a:schemeClr val="tx1"/>
                            </a:solidFill>
                            <a:latin typeface="Cambria Math" panose="02040503050406030204" pitchFamily="18" charset="0"/>
                            <a:cs typeface="Times New Roman" panose="02020603050405020304" pitchFamily="18" charset="0"/>
                          </a:rPr>
                          <m:t>=1</m:t>
                        </m:r>
                      </m:sub>
                      <m:sup>
                        <m:r>
                          <a:rPr lang="en-US" sz="1800" b="0" i="1" smtClean="0">
                            <a:solidFill>
                              <a:schemeClr val="tx1"/>
                            </a:solidFill>
                            <a:latin typeface="Cambria Math" panose="02040503050406030204" pitchFamily="18" charset="0"/>
                            <a:cs typeface="Times New Roman" panose="02020603050405020304" pitchFamily="18" charset="0"/>
                          </a:rPr>
                          <m:t>𝑛</m:t>
                        </m:r>
                      </m:sup>
                      <m:e>
                        <m:sSup>
                          <m:sSupPr>
                            <m:ctrlPr>
                              <a:rPr lang="en-VN" sz="1800" i="1" smtClean="0">
                                <a:solidFill>
                                  <a:schemeClr val="tx1"/>
                                </a:solidFill>
                                <a:latin typeface="Cambria Math" panose="02040503050406030204" pitchFamily="18" charset="0"/>
                                <a:cs typeface="Times New Roman" panose="02020603050405020304" pitchFamily="18" charset="0"/>
                              </a:rPr>
                            </m:ctrlPr>
                          </m:sSupPr>
                          <m:e>
                            <m:r>
                              <a:rPr lang="en-US" sz="1800" b="0" i="1" smtClean="0">
                                <a:solidFill>
                                  <a:schemeClr val="tx1"/>
                                </a:solidFill>
                                <a:latin typeface="Cambria Math" panose="02040503050406030204" pitchFamily="18" charset="0"/>
                                <a:cs typeface="Times New Roman" panose="02020603050405020304" pitchFamily="18" charset="0"/>
                              </a:rPr>
                              <m:t>(</m:t>
                            </m:r>
                            <m:sSubSup>
                              <m:sSubSupPr>
                                <m:ctrlPr>
                                  <a:rPr lang="en-US" sz="1800" b="0" i="1" smtClean="0">
                                    <a:solidFill>
                                      <a:schemeClr val="tx1"/>
                                    </a:solidFill>
                                    <a:latin typeface="Cambria Math" panose="02040503050406030204" pitchFamily="18" charset="0"/>
                                    <a:cs typeface="Times New Roman" panose="02020603050405020304" pitchFamily="18" charset="0"/>
                                  </a:rPr>
                                </m:ctrlPr>
                              </m:sSubSupPr>
                              <m:e>
                                <m:r>
                                  <a:rPr lang="en-US" sz="1800" b="0" i="1" smtClean="0">
                                    <a:solidFill>
                                      <a:schemeClr val="tx1"/>
                                    </a:solidFill>
                                    <a:latin typeface="Cambria Math" panose="02040503050406030204" pitchFamily="18" charset="0"/>
                                    <a:cs typeface="Times New Roman" panose="02020603050405020304" pitchFamily="18" charset="0"/>
                                  </a:rPr>
                                  <m:t>𝑦</m:t>
                                </m:r>
                              </m:e>
                              <m:sub>
                                <m:r>
                                  <a:rPr lang="en-US" sz="1800" b="0" i="1" smtClean="0">
                                    <a:solidFill>
                                      <a:schemeClr val="tx1"/>
                                    </a:solidFill>
                                    <a:latin typeface="Cambria Math" panose="02040503050406030204" pitchFamily="18" charset="0"/>
                                    <a:cs typeface="Times New Roman" panose="02020603050405020304" pitchFamily="18" charset="0"/>
                                  </a:rPr>
                                  <m:t>𝑖</m:t>
                                </m:r>
                              </m:sub>
                              <m:sup/>
                            </m:sSubSup>
                            <m:r>
                              <a:rPr lang="en-US" sz="1800" b="0" i="1" smtClean="0">
                                <a:solidFill>
                                  <a:schemeClr val="tx1"/>
                                </a:solidFill>
                                <a:latin typeface="Cambria Math" panose="02040503050406030204" pitchFamily="18" charset="0"/>
                                <a:cs typeface="Times New Roman" panose="02020603050405020304" pitchFamily="18" charset="0"/>
                              </a:rPr>
                              <m:t>−</m:t>
                            </m:r>
                            <m:sSubSup>
                              <m:sSubSupPr>
                                <m:ctrlPr>
                                  <a:rPr lang="en-US" sz="1800" b="0" i="1" smtClean="0">
                                    <a:solidFill>
                                      <a:schemeClr val="tx1"/>
                                    </a:solidFill>
                                    <a:latin typeface="Cambria Math" panose="02040503050406030204" pitchFamily="18" charset="0"/>
                                    <a:cs typeface="Times New Roman" panose="02020603050405020304" pitchFamily="18" charset="0"/>
                                  </a:rPr>
                                </m:ctrlPr>
                              </m:sSubSupPr>
                              <m:e>
                                <m:r>
                                  <a:rPr lang="en-US" sz="1800" b="0" i="1" smtClean="0">
                                    <a:solidFill>
                                      <a:schemeClr val="tx1"/>
                                    </a:solidFill>
                                    <a:latin typeface="Cambria Math" panose="02040503050406030204" pitchFamily="18" charset="0"/>
                                    <a:cs typeface="Times New Roman" panose="02020603050405020304" pitchFamily="18" charset="0"/>
                                  </a:rPr>
                                  <m:t>ŷ</m:t>
                                </m:r>
                              </m:e>
                              <m:sub>
                                <m:r>
                                  <a:rPr lang="en-US" sz="1800" b="0" i="1" smtClean="0">
                                    <a:solidFill>
                                      <a:schemeClr val="tx1"/>
                                    </a:solidFill>
                                    <a:latin typeface="Cambria Math" panose="02040503050406030204" pitchFamily="18" charset="0"/>
                                    <a:cs typeface="Times New Roman" panose="02020603050405020304" pitchFamily="18" charset="0"/>
                                  </a:rPr>
                                  <m:t>𝑖</m:t>
                                </m:r>
                              </m:sub>
                              <m:sup/>
                            </m:sSubSup>
                            <m:r>
                              <a:rPr lang="en-US" sz="1800" b="0" i="1" smtClean="0">
                                <a:solidFill>
                                  <a:schemeClr val="tx1"/>
                                </a:solidFill>
                                <a:latin typeface="Cambria Math" panose="02040503050406030204" pitchFamily="18" charset="0"/>
                                <a:cs typeface="Times New Roman" panose="02020603050405020304" pitchFamily="18" charset="0"/>
                              </a:rPr>
                              <m:t>)</m:t>
                            </m:r>
                          </m:e>
                          <m:sup>
                            <m:r>
                              <a:rPr lang="en-US" sz="1800" b="0" i="1" smtClean="0">
                                <a:solidFill>
                                  <a:schemeClr val="tx1"/>
                                </a:solidFill>
                                <a:latin typeface="Cambria Math" panose="02040503050406030204" pitchFamily="18" charset="0"/>
                                <a:cs typeface="Times New Roman" panose="02020603050405020304" pitchFamily="18" charset="0"/>
                              </a:rPr>
                              <m:t>2</m:t>
                            </m:r>
                          </m:sup>
                        </m:sSup>
                      </m:e>
                    </m:nary>
                  </m:oMath>
                </a14:m>
                <a:endParaRPr lang="en-US" sz="1800" dirty="0">
                  <a:solidFill>
                    <a:schemeClr val="tx1"/>
                  </a:solidFill>
                  <a:latin typeface="Times New Roman" panose="02020603050405020304" pitchFamily="18" charset="0"/>
                  <a:cs typeface="Times New Roman" panose="02020603050405020304" pitchFamily="18" charset="0"/>
                </a:endParaRPr>
              </a:p>
              <a:p>
                <a:r>
                  <a:rPr lang="en-VN" sz="1800" dirty="0">
                    <a:solidFill>
                      <a:schemeClr val="tx1"/>
                    </a:solidFill>
                    <a:latin typeface="Times New Roman" panose="02020603050405020304" pitchFamily="18" charset="0"/>
                    <a:cs typeface="Times New Roman" panose="02020603050405020304" pitchFamily="18" charset="0"/>
                  </a:rPr>
                  <a:t>	- RMSE = </a:t>
                </a:r>
                <a14:m>
                  <m:oMath xmlns:m="http://schemas.openxmlformats.org/officeDocument/2006/math">
                    <m:rad>
                      <m:radPr>
                        <m:degHide m:val="on"/>
                        <m:ctrlPr>
                          <a:rPr lang="en-VN" sz="1800" i="1" smtClean="0">
                            <a:solidFill>
                              <a:schemeClr val="tx1"/>
                            </a:solidFill>
                            <a:latin typeface="Cambria Math" panose="02040503050406030204" pitchFamily="18" charset="0"/>
                            <a:cs typeface="Times New Roman" panose="02020603050405020304" pitchFamily="18" charset="0"/>
                          </a:rPr>
                        </m:ctrlPr>
                      </m:radPr>
                      <m:deg/>
                      <m:e>
                        <m:r>
                          <a:rPr lang="en-US" sz="1800" b="0" i="1" smtClean="0">
                            <a:solidFill>
                              <a:schemeClr val="tx1"/>
                            </a:solidFill>
                            <a:latin typeface="Cambria Math" panose="02040503050406030204" pitchFamily="18" charset="0"/>
                            <a:cs typeface="Times New Roman" panose="02020603050405020304" pitchFamily="18" charset="0"/>
                          </a:rPr>
                          <m:t>𝑀𝑆𝐸</m:t>
                        </m:r>
                      </m:e>
                    </m:rad>
                    <m:r>
                      <a:rPr lang="en-US" sz="1800" b="0" i="1" smtClean="0">
                        <a:solidFill>
                          <a:schemeClr val="tx1"/>
                        </a:solidFill>
                        <a:latin typeface="Cambria Math" panose="02040503050406030204" pitchFamily="18" charset="0"/>
                        <a:cs typeface="Times New Roman" panose="02020603050405020304" pitchFamily="18" charset="0"/>
                      </a:rPr>
                      <m:t>=</m:t>
                    </m:r>
                    <m:rad>
                      <m:radPr>
                        <m:degHide m:val="on"/>
                        <m:ctrlPr>
                          <a:rPr lang="en-US" sz="1800" b="0" i="1" smtClean="0">
                            <a:solidFill>
                              <a:schemeClr val="tx1"/>
                            </a:solidFill>
                            <a:latin typeface="Cambria Math" panose="02040503050406030204" pitchFamily="18" charset="0"/>
                            <a:cs typeface="Times New Roman" panose="02020603050405020304" pitchFamily="18" charset="0"/>
                          </a:rPr>
                        </m:ctrlPr>
                      </m:radPr>
                      <m:deg/>
                      <m:e>
                        <m:f>
                          <m:fPr>
                            <m:ctrlPr>
                              <a:rPr lang="en-US" sz="1800" b="0" i="1" smtClean="0">
                                <a:solidFill>
                                  <a:schemeClr val="tx1"/>
                                </a:solidFill>
                                <a:latin typeface="Cambria Math" panose="02040503050406030204" pitchFamily="18" charset="0"/>
                                <a:cs typeface="Times New Roman" panose="02020603050405020304" pitchFamily="18" charset="0"/>
                              </a:rPr>
                            </m:ctrlPr>
                          </m:fPr>
                          <m:num>
                            <m:r>
                              <a:rPr lang="en-US" sz="1800" b="0" i="1" smtClean="0">
                                <a:solidFill>
                                  <a:schemeClr val="tx1"/>
                                </a:solidFill>
                                <a:latin typeface="Cambria Math" panose="02040503050406030204" pitchFamily="18" charset="0"/>
                                <a:cs typeface="Times New Roman" panose="02020603050405020304" pitchFamily="18" charset="0"/>
                              </a:rPr>
                              <m:t>1</m:t>
                            </m:r>
                          </m:num>
                          <m:den>
                            <m:r>
                              <a:rPr lang="en-US" sz="1800" b="0" i="1" smtClean="0">
                                <a:solidFill>
                                  <a:schemeClr val="tx1"/>
                                </a:solidFill>
                                <a:latin typeface="Cambria Math" panose="02040503050406030204" pitchFamily="18" charset="0"/>
                                <a:cs typeface="Times New Roman" panose="02020603050405020304" pitchFamily="18" charset="0"/>
                              </a:rPr>
                              <m:t>𝑛</m:t>
                            </m:r>
                          </m:den>
                        </m:f>
                        <m:nary>
                          <m:naryPr>
                            <m:chr m:val="∑"/>
                            <m:ctrlPr>
                              <a:rPr lang="en-US" sz="1800" b="0" i="1" smtClean="0">
                                <a:solidFill>
                                  <a:schemeClr val="tx1"/>
                                </a:solidFill>
                                <a:latin typeface="Cambria Math" panose="02040503050406030204" pitchFamily="18" charset="0"/>
                                <a:cs typeface="Times New Roman" panose="02020603050405020304" pitchFamily="18" charset="0"/>
                              </a:rPr>
                            </m:ctrlPr>
                          </m:naryPr>
                          <m:sub>
                            <m:r>
                              <m:rPr>
                                <m:brk m:alnAt="23"/>
                              </m:rPr>
                              <a:rPr lang="en-US" sz="1800" b="0" i="1" smtClean="0">
                                <a:solidFill>
                                  <a:schemeClr val="tx1"/>
                                </a:solidFill>
                                <a:latin typeface="Cambria Math" panose="02040503050406030204" pitchFamily="18" charset="0"/>
                                <a:cs typeface="Times New Roman" panose="02020603050405020304" pitchFamily="18" charset="0"/>
                              </a:rPr>
                              <m:t>𝑖</m:t>
                            </m:r>
                            <m:r>
                              <a:rPr lang="en-US" sz="1800" b="0" i="1" smtClean="0">
                                <a:solidFill>
                                  <a:schemeClr val="tx1"/>
                                </a:solidFill>
                                <a:latin typeface="Cambria Math" panose="02040503050406030204" pitchFamily="18" charset="0"/>
                                <a:cs typeface="Times New Roman" panose="02020603050405020304" pitchFamily="18" charset="0"/>
                              </a:rPr>
                              <m:t>=1</m:t>
                            </m:r>
                          </m:sub>
                          <m:sup>
                            <m:r>
                              <a:rPr lang="en-US" sz="1800" b="0" i="1" smtClean="0">
                                <a:solidFill>
                                  <a:schemeClr val="tx1"/>
                                </a:solidFill>
                                <a:latin typeface="Cambria Math" panose="02040503050406030204" pitchFamily="18" charset="0"/>
                                <a:cs typeface="Times New Roman" panose="02020603050405020304" pitchFamily="18" charset="0"/>
                              </a:rPr>
                              <m:t>𝑛</m:t>
                            </m:r>
                          </m:sup>
                          <m:e>
                            <m:sSup>
                              <m:sSupPr>
                                <m:ctrlPr>
                                  <a:rPr lang="en-VN" sz="1800" i="1">
                                    <a:solidFill>
                                      <a:schemeClr val="tx1"/>
                                    </a:solidFill>
                                    <a:latin typeface="Cambria Math" panose="02040503050406030204" pitchFamily="18" charset="0"/>
                                    <a:cs typeface="Times New Roman" panose="02020603050405020304" pitchFamily="18" charset="0"/>
                                  </a:rPr>
                                </m:ctrlPr>
                              </m:sSupPr>
                              <m:e>
                                <m:r>
                                  <a:rPr lang="en-US" sz="1800" i="1">
                                    <a:solidFill>
                                      <a:schemeClr val="tx1"/>
                                    </a:solidFill>
                                    <a:latin typeface="Cambria Math" panose="02040503050406030204" pitchFamily="18" charset="0"/>
                                    <a:cs typeface="Times New Roman" panose="02020603050405020304" pitchFamily="18" charset="0"/>
                                  </a:rPr>
                                  <m:t>(</m:t>
                                </m:r>
                                <m:sSubSup>
                                  <m:sSubSupPr>
                                    <m:ctrlPr>
                                      <a:rPr lang="en-US" sz="1800" i="1">
                                        <a:solidFill>
                                          <a:schemeClr val="tx1"/>
                                        </a:solidFill>
                                        <a:latin typeface="Cambria Math" panose="02040503050406030204" pitchFamily="18" charset="0"/>
                                        <a:cs typeface="Times New Roman" panose="02020603050405020304" pitchFamily="18" charset="0"/>
                                      </a:rPr>
                                    </m:ctrlPr>
                                  </m:sSubSupPr>
                                  <m:e>
                                    <m:r>
                                      <a:rPr lang="en-US" sz="1800" i="1">
                                        <a:solidFill>
                                          <a:schemeClr val="tx1"/>
                                        </a:solidFill>
                                        <a:latin typeface="Cambria Math" panose="02040503050406030204" pitchFamily="18" charset="0"/>
                                        <a:cs typeface="Times New Roman" panose="02020603050405020304" pitchFamily="18" charset="0"/>
                                      </a:rPr>
                                      <m:t>𝑦</m:t>
                                    </m:r>
                                  </m:e>
                                  <m:sub>
                                    <m:r>
                                      <a:rPr lang="en-US" sz="1800" i="1">
                                        <a:solidFill>
                                          <a:schemeClr val="tx1"/>
                                        </a:solidFill>
                                        <a:latin typeface="Cambria Math" panose="02040503050406030204" pitchFamily="18" charset="0"/>
                                        <a:cs typeface="Times New Roman" panose="02020603050405020304" pitchFamily="18" charset="0"/>
                                      </a:rPr>
                                      <m:t>𝑖</m:t>
                                    </m:r>
                                  </m:sub>
                                  <m:sup/>
                                </m:sSubSup>
                                <m:r>
                                  <a:rPr lang="en-US" sz="1800" i="1">
                                    <a:solidFill>
                                      <a:schemeClr val="tx1"/>
                                    </a:solidFill>
                                    <a:latin typeface="Cambria Math" panose="02040503050406030204" pitchFamily="18" charset="0"/>
                                    <a:cs typeface="Times New Roman" panose="02020603050405020304" pitchFamily="18" charset="0"/>
                                  </a:rPr>
                                  <m:t>−</m:t>
                                </m:r>
                                <m:sSubSup>
                                  <m:sSubSupPr>
                                    <m:ctrlPr>
                                      <a:rPr lang="en-US" sz="1800" i="1">
                                        <a:solidFill>
                                          <a:schemeClr val="tx1"/>
                                        </a:solidFill>
                                        <a:latin typeface="Cambria Math" panose="02040503050406030204" pitchFamily="18" charset="0"/>
                                        <a:cs typeface="Times New Roman" panose="02020603050405020304" pitchFamily="18" charset="0"/>
                                      </a:rPr>
                                    </m:ctrlPr>
                                  </m:sSubSupPr>
                                  <m:e>
                                    <m:r>
                                      <a:rPr lang="en-US" sz="1800" i="1">
                                        <a:solidFill>
                                          <a:schemeClr val="tx1"/>
                                        </a:solidFill>
                                        <a:latin typeface="Cambria Math" panose="02040503050406030204" pitchFamily="18" charset="0"/>
                                        <a:cs typeface="Times New Roman" panose="02020603050405020304" pitchFamily="18" charset="0"/>
                                      </a:rPr>
                                      <m:t>ŷ</m:t>
                                    </m:r>
                                  </m:e>
                                  <m:sub>
                                    <m:r>
                                      <a:rPr lang="en-US" sz="1800" i="1">
                                        <a:solidFill>
                                          <a:schemeClr val="tx1"/>
                                        </a:solidFill>
                                        <a:latin typeface="Cambria Math" panose="02040503050406030204" pitchFamily="18" charset="0"/>
                                        <a:cs typeface="Times New Roman" panose="02020603050405020304" pitchFamily="18" charset="0"/>
                                      </a:rPr>
                                      <m:t>𝑖</m:t>
                                    </m:r>
                                  </m:sub>
                                  <m:sup/>
                                </m:sSubSup>
                                <m:r>
                                  <a:rPr lang="en-US" sz="1800" i="1">
                                    <a:solidFill>
                                      <a:schemeClr val="tx1"/>
                                    </a:solidFill>
                                    <a:latin typeface="Cambria Math" panose="02040503050406030204" pitchFamily="18" charset="0"/>
                                    <a:cs typeface="Times New Roman" panose="02020603050405020304" pitchFamily="18" charset="0"/>
                                  </a:rPr>
                                  <m:t>)</m:t>
                                </m:r>
                              </m:e>
                              <m:sup>
                                <m:r>
                                  <a:rPr lang="en-US" sz="1800" i="1">
                                    <a:solidFill>
                                      <a:schemeClr val="tx1"/>
                                    </a:solidFill>
                                    <a:latin typeface="Cambria Math" panose="02040503050406030204" pitchFamily="18" charset="0"/>
                                    <a:cs typeface="Times New Roman" panose="02020603050405020304" pitchFamily="18" charset="0"/>
                                  </a:rPr>
                                  <m:t>2</m:t>
                                </m:r>
                              </m:sup>
                            </m:sSup>
                          </m:e>
                        </m:nary>
                      </m:e>
                    </m:rad>
                  </m:oMath>
                </a14:m>
                <a:endParaRPr lang="en-US" sz="1800" b="0" dirty="0">
                  <a:solidFill>
                    <a:schemeClr val="tx1"/>
                  </a:solidFill>
                  <a:latin typeface="Times New Roman" panose="02020603050405020304" pitchFamily="18" charset="0"/>
                  <a:cs typeface="Times New Roman" panose="02020603050405020304" pitchFamily="18" charset="0"/>
                </a:endParaRPr>
              </a:p>
              <a:p>
                <a:r>
                  <a:rPr lang="en-VN" sz="1800" dirty="0">
                    <a:solidFill>
                      <a:schemeClr val="tx1"/>
                    </a:solidFill>
                    <a:latin typeface="Times New Roman" panose="02020603050405020304" pitchFamily="18" charset="0"/>
                    <a:cs typeface="Times New Roman" panose="02020603050405020304" pitchFamily="18" charset="0"/>
                  </a:rPr>
                  <a:t>	- Huber Loss (với 𝜹 = 0.5) = </a:t>
                </a:r>
                <a14:m>
                  <m:oMath xmlns:m="http://schemas.openxmlformats.org/officeDocument/2006/math">
                    <m:f>
                      <m:fPr>
                        <m:ctrlPr>
                          <a:rPr lang="en-VN" sz="1800" i="1" smtClean="0">
                            <a:solidFill>
                              <a:schemeClr val="tx1"/>
                            </a:solidFill>
                            <a:latin typeface="Cambria Math" panose="02040503050406030204" pitchFamily="18" charset="0"/>
                            <a:cs typeface="Times New Roman" panose="02020603050405020304" pitchFamily="18" charset="0"/>
                          </a:rPr>
                        </m:ctrlPr>
                      </m:fPr>
                      <m:num>
                        <m:r>
                          <a:rPr lang="en-US" sz="1800" b="0" i="1" smtClean="0">
                            <a:solidFill>
                              <a:schemeClr val="tx1"/>
                            </a:solidFill>
                            <a:latin typeface="Cambria Math" panose="02040503050406030204" pitchFamily="18" charset="0"/>
                            <a:cs typeface="Times New Roman" panose="02020603050405020304" pitchFamily="18" charset="0"/>
                          </a:rPr>
                          <m:t>1</m:t>
                        </m:r>
                      </m:num>
                      <m:den>
                        <m:r>
                          <a:rPr lang="en-US" sz="1800" b="0" i="1" smtClean="0">
                            <a:solidFill>
                              <a:schemeClr val="tx1"/>
                            </a:solidFill>
                            <a:latin typeface="Cambria Math" panose="02040503050406030204" pitchFamily="18" charset="0"/>
                            <a:cs typeface="Times New Roman" panose="02020603050405020304" pitchFamily="18" charset="0"/>
                          </a:rPr>
                          <m:t>𝑛</m:t>
                        </m:r>
                      </m:den>
                    </m:f>
                    <m:nary>
                      <m:naryPr>
                        <m:chr m:val="∑"/>
                        <m:ctrlPr>
                          <a:rPr lang="en-VN" sz="1800" i="1" smtClean="0">
                            <a:solidFill>
                              <a:schemeClr val="tx1"/>
                            </a:solidFill>
                            <a:latin typeface="Cambria Math" panose="02040503050406030204" pitchFamily="18" charset="0"/>
                            <a:cs typeface="Times New Roman" panose="02020603050405020304" pitchFamily="18" charset="0"/>
                          </a:rPr>
                        </m:ctrlPr>
                      </m:naryPr>
                      <m:sub>
                        <m:r>
                          <m:rPr>
                            <m:brk m:alnAt="23"/>
                          </m:rPr>
                          <a:rPr lang="en-US" sz="1800" b="0" i="1" smtClean="0">
                            <a:solidFill>
                              <a:schemeClr val="tx1"/>
                            </a:solidFill>
                            <a:latin typeface="Cambria Math" panose="02040503050406030204" pitchFamily="18" charset="0"/>
                            <a:cs typeface="Times New Roman" panose="02020603050405020304" pitchFamily="18" charset="0"/>
                          </a:rPr>
                          <m:t>𝑖</m:t>
                        </m:r>
                        <m:r>
                          <a:rPr lang="en-US" sz="1800" b="0" i="1" smtClean="0">
                            <a:solidFill>
                              <a:schemeClr val="tx1"/>
                            </a:solidFill>
                            <a:latin typeface="Cambria Math" panose="02040503050406030204" pitchFamily="18" charset="0"/>
                            <a:cs typeface="Times New Roman" panose="02020603050405020304" pitchFamily="18" charset="0"/>
                          </a:rPr>
                          <m:t>=1</m:t>
                        </m:r>
                      </m:sub>
                      <m:sup>
                        <m:r>
                          <a:rPr lang="en-US" sz="1800" b="0" i="1" smtClean="0">
                            <a:solidFill>
                              <a:schemeClr val="tx1"/>
                            </a:solidFill>
                            <a:latin typeface="Cambria Math" panose="02040503050406030204" pitchFamily="18" charset="0"/>
                            <a:cs typeface="Times New Roman" panose="02020603050405020304" pitchFamily="18" charset="0"/>
                          </a:rPr>
                          <m:t>𝑛</m:t>
                        </m:r>
                      </m:sup>
                      <m:e>
                        <m:d>
                          <m:dPr>
                            <m:begChr m:val="{"/>
                            <m:endChr m:val=""/>
                            <m:ctrlPr>
                              <a:rPr lang="en-VN" sz="1800" i="1" smtClean="0">
                                <a:solidFill>
                                  <a:schemeClr val="tx1"/>
                                </a:solidFill>
                                <a:latin typeface="Cambria Math" panose="02040503050406030204" pitchFamily="18" charset="0"/>
                                <a:cs typeface="Times New Roman" panose="02020603050405020304" pitchFamily="18" charset="0"/>
                              </a:rPr>
                            </m:ctrlPr>
                          </m:dPr>
                          <m:e>
                            <m:eqArr>
                              <m:eqArrPr>
                                <m:ctrlPr>
                                  <a:rPr lang="en-VN" sz="1800" i="1" smtClean="0">
                                    <a:solidFill>
                                      <a:schemeClr val="tx1"/>
                                    </a:solidFill>
                                    <a:latin typeface="Cambria Math" panose="02040503050406030204" pitchFamily="18" charset="0"/>
                                    <a:cs typeface="Times New Roman" panose="02020603050405020304" pitchFamily="18" charset="0"/>
                                  </a:rPr>
                                </m:ctrlPr>
                              </m:eqArrPr>
                              <m:e>
                                <m:f>
                                  <m:fPr>
                                    <m:ctrlPr>
                                      <a:rPr lang="en-VN" sz="1800" i="1" smtClean="0">
                                        <a:solidFill>
                                          <a:schemeClr val="tx1"/>
                                        </a:solidFill>
                                        <a:latin typeface="Cambria Math" panose="02040503050406030204" pitchFamily="18" charset="0"/>
                                        <a:cs typeface="Times New Roman" panose="02020603050405020304" pitchFamily="18" charset="0"/>
                                      </a:rPr>
                                    </m:ctrlPr>
                                  </m:fPr>
                                  <m:num>
                                    <m:r>
                                      <a:rPr lang="en-US" sz="1800" b="0" i="1" smtClean="0">
                                        <a:solidFill>
                                          <a:schemeClr val="tx1"/>
                                        </a:solidFill>
                                        <a:latin typeface="Cambria Math" panose="02040503050406030204" pitchFamily="18" charset="0"/>
                                        <a:cs typeface="Times New Roman" panose="02020603050405020304" pitchFamily="18" charset="0"/>
                                      </a:rPr>
                                      <m:t>1</m:t>
                                    </m:r>
                                  </m:num>
                                  <m:den>
                                    <m:r>
                                      <a:rPr lang="en-US" sz="1800" b="0" i="1" smtClean="0">
                                        <a:solidFill>
                                          <a:schemeClr val="tx1"/>
                                        </a:solidFill>
                                        <a:latin typeface="Cambria Math" panose="02040503050406030204" pitchFamily="18" charset="0"/>
                                        <a:cs typeface="Times New Roman" panose="02020603050405020304" pitchFamily="18" charset="0"/>
                                      </a:rPr>
                                      <m:t>2</m:t>
                                    </m:r>
                                  </m:den>
                                </m:f>
                                <m:sSup>
                                  <m:sSupPr>
                                    <m:ctrlPr>
                                      <a:rPr lang="en-VN" sz="1800" i="1">
                                        <a:solidFill>
                                          <a:schemeClr val="tx1"/>
                                        </a:solidFill>
                                        <a:latin typeface="Cambria Math" panose="02040503050406030204" pitchFamily="18" charset="0"/>
                                        <a:cs typeface="Times New Roman" panose="02020603050405020304" pitchFamily="18" charset="0"/>
                                      </a:rPr>
                                    </m:ctrlPr>
                                  </m:sSupPr>
                                  <m:e>
                                    <m:r>
                                      <a:rPr lang="en-US" sz="1800" i="1">
                                        <a:solidFill>
                                          <a:schemeClr val="tx1"/>
                                        </a:solidFill>
                                        <a:latin typeface="Cambria Math" panose="02040503050406030204" pitchFamily="18" charset="0"/>
                                        <a:cs typeface="Times New Roman" panose="02020603050405020304" pitchFamily="18" charset="0"/>
                                      </a:rPr>
                                      <m:t>(</m:t>
                                    </m:r>
                                    <m:sSubSup>
                                      <m:sSubSupPr>
                                        <m:ctrlPr>
                                          <a:rPr lang="en-US" sz="1800" i="1">
                                            <a:solidFill>
                                              <a:schemeClr val="tx1"/>
                                            </a:solidFill>
                                            <a:latin typeface="Cambria Math" panose="02040503050406030204" pitchFamily="18" charset="0"/>
                                            <a:cs typeface="Times New Roman" panose="02020603050405020304" pitchFamily="18" charset="0"/>
                                          </a:rPr>
                                        </m:ctrlPr>
                                      </m:sSubSupPr>
                                      <m:e>
                                        <m:r>
                                          <a:rPr lang="en-US" sz="1800" i="1">
                                            <a:solidFill>
                                              <a:schemeClr val="tx1"/>
                                            </a:solidFill>
                                            <a:latin typeface="Cambria Math" panose="02040503050406030204" pitchFamily="18" charset="0"/>
                                            <a:cs typeface="Times New Roman" panose="02020603050405020304" pitchFamily="18" charset="0"/>
                                          </a:rPr>
                                          <m:t>𝑦</m:t>
                                        </m:r>
                                      </m:e>
                                      <m:sub>
                                        <m:r>
                                          <a:rPr lang="en-US" sz="1800" i="1">
                                            <a:solidFill>
                                              <a:schemeClr val="tx1"/>
                                            </a:solidFill>
                                            <a:latin typeface="Cambria Math" panose="02040503050406030204" pitchFamily="18" charset="0"/>
                                            <a:cs typeface="Times New Roman" panose="02020603050405020304" pitchFamily="18" charset="0"/>
                                          </a:rPr>
                                          <m:t>𝑖</m:t>
                                        </m:r>
                                      </m:sub>
                                      <m:sup/>
                                    </m:sSubSup>
                                    <m:r>
                                      <a:rPr lang="en-US" sz="1800" i="1">
                                        <a:solidFill>
                                          <a:schemeClr val="tx1"/>
                                        </a:solidFill>
                                        <a:latin typeface="Cambria Math" panose="02040503050406030204" pitchFamily="18" charset="0"/>
                                        <a:cs typeface="Times New Roman" panose="02020603050405020304" pitchFamily="18" charset="0"/>
                                      </a:rPr>
                                      <m:t>−</m:t>
                                    </m:r>
                                    <m:sSubSup>
                                      <m:sSubSupPr>
                                        <m:ctrlPr>
                                          <a:rPr lang="en-US" sz="1800" i="1">
                                            <a:solidFill>
                                              <a:schemeClr val="tx1"/>
                                            </a:solidFill>
                                            <a:latin typeface="Cambria Math" panose="02040503050406030204" pitchFamily="18" charset="0"/>
                                            <a:cs typeface="Times New Roman" panose="02020603050405020304" pitchFamily="18" charset="0"/>
                                          </a:rPr>
                                        </m:ctrlPr>
                                      </m:sSubSupPr>
                                      <m:e>
                                        <m:r>
                                          <a:rPr lang="en-US" sz="1800" i="1">
                                            <a:solidFill>
                                              <a:schemeClr val="tx1"/>
                                            </a:solidFill>
                                            <a:latin typeface="Cambria Math" panose="02040503050406030204" pitchFamily="18" charset="0"/>
                                            <a:cs typeface="Times New Roman" panose="02020603050405020304" pitchFamily="18" charset="0"/>
                                          </a:rPr>
                                          <m:t>ŷ</m:t>
                                        </m:r>
                                      </m:e>
                                      <m:sub>
                                        <m:r>
                                          <a:rPr lang="en-US" sz="1800" i="1">
                                            <a:solidFill>
                                              <a:schemeClr val="tx1"/>
                                            </a:solidFill>
                                            <a:latin typeface="Cambria Math" panose="02040503050406030204" pitchFamily="18" charset="0"/>
                                            <a:cs typeface="Times New Roman" panose="02020603050405020304" pitchFamily="18" charset="0"/>
                                          </a:rPr>
                                          <m:t>𝑖</m:t>
                                        </m:r>
                                      </m:sub>
                                      <m:sup/>
                                    </m:sSubSup>
                                    <m:r>
                                      <a:rPr lang="en-US" sz="1800" i="1">
                                        <a:solidFill>
                                          <a:schemeClr val="tx1"/>
                                        </a:solidFill>
                                        <a:latin typeface="Cambria Math" panose="02040503050406030204" pitchFamily="18" charset="0"/>
                                        <a:cs typeface="Times New Roman" panose="02020603050405020304" pitchFamily="18" charset="0"/>
                                      </a:rPr>
                                      <m:t>)</m:t>
                                    </m:r>
                                  </m:e>
                                  <m:sup>
                                    <m:r>
                                      <a:rPr lang="en-US" sz="1800" i="1">
                                        <a:solidFill>
                                          <a:schemeClr val="tx1"/>
                                        </a:solidFill>
                                        <a:latin typeface="Cambria Math" panose="02040503050406030204" pitchFamily="18" charset="0"/>
                                        <a:cs typeface="Times New Roman" panose="02020603050405020304" pitchFamily="18" charset="0"/>
                                      </a:rPr>
                                      <m:t>2</m:t>
                                    </m:r>
                                  </m:sup>
                                </m:sSup>
                                <m:r>
                                  <a:rPr lang="en-US" sz="1800" b="0" i="1" smtClean="0">
                                    <a:solidFill>
                                      <a:schemeClr val="tx1"/>
                                    </a:solidFill>
                                    <a:latin typeface="Cambria Math" panose="02040503050406030204" pitchFamily="18" charset="0"/>
                                    <a:cs typeface="Times New Roman" panose="02020603050405020304" pitchFamily="18" charset="0"/>
                                  </a:rPr>
                                  <m:t> </m:t>
                                </m:r>
                                <m:r>
                                  <a:rPr lang="en-US" sz="1800" b="0" i="1" smtClean="0">
                                    <a:solidFill>
                                      <a:schemeClr val="tx1"/>
                                    </a:solidFill>
                                    <a:latin typeface="Cambria Math" panose="02040503050406030204" pitchFamily="18" charset="0"/>
                                    <a:cs typeface="Times New Roman" panose="02020603050405020304" pitchFamily="18" charset="0"/>
                                  </a:rPr>
                                  <m:t>𝑛</m:t>
                                </m:r>
                                <m:r>
                                  <a:rPr lang="en-VN" sz="1800" b="0" i="1" smtClean="0">
                                    <a:solidFill>
                                      <a:schemeClr val="tx1"/>
                                    </a:solidFill>
                                    <a:latin typeface="Cambria Math" panose="02040503050406030204" pitchFamily="18" charset="0"/>
                                    <a:cs typeface="Times New Roman" panose="02020603050405020304" pitchFamily="18" charset="0"/>
                                  </a:rPr>
                                  <m:t>ế</m:t>
                                </m:r>
                                <m:r>
                                  <m:rPr>
                                    <m:sty m:val="p"/>
                                  </m:rPr>
                                  <a:rPr lang="en-VN" sz="1800" b="0" i="1" smtClean="0">
                                    <a:solidFill>
                                      <a:schemeClr val="tx1"/>
                                    </a:solidFill>
                                    <a:latin typeface="Cambria Math" panose="02040503050406030204" pitchFamily="18" charset="0"/>
                                    <a:cs typeface="Times New Roman" panose="02020603050405020304" pitchFamily="18" charset="0"/>
                                  </a:rPr>
                                  <m:t>u</m:t>
                                </m:r>
                                <m:d>
                                  <m:dPr>
                                    <m:begChr m:val="|"/>
                                    <m:endChr m:val="|"/>
                                    <m:ctrlPr>
                                      <a:rPr lang="en-US" sz="1800" i="1">
                                        <a:solidFill>
                                          <a:schemeClr val="tx1"/>
                                        </a:solidFill>
                                        <a:latin typeface="Cambria Math" panose="02040503050406030204" pitchFamily="18" charset="0"/>
                                        <a:cs typeface="Times New Roman" panose="02020603050405020304" pitchFamily="18" charset="0"/>
                                      </a:rPr>
                                    </m:ctrlPr>
                                  </m:dPr>
                                  <m:e>
                                    <m:sSub>
                                      <m:sSubPr>
                                        <m:ctrlPr>
                                          <a:rPr lang="en-US" sz="1800" i="1">
                                            <a:solidFill>
                                              <a:schemeClr val="tx1"/>
                                            </a:solidFill>
                                            <a:latin typeface="Cambria Math" panose="02040503050406030204" pitchFamily="18" charset="0"/>
                                            <a:cs typeface="Times New Roman" panose="02020603050405020304" pitchFamily="18" charset="0"/>
                                          </a:rPr>
                                        </m:ctrlPr>
                                      </m:sSubPr>
                                      <m:e>
                                        <m:r>
                                          <a:rPr lang="en-US" sz="1800" i="1">
                                            <a:solidFill>
                                              <a:schemeClr val="tx1"/>
                                            </a:solidFill>
                                            <a:latin typeface="Cambria Math" panose="02040503050406030204" pitchFamily="18" charset="0"/>
                                            <a:cs typeface="Times New Roman" panose="02020603050405020304" pitchFamily="18" charset="0"/>
                                          </a:rPr>
                                          <m:t>𝑦</m:t>
                                        </m:r>
                                      </m:e>
                                      <m:sub>
                                        <m:r>
                                          <a:rPr lang="en-US" sz="1800" i="1">
                                            <a:solidFill>
                                              <a:schemeClr val="tx1"/>
                                            </a:solidFill>
                                            <a:latin typeface="Cambria Math" panose="02040503050406030204" pitchFamily="18" charset="0"/>
                                            <a:cs typeface="Times New Roman" panose="02020603050405020304" pitchFamily="18" charset="0"/>
                                          </a:rPr>
                                          <m:t>𝑖</m:t>
                                        </m:r>
                                      </m:sub>
                                    </m:sSub>
                                    <m:r>
                                      <a:rPr lang="en-US" sz="1800" i="1">
                                        <a:solidFill>
                                          <a:schemeClr val="tx1"/>
                                        </a:solidFill>
                                        <a:latin typeface="Cambria Math" panose="02040503050406030204" pitchFamily="18" charset="0"/>
                                        <a:cs typeface="Times New Roman" panose="02020603050405020304" pitchFamily="18" charset="0"/>
                                      </a:rPr>
                                      <m:t>−</m:t>
                                    </m:r>
                                    <m:sSub>
                                      <m:sSubPr>
                                        <m:ctrlPr>
                                          <a:rPr lang="en-US" sz="1800" i="1">
                                            <a:solidFill>
                                              <a:schemeClr val="tx1"/>
                                            </a:solidFill>
                                            <a:latin typeface="Cambria Math" panose="02040503050406030204" pitchFamily="18" charset="0"/>
                                            <a:cs typeface="Times New Roman" panose="02020603050405020304" pitchFamily="18" charset="0"/>
                                          </a:rPr>
                                        </m:ctrlPr>
                                      </m:sSubPr>
                                      <m:e>
                                        <m:r>
                                          <a:rPr lang="en-US" sz="1800" i="1">
                                            <a:solidFill>
                                              <a:schemeClr val="tx1"/>
                                            </a:solidFill>
                                            <a:latin typeface="Cambria Math" panose="02040503050406030204" pitchFamily="18" charset="0"/>
                                            <a:cs typeface="Times New Roman" panose="02020603050405020304" pitchFamily="18" charset="0"/>
                                          </a:rPr>
                                          <m:t>ŷ</m:t>
                                        </m:r>
                                      </m:e>
                                      <m:sub>
                                        <m:r>
                                          <a:rPr lang="en-US" sz="1800" i="1">
                                            <a:solidFill>
                                              <a:schemeClr val="tx1"/>
                                            </a:solidFill>
                                            <a:latin typeface="Cambria Math" panose="02040503050406030204" pitchFamily="18" charset="0"/>
                                            <a:cs typeface="Times New Roman" panose="02020603050405020304" pitchFamily="18" charset="0"/>
                                          </a:rPr>
                                          <m:t>𝑖</m:t>
                                        </m:r>
                                      </m:sub>
                                    </m:sSub>
                                  </m:e>
                                </m:d>
                                <m:r>
                                  <a:rPr lang="en-US" sz="1800" b="0" i="1" smtClean="0">
                                    <a:solidFill>
                                      <a:schemeClr val="tx1"/>
                                    </a:solidFill>
                                    <a:latin typeface="Cambria Math" panose="02040503050406030204" pitchFamily="18" charset="0"/>
                                    <a:cs typeface="Times New Roman" panose="02020603050405020304" pitchFamily="18" charset="0"/>
                                  </a:rPr>
                                  <m:t> </m:t>
                                </m:r>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𝛿</m:t>
                                </m:r>
                              </m:e>
                              <m:e>
                                <m:r>
                                  <a:rPr lang="en-VN" sz="18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𝛿</m:t>
                                </m:r>
                                <m:d>
                                  <m:dPr>
                                    <m:ctrlP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d>
                                      <m:dPr>
                                        <m:begChr m:val="|"/>
                                        <m:endChr m:val="|"/>
                                        <m:ctrlPr>
                                          <a:rPr lang="en-US" sz="1800" i="1">
                                            <a:solidFill>
                                              <a:schemeClr val="tx1"/>
                                            </a:solidFill>
                                            <a:latin typeface="Cambria Math" panose="02040503050406030204" pitchFamily="18" charset="0"/>
                                            <a:cs typeface="Times New Roman" panose="02020603050405020304" pitchFamily="18" charset="0"/>
                                          </a:rPr>
                                        </m:ctrlPr>
                                      </m:dPr>
                                      <m:e>
                                        <m:sSub>
                                          <m:sSubPr>
                                            <m:ctrlPr>
                                              <a:rPr lang="en-US" sz="1800" i="1">
                                                <a:solidFill>
                                                  <a:schemeClr val="tx1"/>
                                                </a:solidFill>
                                                <a:latin typeface="Cambria Math" panose="02040503050406030204" pitchFamily="18" charset="0"/>
                                                <a:cs typeface="Times New Roman" panose="02020603050405020304" pitchFamily="18" charset="0"/>
                                              </a:rPr>
                                            </m:ctrlPr>
                                          </m:sSubPr>
                                          <m:e>
                                            <m:r>
                                              <a:rPr lang="en-US" sz="1800" i="1">
                                                <a:solidFill>
                                                  <a:schemeClr val="tx1"/>
                                                </a:solidFill>
                                                <a:latin typeface="Cambria Math" panose="02040503050406030204" pitchFamily="18" charset="0"/>
                                                <a:cs typeface="Times New Roman" panose="02020603050405020304" pitchFamily="18" charset="0"/>
                                              </a:rPr>
                                              <m:t>𝑦</m:t>
                                            </m:r>
                                          </m:e>
                                          <m:sub>
                                            <m:r>
                                              <a:rPr lang="en-US" sz="1800" i="1">
                                                <a:solidFill>
                                                  <a:schemeClr val="tx1"/>
                                                </a:solidFill>
                                                <a:latin typeface="Cambria Math" panose="02040503050406030204" pitchFamily="18" charset="0"/>
                                                <a:cs typeface="Times New Roman" panose="02020603050405020304" pitchFamily="18" charset="0"/>
                                              </a:rPr>
                                              <m:t>𝑖</m:t>
                                            </m:r>
                                          </m:sub>
                                        </m:sSub>
                                        <m:r>
                                          <a:rPr lang="en-US" sz="1800" i="1">
                                            <a:solidFill>
                                              <a:schemeClr val="tx1"/>
                                            </a:solidFill>
                                            <a:latin typeface="Cambria Math" panose="02040503050406030204" pitchFamily="18" charset="0"/>
                                            <a:cs typeface="Times New Roman" panose="02020603050405020304" pitchFamily="18" charset="0"/>
                                          </a:rPr>
                                          <m:t>−</m:t>
                                        </m:r>
                                        <m:sSub>
                                          <m:sSubPr>
                                            <m:ctrlPr>
                                              <a:rPr lang="en-US" sz="1800" i="1">
                                                <a:solidFill>
                                                  <a:schemeClr val="tx1"/>
                                                </a:solidFill>
                                                <a:latin typeface="Cambria Math" panose="02040503050406030204" pitchFamily="18" charset="0"/>
                                                <a:cs typeface="Times New Roman" panose="02020603050405020304" pitchFamily="18" charset="0"/>
                                              </a:rPr>
                                            </m:ctrlPr>
                                          </m:sSubPr>
                                          <m:e>
                                            <m:r>
                                              <a:rPr lang="en-US" sz="1800" i="1">
                                                <a:solidFill>
                                                  <a:schemeClr val="tx1"/>
                                                </a:solidFill>
                                                <a:latin typeface="Cambria Math" panose="02040503050406030204" pitchFamily="18" charset="0"/>
                                                <a:cs typeface="Times New Roman" panose="02020603050405020304" pitchFamily="18" charset="0"/>
                                              </a:rPr>
                                              <m:t>ŷ</m:t>
                                            </m:r>
                                          </m:e>
                                          <m:sub>
                                            <m:r>
                                              <a:rPr lang="en-US" sz="1800" i="1">
                                                <a:solidFill>
                                                  <a:schemeClr val="tx1"/>
                                                </a:solidFill>
                                                <a:latin typeface="Cambria Math" panose="02040503050406030204" pitchFamily="18" charset="0"/>
                                                <a:cs typeface="Times New Roman" panose="02020603050405020304" pitchFamily="18" charset="0"/>
                                              </a:rPr>
                                              <m:t>𝑖</m:t>
                                            </m:r>
                                          </m:sub>
                                        </m:sSub>
                                      </m:e>
                                    </m:d>
                                    <m:r>
                                      <a:rPr lang="en-US" sz="1800" b="0" i="1" smtClean="0">
                                        <a:solidFill>
                                          <a:schemeClr val="tx1"/>
                                        </a:solidFill>
                                        <a:latin typeface="Cambria Math" panose="02040503050406030204" pitchFamily="18" charset="0"/>
                                        <a:cs typeface="Times New Roman" panose="02020603050405020304" pitchFamily="18" charset="0"/>
                                      </a:rPr>
                                      <m:t>−</m:t>
                                    </m:r>
                                    <m:f>
                                      <m:fPr>
                                        <m:ctrlPr>
                                          <a:rPr lang="en-US" sz="1800" b="0" i="1" smtClean="0">
                                            <a:solidFill>
                                              <a:schemeClr val="tx1"/>
                                            </a:solidFill>
                                            <a:latin typeface="Cambria Math" panose="02040503050406030204" pitchFamily="18" charset="0"/>
                                            <a:cs typeface="Times New Roman" panose="02020603050405020304" pitchFamily="18" charset="0"/>
                                          </a:rPr>
                                        </m:ctrlPr>
                                      </m:fPr>
                                      <m:num>
                                        <m:r>
                                          <a:rPr lang="en-US" sz="1800" b="0" i="1" smtClean="0">
                                            <a:solidFill>
                                              <a:schemeClr val="tx1"/>
                                            </a:solidFill>
                                            <a:latin typeface="Cambria Math" panose="02040503050406030204" pitchFamily="18" charset="0"/>
                                            <a:cs typeface="Times New Roman" panose="02020603050405020304" pitchFamily="18" charset="0"/>
                                          </a:rPr>
                                          <m:t>1</m:t>
                                        </m:r>
                                      </m:num>
                                      <m:den>
                                        <m:r>
                                          <a:rPr lang="en-US" sz="1800" b="0" i="1" smtClean="0">
                                            <a:solidFill>
                                              <a:schemeClr val="tx1"/>
                                            </a:solidFill>
                                            <a:latin typeface="Cambria Math" panose="02040503050406030204" pitchFamily="18" charset="0"/>
                                            <a:cs typeface="Times New Roman" panose="02020603050405020304" pitchFamily="18" charset="0"/>
                                          </a:rPr>
                                          <m:t>2</m:t>
                                        </m:r>
                                      </m:den>
                                    </m:f>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𝛿</m:t>
                                    </m:r>
                                  </m:e>
                                </m:d>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𝑛</m:t>
                                </m:r>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ế</m:t>
                                </m:r>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𝑢</m:t>
                                </m:r>
                                <m:d>
                                  <m:dPr>
                                    <m:begChr m:val="|"/>
                                    <m:endChr m:val="|"/>
                                    <m:ctrlPr>
                                      <a:rPr lang="en-US" sz="1800" i="1">
                                        <a:solidFill>
                                          <a:schemeClr val="tx1"/>
                                        </a:solidFill>
                                        <a:latin typeface="Cambria Math" panose="02040503050406030204" pitchFamily="18" charset="0"/>
                                        <a:cs typeface="Times New Roman" panose="02020603050405020304" pitchFamily="18" charset="0"/>
                                      </a:rPr>
                                    </m:ctrlPr>
                                  </m:dPr>
                                  <m:e>
                                    <m:sSub>
                                      <m:sSubPr>
                                        <m:ctrlPr>
                                          <a:rPr lang="en-US" sz="1800" i="1">
                                            <a:solidFill>
                                              <a:schemeClr val="tx1"/>
                                            </a:solidFill>
                                            <a:latin typeface="Cambria Math" panose="02040503050406030204" pitchFamily="18" charset="0"/>
                                            <a:cs typeface="Times New Roman" panose="02020603050405020304" pitchFamily="18" charset="0"/>
                                          </a:rPr>
                                        </m:ctrlPr>
                                      </m:sSubPr>
                                      <m:e>
                                        <m:r>
                                          <a:rPr lang="en-US" sz="1800" i="1">
                                            <a:solidFill>
                                              <a:schemeClr val="tx1"/>
                                            </a:solidFill>
                                            <a:latin typeface="Cambria Math" panose="02040503050406030204" pitchFamily="18" charset="0"/>
                                            <a:cs typeface="Times New Roman" panose="02020603050405020304" pitchFamily="18" charset="0"/>
                                          </a:rPr>
                                          <m:t>𝑦</m:t>
                                        </m:r>
                                      </m:e>
                                      <m:sub>
                                        <m:r>
                                          <a:rPr lang="en-US" sz="1800" i="1">
                                            <a:solidFill>
                                              <a:schemeClr val="tx1"/>
                                            </a:solidFill>
                                            <a:latin typeface="Cambria Math" panose="02040503050406030204" pitchFamily="18" charset="0"/>
                                            <a:cs typeface="Times New Roman" panose="02020603050405020304" pitchFamily="18" charset="0"/>
                                          </a:rPr>
                                          <m:t>𝑖</m:t>
                                        </m:r>
                                      </m:sub>
                                    </m:sSub>
                                    <m:r>
                                      <a:rPr lang="en-US" sz="1800" i="1">
                                        <a:solidFill>
                                          <a:schemeClr val="tx1"/>
                                        </a:solidFill>
                                        <a:latin typeface="Cambria Math" panose="02040503050406030204" pitchFamily="18" charset="0"/>
                                        <a:cs typeface="Times New Roman" panose="02020603050405020304" pitchFamily="18" charset="0"/>
                                      </a:rPr>
                                      <m:t>−</m:t>
                                    </m:r>
                                    <m:sSub>
                                      <m:sSubPr>
                                        <m:ctrlPr>
                                          <a:rPr lang="en-US" sz="1800" i="1">
                                            <a:solidFill>
                                              <a:schemeClr val="tx1"/>
                                            </a:solidFill>
                                            <a:latin typeface="Cambria Math" panose="02040503050406030204" pitchFamily="18" charset="0"/>
                                            <a:cs typeface="Times New Roman" panose="02020603050405020304" pitchFamily="18" charset="0"/>
                                          </a:rPr>
                                        </m:ctrlPr>
                                      </m:sSubPr>
                                      <m:e>
                                        <m:r>
                                          <a:rPr lang="en-US" sz="1800" i="1">
                                            <a:solidFill>
                                              <a:schemeClr val="tx1"/>
                                            </a:solidFill>
                                            <a:latin typeface="Cambria Math" panose="02040503050406030204" pitchFamily="18" charset="0"/>
                                            <a:cs typeface="Times New Roman" panose="02020603050405020304" pitchFamily="18" charset="0"/>
                                          </a:rPr>
                                          <m:t>ŷ</m:t>
                                        </m:r>
                                      </m:e>
                                      <m:sub>
                                        <m:r>
                                          <a:rPr lang="en-US" sz="1800" i="1">
                                            <a:solidFill>
                                              <a:schemeClr val="tx1"/>
                                            </a:solidFill>
                                            <a:latin typeface="Cambria Math" panose="02040503050406030204" pitchFamily="18" charset="0"/>
                                            <a:cs typeface="Times New Roman" panose="02020603050405020304" pitchFamily="18" charset="0"/>
                                          </a:rPr>
                                          <m:t>𝑖</m:t>
                                        </m:r>
                                      </m:sub>
                                    </m:sSub>
                                  </m:e>
                                </m:d>
                                <m:r>
                                  <a:rPr lang="en-US" sz="1800" b="0" i="1" smtClean="0">
                                    <a:solidFill>
                                      <a:schemeClr val="tx1"/>
                                    </a:solidFill>
                                    <a:latin typeface="Cambria Math" panose="02040503050406030204" pitchFamily="18" charset="0"/>
                                    <a:cs typeface="Times New Roman" panose="02020603050405020304" pitchFamily="18" charset="0"/>
                                  </a:rPr>
                                  <m:t>&gt; </m:t>
                                </m:r>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𝛿</m:t>
                                </m:r>
                              </m:e>
                            </m:eqArr>
                          </m:e>
                        </m:d>
                      </m:e>
                    </m:nary>
                  </m:oMath>
                </a14:m>
                <a:endParaRPr lang="en-VN" sz="1800" dirty="0">
                  <a:solidFill>
                    <a:schemeClr val="tx1"/>
                  </a:solidFill>
                  <a:latin typeface="Times New Roman" panose="02020603050405020304" pitchFamily="18" charset="0"/>
                  <a:cs typeface="Times New Roman" panose="02020603050405020304" pitchFamily="18" charset="0"/>
                </a:endParaRPr>
              </a:p>
              <a:p>
                <a:r>
                  <a:rPr lang="vi-VN" sz="1800" dirty="0">
                    <a:solidFill>
                      <a:schemeClr val="tx1"/>
                    </a:solidFill>
                    <a:latin typeface="Times New Roman" panose="02020603050405020304" pitchFamily="18" charset="0"/>
                    <a:cs typeface="Times New Roman" panose="02020603050405020304" pitchFamily="18" charset="0"/>
                  </a:rPr>
                  <a:t>Các công thức trên trong lĩnh vực Máy học (Machine Learning) còn được gọi là các hàm mất mát (Loss Function), các hàm này đóng vai trò như là một thước đo sự khác biệt giữa giá trị dự đoán của mô hình máy học so với giá trị thực tế của một mẫu dữ liệu (samples). Trong đó: n là số lượng samples (</a:t>
                </a:r>
                <a:r>
                  <a:rPr lang="vi-VN" sz="1800" b="1" dirty="0">
                    <a:solidFill>
                      <a:schemeClr val="tx1"/>
                    </a:solidFill>
                    <a:latin typeface="Times New Roman" panose="02020603050405020304" pitchFamily="18" charset="0"/>
                    <a:cs typeface="Times New Roman" panose="02020603050405020304" pitchFamily="18" charset="0"/>
                  </a:rPr>
                  <a:t>num_samples</a:t>
                </a:r>
                <a:r>
                  <a:rPr lang="vi-VN" sz="1800" dirty="0">
                    <a:solidFill>
                      <a:schemeClr val="tx1"/>
                    </a:solidFill>
                    <a:latin typeface="Times New Roman" panose="02020603050405020304" pitchFamily="18" charset="0"/>
                    <a:cs typeface="Times New Roman" panose="02020603050405020304" pitchFamily="18" charset="0"/>
                  </a:rPr>
                  <a:t>), với i(0 &lt; i ≤ n) là thứ tự của mỗi sample cụ thể. Ở đây các bạn có thể hiểu là cứ mỗi i thì sẽ có 1 cặp y_i là target và y_hat là predict.</a:t>
                </a:r>
                <a:endParaRPr lang="en-VN" sz="18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F7F039B4-D291-3541-88E1-7B545367D0D2}"/>
                  </a:ext>
                </a:extLst>
              </p:cNvPr>
              <p:cNvSpPr txBox="1">
                <a:spLocks noRot="1" noChangeAspect="1" noMove="1" noResize="1" noEditPoints="1" noAdjustHandles="1" noChangeArrowheads="1" noChangeShapeType="1" noTextEdit="1"/>
              </p:cNvSpPr>
              <p:nvPr/>
            </p:nvSpPr>
            <p:spPr>
              <a:xfrm>
                <a:off x="617637" y="1810020"/>
                <a:ext cx="10956726" cy="3851888"/>
              </a:xfrm>
              <a:prstGeom prst="rect">
                <a:avLst/>
              </a:prstGeom>
              <a:blipFill>
                <a:blip r:embed="rId3"/>
                <a:stretch>
                  <a:fillRect l="-346" t="-18954" r="-808" b="-57516"/>
                </a:stretch>
              </a:blipFill>
            </p:spPr>
            <p:txBody>
              <a:bodyPr/>
              <a:lstStyle/>
              <a:p>
                <a:r>
                  <a:rPr lang="en-VN">
                    <a:noFill/>
                  </a:rPr>
                  <a:t> </a:t>
                </a:r>
              </a:p>
            </p:txBody>
          </p:sp>
        </mc:Fallback>
      </mc:AlternateContent>
    </p:spTree>
    <p:extLst>
      <p:ext uri="{BB962C8B-B14F-4D97-AF65-F5344CB8AC3E}">
        <p14:creationId xmlns:p14="http://schemas.microsoft.com/office/powerpoint/2010/main" val="4277493258"/>
      </p:ext>
    </p:extLst>
  </p:cSld>
  <p:clrMapOvr>
    <a:masterClrMapping/>
  </p:clrMapOvr>
  <p:transition spd="slow">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838200" y="0"/>
            <a:ext cx="10515600" cy="998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Times New Roman"/>
              <a:buNone/>
            </a:pPr>
            <a:r>
              <a:rPr lang="en-US" b="1" dirty="0">
                <a:solidFill>
                  <a:srgbClr val="00B050"/>
                </a:solidFill>
                <a:latin typeface="Times New Roman"/>
                <a:cs typeface="Times New Roman"/>
                <a:sym typeface="Times New Roman"/>
              </a:rPr>
              <a:t>Problem 03</a:t>
            </a:r>
            <a:endParaRPr dirty="0"/>
          </a:p>
        </p:txBody>
      </p:sp>
      <p:sp>
        <p:nvSpPr>
          <p:cNvPr id="186" name="Google Shape;186;p21"/>
          <p:cNvSpPr/>
          <p:nvPr/>
        </p:nvSpPr>
        <p:spPr>
          <a:xfrm>
            <a:off x="550073" y="1002835"/>
            <a:ext cx="11190600" cy="127200"/>
          </a:xfrm>
          <a:prstGeom prst="rect">
            <a:avLst/>
          </a:prstGeom>
          <a:solidFill>
            <a:srgbClr val="C55A11"/>
          </a:solid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 name="Google Shape;187;p2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
        <p:nvSpPr>
          <p:cNvPr id="188" name="Google Shape;188;p21"/>
          <p:cNvSpPr txBox="1">
            <a:spLocks noGrp="1"/>
          </p:cNvSpPr>
          <p:nvPr>
            <p:ph type="body" idx="1"/>
          </p:nvPr>
        </p:nvSpPr>
        <p:spPr>
          <a:xfrm>
            <a:off x="838200" y="1273175"/>
            <a:ext cx="10668600" cy="720600"/>
          </a:xfrm>
          <a:prstGeom prst="rect">
            <a:avLst/>
          </a:prstGeom>
          <a:noFill/>
          <a:ln>
            <a:noFill/>
          </a:ln>
        </p:spPr>
        <p:txBody>
          <a:bodyPr spcFirstLastPara="1" wrap="square" lIns="91425" tIns="45700" rIns="91425" bIns="45700" anchor="t" anchorCtr="0">
            <a:normAutofit/>
          </a:bodyPr>
          <a:lstStyle/>
          <a:p>
            <a:pPr marL="457200" lvl="0" indent="-381000" algn="l" rtl="0">
              <a:spcBef>
                <a:spcPts val="0"/>
              </a:spcBef>
              <a:spcAft>
                <a:spcPts val="0"/>
              </a:spcAft>
              <a:buClr>
                <a:srgbClr val="0070C0"/>
              </a:buClr>
              <a:buSzPts val="2400"/>
              <a:buFont typeface="Times New Roman"/>
              <a:buChar char="❖"/>
            </a:pPr>
            <a:r>
              <a:rPr lang="en-US" sz="2400" b="1" dirty="0">
                <a:solidFill>
                  <a:srgbClr val="0070C0"/>
                </a:solidFill>
                <a:latin typeface="Times New Roman"/>
                <a:cs typeface="Times New Roman"/>
                <a:sym typeface="Times New Roman"/>
              </a:rPr>
              <a:t>Introduction</a:t>
            </a:r>
            <a:endParaRPr lang="en-US" dirty="0"/>
          </a:p>
        </p:txBody>
      </p:sp>
      <p:sp>
        <p:nvSpPr>
          <p:cNvPr id="2" name="TextBox 1">
            <a:extLst>
              <a:ext uri="{FF2B5EF4-FFF2-40B4-BE49-F238E27FC236}">
                <a16:creationId xmlns:a16="http://schemas.microsoft.com/office/drawing/2014/main" id="{F7F039B4-D291-3541-88E1-7B545367D0D2}"/>
              </a:ext>
            </a:extLst>
          </p:cNvPr>
          <p:cNvSpPr txBox="1"/>
          <p:nvPr/>
        </p:nvSpPr>
        <p:spPr>
          <a:xfrm>
            <a:off x="617637" y="1810020"/>
            <a:ext cx="10956726" cy="4524315"/>
          </a:xfrm>
          <a:prstGeom prst="rect">
            <a:avLst/>
          </a:prstGeom>
          <a:no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b="1" dirty="0" err="1">
                <a:solidFill>
                  <a:schemeClr val="tx1"/>
                </a:solidFill>
                <a:latin typeface="Times New Roman" panose="02020603050405020304" pitchFamily="18" charset="0"/>
                <a:cs typeface="Times New Roman" panose="02020603050405020304" pitchFamily="18" charset="0"/>
              </a:rPr>
              <a:t>Các</a:t>
            </a:r>
            <a:r>
              <a:rPr lang="en-US" sz="1600" b="1" dirty="0">
                <a:solidFill>
                  <a:schemeClr val="tx1"/>
                </a:solidFill>
                <a:latin typeface="Times New Roman" panose="02020603050405020304" pitchFamily="18" charset="0"/>
                <a:cs typeface="Times New Roman" panose="02020603050405020304" pitchFamily="18" charset="0"/>
              </a:rPr>
              <a:t> </a:t>
            </a:r>
            <a:r>
              <a:rPr lang="en-US" sz="1600" b="1" dirty="0" err="1">
                <a:solidFill>
                  <a:schemeClr val="tx1"/>
                </a:solidFill>
                <a:latin typeface="Times New Roman" panose="02020603050405020304" pitchFamily="18" charset="0"/>
                <a:cs typeface="Times New Roman" panose="02020603050405020304" pitchFamily="18" charset="0"/>
              </a:rPr>
              <a:t>bạn</a:t>
            </a:r>
            <a:r>
              <a:rPr lang="en-US" sz="1600" b="1" dirty="0">
                <a:solidFill>
                  <a:schemeClr val="tx1"/>
                </a:solidFill>
                <a:latin typeface="Times New Roman" panose="02020603050405020304" pitchFamily="18" charset="0"/>
                <a:cs typeface="Times New Roman" panose="02020603050405020304" pitchFamily="18" charset="0"/>
              </a:rPr>
              <a:t> </a:t>
            </a:r>
            <a:r>
              <a:rPr lang="en-US" sz="1600" b="1" dirty="0" err="1">
                <a:solidFill>
                  <a:schemeClr val="tx1"/>
                </a:solidFill>
                <a:latin typeface="Times New Roman" panose="02020603050405020304" pitchFamily="18" charset="0"/>
                <a:cs typeface="Times New Roman" panose="02020603050405020304" pitchFamily="18" charset="0"/>
              </a:rPr>
              <a:t>hãy</a:t>
            </a:r>
            <a:r>
              <a:rPr lang="en-US" sz="1600" b="1" dirty="0">
                <a:solidFill>
                  <a:schemeClr val="tx1"/>
                </a:solidFill>
                <a:latin typeface="Times New Roman" panose="02020603050405020304" pitchFamily="18" charset="0"/>
                <a:cs typeface="Times New Roman" panose="02020603050405020304" pitchFamily="18" charset="0"/>
              </a:rPr>
              <a:t> </a:t>
            </a:r>
            <a:r>
              <a:rPr lang="en-US" sz="1600" b="1" dirty="0" err="1">
                <a:solidFill>
                  <a:schemeClr val="tx1"/>
                </a:solidFill>
                <a:latin typeface="Times New Roman" panose="02020603050405020304" pitchFamily="18" charset="0"/>
                <a:cs typeface="Times New Roman" panose="02020603050405020304" pitchFamily="18" charset="0"/>
              </a:rPr>
              <a:t>viết</a:t>
            </a:r>
            <a:r>
              <a:rPr lang="en-US" sz="1600" b="1" dirty="0">
                <a:solidFill>
                  <a:schemeClr val="tx1"/>
                </a:solidFill>
                <a:latin typeface="Times New Roman" panose="02020603050405020304" pitchFamily="18" charset="0"/>
                <a:cs typeface="Times New Roman" panose="02020603050405020304" pitchFamily="18" charset="0"/>
              </a:rPr>
              <a:t> </a:t>
            </a:r>
            <a:r>
              <a:rPr lang="en-US" sz="1600" b="1" dirty="0" err="1">
                <a:solidFill>
                  <a:schemeClr val="tx1"/>
                </a:solidFill>
                <a:latin typeface="Times New Roman" panose="02020603050405020304" pitchFamily="18" charset="0"/>
                <a:cs typeface="Times New Roman" panose="02020603050405020304" pitchFamily="18" charset="0"/>
              </a:rPr>
              <a:t>chương</a:t>
            </a:r>
            <a:r>
              <a:rPr lang="en-US" sz="1600" b="1" dirty="0">
                <a:solidFill>
                  <a:schemeClr val="tx1"/>
                </a:solidFill>
                <a:latin typeface="Times New Roman" panose="02020603050405020304" pitchFamily="18" charset="0"/>
                <a:cs typeface="Times New Roman" panose="02020603050405020304" pitchFamily="18" charset="0"/>
              </a:rPr>
              <a:t> </a:t>
            </a:r>
            <a:r>
              <a:rPr lang="en-US" sz="1600" b="1" dirty="0" err="1">
                <a:solidFill>
                  <a:schemeClr val="tx1"/>
                </a:solidFill>
                <a:latin typeface="Times New Roman" panose="02020603050405020304" pitchFamily="18" charset="0"/>
                <a:cs typeface="Times New Roman" panose="02020603050405020304" pitchFamily="18" charset="0"/>
              </a:rPr>
              <a:t>trình</a:t>
            </a:r>
            <a:r>
              <a:rPr lang="en-US" sz="1600" b="1" dirty="0">
                <a:solidFill>
                  <a:schemeClr val="tx1"/>
                </a:solidFill>
                <a:latin typeface="Times New Roman" panose="02020603050405020304" pitchFamily="18" charset="0"/>
                <a:cs typeface="Times New Roman" panose="02020603050405020304" pitchFamily="18" charset="0"/>
              </a:rPr>
              <a:t> Python </a:t>
            </a:r>
            <a:r>
              <a:rPr lang="en-US" sz="1600" b="1" dirty="0" err="1">
                <a:solidFill>
                  <a:schemeClr val="tx1"/>
                </a:solidFill>
                <a:latin typeface="Times New Roman" panose="02020603050405020304" pitchFamily="18" charset="0"/>
                <a:cs typeface="Times New Roman" panose="02020603050405020304" pitchFamily="18" charset="0"/>
              </a:rPr>
              <a:t>với</a:t>
            </a:r>
            <a:r>
              <a:rPr lang="en-US" sz="1600" b="1" dirty="0">
                <a:solidFill>
                  <a:schemeClr val="tx1"/>
                </a:solidFill>
                <a:latin typeface="Times New Roman" panose="02020603050405020304" pitchFamily="18" charset="0"/>
                <a:cs typeface="Times New Roman" panose="02020603050405020304" pitchFamily="18" charset="0"/>
              </a:rPr>
              <a:t> </a:t>
            </a:r>
            <a:r>
              <a:rPr lang="en-US" sz="1600" b="1" dirty="0" err="1">
                <a:solidFill>
                  <a:schemeClr val="tx1"/>
                </a:solidFill>
                <a:latin typeface="Times New Roman" panose="02020603050405020304" pitchFamily="18" charset="0"/>
                <a:cs typeface="Times New Roman" panose="02020603050405020304" pitchFamily="18" charset="0"/>
              </a:rPr>
              <a:t>một</a:t>
            </a:r>
            <a:r>
              <a:rPr lang="en-US" sz="1600" b="1" dirty="0">
                <a:solidFill>
                  <a:schemeClr val="tx1"/>
                </a:solidFill>
                <a:latin typeface="Times New Roman" panose="02020603050405020304" pitchFamily="18" charset="0"/>
                <a:cs typeface="Times New Roman" panose="02020603050405020304" pitchFamily="18" charset="0"/>
              </a:rPr>
              <a:t> </a:t>
            </a:r>
            <a:r>
              <a:rPr lang="en-US" sz="1600" b="1" dirty="0" err="1">
                <a:solidFill>
                  <a:schemeClr val="tx1"/>
                </a:solidFill>
                <a:latin typeface="Times New Roman" panose="02020603050405020304" pitchFamily="18" charset="0"/>
                <a:cs typeface="Times New Roman" panose="02020603050405020304" pitchFamily="18" charset="0"/>
              </a:rPr>
              <a:t>số</a:t>
            </a:r>
            <a:r>
              <a:rPr lang="en-US" sz="1600" b="1" dirty="0">
                <a:solidFill>
                  <a:schemeClr val="tx1"/>
                </a:solidFill>
                <a:latin typeface="Times New Roman" panose="02020603050405020304" pitchFamily="18" charset="0"/>
                <a:cs typeface="Times New Roman" panose="02020603050405020304" pitchFamily="18" charset="0"/>
              </a:rPr>
              <a:t> </a:t>
            </a:r>
            <a:r>
              <a:rPr lang="en-US" sz="1600" b="1" dirty="0" err="1">
                <a:solidFill>
                  <a:schemeClr val="tx1"/>
                </a:solidFill>
                <a:latin typeface="Times New Roman" panose="02020603050405020304" pitchFamily="18" charset="0"/>
                <a:cs typeface="Times New Roman" panose="02020603050405020304" pitchFamily="18" charset="0"/>
              </a:rPr>
              <a:t>yêu</a:t>
            </a:r>
            <a:r>
              <a:rPr lang="en-US" sz="1600" b="1" dirty="0">
                <a:solidFill>
                  <a:schemeClr val="tx1"/>
                </a:solidFill>
                <a:latin typeface="Times New Roman" panose="02020603050405020304" pitchFamily="18" charset="0"/>
                <a:cs typeface="Times New Roman" panose="02020603050405020304" pitchFamily="18" charset="0"/>
              </a:rPr>
              <a:t> </a:t>
            </a:r>
            <a:r>
              <a:rPr lang="en-US" sz="1600" b="1" dirty="0" err="1">
                <a:solidFill>
                  <a:schemeClr val="tx1"/>
                </a:solidFill>
                <a:latin typeface="Times New Roman" panose="02020603050405020304" pitchFamily="18" charset="0"/>
                <a:cs typeface="Times New Roman" panose="02020603050405020304" pitchFamily="18" charset="0"/>
              </a:rPr>
              <a:t>cầu</a:t>
            </a:r>
            <a:r>
              <a:rPr lang="en-US" sz="1600" b="1" dirty="0">
                <a:solidFill>
                  <a:schemeClr val="tx1"/>
                </a:solidFill>
                <a:latin typeface="Times New Roman" panose="02020603050405020304" pitchFamily="18" charset="0"/>
                <a:cs typeface="Times New Roman" panose="02020603050405020304" pitchFamily="18" charset="0"/>
              </a:rPr>
              <a:t> </a:t>
            </a:r>
            <a:r>
              <a:rPr lang="en-US" sz="1600" b="1" dirty="0" err="1">
                <a:solidFill>
                  <a:schemeClr val="tx1"/>
                </a:solidFill>
                <a:latin typeface="Times New Roman" panose="02020603050405020304" pitchFamily="18" charset="0"/>
                <a:cs typeface="Times New Roman" panose="02020603050405020304" pitchFamily="18" charset="0"/>
              </a:rPr>
              <a:t>sau</a:t>
            </a:r>
            <a:r>
              <a:rPr lang="en-US" sz="1600" b="1" dirty="0">
                <a:solidFill>
                  <a:schemeClr val="tx1"/>
                </a:solidFill>
                <a:latin typeface="Times New Roman" panose="02020603050405020304" pitchFamily="18" charset="0"/>
                <a:cs typeface="Times New Roman" panose="02020603050405020304" pitchFamily="18" charset="0"/>
              </a:rPr>
              <a:t>:</a:t>
            </a:r>
          </a:p>
          <a:p>
            <a:endParaRPr lang="en-US" sz="1600" b="1"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vi-VN" sz="1600" dirty="0">
                <a:solidFill>
                  <a:schemeClr val="tx1"/>
                </a:solidFill>
                <a:latin typeface="Times New Roman" panose="02020603050405020304" pitchFamily="18" charset="0"/>
                <a:cs typeface="Times New Roman" panose="02020603050405020304" pitchFamily="18" charset="0"/>
              </a:rPr>
              <a:t>Định nghĩa một hàm trả về 2 list </a:t>
            </a:r>
            <a:r>
              <a:rPr lang="vi-VN" sz="1600" b="1" i="1" dirty="0">
                <a:solidFill>
                  <a:schemeClr val="tx1"/>
                </a:solidFill>
                <a:latin typeface="Times New Roman" panose="02020603050405020304" pitchFamily="18" charset="0"/>
                <a:cs typeface="Times New Roman" panose="02020603050405020304" pitchFamily="18" charset="0"/>
              </a:rPr>
              <a:t>y</a:t>
            </a:r>
            <a:r>
              <a:rPr lang="vi-VN" sz="1600" dirty="0">
                <a:solidFill>
                  <a:schemeClr val="tx1"/>
                </a:solidFill>
                <a:latin typeface="Times New Roman" panose="02020603050405020304" pitchFamily="18" charset="0"/>
                <a:cs typeface="Times New Roman" panose="02020603050405020304" pitchFamily="18" charset="0"/>
              </a:rPr>
              <a:t> (target) và </a:t>
            </a:r>
            <a:r>
              <a:rPr lang="vi-VN" sz="1600" b="1" i="1" dirty="0">
                <a:solidFill>
                  <a:schemeClr val="tx1"/>
                </a:solidFill>
                <a:latin typeface="Times New Roman" panose="02020603050405020304" pitchFamily="18" charset="0"/>
                <a:cs typeface="Times New Roman" panose="02020603050405020304" pitchFamily="18" charset="0"/>
              </a:rPr>
              <a:t>y_hat </a:t>
            </a:r>
            <a:r>
              <a:rPr lang="vi-VN" sz="1600" dirty="0">
                <a:solidFill>
                  <a:schemeClr val="tx1"/>
                </a:solidFill>
                <a:latin typeface="Times New Roman" panose="02020603050405020304" pitchFamily="18" charset="0"/>
                <a:cs typeface="Times New Roman" panose="02020603050405020304" pitchFamily="18" charset="0"/>
              </a:rPr>
              <a:t>(prediction). Mỗi list chứa số lượng các element bằng với </a:t>
            </a:r>
            <a:r>
              <a:rPr lang="vi-VN" sz="1600" b="1" i="1" dirty="0">
                <a:solidFill>
                  <a:schemeClr val="tx1"/>
                </a:solidFill>
                <a:latin typeface="Times New Roman" panose="02020603050405020304" pitchFamily="18" charset="0"/>
                <a:cs typeface="Times New Roman" panose="02020603050405020304" pitchFamily="18" charset="0"/>
              </a:rPr>
              <a:t>num_sample</a:t>
            </a:r>
            <a:r>
              <a:rPr lang="vi-VN" sz="1600" dirty="0">
                <a:solidFill>
                  <a:schemeClr val="tx1"/>
                </a:solidFill>
                <a:latin typeface="Times New Roman" panose="02020603050405020304" pitchFamily="18" charset="0"/>
                <a:cs typeface="Times New Roman" panose="02020603050405020304" pitchFamily="18" charset="0"/>
              </a:rPr>
              <a:t> và các element này dược tạo ngẫu nhiên trong khoảng [0, 10).</a:t>
            </a:r>
          </a:p>
          <a:p>
            <a:pPr marL="285750" indent="-285750">
              <a:buFont typeface="Arial" panose="020B0604020202020204" pitchFamily="34" charset="0"/>
              <a:buChar char="•"/>
            </a:pPr>
            <a:r>
              <a:rPr lang="vi-VN" sz="1600" b="1" dirty="0">
                <a:solidFill>
                  <a:schemeClr val="tx1"/>
                </a:solidFill>
                <a:latin typeface="Times New Roman" panose="02020603050405020304" pitchFamily="18" charset="0"/>
                <a:cs typeface="Times New Roman" panose="02020603050405020304" pitchFamily="18" charset="0"/>
              </a:rPr>
              <a:t>I/O:</a:t>
            </a:r>
          </a:p>
          <a:p>
            <a:pPr lvl="2"/>
            <a:r>
              <a:rPr lang="vi-VN" sz="1600" dirty="0">
                <a:solidFill>
                  <a:schemeClr val="tx1"/>
                </a:solidFill>
                <a:latin typeface="Times New Roman" panose="02020603050405020304" pitchFamily="18" charset="0"/>
                <a:cs typeface="Times New Roman" panose="02020603050405020304" pitchFamily="18" charset="0"/>
              </a:rPr>
              <a:t>	</a:t>
            </a:r>
            <a:r>
              <a:rPr lang="vi-VN" sz="1600" b="1" dirty="0">
                <a:solidFill>
                  <a:schemeClr val="tx1"/>
                </a:solidFill>
                <a:latin typeface="Times New Roman" panose="02020603050405020304" pitchFamily="18" charset="0"/>
                <a:cs typeface="Times New Roman" panose="02020603050405020304" pitchFamily="18" charset="0"/>
              </a:rPr>
              <a:t>_ Input: </a:t>
            </a:r>
            <a:r>
              <a:rPr lang="vi-VN" sz="1600" dirty="0">
                <a:solidFill>
                  <a:schemeClr val="tx1"/>
                </a:solidFill>
                <a:latin typeface="Times New Roman" panose="02020603050405020304" pitchFamily="18" charset="0"/>
                <a:cs typeface="Times New Roman" panose="02020603050405020304" pitchFamily="18" charset="0"/>
              </a:rPr>
              <a:t>Người dùng nhập số lượng sample (</a:t>
            </a:r>
            <a:r>
              <a:rPr lang="vi-VN" sz="1600" b="1" dirty="0">
                <a:solidFill>
                  <a:schemeClr val="tx1"/>
                </a:solidFill>
                <a:latin typeface="Times New Roman" panose="02020603050405020304" pitchFamily="18" charset="0"/>
                <a:cs typeface="Times New Roman" panose="02020603050405020304" pitchFamily="18" charset="0"/>
              </a:rPr>
              <a:t>num_samples</a:t>
            </a:r>
            <a:r>
              <a:rPr lang="vi-VN" sz="1600" dirty="0">
                <a:solidFill>
                  <a:schemeClr val="tx1"/>
                </a:solidFill>
                <a:latin typeface="Times New Roman" panose="02020603050405020304" pitchFamily="18" charset="0"/>
                <a:cs typeface="Times New Roman" panose="02020603050405020304" pitchFamily="18" charset="0"/>
              </a:rPr>
              <a:t>) được tạo ra (chỉ nhận integer numbers) và loss name (MAE, MSE, RMSE, Huber Loss).</a:t>
            </a:r>
          </a:p>
          <a:p>
            <a:pPr lvl="2"/>
            <a:r>
              <a:rPr lang="vi-VN" sz="1600" dirty="0">
                <a:solidFill>
                  <a:schemeClr val="tx1"/>
                </a:solidFill>
                <a:latin typeface="Times New Roman" panose="02020603050405020304" pitchFamily="18" charset="0"/>
                <a:cs typeface="Times New Roman" panose="02020603050405020304" pitchFamily="18" charset="0"/>
              </a:rPr>
              <a:t>	</a:t>
            </a:r>
            <a:r>
              <a:rPr lang="vi-VN" sz="1600" b="1" dirty="0">
                <a:solidFill>
                  <a:schemeClr val="tx1"/>
                </a:solidFill>
                <a:latin typeface="Times New Roman" panose="02020603050405020304" pitchFamily="18" charset="0"/>
                <a:cs typeface="Times New Roman" panose="02020603050405020304" pitchFamily="18" charset="0"/>
              </a:rPr>
              <a:t>_ Output: </a:t>
            </a:r>
            <a:r>
              <a:rPr lang="vi-VN" sz="1600" dirty="0">
                <a:solidFill>
                  <a:schemeClr val="tx1"/>
                </a:solidFill>
                <a:latin typeface="Times New Roman" panose="02020603050405020304" pitchFamily="18" charset="0"/>
                <a:cs typeface="Times New Roman" panose="02020603050405020304" pitchFamily="18" charset="0"/>
              </a:rPr>
              <a:t>Print ra loss name và kết quả loss cuối cùng. Loss name là loss mà người dùng chọn.</a:t>
            </a:r>
            <a:endParaRPr lang="en-VN" sz="1600" dirty="0">
              <a:solidFill>
                <a:schemeClr val="tx1"/>
              </a:solidFill>
              <a:latin typeface="Times New Roman" panose="02020603050405020304" pitchFamily="18" charset="0"/>
              <a:cs typeface="Times New Roman" panose="02020603050405020304" pitchFamily="18" charset="0"/>
            </a:endParaRPr>
          </a:p>
          <a:p>
            <a:pPr marL="285750" lvl="2" indent="-285750">
              <a:buFont typeface="Arial" panose="020B0604020202020204" pitchFamily="34" charset="0"/>
              <a:buChar char="•"/>
            </a:pPr>
            <a:r>
              <a:rPr lang="vi-VN" sz="1600" dirty="0">
                <a:solidFill>
                  <a:schemeClr val="tx1"/>
                </a:solidFill>
                <a:latin typeface="Times New Roman" panose="02020603050405020304" pitchFamily="18" charset="0"/>
                <a:cs typeface="Times New Roman" panose="02020603050405020304" pitchFamily="18" charset="0"/>
              </a:rPr>
              <a:t>Phải kiểm tra </a:t>
            </a:r>
            <a:r>
              <a:rPr lang="vi-VN" sz="1600" b="1" dirty="0">
                <a:solidFill>
                  <a:schemeClr val="tx1"/>
                </a:solidFill>
                <a:latin typeface="Times New Roman" panose="02020603050405020304" pitchFamily="18" charset="0"/>
                <a:cs typeface="Times New Roman" panose="02020603050405020304" pitchFamily="18" charset="0"/>
              </a:rPr>
              <a:t>num_samples </a:t>
            </a:r>
            <a:r>
              <a:rPr lang="vi-VN" sz="1600" dirty="0">
                <a:solidFill>
                  <a:schemeClr val="tx1"/>
                </a:solidFill>
                <a:latin typeface="Times New Roman" panose="02020603050405020304" pitchFamily="18" charset="0"/>
                <a:cs typeface="Times New Roman" panose="02020603050405020304" pitchFamily="18" charset="0"/>
              </a:rPr>
              <a:t>có hợp lệ hay không (</a:t>
            </a:r>
            <a:r>
              <a:rPr lang="vi-VN" sz="1600" b="1" dirty="0">
                <a:solidFill>
                  <a:schemeClr val="tx1"/>
                </a:solidFill>
                <a:latin typeface="Times New Roman" panose="02020603050405020304" pitchFamily="18" charset="0"/>
                <a:cs typeface="Times New Roman" panose="02020603050405020304" pitchFamily="18" charset="0"/>
              </a:rPr>
              <a:t>num_samples </a:t>
            </a:r>
            <a:r>
              <a:rPr lang="vi-VN" sz="1600" dirty="0">
                <a:solidFill>
                  <a:schemeClr val="tx1"/>
                </a:solidFill>
                <a:latin typeface="Times New Roman" panose="02020603050405020304" pitchFamily="18" charset="0"/>
                <a:cs typeface="Times New Roman" panose="02020603050405020304" pitchFamily="18" charset="0"/>
              </a:rPr>
              <a:t>phải là số nguyên dương). Nếu không hợp lệ thì in ra màn hình một chuỗi </a:t>
            </a:r>
            <a:r>
              <a:rPr lang="vi-VN" sz="1600" dirty="0">
                <a:solidFill>
                  <a:schemeClr val="tx1"/>
                </a:solidFill>
                <a:latin typeface="Courier New" panose="02070309020205020404" pitchFamily="49" charset="0"/>
                <a:cs typeface="Courier New" panose="02070309020205020404" pitchFamily="49" charset="0"/>
              </a:rPr>
              <a:t>‘number of samples must be a postive integer number’</a:t>
            </a:r>
            <a:r>
              <a:rPr lang="vi-VN" sz="1600" dirty="0">
                <a:solidFill>
                  <a:schemeClr val="tx1"/>
                </a:solidFill>
                <a:latin typeface="Times New Roman" panose="02020603050405020304" pitchFamily="18" charset="0"/>
                <a:cs typeface="Times New Roman" panose="02020603050405020304" pitchFamily="18" charset="0"/>
              </a:rPr>
              <a:t>và dừng chương trình.</a:t>
            </a:r>
          </a:p>
          <a:p>
            <a:pPr marL="285750" lvl="2" indent="-285750">
              <a:buFont typeface="Arial" panose="020B0604020202020204" pitchFamily="34" charset="0"/>
              <a:buChar char="•"/>
            </a:pPr>
            <a:r>
              <a:rPr lang="vi-VN" sz="1600" dirty="0">
                <a:solidFill>
                  <a:schemeClr val="tx1"/>
                </a:solidFill>
                <a:latin typeface="Times New Roman" panose="02020603050405020304" pitchFamily="18" charset="0"/>
                <a:cs typeface="Times New Roman" panose="02020603050405020304" pitchFamily="18" charset="0"/>
              </a:rPr>
              <a:t>Phải kiểm tra tên của hàm mất mát có hợp lệ hay không (MAE, MSE, RMSE, Huber_Loss). Nếu không in ra màn hình một chuỗi </a:t>
            </a:r>
            <a:r>
              <a:rPr lang="vi-VN" sz="1600" dirty="0">
                <a:solidFill>
                  <a:schemeClr val="tx1"/>
                </a:solidFill>
                <a:latin typeface="Courier New" panose="02070309020205020404" pitchFamily="49" charset="0"/>
                <a:cs typeface="Courier New" panose="02070309020205020404" pitchFamily="49" charset="0"/>
              </a:rPr>
              <a:t>‘loss name loss is not supported’ </a:t>
            </a:r>
            <a:r>
              <a:rPr lang="vi-VN" sz="1600" dirty="0">
                <a:solidFill>
                  <a:schemeClr val="tx1"/>
                </a:solidFill>
                <a:latin typeface="Times New Roman" panose="02020603050405020304" pitchFamily="18" charset="0"/>
                <a:cs typeface="Times New Roman" panose="02020603050405020304" pitchFamily="18" charset="0"/>
              </a:rPr>
              <a:t>.</a:t>
            </a:r>
          </a:p>
          <a:p>
            <a:pPr marL="285750" lvl="2" indent="-285750">
              <a:buFont typeface="Arial" panose="020B0604020202020204" pitchFamily="34" charset="0"/>
              <a:buChar char="•"/>
            </a:pPr>
            <a:r>
              <a:rPr lang="vi-VN" sz="1600" dirty="0">
                <a:solidFill>
                  <a:schemeClr val="tx1"/>
                </a:solidFill>
                <a:latin typeface="Times New Roman" panose="02020603050405020304" pitchFamily="18" charset="0"/>
                <a:cs typeface="Times New Roman" panose="02020603050405020304" pitchFamily="18" charset="0"/>
              </a:rPr>
              <a:t>Phải kiểm tra số lượng element của </a:t>
            </a:r>
            <a:r>
              <a:rPr lang="vi-VN" sz="1600" b="1" dirty="0">
                <a:solidFill>
                  <a:schemeClr val="tx1"/>
                </a:solidFill>
                <a:latin typeface="Times New Roman" panose="02020603050405020304" pitchFamily="18" charset="0"/>
                <a:cs typeface="Times New Roman" panose="02020603050405020304" pitchFamily="18" charset="0"/>
              </a:rPr>
              <a:t>y </a:t>
            </a:r>
            <a:r>
              <a:rPr lang="vi-VN" sz="1600" dirty="0">
                <a:solidFill>
                  <a:schemeClr val="tx1"/>
                </a:solidFill>
                <a:latin typeface="Times New Roman" panose="02020603050405020304" pitchFamily="18" charset="0"/>
                <a:cs typeface="Times New Roman" panose="02020603050405020304" pitchFamily="18" charset="0"/>
              </a:rPr>
              <a:t>và </a:t>
            </a:r>
            <a:r>
              <a:rPr lang="vi-VN" sz="1600" b="1" dirty="0">
                <a:solidFill>
                  <a:schemeClr val="tx1"/>
                </a:solidFill>
                <a:latin typeface="Times New Roman" panose="02020603050405020304" pitchFamily="18" charset="0"/>
                <a:cs typeface="Times New Roman" panose="02020603050405020304" pitchFamily="18" charset="0"/>
              </a:rPr>
              <a:t>y_hat </a:t>
            </a:r>
            <a:r>
              <a:rPr lang="vi-VN" sz="1600" dirty="0">
                <a:solidFill>
                  <a:schemeClr val="tx1"/>
                </a:solidFill>
                <a:latin typeface="Times New Roman" panose="02020603050405020304" pitchFamily="18" charset="0"/>
                <a:cs typeface="Times New Roman" panose="02020603050405020304" pitchFamily="18" charset="0"/>
              </a:rPr>
              <a:t>có bằng nhau hay không? Và số lượng này có bằng </a:t>
            </a:r>
            <a:r>
              <a:rPr lang="vi-VN" sz="1600" b="1" dirty="0">
                <a:solidFill>
                  <a:schemeClr val="tx1"/>
                </a:solidFill>
                <a:latin typeface="Times New Roman" panose="02020603050405020304" pitchFamily="18" charset="0"/>
                <a:cs typeface="Times New Roman" panose="02020603050405020304" pitchFamily="18" charset="0"/>
              </a:rPr>
              <a:t>num_sample</a:t>
            </a:r>
            <a:r>
              <a:rPr lang="vi-VN" sz="1600" dirty="0">
                <a:solidFill>
                  <a:schemeClr val="tx1"/>
                </a:solidFill>
                <a:latin typeface="Times New Roman" panose="02020603050405020304" pitchFamily="18" charset="0"/>
                <a:cs typeface="Times New Roman" panose="02020603050405020304" pitchFamily="18" charset="0"/>
              </a:rPr>
              <a:t>s hay không? Nếu không thì in ra màn hình một chuỗi </a:t>
            </a:r>
            <a:r>
              <a:rPr lang="vi-VN" sz="1600" dirty="0">
                <a:solidFill>
                  <a:schemeClr val="tx1"/>
                </a:solidFill>
                <a:latin typeface="Courier New" panose="02070309020205020404" pitchFamily="49" charset="0"/>
                <a:cs typeface="Courier New" panose="02070309020205020404" pitchFamily="49" charset="0"/>
              </a:rPr>
              <a:t>’The number of samples is incorrect’ </a:t>
            </a:r>
            <a:r>
              <a:rPr lang="vi-VN" sz="1600" dirty="0">
                <a:solidFill>
                  <a:schemeClr val="tx1"/>
                </a:solidFill>
                <a:latin typeface="Times New Roman" panose="02020603050405020304" pitchFamily="18" charset="0"/>
                <a:cs typeface="Times New Roman" panose="02020603050405020304" pitchFamily="18" charset="0"/>
              </a:rPr>
              <a:t>và dừng chương trình.</a:t>
            </a:r>
          </a:p>
          <a:p>
            <a:pPr marL="285750" lvl="2" indent="-285750">
              <a:buFont typeface="Arial" panose="020B0604020202020204" pitchFamily="34" charset="0"/>
              <a:buChar char="•"/>
            </a:pPr>
            <a:r>
              <a:rPr lang="vi-VN" sz="1600" dirty="0">
                <a:solidFill>
                  <a:schemeClr val="tx1"/>
                </a:solidFill>
                <a:latin typeface="Times New Roman" panose="02020603050405020304" pitchFamily="18" charset="0"/>
                <a:cs typeface="Times New Roman" panose="02020603050405020304" pitchFamily="18" charset="0"/>
              </a:rPr>
              <a:t>Khi đã qua các vòng check điều kiện, thực hiện tính giá trị hàm mất mát với 2 list </a:t>
            </a:r>
            <a:r>
              <a:rPr lang="vi-VN" sz="1600" b="1" dirty="0">
                <a:solidFill>
                  <a:schemeClr val="tx1"/>
                </a:solidFill>
                <a:latin typeface="Times New Roman" panose="02020603050405020304" pitchFamily="18" charset="0"/>
                <a:cs typeface="Times New Roman" panose="02020603050405020304" pitchFamily="18" charset="0"/>
              </a:rPr>
              <a:t>y </a:t>
            </a:r>
            <a:r>
              <a:rPr lang="vi-VN" sz="1600" dirty="0">
                <a:solidFill>
                  <a:schemeClr val="tx1"/>
                </a:solidFill>
                <a:latin typeface="Times New Roman" panose="02020603050405020304" pitchFamily="18" charset="0"/>
                <a:cs typeface="Times New Roman" panose="02020603050405020304" pitchFamily="18" charset="0"/>
              </a:rPr>
              <a:t>và </a:t>
            </a:r>
            <a:r>
              <a:rPr lang="vi-VN" sz="1600" b="1" dirty="0">
                <a:solidFill>
                  <a:schemeClr val="tx1"/>
                </a:solidFill>
                <a:latin typeface="Times New Roman" panose="02020603050405020304" pitchFamily="18" charset="0"/>
                <a:cs typeface="Times New Roman" panose="02020603050405020304" pitchFamily="18" charset="0"/>
              </a:rPr>
              <a:t>y_hat </a:t>
            </a:r>
            <a:r>
              <a:rPr lang="vi-VN" sz="1600" dirty="0">
                <a:solidFill>
                  <a:schemeClr val="tx1"/>
                </a:solidFill>
                <a:latin typeface="Times New Roman" panose="02020603050405020304" pitchFamily="18" charset="0"/>
                <a:cs typeface="Times New Roman" panose="02020603050405020304" pitchFamily="18" charset="0"/>
              </a:rPr>
              <a:t>theo tên hàm mất mát người dùng nhập. Sau đó in tên của hàm mất mát đã chọn cùng kết quả trả về của hàm.</a:t>
            </a:r>
          </a:p>
          <a:p>
            <a:pPr marL="285750" lvl="2" indent="-285750">
              <a:buFont typeface="Arial" panose="020B0604020202020204" pitchFamily="34" charset="0"/>
              <a:buChar char="•"/>
            </a:pPr>
            <a:r>
              <a:rPr lang="vi-VN" sz="1600" dirty="0">
                <a:solidFill>
                  <a:schemeClr val="tx1"/>
                </a:solidFill>
                <a:latin typeface="Times New Roman" panose="02020603050405020304" pitchFamily="18" charset="0"/>
                <a:cs typeface="Times New Roman" panose="02020603050405020304" pitchFamily="18" charset="0"/>
              </a:rPr>
              <a:t>Khi khởi tạo tự động xong </a:t>
            </a:r>
            <a:r>
              <a:rPr lang="vi-VN" sz="1600" b="1" dirty="0">
                <a:solidFill>
                  <a:schemeClr val="tx1"/>
                </a:solidFill>
                <a:latin typeface="Times New Roman" panose="02020603050405020304" pitchFamily="18" charset="0"/>
                <a:cs typeface="Times New Roman" panose="02020603050405020304" pitchFamily="18" charset="0"/>
              </a:rPr>
              <a:t>y</a:t>
            </a:r>
            <a:r>
              <a:rPr lang="vi-VN" sz="1600" dirty="0">
                <a:solidFill>
                  <a:schemeClr val="tx1"/>
                </a:solidFill>
                <a:latin typeface="Times New Roman" panose="02020603050405020304" pitchFamily="18" charset="0"/>
                <a:cs typeface="Times New Roman" panose="02020603050405020304" pitchFamily="18" charset="0"/>
              </a:rPr>
              <a:t> và </a:t>
            </a:r>
            <a:r>
              <a:rPr lang="vi-VN" sz="1600" b="1" dirty="0">
                <a:solidFill>
                  <a:schemeClr val="tx1"/>
                </a:solidFill>
                <a:latin typeface="Times New Roman" panose="02020603050405020304" pitchFamily="18" charset="0"/>
                <a:cs typeface="Times New Roman" panose="02020603050405020304" pitchFamily="18" charset="0"/>
              </a:rPr>
              <a:t>y_hat </a:t>
            </a:r>
            <a:r>
              <a:rPr lang="vi-VN" sz="1600" dirty="0">
                <a:solidFill>
                  <a:schemeClr val="tx1"/>
                </a:solidFill>
                <a:latin typeface="Times New Roman" panose="02020603050405020304" pitchFamily="18" charset="0"/>
                <a:cs typeface="Times New Roman" panose="02020603050405020304" pitchFamily="18" charset="0"/>
              </a:rPr>
              <a:t>thì in kết quả ra màn hình như trong ví dụ ở code listing 1 (target cho </a:t>
            </a:r>
            <a:r>
              <a:rPr lang="vi-VN" sz="1600" b="1" dirty="0">
                <a:solidFill>
                  <a:schemeClr val="tx1"/>
                </a:solidFill>
                <a:latin typeface="Times New Roman" panose="02020603050405020304" pitchFamily="18" charset="0"/>
                <a:cs typeface="Times New Roman" panose="02020603050405020304" pitchFamily="18" charset="0"/>
              </a:rPr>
              <a:t>y</a:t>
            </a:r>
            <a:r>
              <a:rPr lang="vi-VN" sz="1600" dirty="0">
                <a:solidFill>
                  <a:schemeClr val="tx1"/>
                </a:solidFill>
                <a:latin typeface="Times New Roman" panose="02020603050405020304" pitchFamily="18" charset="0"/>
                <a:cs typeface="Times New Roman" panose="02020603050405020304" pitchFamily="18" charset="0"/>
              </a:rPr>
              <a:t> và predict cho </a:t>
            </a:r>
            <a:r>
              <a:rPr lang="vi-VN" sz="1600" b="1" dirty="0">
                <a:solidFill>
                  <a:schemeClr val="tx1"/>
                </a:solidFill>
                <a:latin typeface="Times New Roman" panose="02020603050405020304" pitchFamily="18" charset="0"/>
                <a:cs typeface="Times New Roman" panose="02020603050405020304" pitchFamily="18" charset="0"/>
              </a:rPr>
              <a:t>y_hat</a:t>
            </a:r>
            <a:r>
              <a:rPr lang="vi-VN" sz="1600"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86957306"/>
      </p:ext>
    </p:extLst>
  </p:cSld>
  <p:clrMapOvr>
    <a:masterClrMapping/>
  </p:clrMapOvr>
  <p:transition spd="slow">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838200" y="0"/>
            <a:ext cx="10515600" cy="998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Times New Roman"/>
              <a:buNone/>
            </a:pPr>
            <a:r>
              <a:rPr lang="en-US" b="1" dirty="0">
                <a:solidFill>
                  <a:srgbClr val="00B050"/>
                </a:solidFill>
                <a:latin typeface="Times New Roman"/>
                <a:cs typeface="Times New Roman"/>
                <a:sym typeface="Times New Roman"/>
              </a:rPr>
              <a:t>Problem 03</a:t>
            </a:r>
            <a:endParaRPr dirty="0"/>
          </a:p>
        </p:txBody>
      </p:sp>
      <p:sp>
        <p:nvSpPr>
          <p:cNvPr id="186" name="Google Shape;186;p21"/>
          <p:cNvSpPr/>
          <p:nvPr/>
        </p:nvSpPr>
        <p:spPr>
          <a:xfrm>
            <a:off x="550073" y="1002835"/>
            <a:ext cx="11190600" cy="127200"/>
          </a:xfrm>
          <a:prstGeom prst="rect">
            <a:avLst/>
          </a:prstGeom>
          <a:solidFill>
            <a:srgbClr val="C55A11"/>
          </a:solid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 name="Google Shape;187;p2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
        <p:nvSpPr>
          <p:cNvPr id="188" name="Google Shape;188;p21"/>
          <p:cNvSpPr txBox="1">
            <a:spLocks noGrp="1"/>
          </p:cNvSpPr>
          <p:nvPr>
            <p:ph type="body" idx="1"/>
          </p:nvPr>
        </p:nvSpPr>
        <p:spPr>
          <a:xfrm>
            <a:off x="838200" y="1273175"/>
            <a:ext cx="10668600" cy="720600"/>
          </a:xfrm>
          <a:prstGeom prst="rect">
            <a:avLst/>
          </a:prstGeom>
          <a:noFill/>
          <a:ln>
            <a:noFill/>
          </a:ln>
        </p:spPr>
        <p:txBody>
          <a:bodyPr spcFirstLastPara="1" wrap="square" lIns="91425" tIns="45700" rIns="91425" bIns="45700" anchor="t" anchorCtr="0">
            <a:normAutofit/>
          </a:bodyPr>
          <a:lstStyle/>
          <a:p>
            <a:pPr marL="457200" lvl="0" indent="-381000" algn="l" rtl="0">
              <a:spcBef>
                <a:spcPts val="0"/>
              </a:spcBef>
              <a:spcAft>
                <a:spcPts val="0"/>
              </a:spcAft>
              <a:buClr>
                <a:srgbClr val="0070C0"/>
              </a:buClr>
              <a:buSzPts val="2400"/>
              <a:buFont typeface="Times New Roman"/>
              <a:buChar char="❖"/>
            </a:pPr>
            <a:r>
              <a:rPr lang="en-US" sz="2400" b="1" dirty="0">
                <a:solidFill>
                  <a:srgbClr val="0070C0"/>
                </a:solidFill>
                <a:latin typeface="Times New Roman"/>
                <a:cs typeface="Times New Roman"/>
                <a:sym typeface="Times New Roman"/>
              </a:rPr>
              <a:t>Introduction</a:t>
            </a:r>
            <a:endParaRPr lang="en-US" dirty="0"/>
          </a:p>
        </p:txBody>
      </p:sp>
      <p:sp>
        <p:nvSpPr>
          <p:cNvPr id="2" name="TextBox 1">
            <a:extLst>
              <a:ext uri="{FF2B5EF4-FFF2-40B4-BE49-F238E27FC236}">
                <a16:creationId xmlns:a16="http://schemas.microsoft.com/office/drawing/2014/main" id="{F7F039B4-D291-3541-88E1-7B545367D0D2}"/>
              </a:ext>
            </a:extLst>
          </p:cNvPr>
          <p:cNvSpPr txBox="1"/>
          <p:nvPr/>
        </p:nvSpPr>
        <p:spPr>
          <a:xfrm>
            <a:off x="617637" y="1810020"/>
            <a:ext cx="10956726" cy="4524315"/>
          </a:xfrm>
          <a:prstGeom prst="rect">
            <a:avLst/>
          </a:prstGeom>
          <a:solidFill>
            <a:srgbClr val="E9F7E1"/>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vi-VN" sz="1600" dirty="0">
                <a:solidFill>
                  <a:schemeClr val="tx1"/>
                </a:solidFill>
                <a:latin typeface="Courier New" panose="02070309020205020404" pitchFamily="49" charset="0"/>
                <a:cs typeface="Courier New" panose="02070309020205020404" pitchFamily="49" charset="0"/>
              </a:rPr>
              <a:t>1 exercise1()</a:t>
            </a:r>
          </a:p>
          <a:p>
            <a:r>
              <a:rPr lang="vi-VN" sz="1600" dirty="0">
                <a:solidFill>
                  <a:schemeClr val="tx1"/>
                </a:solidFill>
                <a:latin typeface="Courier New" panose="02070309020205020404" pitchFamily="49" charset="0"/>
                <a:cs typeface="Courier New" panose="02070309020205020404" pitchFamily="49" charset="0"/>
              </a:rPr>
              <a:t>2 &gt;&gt; Input number of samples ( positive integer number ) which are generated : 5</a:t>
            </a:r>
          </a:p>
          <a:p>
            <a:r>
              <a:rPr lang="vi-VN" sz="1600" dirty="0">
                <a:solidFill>
                  <a:schemeClr val="tx1"/>
                </a:solidFill>
                <a:latin typeface="Courier New" panose="02070309020205020404" pitchFamily="49" charset="0"/>
                <a:cs typeface="Courier New" panose="02070309020205020404" pitchFamily="49" charset="0"/>
              </a:rPr>
              <a:t>3 Input loss name : MAE</a:t>
            </a:r>
          </a:p>
          <a:p>
            <a:r>
              <a:rPr lang="vi-VN" sz="1600" dirty="0">
                <a:solidFill>
                  <a:schemeClr val="tx1"/>
                </a:solidFill>
                <a:latin typeface="Courier New" panose="02070309020205020404" pitchFamily="49" charset="0"/>
                <a:cs typeface="Courier New" panose="02070309020205020404" pitchFamily="49" charset="0"/>
              </a:rPr>
              <a:t>4 target : [5.312817926824581 , 1.8851779941522784 , 5.31777783817793 ,</a:t>
            </a:r>
          </a:p>
          <a:p>
            <a:r>
              <a:rPr lang="vi-VN" sz="1600" dirty="0">
                <a:solidFill>
                  <a:schemeClr val="tx1"/>
                </a:solidFill>
                <a:latin typeface="Courier New" panose="02070309020205020404" pitchFamily="49" charset="0"/>
                <a:cs typeface="Courier New" panose="02070309020205020404" pitchFamily="49" charset="0"/>
              </a:rPr>
              <a:t>4.291091534773635 , 5.436601786280094]</a:t>
            </a:r>
          </a:p>
          <a:p>
            <a:r>
              <a:rPr lang="vi-VN" sz="1600" dirty="0">
                <a:solidFill>
                  <a:schemeClr val="tx1"/>
                </a:solidFill>
                <a:latin typeface="Courier New" panose="02070309020205020404" pitchFamily="49" charset="0"/>
                <a:cs typeface="Courier New" panose="02070309020205020404" pitchFamily="49" charset="0"/>
              </a:rPr>
              <a:t>5 predict : [3.996040971399059 , 0.18450975801382552 , 0.6649914880642105 , 3.3606067157683697 , 7.961606576438889]</a:t>
            </a:r>
          </a:p>
          <a:p>
            <a:r>
              <a:rPr lang="vi-VN" sz="1600" dirty="0">
                <a:solidFill>
                  <a:schemeClr val="tx1"/>
                </a:solidFill>
                <a:latin typeface="Courier New" panose="02070309020205020404" pitchFamily="49" charset="0"/>
                <a:cs typeface="Courier New" panose="02070309020205020404" pitchFamily="49" charset="0"/>
              </a:rPr>
              <a:t>6 MAE : 2.2251442301683513</a:t>
            </a:r>
          </a:p>
          <a:p>
            <a:r>
              <a:rPr lang="vi-VN" sz="1600" dirty="0">
                <a:solidFill>
                  <a:schemeClr val="tx1"/>
                </a:solidFill>
                <a:latin typeface="Courier New" panose="02070309020205020404" pitchFamily="49" charset="0"/>
                <a:cs typeface="Courier New" panose="02070309020205020404" pitchFamily="49" charset="0"/>
              </a:rPr>
              <a:t>7</a:t>
            </a:r>
          </a:p>
          <a:p>
            <a:r>
              <a:rPr lang="vi-VN" sz="1600" dirty="0">
                <a:solidFill>
                  <a:schemeClr val="tx1"/>
                </a:solidFill>
                <a:latin typeface="Courier New" panose="02070309020205020404" pitchFamily="49" charset="0"/>
                <a:cs typeface="Courier New" panose="02070309020205020404" pitchFamily="49" charset="0"/>
              </a:rPr>
              <a:t>8</a:t>
            </a:r>
          </a:p>
          <a:p>
            <a:r>
              <a:rPr lang="vi-VN" sz="1600" dirty="0">
                <a:solidFill>
                  <a:schemeClr val="tx1"/>
                </a:solidFill>
                <a:latin typeface="Courier New" panose="02070309020205020404" pitchFamily="49" charset="0"/>
                <a:cs typeface="Courier New" panose="02070309020205020404" pitchFamily="49" charset="0"/>
              </a:rPr>
              <a:t>9 exercise1()</a:t>
            </a:r>
          </a:p>
          <a:p>
            <a:r>
              <a:rPr lang="vi-VN" sz="1600" dirty="0">
                <a:solidFill>
                  <a:schemeClr val="tx1"/>
                </a:solidFill>
                <a:latin typeface="Courier New" panose="02070309020205020404" pitchFamily="49" charset="0"/>
                <a:cs typeface="Courier New" panose="02070309020205020404" pitchFamily="49" charset="0"/>
              </a:rPr>
              <a:t>10 &gt;&gt; Input number of samples ( positive integer number ) which are generated : 4</a:t>
            </a:r>
          </a:p>
          <a:p>
            <a:r>
              <a:rPr lang="vi-VN" sz="1600" dirty="0">
                <a:solidFill>
                  <a:schemeClr val="tx1"/>
                </a:solidFill>
                <a:latin typeface="Courier New" panose="02070309020205020404" pitchFamily="49" charset="0"/>
                <a:cs typeface="Courier New" panose="02070309020205020404" pitchFamily="49" charset="0"/>
              </a:rPr>
              <a:t>11 number of samples must be a positive integer number</a:t>
            </a:r>
          </a:p>
          <a:p>
            <a:r>
              <a:rPr lang="vi-VN" sz="1600" dirty="0">
                <a:solidFill>
                  <a:schemeClr val="tx1"/>
                </a:solidFill>
                <a:latin typeface="Courier New" panose="02070309020205020404" pitchFamily="49" charset="0"/>
                <a:cs typeface="Courier New" panose="02070309020205020404" pitchFamily="49" charset="0"/>
              </a:rPr>
              <a:t>12</a:t>
            </a:r>
          </a:p>
          <a:p>
            <a:r>
              <a:rPr lang="vi-VN" sz="1600" dirty="0">
                <a:solidFill>
                  <a:schemeClr val="tx1"/>
                </a:solidFill>
                <a:latin typeface="Courier New" panose="02070309020205020404" pitchFamily="49" charset="0"/>
                <a:cs typeface="Courier New" panose="02070309020205020404" pitchFamily="49" charset="0"/>
              </a:rPr>
              <a:t>13</a:t>
            </a:r>
          </a:p>
          <a:p>
            <a:r>
              <a:rPr lang="vi-VN" sz="1600" dirty="0">
                <a:solidFill>
                  <a:schemeClr val="tx1"/>
                </a:solidFill>
                <a:latin typeface="Courier New" panose="02070309020205020404" pitchFamily="49" charset="0"/>
                <a:cs typeface="Courier New" panose="02070309020205020404" pitchFamily="49" charset="0"/>
              </a:rPr>
              <a:t>14 exercise1()</a:t>
            </a:r>
          </a:p>
          <a:p>
            <a:r>
              <a:rPr lang="vi-VN" sz="1600" dirty="0">
                <a:solidFill>
                  <a:schemeClr val="tx1"/>
                </a:solidFill>
                <a:latin typeface="Courier New" panose="02070309020205020404" pitchFamily="49" charset="0"/>
                <a:cs typeface="Courier New" panose="02070309020205020404" pitchFamily="49" charset="0"/>
              </a:rPr>
              <a:t>15 &gt;&gt; Input number of samples ( positive integer number ) which are generated : 0</a:t>
            </a:r>
          </a:p>
          <a:p>
            <a:r>
              <a:rPr lang="vi-VN" sz="1600" dirty="0">
                <a:solidFill>
                  <a:schemeClr val="tx1"/>
                </a:solidFill>
                <a:latin typeface="Courier New" panose="02070309020205020404" pitchFamily="49" charset="0"/>
                <a:cs typeface="Courier New" panose="02070309020205020404" pitchFamily="49" charset="0"/>
              </a:rPr>
              <a:t>16 number of samples must be a positive integer number</a:t>
            </a:r>
          </a:p>
        </p:txBody>
      </p:sp>
    </p:spTree>
    <p:extLst>
      <p:ext uri="{BB962C8B-B14F-4D97-AF65-F5344CB8AC3E}">
        <p14:creationId xmlns:p14="http://schemas.microsoft.com/office/powerpoint/2010/main" val="3297994757"/>
      </p:ext>
    </p:extLst>
  </p:cSld>
  <p:clrMapOvr>
    <a:masterClrMapping/>
  </p:clrMapOvr>
  <p:transition spd="slow">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838200" y="0"/>
            <a:ext cx="10515600" cy="998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Times New Roman"/>
              <a:buNone/>
            </a:pPr>
            <a:r>
              <a:rPr lang="en-US" b="1" dirty="0">
                <a:solidFill>
                  <a:srgbClr val="00B050"/>
                </a:solidFill>
                <a:latin typeface="Times New Roman"/>
                <a:cs typeface="Times New Roman"/>
                <a:sym typeface="Times New Roman"/>
              </a:rPr>
              <a:t>Problem 03</a:t>
            </a:r>
            <a:endParaRPr dirty="0"/>
          </a:p>
        </p:txBody>
      </p:sp>
      <p:sp>
        <p:nvSpPr>
          <p:cNvPr id="186" name="Google Shape;186;p21"/>
          <p:cNvSpPr/>
          <p:nvPr/>
        </p:nvSpPr>
        <p:spPr>
          <a:xfrm>
            <a:off x="550073" y="1002835"/>
            <a:ext cx="11190600" cy="127200"/>
          </a:xfrm>
          <a:prstGeom prst="rect">
            <a:avLst/>
          </a:prstGeom>
          <a:solidFill>
            <a:srgbClr val="C55A11"/>
          </a:solid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 name="Google Shape;187;p2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
        <p:nvSpPr>
          <p:cNvPr id="188" name="Google Shape;188;p21"/>
          <p:cNvSpPr txBox="1">
            <a:spLocks noGrp="1"/>
          </p:cNvSpPr>
          <p:nvPr>
            <p:ph type="body" idx="1"/>
          </p:nvPr>
        </p:nvSpPr>
        <p:spPr>
          <a:xfrm>
            <a:off x="838200" y="1273175"/>
            <a:ext cx="10668600" cy="720600"/>
          </a:xfrm>
          <a:prstGeom prst="rect">
            <a:avLst/>
          </a:prstGeom>
          <a:noFill/>
          <a:ln>
            <a:noFill/>
          </a:ln>
        </p:spPr>
        <p:txBody>
          <a:bodyPr spcFirstLastPara="1" wrap="square" lIns="91425" tIns="45700" rIns="91425" bIns="45700" anchor="t" anchorCtr="0">
            <a:normAutofit/>
          </a:bodyPr>
          <a:lstStyle/>
          <a:p>
            <a:pPr marL="457200" lvl="0" indent="-381000" algn="l" rtl="0">
              <a:spcBef>
                <a:spcPts val="0"/>
              </a:spcBef>
              <a:spcAft>
                <a:spcPts val="0"/>
              </a:spcAft>
              <a:buClr>
                <a:srgbClr val="0070C0"/>
              </a:buClr>
              <a:buSzPts val="2400"/>
              <a:buFont typeface="Times New Roman"/>
              <a:buChar char="❖"/>
            </a:pPr>
            <a:r>
              <a:rPr lang="en-US" sz="2400" b="1" dirty="0">
                <a:solidFill>
                  <a:srgbClr val="0070C0"/>
                </a:solidFill>
                <a:latin typeface="Times New Roman"/>
                <a:cs typeface="Times New Roman"/>
                <a:sym typeface="Times New Roman"/>
              </a:rPr>
              <a:t>How to solve?</a:t>
            </a:r>
            <a:endParaRPr lang="en-US" dirty="0"/>
          </a:p>
        </p:txBody>
      </p:sp>
      <p:sp>
        <p:nvSpPr>
          <p:cNvPr id="7" name="TextBox 6">
            <a:extLst>
              <a:ext uri="{FF2B5EF4-FFF2-40B4-BE49-F238E27FC236}">
                <a16:creationId xmlns:a16="http://schemas.microsoft.com/office/drawing/2014/main" id="{C554F085-CA05-8A4D-AC55-6A5A012CB25A}"/>
              </a:ext>
            </a:extLst>
          </p:cNvPr>
          <p:cNvSpPr txBox="1"/>
          <p:nvPr/>
        </p:nvSpPr>
        <p:spPr>
          <a:xfrm>
            <a:off x="617636" y="1810020"/>
            <a:ext cx="10736163" cy="3416320"/>
          </a:xfrm>
          <a:prstGeom prst="rect">
            <a:avLst/>
          </a:prstGeom>
          <a:noFill/>
        </p:spPr>
        <p:style>
          <a:lnRef idx="2">
            <a:schemeClr val="accent2"/>
          </a:lnRef>
          <a:fillRef idx="1">
            <a:schemeClr val="lt1"/>
          </a:fillRef>
          <a:effectRef idx="0">
            <a:schemeClr val="accent2"/>
          </a:effectRef>
          <a:fontRef idx="minor">
            <a:schemeClr val="dk1"/>
          </a:fontRef>
        </p:style>
        <p:txBody>
          <a:bodyPr wrap="square" rtlCol="0">
            <a:spAutoFit/>
          </a:bodyPr>
          <a:lstStyle/>
          <a:p>
            <a:pPr marL="342900" lvl="3" indent="-342900">
              <a:buFont typeface="+mj-lt"/>
              <a:buAutoNum type="arabicPeriod"/>
            </a:pPr>
            <a:r>
              <a:rPr lang="vi-VN" sz="1800" dirty="0">
                <a:solidFill>
                  <a:schemeClr val="tx1"/>
                </a:solidFill>
                <a:latin typeface="Times New Roman" panose="02020603050405020304" pitchFamily="18" charset="0"/>
                <a:cs typeface="Times New Roman" panose="02020603050405020304" pitchFamily="18" charset="0"/>
              </a:rPr>
              <a:t>Define a function to randomly generate y and y_hat with </a:t>
            </a:r>
            <a:r>
              <a:rPr lang="vi-VN" sz="1800" b="1" dirty="0">
                <a:solidFill>
                  <a:schemeClr val="tx1"/>
                </a:solidFill>
                <a:latin typeface="Times New Roman" panose="02020603050405020304" pitchFamily="18" charset="0"/>
                <a:cs typeface="Times New Roman" panose="02020603050405020304" pitchFamily="18" charset="0"/>
              </a:rPr>
              <a:t>n_samples.</a:t>
            </a:r>
          </a:p>
          <a:p>
            <a:pPr marL="342900" lvl="3" indent="-342900">
              <a:buFont typeface="+mj-lt"/>
              <a:buAutoNum type="arabicPeriod"/>
            </a:pPr>
            <a:r>
              <a:rPr lang="vi-VN" sz="1800" dirty="0">
                <a:solidFill>
                  <a:schemeClr val="tx1"/>
                </a:solidFill>
                <a:latin typeface="Times New Roman" panose="02020603050405020304" pitchFamily="18" charset="0"/>
                <a:cs typeface="Times New Roman" panose="02020603050405020304" pitchFamily="18" charset="0"/>
              </a:rPr>
              <a:t>Define functions to compute MAE, MSE, RMSE, Huber Loss</a:t>
            </a:r>
          </a:p>
          <a:p>
            <a:pPr marL="342900" lvl="3" indent="-342900">
              <a:buFont typeface="+mj-lt"/>
              <a:buAutoNum type="arabicPeriod"/>
            </a:pPr>
            <a:r>
              <a:rPr lang="vi-VN" sz="1800" dirty="0">
                <a:solidFill>
                  <a:schemeClr val="tx1"/>
                </a:solidFill>
                <a:latin typeface="Times New Roman" panose="02020603050405020304" pitchFamily="18" charset="0"/>
                <a:cs typeface="Times New Roman" panose="02020603050405020304" pitchFamily="18" charset="0"/>
              </a:rPr>
              <a:t>Define function that:</a:t>
            </a:r>
          </a:p>
          <a:p>
            <a:pPr lvl="5"/>
            <a:r>
              <a:rPr lang="vi-VN" sz="1800" dirty="0">
                <a:solidFill>
                  <a:schemeClr val="tx1"/>
                </a:solidFill>
                <a:latin typeface="Times New Roman" panose="02020603050405020304" pitchFamily="18" charset="0"/>
                <a:cs typeface="Times New Roman" panose="02020603050405020304" pitchFamily="18" charset="0"/>
              </a:rPr>
              <a:t>	a) Allow to input </a:t>
            </a:r>
            <a:r>
              <a:rPr lang="vi-VN" sz="1800" b="1" dirty="0">
                <a:solidFill>
                  <a:schemeClr val="tx1"/>
                </a:solidFill>
                <a:latin typeface="Times New Roman" panose="02020603050405020304" pitchFamily="18" charset="0"/>
                <a:cs typeface="Times New Roman" panose="02020603050405020304" pitchFamily="18" charset="0"/>
              </a:rPr>
              <a:t>n_samples </a:t>
            </a:r>
            <a:r>
              <a:rPr lang="vi-VN" sz="1800" dirty="0">
                <a:solidFill>
                  <a:schemeClr val="tx1"/>
                </a:solidFill>
                <a:latin typeface="Times New Roman" panose="02020603050405020304" pitchFamily="18" charset="0"/>
                <a:cs typeface="Times New Roman" panose="02020603050405020304" pitchFamily="18" charset="0"/>
              </a:rPr>
              <a:t>(number of samples) and </a:t>
            </a:r>
            <a:r>
              <a:rPr lang="vi-VN" sz="1800" b="1" dirty="0">
                <a:solidFill>
                  <a:schemeClr val="tx1"/>
                </a:solidFill>
                <a:latin typeface="Times New Roman" panose="02020603050405020304" pitchFamily="18" charset="0"/>
                <a:cs typeface="Times New Roman" panose="02020603050405020304" pitchFamily="18" charset="0"/>
              </a:rPr>
              <a:t>function_name</a:t>
            </a:r>
            <a:r>
              <a:rPr lang="vi-VN" sz="1800" dirty="0">
                <a:solidFill>
                  <a:schemeClr val="tx1"/>
                </a:solidFill>
                <a:latin typeface="Times New Roman" panose="02020603050405020304" pitchFamily="18" charset="0"/>
                <a:cs typeface="Times New Roman" panose="02020603050405020304" pitchFamily="18" charset="0"/>
              </a:rPr>
              <a:t>.</a:t>
            </a:r>
          </a:p>
          <a:p>
            <a:pPr lvl="5"/>
            <a:r>
              <a:rPr lang="vi-VN" sz="1800" b="1" dirty="0">
                <a:solidFill>
                  <a:schemeClr val="tx1"/>
                </a:solidFill>
                <a:latin typeface="Times New Roman" panose="02020603050405020304" pitchFamily="18" charset="0"/>
                <a:cs typeface="Times New Roman" panose="02020603050405020304" pitchFamily="18" charset="0"/>
              </a:rPr>
              <a:t>	</a:t>
            </a:r>
            <a:r>
              <a:rPr lang="vi-VN" sz="1800" dirty="0">
                <a:solidFill>
                  <a:schemeClr val="tx1"/>
                </a:solidFill>
                <a:latin typeface="Times New Roman" panose="02020603050405020304" pitchFamily="18" charset="0"/>
                <a:cs typeface="Times New Roman" panose="02020603050405020304" pitchFamily="18" charset="0"/>
              </a:rPr>
              <a:t>b) Check if n_samples is a positive integer or not. If not then return </a:t>
            </a:r>
            <a:r>
              <a:rPr lang="vi-VN" sz="1800" dirty="0">
                <a:solidFill>
                  <a:schemeClr val="tx1"/>
                </a:solidFill>
                <a:latin typeface="Courier New" panose="02070309020205020404" pitchFamily="49" charset="0"/>
                <a:cs typeface="Courier New" panose="02070309020205020404" pitchFamily="49" charset="0"/>
              </a:rPr>
              <a:t>‘number of samples must be a postive integer number’.</a:t>
            </a:r>
          </a:p>
          <a:p>
            <a:pPr lvl="5"/>
            <a:r>
              <a:rPr lang="vi-VN" sz="1800" dirty="0">
                <a:solidFill>
                  <a:schemeClr val="tx1"/>
                </a:solidFill>
                <a:latin typeface="Times New Roman" panose="02020603050405020304" pitchFamily="18" charset="0"/>
                <a:cs typeface="Times New Roman" panose="02020603050405020304" pitchFamily="18" charset="0"/>
              </a:rPr>
              <a:t>	c) Check if function_name is a valid name. If not then return </a:t>
            </a:r>
            <a:r>
              <a:rPr lang="vi-VN" sz="1800" dirty="0">
                <a:solidFill>
                  <a:schemeClr val="tx1"/>
                </a:solidFill>
                <a:latin typeface="Courier New" panose="02070309020205020404" pitchFamily="49" charset="0"/>
                <a:cs typeface="Courier New" panose="02070309020205020404" pitchFamily="49" charset="0"/>
              </a:rPr>
              <a:t>‘loss name loss is not supported’.</a:t>
            </a:r>
          </a:p>
          <a:p>
            <a:pPr lvl="5"/>
            <a:r>
              <a:rPr lang="vi-VN" sz="1800" dirty="0">
                <a:solidFill>
                  <a:schemeClr val="tx1"/>
                </a:solidFill>
                <a:latin typeface="Times New Roman" panose="02020603050405020304" pitchFamily="18" charset="0"/>
                <a:cs typeface="Times New Roman" panose="02020603050405020304" pitchFamily="18" charset="0"/>
              </a:rPr>
              <a:t>	d) Check if length of y and y_hat are the same or not. If not then return </a:t>
            </a:r>
            <a:r>
              <a:rPr lang="vi-VN" sz="1800" dirty="0">
                <a:solidFill>
                  <a:schemeClr val="tx1"/>
                </a:solidFill>
                <a:latin typeface="Courier New" panose="02070309020205020404" pitchFamily="49" charset="0"/>
                <a:cs typeface="Courier New" panose="02070309020205020404" pitchFamily="49" charset="0"/>
              </a:rPr>
              <a:t>’The number of samples is incorrect’.</a:t>
            </a:r>
          </a:p>
          <a:p>
            <a:pPr lvl="5"/>
            <a:r>
              <a:rPr lang="vi-VN" sz="1800" dirty="0">
                <a:solidFill>
                  <a:schemeClr val="tx1"/>
                </a:solidFill>
                <a:latin typeface="Times New Roman" panose="02020603050405020304" pitchFamily="18" charset="0"/>
                <a:cs typeface="Times New Roman" panose="02020603050405020304" pitchFamily="18" charset="0"/>
              </a:rPr>
              <a:t>	e) Create a conditinal sentence to decide which function to be used.</a:t>
            </a:r>
          </a:p>
          <a:p>
            <a:pPr lvl="5"/>
            <a:r>
              <a:rPr lang="vi-VN" sz="1800" dirty="0">
                <a:solidFill>
                  <a:schemeClr val="tx1"/>
                </a:solidFill>
                <a:latin typeface="Times New Roman" panose="02020603050405020304" pitchFamily="18" charset="0"/>
                <a:cs typeface="Times New Roman" panose="02020603050405020304" pitchFamily="18" charset="0"/>
              </a:rPr>
              <a:t>	f) Print y, y_hat and loss value.</a:t>
            </a:r>
          </a:p>
        </p:txBody>
      </p:sp>
    </p:spTree>
    <p:extLst>
      <p:ext uri="{BB962C8B-B14F-4D97-AF65-F5344CB8AC3E}">
        <p14:creationId xmlns:p14="http://schemas.microsoft.com/office/powerpoint/2010/main" val="3848743047"/>
      </p:ext>
    </p:extLst>
  </p:cSld>
  <p:clrMapOvr>
    <a:masterClrMapping/>
  </p:clrMapOvr>
  <p:transition spd="slow">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838200" y="0"/>
            <a:ext cx="10515600" cy="998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Times New Roman"/>
              <a:buNone/>
            </a:pPr>
            <a:r>
              <a:rPr lang="en-US" b="1" dirty="0">
                <a:solidFill>
                  <a:srgbClr val="00B050"/>
                </a:solidFill>
                <a:latin typeface="Times New Roman"/>
                <a:cs typeface="Times New Roman"/>
                <a:sym typeface="Times New Roman"/>
              </a:rPr>
              <a:t>Problem 04</a:t>
            </a:r>
            <a:endParaRPr dirty="0"/>
          </a:p>
        </p:txBody>
      </p:sp>
      <p:sp>
        <p:nvSpPr>
          <p:cNvPr id="186" name="Google Shape;186;p21"/>
          <p:cNvSpPr/>
          <p:nvPr/>
        </p:nvSpPr>
        <p:spPr>
          <a:xfrm>
            <a:off x="550073" y="1002835"/>
            <a:ext cx="11190600" cy="127200"/>
          </a:xfrm>
          <a:prstGeom prst="rect">
            <a:avLst/>
          </a:prstGeom>
          <a:solidFill>
            <a:srgbClr val="C55A11"/>
          </a:solid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 name="Google Shape;187;p2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
        <p:nvSpPr>
          <p:cNvPr id="188" name="Google Shape;188;p21"/>
          <p:cNvSpPr txBox="1">
            <a:spLocks noGrp="1"/>
          </p:cNvSpPr>
          <p:nvPr>
            <p:ph type="body" idx="1"/>
          </p:nvPr>
        </p:nvSpPr>
        <p:spPr>
          <a:xfrm>
            <a:off x="838200" y="1273175"/>
            <a:ext cx="10668600" cy="720600"/>
          </a:xfrm>
          <a:prstGeom prst="rect">
            <a:avLst/>
          </a:prstGeom>
          <a:noFill/>
          <a:ln>
            <a:noFill/>
          </a:ln>
        </p:spPr>
        <p:txBody>
          <a:bodyPr spcFirstLastPara="1" wrap="square" lIns="91425" tIns="45700" rIns="91425" bIns="45700" anchor="t" anchorCtr="0">
            <a:normAutofit/>
          </a:bodyPr>
          <a:lstStyle/>
          <a:p>
            <a:pPr marL="457200" lvl="0" indent="-381000" algn="l" rtl="0">
              <a:spcBef>
                <a:spcPts val="0"/>
              </a:spcBef>
              <a:spcAft>
                <a:spcPts val="0"/>
              </a:spcAft>
              <a:buClr>
                <a:srgbClr val="0070C0"/>
              </a:buClr>
              <a:buSzPts val="2400"/>
              <a:buFont typeface="Times New Roman"/>
              <a:buChar char="❖"/>
            </a:pPr>
            <a:r>
              <a:rPr lang="en-US" sz="2400" b="1" dirty="0">
                <a:solidFill>
                  <a:srgbClr val="0070C0"/>
                </a:solidFill>
                <a:latin typeface="Times New Roman"/>
                <a:cs typeface="Times New Roman"/>
                <a:sym typeface="Times New Roman"/>
              </a:rPr>
              <a:t>Introduction</a:t>
            </a:r>
            <a:endParaRPr lang="en-US"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7F039B4-D291-3541-88E1-7B545367D0D2}"/>
                  </a:ext>
                </a:extLst>
              </p:cNvPr>
              <p:cNvSpPr txBox="1"/>
              <p:nvPr/>
            </p:nvSpPr>
            <p:spPr>
              <a:xfrm>
                <a:off x="617637" y="1810020"/>
                <a:ext cx="10956726" cy="3775842"/>
              </a:xfrm>
              <a:prstGeom prst="rect">
                <a:avLst/>
              </a:prstGeom>
              <a:no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vi-VN" sz="1800" b="1" dirty="0">
                    <a:solidFill>
                      <a:schemeClr val="tx1"/>
                    </a:solidFill>
                    <a:latin typeface="Times New Roman" panose="02020603050405020304" pitchFamily="18" charset="0"/>
                    <a:cs typeface="Times New Roman" panose="02020603050405020304" pitchFamily="18" charset="0"/>
                  </a:rPr>
                  <a:t>Problem 04: </a:t>
                </a:r>
                <a:r>
                  <a:rPr lang="vi-VN" sz="1800" dirty="0">
                    <a:solidFill>
                      <a:schemeClr val="tx1"/>
                    </a:solidFill>
                    <a:latin typeface="Times New Roman" panose="02020603050405020304" pitchFamily="18" charset="0"/>
                    <a:cs typeface="Times New Roman" panose="02020603050405020304" pitchFamily="18" charset="0"/>
                  </a:rPr>
                  <a:t>Cho một số hàm toán học và đạo hàm của nó như sau:</a:t>
                </a:r>
              </a:p>
              <a:p>
                <a:pPr marL="285750" indent="-285750">
                  <a:buFont typeface="Arial" panose="020B0604020202020204" pitchFamily="34" charset="0"/>
                  <a:buChar char="•"/>
                </a:pPr>
                <a:r>
                  <a:rPr lang="vi-VN" sz="1800" b="1" dirty="0">
                    <a:solidFill>
                      <a:schemeClr val="tx1"/>
                    </a:solidFill>
                    <a:latin typeface="Times New Roman" panose="02020603050405020304" pitchFamily="18" charset="0"/>
                    <a:cs typeface="Times New Roman" panose="02020603050405020304" pitchFamily="18" charset="0"/>
                  </a:rPr>
                  <a:t>Tanh:</a:t>
                </a:r>
              </a:p>
              <a:p>
                <a:pPr lvl="1"/>
                <a:r>
                  <a:rPr lang="vi-VN" sz="1800" dirty="0">
                    <a:solidFill>
                      <a:schemeClr val="tx1"/>
                    </a:solidFill>
                    <a:latin typeface="Times New Roman" panose="02020603050405020304" pitchFamily="18" charset="0"/>
                    <a:cs typeface="Times New Roman" panose="02020603050405020304" pitchFamily="18" charset="0"/>
                  </a:rPr>
                  <a:t>	_ </a:t>
                </a:r>
                <a14:m>
                  <m:oMath xmlns:m="http://schemas.openxmlformats.org/officeDocument/2006/math">
                    <m:func>
                      <m:funcPr>
                        <m:ctrlPr>
                          <a:rPr lang="en-US" sz="1800" b="0" i="1" smtClean="0">
                            <a:solidFill>
                              <a:schemeClr val="tx1"/>
                            </a:solidFill>
                            <a:latin typeface="Cambria Math" panose="02040503050406030204" pitchFamily="18" charset="0"/>
                            <a:cs typeface="Times New Roman" panose="02020603050405020304" pitchFamily="18" charset="0"/>
                          </a:rPr>
                        </m:ctrlPr>
                      </m:funcPr>
                      <m:fName>
                        <m:r>
                          <m:rPr>
                            <m:sty m:val="p"/>
                          </m:rPr>
                          <a:rPr lang="en-US" sz="1800" b="0" i="0" smtClean="0">
                            <a:solidFill>
                              <a:schemeClr val="tx1"/>
                            </a:solidFill>
                            <a:latin typeface="Cambria Math" panose="02040503050406030204" pitchFamily="18" charset="0"/>
                            <a:cs typeface="Times New Roman" panose="02020603050405020304" pitchFamily="18" charset="0"/>
                          </a:rPr>
                          <m:t>tanh</m:t>
                        </m:r>
                      </m:fName>
                      <m:e>
                        <m:d>
                          <m:dPr>
                            <m:ctrlPr>
                              <a:rPr lang="en-US" sz="1800" b="0" i="1" smtClean="0">
                                <a:solidFill>
                                  <a:schemeClr val="tx1"/>
                                </a:solidFill>
                                <a:latin typeface="Cambria Math" panose="02040503050406030204" pitchFamily="18" charset="0"/>
                                <a:cs typeface="Times New Roman" panose="02020603050405020304" pitchFamily="18" charset="0"/>
                              </a:rPr>
                            </m:ctrlPr>
                          </m:dPr>
                          <m:e>
                            <m:r>
                              <a:rPr lang="en-US" sz="1800" b="0" i="1" smtClean="0">
                                <a:solidFill>
                                  <a:schemeClr val="tx1"/>
                                </a:solidFill>
                                <a:latin typeface="Cambria Math" panose="02040503050406030204" pitchFamily="18" charset="0"/>
                                <a:cs typeface="Times New Roman" panose="02020603050405020304" pitchFamily="18" charset="0"/>
                              </a:rPr>
                              <m:t>𝑥</m:t>
                            </m:r>
                          </m:e>
                        </m:d>
                      </m:e>
                    </m:func>
                    <m:r>
                      <a:rPr lang="en-US" sz="1800" b="0" i="1" smtClean="0">
                        <a:solidFill>
                          <a:schemeClr val="tx1"/>
                        </a:solidFill>
                        <a:latin typeface="Cambria Math" panose="02040503050406030204" pitchFamily="18" charset="0"/>
                        <a:cs typeface="Times New Roman" panose="02020603050405020304" pitchFamily="18" charset="0"/>
                      </a:rPr>
                      <m:t>= </m:t>
                    </m:r>
                    <m:f>
                      <m:fPr>
                        <m:ctrlPr>
                          <a:rPr lang="en-US" sz="1800" b="0" i="1" smtClean="0">
                            <a:solidFill>
                              <a:schemeClr val="tx1"/>
                            </a:solidFill>
                            <a:latin typeface="Cambria Math" panose="02040503050406030204" pitchFamily="18" charset="0"/>
                            <a:cs typeface="Times New Roman" panose="02020603050405020304" pitchFamily="18" charset="0"/>
                          </a:rPr>
                        </m:ctrlPr>
                      </m:fPr>
                      <m:num>
                        <m:r>
                          <a:rPr lang="en-US" sz="1800" b="0" i="1" smtClean="0">
                            <a:solidFill>
                              <a:schemeClr val="tx1"/>
                            </a:solidFill>
                            <a:latin typeface="Cambria Math" panose="02040503050406030204" pitchFamily="18" charset="0"/>
                            <a:cs typeface="Times New Roman" panose="02020603050405020304" pitchFamily="18" charset="0"/>
                          </a:rPr>
                          <m:t>2</m:t>
                        </m:r>
                      </m:num>
                      <m:den>
                        <m:r>
                          <a:rPr lang="en-US" sz="1800" b="0" i="1" smtClean="0">
                            <a:solidFill>
                              <a:schemeClr val="tx1"/>
                            </a:solidFill>
                            <a:latin typeface="Cambria Math" panose="02040503050406030204" pitchFamily="18" charset="0"/>
                            <a:cs typeface="Times New Roman" panose="02020603050405020304" pitchFamily="18" charset="0"/>
                          </a:rPr>
                          <m:t>1+ </m:t>
                        </m:r>
                        <m:sSup>
                          <m:sSupPr>
                            <m:ctrlPr>
                              <a:rPr lang="en-US" sz="1800" b="0" i="1" smtClean="0">
                                <a:solidFill>
                                  <a:schemeClr val="tx1"/>
                                </a:solidFill>
                                <a:latin typeface="Cambria Math" panose="02040503050406030204" pitchFamily="18" charset="0"/>
                                <a:cs typeface="Times New Roman" panose="02020603050405020304" pitchFamily="18" charset="0"/>
                              </a:rPr>
                            </m:ctrlPr>
                          </m:sSupPr>
                          <m:e>
                            <m:r>
                              <a:rPr lang="en-US" sz="1800" b="0" i="1" smtClean="0">
                                <a:solidFill>
                                  <a:schemeClr val="tx1"/>
                                </a:solidFill>
                                <a:latin typeface="Cambria Math" panose="02040503050406030204" pitchFamily="18" charset="0"/>
                                <a:cs typeface="Times New Roman" panose="02020603050405020304" pitchFamily="18" charset="0"/>
                              </a:rPr>
                              <m:t>𝑒</m:t>
                            </m:r>
                          </m:e>
                          <m:sup>
                            <m:r>
                              <a:rPr lang="en-US" sz="1800" b="0" i="1" smtClean="0">
                                <a:solidFill>
                                  <a:schemeClr val="tx1"/>
                                </a:solidFill>
                                <a:latin typeface="Cambria Math" panose="02040503050406030204" pitchFamily="18" charset="0"/>
                                <a:cs typeface="Times New Roman" panose="02020603050405020304" pitchFamily="18" charset="0"/>
                              </a:rPr>
                              <m:t>−2</m:t>
                            </m:r>
                            <m:r>
                              <a:rPr lang="en-US" sz="1800" b="0" i="1" smtClean="0">
                                <a:solidFill>
                                  <a:schemeClr val="tx1"/>
                                </a:solidFill>
                                <a:latin typeface="Cambria Math" panose="02040503050406030204" pitchFamily="18" charset="0"/>
                                <a:cs typeface="Times New Roman" panose="02020603050405020304" pitchFamily="18" charset="0"/>
                              </a:rPr>
                              <m:t>𝑥</m:t>
                            </m:r>
                          </m:sup>
                        </m:sSup>
                      </m:den>
                    </m:f>
                    <m:r>
                      <a:rPr lang="en-US" sz="1800" b="0" i="1" smtClean="0">
                        <a:solidFill>
                          <a:schemeClr val="tx1"/>
                        </a:solidFill>
                        <a:latin typeface="Cambria Math" panose="02040503050406030204" pitchFamily="18" charset="0"/>
                        <a:cs typeface="Times New Roman" panose="02020603050405020304" pitchFamily="18" charset="0"/>
                      </a:rPr>
                      <m:t>−1</m:t>
                    </m:r>
                  </m:oMath>
                </a14:m>
                <a:endParaRPr lang="en-VN" sz="1800" dirty="0">
                  <a:solidFill>
                    <a:schemeClr val="tx1"/>
                  </a:solidFill>
                  <a:latin typeface="Times New Roman" panose="02020603050405020304" pitchFamily="18" charset="0"/>
                  <a:cs typeface="Times New Roman" panose="02020603050405020304" pitchFamily="18" charset="0"/>
                </a:endParaRPr>
              </a:p>
              <a:p>
                <a:pPr lvl="1"/>
                <a:r>
                  <a:rPr lang="en-VN" sz="1800" dirty="0">
                    <a:solidFill>
                      <a:schemeClr val="tx1"/>
                    </a:solidFill>
                    <a:latin typeface="Times New Roman" panose="02020603050405020304" pitchFamily="18" charset="0"/>
                    <a:cs typeface="Times New Roman" panose="02020603050405020304" pitchFamily="18" charset="0"/>
                  </a:rPr>
                  <a:t>	_ </a:t>
                </a:r>
                <a14:m>
                  <m:oMath xmlns:m="http://schemas.openxmlformats.org/officeDocument/2006/math">
                    <m:sSup>
                      <m:sSupPr>
                        <m:ctrlPr>
                          <a:rPr lang="en-US" sz="1800" b="0" i="1" smtClean="0">
                            <a:solidFill>
                              <a:schemeClr val="tx1"/>
                            </a:solidFill>
                            <a:latin typeface="Cambria Math" panose="02040503050406030204" pitchFamily="18" charset="0"/>
                            <a:cs typeface="Times New Roman" panose="02020603050405020304" pitchFamily="18" charset="0"/>
                          </a:rPr>
                        </m:ctrlPr>
                      </m:sSupPr>
                      <m:e>
                        <m:r>
                          <m:rPr>
                            <m:sty m:val="p"/>
                          </m:rPr>
                          <a:rPr lang="en-US" sz="1800" b="0" i="0" smtClean="0">
                            <a:solidFill>
                              <a:schemeClr val="tx1"/>
                            </a:solidFill>
                            <a:latin typeface="Cambria Math" panose="02040503050406030204" pitchFamily="18" charset="0"/>
                            <a:cs typeface="Times New Roman" panose="02020603050405020304" pitchFamily="18" charset="0"/>
                          </a:rPr>
                          <m:t>tanh</m:t>
                        </m:r>
                      </m:e>
                      <m:sup>
                        <m:r>
                          <a:rPr lang="en-US" sz="1800" b="0" i="0" smtClean="0">
                            <a:solidFill>
                              <a:schemeClr val="tx1"/>
                            </a:solidFill>
                            <a:latin typeface="Cambria Math" panose="02040503050406030204" pitchFamily="18" charset="0"/>
                            <a:cs typeface="Times New Roman" panose="02020603050405020304" pitchFamily="18" charset="0"/>
                          </a:rPr>
                          <m:t>′</m:t>
                        </m:r>
                      </m:sup>
                    </m:sSup>
                    <m:d>
                      <m:dPr>
                        <m:ctrlPr>
                          <a:rPr lang="en-US" sz="1800" b="0" i="1" smtClean="0">
                            <a:solidFill>
                              <a:schemeClr val="tx1"/>
                            </a:solidFill>
                            <a:latin typeface="Cambria Math" panose="02040503050406030204" pitchFamily="18" charset="0"/>
                            <a:cs typeface="Times New Roman" panose="02020603050405020304" pitchFamily="18" charset="0"/>
                          </a:rPr>
                        </m:ctrlPr>
                      </m:dPr>
                      <m:e>
                        <m:r>
                          <m:rPr>
                            <m:sty m:val="p"/>
                          </m:rPr>
                          <a:rPr lang="en-US" sz="1800" b="0" i="0" smtClean="0">
                            <a:solidFill>
                              <a:schemeClr val="tx1"/>
                            </a:solidFill>
                            <a:latin typeface="Cambria Math" panose="02040503050406030204" pitchFamily="18" charset="0"/>
                            <a:cs typeface="Times New Roman" panose="02020603050405020304" pitchFamily="18" charset="0"/>
                          </a:rPr>
                          <m:t>x</m:t>
                        </m:r>
                      </m:e>
                    </m:d>
                    <m:r>
                      <a:rPr lang="en-US" sz="1800" b="0" i="0" smtClean="0">
                        <a:solidFill>
                          <a:schemeClr val="tx1"/>
                        </a:solidFill>
                        <a:latin typeface="Cambria Math" panose="02040503050406030204" pitchFamily="18" charset="0"/>
                        <a:cs typeface="Times New Roman" panose="02020603050405020304" pitchFamily="18" charset="0"/>
                      </a:rPr>
                      <m:t>=1 −</m:t>
                    </m:r>
                    <m:sSup>
                      <m:sSupPr>
                        <m:ctrlPr>
                          <a:rPr lang="en-US" sz="1800" b="0" i="1" smtClean="0">
                            <a:solidFill>
                              <a:schemeClr val="tx1"/>
                            </a:solidFill>
                            <a:latin typeface="Cambria Math" panose="02040503050406030204" pitchFamily="18" charset="0"/>
                            <a:cs typeface="Times New Roman" panose="02020603050405020304" pitchFamily="18" charset="0"/>
                          </a:rPr>
                        </m:ctrlPr>
                      </m:sSupPr>
                      <m:e>
                        <m:r>
                          <m:rPr>
                            <m:sty m:val="p"/>
                          </m:rPr>
                          <a:rPr lang="en-US" sz="1800" b="0" i="0" smtClean="0">
                            <a:solidFill>
                              <a:schemeClr val="tx1"/>
                            </a:solidFill>
                            <a:latin typeface="Cambria Math" panose="02040503050406030204" pitchFamily="18" charset="0"/>
                            <a:cs typeface="Times New Roman" panose="02020603050405020304" pitchFamily="18" charset="0"/>
                          </a:rPr>
                          <m:t>tanh</m:t>
                        </m:r>
                        <m:r>
                          <a:rPr lang="en-US" sz="1800" b="0" i="1" smtClean="0">
                            <a:solidFill>
                              <a:schemeClr val="tx1"/>
                            </a:solidFill>
                            <a:latin typeface="Cambria Math" panose="02040503050406030204" pitchFamily="18" charset="0"/>
                            <a:cs typeface="Times New Roman" panose="02020603050405020304" pitchFamily="18" charset="0"/>
                          </a:rPr>
                          <m:t>⁡(</m:t>
                        </m:r>
                        <m:r>
                          <a:rPr lang="en-US" sz="1800" b="0" i="1" smtClean="0">
                            <a:solidFill>
                              <a:schemeClr val="tx1"/>
                            </a:solidFill>
                            <a:latin typeface="Cambria Math" panose="02040503050406030204" pitchFamily="18" charset="0"/>
                            <a:cs typeface="Times New Roman" panose="02020603050405020304" pitchFamily="18" charset="0"/>
                          </a:rPr>
                          <m:t>𝑥</m:t>
                        </m:r>
                        <m:r>
                          <a:rPr lang="en-US" sz="1800" b="0" i="1" smtClean="0">
                            <a:solidFill>
                              <a:schemeClr val="tx1"/>
                            </a:solidFill>
                            <a:latin typeface="Cambria Math" panose="02040503050406030204" pitchFamily="18" charset="0"/>
                            <a:cs typeface="Times New Roman" panose="02020603050405020304" pitchFamily="18" charset="0"/>
                          </a:rPr>
                          <m:t>)</m:t>
                        </m:r>
                      </m:e>
                      <m:sup>
                        <m:r>
                          <a:rPr lang="en-US" sz="1800" b="0" i="1" smtClean="0">
                            <a:solidFill>
                              <a:schemeClr val="tx1"/>
                            </a:solidFill>
                            <a:latin typeface="Cambria Math" panose="02040503050406030204" pitchFamily="18" charset="0"/>
                            <a:cs typeface="Times New Roman" panose="02020603050405020304" pitchFamily="18" charset="0"/>
                          </a:rPr>
                          <m:t>2</m:t>
                        </m:r>
                      </m:sup>
                    </m:sSup>
                  </m:oMath>
                </a14:m>
                <a:endParaRPr lang="en-VN" sz="1800" dirty="0">
                  <a:solidFill>
                    <a:schemeClr val="tx1"/>
                  </a:solidFill>
                  <a:latin typeface="Times New Roman" panose="02020603050405020304" pitchFamily="18" charset="0"/>
                  <a:cs typeface="Times New Roman" panose="02020603050405020304" pitchFamily="18" charset="0"/>
                </a:endParaRPr>
              </a:p>
              <a:p>
                <a:pPr marL="285750" lvl="1" indent="-285750">
                  <a:buFont typeface="Arial" panose="020B0604020202020204" pitchFamily="34" charset="0"/>
                  <a:buChar char="•"/>
                </a:pPr>
                <a:r>
                  <a:rPr lang="en-VN" sz="1800" b="1" dirty="0">
                    <a:solidFill>
                      <a:schemeClr val="tx1"/>
                    </a:solidFill>
                    <a:latin typeface="Times New Roman" panose="02020603050405020304" pitchFamily="18" charset="0"/>
                    <a:cs typeface="Times New Roman" panose="02020603050405020304" pitchFamily="18" charset="0"/>
                  </a:rPr>
                  <a:t>Sigmoid:</a:t>
                </a:r>
              </a:p>
              <a:p>
                <a:pPr lvl="2"/>
                <a:r>
                  <a:rPr lang="en-VN" sz="1800" dirty="0">
                    <a:solidFill>
                      <a:schemeClr val="tx1"/>
                    </a:solidFill>
                    <a:latin typeface="Times New Roman" panose="02020603050405020304" pitchFamily="18" charset="0"/>
                    <a:cs typeface="Times New Roman" panose="02020603050405020304" pitchFamily="18" charset="0"/>
                  </a:rPr>
                  <a:t>	_ </a:t>
                </a:r>
                <a14:m>
                  <m:oMath xmlns:m="http://schemas.openxmlformats.org/officeDocument/2006/math">
                    <m:r>
                      <a:rPr lang="en-US" sz="1800" b="0" i="1" smtClean="0">
                        <a:solidFill>
                          <a:schemeClr val="tx1"/>
                        </a:solidFill>
                        <a:latin typeface="Cambria Math" panose="02040503050406030204" pitchFamily="18" charset="0"/>
                        <a:cs typeface="Times New Roman" panose="02020603050405020304" pitchFamily="18" charset="0"/>
                      </a:rPr>
                      <m:t>𝑠𝑖𝑔𝑚𝑜𝑖𝑑</m:t>
                    </m:r>
                    <m:d>
                      <m:dPr>
                        <m:ctrlPr>
                          <a:rPr lang="en-US" sz="1800" b="0" i="1" smtClean="0">
                            <a:solidFill>
                              <a:schemeClr val="tx1"/>
                            </a:solidFill>
                            <a:latin typeface="Cambria Math" panose="02040503050406030204" pitchFamily="18" charset="0"/>
                            <a:cs typeface="Times New Roman" panose="02020603050405020304" pitchFamily="18" charset="0"/>
                          </a:rPr>
                        </m:ctrlPr>
                      </m:dPr>
                      <m:e>
                        <m:r>
                          <a:rPr lang="en-US" sz="1800" b="0" i="1" smtClean="0">
                            <a:solidFill>
                              <a:schemeClr val="tx1"/>
                            </a:solidFill>
                            <a:latin typeface="Cambria Math" panose="02040503050406030204" pitchFamily="18" charset="0"/>
                            <a:cs typeface="Times New Roman" panose="02020603050405020304" pitchFamily="18" charset="0"/>
                          </a:rPr>
                          <m:t>𝑥</m:t>
                        </m:r>
                      </m:e>
                    </m:d>
                    <m:r>
                      <a:rPr lang="en-US" sz="1800" b="0" i="1" smtClean="0">
                        <a:solidFill>
                          <a:schemeClr val="tx1"/>
                        </a:solidFill>
                        <a:latin typeface="Cambria Math" panose="02040503050406030204" pitchFamily="18" charset="0"/>
                        <a:cs typeface="Times New Roman" panose="02020603050405020304" pitchFamily="18" charset="0"/>
                      </a:rPr>
                      <m:t>=</m:t>
                    </m:r>
                    <m:f>
                      <m:fPr>
                        <m:ctrlPr>
                          <a:rPr lang="en-US" sz="1800" b="0" i="1" smtClean="0">
                            <a:solidFill>
                              <a:schemeClr val="tx1"/>
                            </a:solidFill>
                            <a:latin typeface="Cambria Math" panose="02040503050406030204" pitchFamily="18" charset="0"/>
                            <a:cs typeface="Times New Roman" panose="02020603050405020304" pitchFamily="18" charset="0"/>
                          </a:rPr>
                        </m:ctrlPr>
                      </m:fPr>
                      <m:num>
                        <m:r>
                          <a:rPr lang="en-US" sz="1800" b="0" i="1" smtClean="0">
                            <a:solidFill>
                              <a:schemeClr val="tx1"/>
                            </a:solidFill>
                            <a:latin typeface="Cambria Math" panose="02040503050406030204" pitchFamily="18" charset="0"/>
                            <a:cs typeface="Times New Roman" panose="02020603050405020304" pitchFamily="18" charset="0"/>
                          </a:rPr>
                          <m:t>1</m:t>
                        </m:r>
                      </m:num>
                      <m:den>
                        <m:r>
                          <a:rPr lang="en-US" sz="1800" b="0" i="1" smtClean="0">
                            <a:solidFill>
                              <a:schemeClr val="tx1"/>
                            </a:solidFill>
                            <a:latin typeface="Cambria Math" panose="02040503050406030204" pitchFamily="18" charset="0"/>
                            <a:cs typeface="Times New Roman" panose="02020603050405020304" pitchFamily="18" charset="0"/>
                          </a:rPr>
                          <m:t>1+</m:t>
                        </m:r>
                        <m:sSup>
                          <m:sSupPr>
                            <m:ctrlPr>
                              <a:rPr lang="en-US" sz="1800" b="0" i="1" smtClean="0">
                                <a:solidFill>
                                  <a:schemeClr val="tx1"/>
                                </a:solidFill>
                                <a:latin typeface="Cambria Math" panose="02040503050406030204" pitchFamily="18" charset="0"/>
                                <a:cs typeface="Times New Roman" panose="02020603050405020304" pitchFamily="18" charset="0"/>
                              </a:rPr>
                            </m:ctrlPr>
                          </m:sSupPr>
                          <m:e>
                            <m:r>
                              <a:rPr lang="en-US" sz="1800" b="0" i="1" smtClean="0">
                                <a:solidFill>
                                  <a:schemeClr val="tx1"/>
                                </a:solidFill>
                                <a:latin typeface="Cambria Math" panose="02040503050406030204" pitchFamily="18" charset="0"/>
                                <a:cs typeface="Times New Roman" panose="02020603050405020304" pitchFamily="18" charset="0"/>
                              </a:rPr>
                              <m:t>𝑒</m:t>
                            </m:r>
                          </m:e>
                          <m:sup>
                            <m:r>
                              <a:rPr lang="en-US" sz="1800" b="0" i="1" smtClean="0">
                                <a:solidFill>
                                  <a:schemeClr val="tx1"/>
                                </a:solidFill>
                                <a:latin typeface="Cambria Math" panose="02040503050406030204" pitchFamily="18" charset="0"/>
                                <a:cs typeface="Times New Roman" panose="02020603050405020304" pitchFamily="18" charset="0"/>
                              </a:rPr>
                              <m:t>−</m:t>
                            </m:r>
                            <m:r>
                              <a:rPr lang="en-US" sz="1800" b="0" i="1" smtClean="0">
                                <a:solidFill>
                                  <a:schemeClr val="tx1"/>
                                </a:solidFill>
                                <a:latin typeface="Cambria Math" panose="02040503050406030204" pitchFamily="18" charset="0"/>
                                <a:cs typeface="Times New Roman" panose="02020603050405020304" pitchFamily="18" charset="0"/>
                              </a:rPr>
                              <m:t>𝑥</m:t>
                            </m:r>
                          </m:sup>
                        </m:sSup>
                      </m:den>
                    </m:f>
                  </m:oMath>
                </a14:m>
                <a:endParaRPr lang="en-US" sz="1800" b="0" dirty="0">
                  <a:solidFill>
                    <a:schemeClr val="tx1"/>
                  </a:solidFill>
                  <a:latin typeface="Times New Roman" panose="02020603050405020304" pitchFamily="18" charset="0"/>
                  <a:cs typeface="Times New Roman" panose="02020603050405020304" pitchFamily="18" charset="0"/>
                </a:endParaRPr>
              </a:p>
              <a:p>
                <a:pPr lvl="2"/>
                <a:r>
                  <a:rPr lang="en-VN" sz="1800" dirty="0">
                    <a:solidFill>
                      <a:schemeClr val="tx1"/>
                    </a:solidFill>
                    <a:latin typeface="Times New Roman" panose="02020603050405020304" pitchFamily="18" charset="0"/>
                    <a:cs typeface="Times New Roman" panose="02020603050405020304" pitchFamily="18" charset="0"/>
                  </a:rPr>
                  <a:t>	_ </a:t>
                </a:r>
                <a14:m>
                  <m:oMath xmlns:m="http://schemas.openxmlformats.org/officeDocument/2006/math">
                    <m:r>
                      <a:rPr lang="en-US" sz="1800" b="0" i="1" smtClean="0">
                        <a:solidFill>
                          <a:schemeClr val="tx1"/>
                        </a:solidFill>
                        <a:latin typeface="Cambria Math" panose="02040503050406030204" pitchFamily="18" charset="0"/>
                        <a:cs typeface="Times New Roman" panose="02020603050405020304" pitchFamily="18" charset="0"/>
                      </a:rPr>
                      <m:t>𝑠𝑖𝑔𝑚𝑜𝑖𝑑</m:t>
                    </m:r>
                    <m:r>
                      <a:rPr lang="en-US" sz="1800" b="0" i="1" smtClean="0">
                        <a:solidFill>
                          <a:schemeClr val="tx1"/>
                        </a:solidFill>
                        <a:latin typeface="Cambria Math" panose="02040503050406030204" pitchFamily="18" charset="0"/>
                        <a:cs typeface="Times New Roman" panose="02020603050405020304" pitchFamily="18" charset="0"/>
                      </a:rPr>
                      <m:t>′</m:t>
                    </m:r>
                    <m:d>
                      <m:dPr>
                        <m:ctrlPr>
                          <a:rPr lang="en-US" sz="1800" b="0" i="1" smtClean="0">
                            <a:solidFill>
                              <a:schemeClr val="tx1"/>
                            </a:solidFill>
                            <a:latin typeface="Cambria Math" panose="02040503050406030204" pitchFamily="18" charset="0"/>
                            <a:cs typeface="Times New Roman" panose="02020603050405020304" pitchFamily="18" charset="0"/>
                          </a:rPr>
                        </m:ctrlPr>
                      </m:dPr>
                      <m:e>
                        <m:r>
                          <a:rPr lang="en-US" sz="1800" b="0" i="1" smtClean="0">
                            <a:solidFill>
                              <a:schemeClr val="tx1"/>
                            </a:solidFill>
                            <a:latin typeface="Cambria Math" panose="02040503050406030204" pitchFamily="18" charset="0"/>
                            <a:cs typeface="Times New Roman" panose="02020603050405020304" pitchFamily="18" charset="0"/>
                          </a:rPr>
                          <m:t>𝑥</m:t>
                        </m:r>
                      </m:e>
                    </m:d>
                    <m:r>
                      <a:rPr lang="en-US" sz="1800" b="0" i="1" smtClean="0">
                        <a:solidFill>
                          <a:schemeClr val="tx1"/>
                        </a:solidFill>
                        <a:latin typeface="Cambria Math" panose="02040503050406030204" pitchFamily="18" charset="0"/>
                        <a:cs typeface="Times New Roman" panose="02020603050405020304" pitchFamily="18" charset="0"/>
                      </a:rPr>
                      <m:t>=</m:t>
                    </m:r>
                    <m:r>
                      <a:rPr lang="en-US" sz="1800" b="0" i="1" smtClean="0">
                        <a:solidFill>
                          <a:schemeClr val="tx1"/>
                        </a:solidFill>
                        <a:latin typeface="Cambria Math" panose="02040503050406030204" pitchFamily="18" charset="0"/>
                        <a:cs typeface="Times New Roman" panose="02020603050405020304" pitchFamily="18" charset="0"/>
                      </a:rPr>
                      <m:t>𝑠𝑖𝑔𝑚𝑜𝑖𝑑</m:t>
                    </m:r>
                    <m:d>
                      <m:dPr>
                        <m:ctrlPr>
                          <a:rPr lang="en-US" sz="1800" b="0" i="1" smtClean="0">
                            <a:solidFill>
                              <a:schemeClr val="tx1"/>
                            </a:solidFill>
                            <a:latin typeface="Cambria Math" panose="02040503050406030204" pitchFamily="18" charset="0"/>
                            <a:cs typeface="Times New Roman" panose="02020603050405020304" pitchFamily="18" charset="0"/>
                          </a:rPr>
                        </m:ctrlPr>
                      </m:dPr>
                      <m:e>
                        <m:r>
                          <a:rPr lang="en-US" sz="1800" b="0" i="1" smtClean="0">
                            <a:solidFill>
                              <a:schemeClr val="tx1"/>
                            </a:solidFill>
                            <a:latin typeface="Cambria Math" panose="02040503050406030204" pitchFamily="18" charset="0"/>
                            <a:cs typeface="Times New Roman" panose="02020603050405020304" pitchFamily="18" charset="0"/>
                          </a:rPr>
                          <m:t>𝑥</m:t>
                        </m:r>
                      </m:e>
                    </m:d>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(1 −</m:t>
                    </m:r>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𝑠𝑖𝑔𝑚𝑜𝑖𝑑</m:t>
                    </m:r>
                    <m:d>
                      <m:dPr>
                        <m:ctrlP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𝑥</m:t>
                        </m:r>
                      </m:e>
                    </m:d>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a14:m>
                <a:endParaRPr lang="en-VN" sz="1800" dirty="0">
                  <a:solidFill>
                    <a:schemeClr val="tx1"/>
                  </a:solidFill>
                  <a:latin typeface="Times New Roman" panose="02020603050405020304" pitchFamily="18" charset="0"/>
                  <a:cs typeface="Times New Roman" panose="02020603050405020304" pitchFamily="18" charset="0"/>
                </a:endParaRPr>
              </a:p>
              <a:p>
                <a:pPr marL="285750" lvl="2" indent="-285750">
                  <a:buFont typeface="Arial" panose="020B0604020202020204" pitchFamily="34" charset="0"/>
                  <a:buChar char="•"/>
                </a:pPr>
                <a:r>
                  <a:rPr lang="en-VN" sz="1800" b="1" dirty="0">
                    <a:solidFill>
                      <a:schemeClr val="tx1"/>
                    </a:solidFill>
                    <a:latin typeface="Times New Roman" panose="02020603050405020304" pitchFamily="18" charset="0"/>
                    <a:cs typeface="Times New Roman" panose="02020603050405020304" pitchFamily="18" charset="0"/>
                  </a:rPr>
                  <a:t>Rectified Linear Unit (ReLU):</a:t>
                </a:r>
              </a:p>
              <a:p>
                <a:pPr lvl="3"/>
                <a:r>
                  <a:rPr lang="en-VN" sz="1800" dirty="0">
                    <a:solidFill>
                      <a:schemeClr val="tx1"/>
                    </a:solidFill>
                    <a:latin typeface="Times New Roman" panose="02020603050405020304" pitchFamily="18" charset="0"/>
                    <a:cs typeface="Times New Roman" panose="02020603050405020304" pitchFamily="18" charset="0"/>
                  </a:rPr>
                  <a:t>	_ </a:t>
                </a:r>
                <a14:m>
                  <m:oMath xmlns:m="http://schemas.openxmlformats.org/officeDocument/2006/math">
                    <m:r>
                      <a:rPr lang="en-US" sz="1800" b="0" i="1" smtClean="0">
                        <a:solidFill>
                          <a:schemeClr val="tx1"/>
                        </a:solidFill>
                        <a:latin typeface="Cambria Math" panose="02040503050406030204" pitchFamily="18" charset="0"/>
                        <a:cs typeface="Times New Roman" panose="02020603050405020304" pitchFamily="18" charset="0"/>
                      </a:rPr>
                      <m:t>𝑅𝑒𝐿𝑈</m:t>
                    </m:r>
                    <m:d>
                      <m:dPr>
                        <m:ctrlPr>
                          <a:rPr lang="en-US" sz="1800" b="0" i="1" smtClean="0">
                            <a:solidFill>
                              <a:schemeClr val="tx1"/>
                            </a:solidFill>
                            <a:latin typeface="Cambria Math" panose="02040503050406030204" pitchFamily="18" charset="0"/>
                            <a:cs typeface="Times New Roman" panose="02020603050405020304" pitchFamily="18" charset="0"/>
                          </a:rPr>
                        </m:ctrlPr>
                      </m:dPr>
                      <m:e>
                        <m:r>
                          <a:rPr lang="en-US" sz="1800" b="0" i="1" smtClean="0">
                            <a:solidFill>
                              <a:schemeClr val="tx1"/>
                            </a:solidFill>
                            <a:latin typeface="Cambria Math" panose="02040503050406030204" pitchFamily="18" charset="0"/>
                            <a:cs typeface="Times New Roman" panose="02020603050405020304" pitchFamily="18" charset="0"/>
                          </a:rPr>
                          <m:t>𝑥</m:t>
                        </m:r>
                      </m:e>
                    </m:d>
                    <m:r>
                      <a:rPr lang="en-US" sz="1800" b="0" i="1" smtClean="0">
                        <a:solidFill>
                          <a:schemeClr val="tx1"/>
                        </a:solidFill>
                        <a:latin typeface="Cambria Math" panose="02040503050406030204" pitchFamily="18" charset="0"/>
                        <a:cs typeface="Times New Roman" panose="02020603050405020304" pitchFamily="18" charset="0"/>
                      </a:rPr>
                      <m:t>= </m:t>
                    </m:r>
                    <m:d>
                      <m:dPr>
                        <m:begChr m:val="{"/>
                        <m:endChr m:val=""/>
                        <m:ctrlPr>
                          <a:rPr lang="en-US" sz="1800" b="0" i="1" smtClean="0">
                            <a:solidFill>
                              <a:schemeClr val="tx1"/>
                            </a:solidFill>
                            <a:latin typeface="Cambria Math" panose="02040503050406030204" pitchFamily="18" charset="0"/>
                            <a:cs typeface="Times New Roman" panose="02020603050405020304" pitchFamily="18" charset="0"/>
                          </a:rPr>
                        </m:ctrlPr>
                      </m:dPr>
                      <m:e>
                        <m:eqArr>
                          <m:eqArrPr>
                            <m:ctrlPr>
                              <a:rPr lang="en-US" sz="1800" b="0" i="1" smtClean="0">
                                <a:solidFill>
                                  <a:schemeClr val="tx1"/>
                                </a:solidFill>
                                <a:latin typeface="Cambria Math" panose="02040503050406030204" pitchFamily="18" charset="0"/>
                                <a:cs typeface="Times New Roman" panose="02020603050405020304" pitchFamily="18" charset="0"/>
                              </a:rPr>
                            </m:ctrlPr>
                          </m:eqArrPr>
                          <m:e>
                            <m:r>
                              <a:rPr lang="en-US" sz="1800" b="0" i="1" smtClean="0">
                                <a:solidFill>
                                  <a:schemeClr val="tx1"/>
                                </a:solidFill>
                                <a:latin typeface="Cambria Math" panose="02040503050406030204" pitchFamily="18" charset="0"/>
                                <a:cs typeface="Times New Roman" panose="02020603050405020304" pitchFamily="18" charset="0"/>
                              </a:rPr>
                              <m:t>0 </m:t>
                            </m:r>
                            <m:r>
                              <a:rPr lang="en-US" sz="1800" b="0" i="1" smtClean="0">
                                <a:solidFill>
                                  <a:schemeClr val="tx1"/>
                                </a:solidFill>
                                <a:latin typeface="Cambria Math" panose="02040503050406030204" pitchFamily="18" charset="0"/>
                                <a:cs typeface="Times New Roman" panose="02020603050405020304" pitchFamily="18" charset="0"/>
                              </a:rPr>
                              <m:t>𝑛</m:t>
                            </m:r>
                            <m:r>
                              <a:rPr lang="en-US" sz="1800" b="0" i="1" smtClean="0">
                                <a:solidFill>
                                  <a:schemeClr val="tx1"/>
                                </a:solidFill>
                                <a:latin typeface="Cambria Math" panose="02040503050406030204" pitchFamily="18" charset="0"/>
                                <a:cs typeface="Times New Roman" panose="02020603050405020304" pitchFamily="18" charset="0"/>
                              </a:rPr>
                              <m:t>ế</m:t>
                            </m:r>
                            <m:r>
                              <m:rPr>
                                <m:sty m:val="p"/>
                              </m:rPr>
                              <a:rPr lang="en-US" sz="1800" b="0" i="1" smtClean="0">
                                <a:solidFill>
                                  <a:schemeClr val="tx1"/>
                                </a:solidFill>
                                <a:latin typeface="Cambria Math" panose="02040503050406030204" pitchFamily="18" charset="0"/>
                                <a:cs typeface="Times New Roman" panose="02020603050405020304" pitchFamily="18" charset="0"/>
                              </a:rPr>
                              <m:t>u</m:t>
                            </m:r>
                            <m:r>
                              <a:rPr lang="en-US" sz="1800" b="0" i="1" smtClean="0">
                                <a:solidFill>
                                  <a:schemeClr val="tx1"/>
                                </a:solidFill>
                                <a:latin typeface="Cambria Math" panose="02040503050406030204" pitchFamily="18" charset="0"/>
                                <a:cs typeface="Times New Roman" panose="02020603050405020304" pitchFamily="18" charset="0"/>
                              </a:rPr>
                              <m:t> </m:t>
                            </m:r>
                            <m:r>
                              <a:rPr lang="en-US" sz="1800" b="0" i="1" smtClean="0">
                                <a:solidFill>
                                  <a:schemeClr val="tx1"/>
                                </a:solidFill>
                                <a:latin typeface="Cambria Math" panose="02040503050406030204" pitchFamily="18" charset="0"/>
                                <a:cs typeface="Times New Roman" panose="02020603050405020304" pitchFamily="18" charset="0"/>
                              </a:rPr>
                              <m:t>𝑥</m:t>
                            </m:r>
                            <m:r>
                              <a:rPr lang="en-US" sz="1800" b="0" i="1" smtClean="0">
                                <a:solidFill>
                                  <a:schemeClr val="tx1"/>
                                </a:solidFill>
                                <a:latin typeface="Cambria Math" panose="02040503050406030204" pitchFamily="18" charset="0"/>
                                <a:cs typeface="Times New Roman" panose="02020603050405020304" pitchFamily="18" charset="0"/>
                              </a:rPr>
                              <m:t> ≤0</m:t>
                            </m:r>
                          </m:e>
                          <m:e>
                            <m:r>
                              <a:rPr lang="en-US" sz="1800" b="0" i="1" smtClean="0">
                                <a:solidFill>
                                  <a:schemeClr val="tx1"/>
                                </a:solidFill>
                                <a:latin typeface="Cambria Math" panose="02040503050406030204" pitchFamily="18" charset="0"/>
                                <a:cs typeface="Times New Roman" panose="02020603050405020304" pitchFamily="18" charset="0"/>
                              </a:rPr>
                              <m:t>𝑥</m:t>
                            </m:r>
                            <m:r>
                              <a:rPr lang="en-US" sz="1800" b="0" i="1" smtClean="0">
                                <a:solidFill>
                                  <a:schemeClr val="tx1"/>
                                </a:solidFill>
                                <a:latin typeface="Cambria Math" panose="02040503050406030204" pitchFamily="18" charset="0"/>
                                <a:cs typeface="Times New Roman" panose="02020603050405020304" pitchFamily="18" charset="0"/>
                              </a:rPr>
                              <m:t> </m:t>
                            </m:r>
                            <m:r>
                              <a:rPr lang="en-US" sz="1800" b="0" i="1" smtClean="0">
                                <a:solidFill>
                                  <a:schemeClr val="tx1"/>
                                </a:solidFill>
                                <a:latin typeface="Cambria Math" panose="02040503050406030204" pitchFamily="18" charset="0"/>
                                <a:cs typeface="Times New Roman" panose="02020603050405020304" pitchFamily="18" charset="0"/>
                              </a:rPr>
                              <m:t>𝑖𝑓</m:t>
                            </m:r>
                            <m:r>
                              <a:rPr lang="en-US" sz="1800" b="0" i="1" smtClean="0">
                                <a:solidFill>
                                  <a:schemeClr val="tx1"/>
                                </a:solidFill>
                                <a:latin typeface="Cambria Math" panose="02040503050406030204" pitchFamily="18" charset="0"/>
                                <a:cs typeface="Times New Roman" panose="02020603050405020304" pitchFamily="18" charset="0"/>
                              </a:rPr>
                              <m:t> </m:t>
                            </m:r>
                            <m:r>
                              <a:rPr lang="en-US" sz="1800" b="0" i="1" smtClean="0">
                                <a:solidFill>
                                  <a:schemeClr val="tx1"/>
                                </a:solidFill>
                                <a:latin typeface="Cambria Math" panose="02040503050406030204" pitchFamily="18" charset="0"/>
                                <a:cs typeface="Times New Roman" panose="02020603050405020304" pitchFamily="18" charset="0"/>
                              </a:rPr>
                              <m:t>𝑥</m:t>
                            </m:r>
                            <m:r>
                              <a:rPr lang="en-US" sz="1800" b="0" i="1" smtClean="0">
                                <a:solidFill>
                                  <a:schemeClr val="tx1"/>
                                </a:solidFill>
                                <a:latin typeface="Cambria Math" panose="02040503050406030204" pitchFamily="18" charset="0"/>
                                <a:cs typeface="Times New Roman" panose="02020603050405020304" pitchFamily="18" charset="0"/>
                              </a:rPr>
                              <m:t>&gt;0</m:t>
                            </m:r>
                          </m:e>
                        </m:eqArr>
                      </m:e>
                    </m:d>
                  </m:oMath>
                </a14:m>
                <a:endParaRPr lang="en-US" sz="1800" b="0" dirty="0">
                  <a:solidFill>
                    <a:schemeClr val="tx1"/>
                  </a:solidFill>
                  <a:latin typeface="Times New Roman" panose="02020603050405020304" pitchFamily="18" charset="0"/>
                  <a:cs typeface="Times New Roman" panose="02020603050405020304" pitchFamily="18" charset="0"/>
                </a:endParaRPr>
              </a:p>
              <a:p>
                <a:pPr lvl="3"/>
                <a:r>
                  <a:rPr lang="en-VN" sz="1800" dirty="0">
                    <a:solidFill>
                      <a:schemeClr val="tx1"/>
                    </a:solidFill>
                    <a:latin typeface="Times New Roman" panose="02020603050405020304" pitchFamily="18" charset="0"/>
                    <a:cs typeface="Times New Roman" panose="02020603050405020304" pitchFamily="18" charset="0"/>
                  </a:rPr>
                  <a:t>	_ </a:t>
                </a:r>
                <a14:m>
                  <m:oMath xmlns:m="http://schemas.openxmlformats.org/officeDocument/2006/math">
                    <m:r>
                      <a:rPr lang="en-US" sz="1800" b="0" i="1" smtClean="0">
                        <a:solidFill>
                          <a:schemeClr val="tx1"/>
                        </a:solidFill>
                        <a:latin typeface="Cambria Math" panose="02040503050406030204" pitchFamily="18" charset="0"/>
                        <a:cs typeface="Times New Roman" panose="02020603050405020304" pitchFamily="18" charset="0"/>
                      </a:rPr>
                      <m:t>𝑅𝑒𝐿𝑈</m:t>
                    </m:r>
                    <m:r>
                      <a:rPr lang="en-US" sz="1800" b="0" i="1" smtClean="0">
                        <a:solidFill>
                          <a:schemeClr val="tx1"/>
                        </a:solidFill>
                        <a:latin typeface="Cambria Math" panose="02040503050406030204" pitchFamily="18" charset="0"/>
                        <a:cs typeface="Times New Roman" panose="02020603050405020304" pitchFamily="18" charset="0"/>
                      </a:rPr>
                      <m:t>′</m:t>
                    </m:r>
                    <m:d>
                      <m:dPr>
                        <m:ctrlPr>
                          <a:rPr lang="en-US" sz="1800" b="0" i="1" smtClean="0">
                            <a:solidFill>
                              <a:schemeClr val="tx1"/>
                            </a:solidFill>
                            <a:latin typeface="Cambria Math" panose="02040503050406030204" pitchFamily="18" charset="0"/>
                            <a:cs typeface="Times New Roman" panose="02020603050405020304" pitchFamily="18" charset="0"/>
                          </a:rPr>
                        </m:ctrlPr>
                      </m:dPr>
                      <m:e>
                        <m:r>
                          <a:rPr lang="en-US" sz="1800" b="0" i="1" smtClean="0">
                            <a:solidFill>
                              <a:schemeClr val="tx1"/>
                            </a:solidFill>
                            <a:latin typeface="Cambria Math" panose="02040503050406030204" pitchFamily="18" charset="0"/>
                            <a:cs typeface="Times New Roman" panose="02020603050405020304" pitchFamily="18" charset="0"/>
                          </a:rPr>
                          <m:t>𝑥</m:t>
                        </m:r>
                      </m:e>
                    </m:d>
                    <m:r>
                      <a:rPr lang="en-US" sz="1800" b="0" i="1" smtClean="0">
                        <a:solidFill>
                          <a:schemeClr val="tx1"/>
                        </a:solidFill>
                        <a:latin typeface="Cambria Math" panose="02040503050406030204" pitchFamily="18" charset="0"/>
                        <a:cs typeface="Times New Roman" panose="02020603050405020304" pitchFamily="18" charset="0"/>
                      </a:rPr>
                      <m:t>= </m:t>
                    </m:r>
                    <m:d>
                      <m:dPr>
                        <m:begChr m:val="{"/>
                        <m:endChr m:val=""/>
                        <m:ctrlPr>
                          <a:rPr lang="en-US" sz="1800" b="0" i="1" smtClean="0">
                            <a:solidFill>
                              <a:schemeClr val="tx1"/>
                            </a:solidFill>
                            <a:latin typeface="Cambria Math" panose="02040503050406030204" pitchFamily="18" charset="0"/>
                            <a:cs typeface="Times New Roman" panose="02020603050405020304" pitchFamily="18" charset="0"/>
                          </a:rPr>
                        </m:ctrlPr>
                      </m:dPr>
                      <m:e>
                        <m:eqArr>
                          <m:eqArrPr>
                            <m:ctrlPr>
                              <a:rPr lang="en-US" sz="1800" b="0" i="1" smtClean="0">
                                <a:solidFill>
                                  <a:schemeClr val="tx1"/>
                                </a:solidFill>
                                <a:latin typeface="Cambria Math" panose="02040503050406030204" pitchFamily="18" charset="0"/>
                                <a:cs typeface="Times New Roman" panose="02020603050405020304" pitchFamily="18" charset="0"/>
                              </a:rPr>
                            </m:ctrlPr>
                          </m:eqArrPr>
                          <m:e>
                            <m:r>
                              <a:rPr lang="en-US" sz="1800" b="0" i="1" smtClean="0">
                                <a:solidFill>
                                  <a:schemeClr val="tx1"/>
                                </a:solidFill>
                                <a:latin typeface="Cambria Math" panose="02040503050406030204" pitchFamily="18" charset="0"/>
                                <a:cs typeface="Times New Roman" panose="02020603050405020304" pitchFamily="18" charset="0"/>
                              </a:rPr>
                              <m:t>0 </m:t>
                            </m:r>
                            <m:r>
                              <a:rPr lang="en-US" sz="1800" b="0" i="1" smtClean="0">
                                <a:solidFill>
                                  <a:schemeClr val="tx1"/>
                                </a:solidFill>
                                <a:latin typeface="Cambria Math" panose="02040503050406030204" pitchFamily="18" charset="0"/>
                                <a:cs typeface="Times New Roman" panose="02020603050405020304" pitchFamily="18" charset="0"/>
                              </a:rPr>
                              <m:t>𝑛</m:t>
                            </m:r>
                            <m:r>
                              <a:rPr lang="en-US" sz="1800" b="0" i="1" smtClean="0">
                                <a:solidFill>
                                  <a:schemeClr val="tx1"/>
                                </a:solidFill>
                                <a:latin typeface="Cambria Math" panose="02040503050406030204" pitchFamily="18" charset="0"/>
                                <a:cs typeface="Times New Roman" panose="02020603050405020304" pitchFamily="18" charset="0"/>
                              </a:rPr>
                              <m:t>ế</m:t>
                            </m:r>
                            <m:r>
                              <m:rPr>
                                <m:sty m:val="p"/>
                              </m:rPr>
                              <a:rPr lang="en-US" sz="1800" b="0" i="1" smtClean="0">
                                <a:solidFill>
                                  <a:schemeClr val="tx1"/>
                                </a:solidFill>
                                <a:latin typeface="Cambria Math" panose="02040503050406030204" pitchFamily="18" charset="0"/>
                                <a:cs typeface="Times New Roman" panose="02020603050405020304" pitchFamily="18" charset="0"/>
                              </a:rPr>
                              <m:t>u</m:t>
                            </m:r>
                            <m:r>
                              <a:rPr lang="en-US" sz="1800" b="0" i="1" smtClean="0">
                                <a:solidFill>
                                  <a:schemeClr val="tx1"/>
                                </a:solidFill>
                                <a:latin typeface="Cambria Math" panose="02040503050406030204" pitchFamily="18" charset="0"/>
                                <a:cs typeface="Times New Roman" panose="02020603050405020304" pitchFamily="18" charset="0"/>
                              </a:rPr>
                              <m:t> </m:t>
                            </m:r>
                            <m:r>
                              <a:rPr lang="en-US" sz="1800" b="0" i="1" smtClean="0">
                                <a:solidFill>
                                  <a:schemeClr val="tx1"/>
                                </a:solidFill>
                                <a:latin typeface="Cambria Math" panose="02040503050406030204" pitchFamily="18" charset="0"/>
                                <a:cs typeface="Times New Roman" panose="02020603050405020304" pitchFamily="18" charset="0"/>
                              </a:rPr>
                              <m:t>𝑥</m:t>
                            </m:r>
                            <m:r>
                              <a:rPr lang="en-US" sz="1800" b="0" i="1" smtClean="0">
                                <a:solidFill>
                                  <a:schemeClr val="tx1"/>
                                </a:solidFill>
                                <a:latin typeface="Cambria Math" panose="02040503050406030204" pitchFamily="18" charset="0"/>
                                <a:cs typeface="Times New Roman" panose="02020603050405020304" pitchFamily="18" charset="0"/>
                              </a:rPr>
                              <m:t> ≤0</m:t>
                            </m:r>
                          </m:e>
                          <m:e>
                            <m:r>
                              <a:rPr lang="en-US" sz="1800" b="0" i="1" smtClean="0">
                                <a:solidFill>
                                  <a:schemeClr val="tx1"/>
                                </a:solidFill>
                                <a:latin typeface="Cambria Math" panose="02040503050406030204" pitchFamily="18" charset="0"/>
                                <a:cs typeface="Times New Roman" panose="02020603050405020304" pitchFamily="18" charset="0"/>
                              </a:rPr>
                              <m:t>1 </m:t>
                            </m:r>
                            <m:r>
                              <a:rPr lang="en-US" sz="1800" b="0" i="1" smtClean="0">
                                <a:solidFill>
                                  <a:schemeClr val="tx1"/>
                                </a:solidFill>
                                <a:latin typeface="Cambria Math" panose="02040503050406030204" pitchFamily="18" charset="0"/>
                                <a:cs typeface="Times New Roman" panose="02020603050405020304" pitchFamily="18" charset="0"/>
                              </a:rPr>
                              <m:t>𝑛</m:t>
                            </m:r>
                            <m:r>
                              <a:rPr lang="en-US" sz="1800" b="0" i="1" smtClean="0">
                                <a:solidFill>
                                  <a:schemeClr val="tx1"/>
                                </a:solidFill>
                                <a:latin typeface="Cambria Math" panose="02040503050406030204" pitchFamily="18" charset="0"/>
                                <a:cs typeface="Times New Roman" panose="02020603050405020304" pitchFamily="18" charset="0"/>
                              </a:rPr>
                              <m:t>ế</m:t>
                            </m:r>
                            <m:r>
                              <m:rPr>
                                <m:sty m:val="p"/>
                              </m:rPr>
                              <a:rPr lang="en-US" sz="1800" b="0" i="1" smtClean="0">
                                <a:solidFill>
                                  <a:schemeClr val="tx1"/>
                                </a:solidFill>
                                <a:latin typeface="Cambria Math" panose="02040503050406030204" pitchFamily="18" charset="0"/>
                                <a:cs typeface="Times New Roman" panose="02020603050405020304" pitchFamily="18" charset="0"/>
                              </a:rPr>
                              <m:t>u</m:t>
                            </m:r>
                            <m:r>
                              <a:rPr lang="en-US" sz="1800" b="0" i="1" smtClean="0">
                                <a:solidFill>
                                  <a:schemeClr val="tx1"/>
                                </a:solidFill>
                                <a:latin typeface="Cambria Math" panose="02040503050406030204" pitchFamily="18" charset="0"/>
                                <a:cs typeface="Times New Roman" panose="02020603050405020304" pitchFamily="18" charset="0"/>
                              </a:rPr>
                              <m:t> </m:t>
                            </m:r>
                            <m:r>
                              <a:rPr lang="en-US" sz="1800" b="0" i="1" smtClean="0">
                                <a:solidFill>
                                  <a:schemeClr val="tx1"/>
                                </a:solidFill>
                                <a:latin typeface="Cambria Math" panose="02040503050406030204" pitchFamily="18" charset="0"/>
                                <a:cs typeface="Times New Roman" panose="02020603050405020304" pitchFamily="18" charset="0"/>
                              </a:rPr>
                              <m:t>𝑥</m:t>
                            </m:r>
                            <m:r>
                              <a:rPr lang="en-US" sz="1800" b="0" i="1" smtClean="0">
                                <a:solidFill>
                                  <a:schemeClr val="tx1"/>
                                </a:solidFill>
                                <a:latin typeface="Cambria Math" panose="02040503050406030204" pitchFamily="18" charset="0"/>
                                <a:cs typeface="Times New Roman" panose="02020603050405020304" pitchFamily="18" charset="0"/>
                              </a:rPr>
                              <m:t>&gt;0</m:t>
                            </m:r>
                          </m:e>
                        </m:eqArr>
                      </m:e>
                    </m:d>
                  </m:oMath>
                </a14:m>
                <a:endParaRPr lang="en-VN" sz="18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F7F039B4-D291-3541-88E1-7B545367D0D2}"/>
                  </a:ext>
                </a:extLst>
              </p:cNvPr>
              <p:cNvSpPr txBox="1">
                <a:spLocks noRot="1" noChangeAspect="1" noMove="1" noResize="1" noEditPoints="1" noAdjustHandles="1" noChangeArrowheads="1" noChangeShapeType="1" noTextEdit="1"/>
              </p:cNvSpPr>
              <p:nvPr/>
            </p:nvSpPr>
            <p:spPr>
              <a:xfrm>
                <a:off x="617637" y="1810020"/>
                <a:ext cx="10956726" cy="3775842"/>
              </a:xfrm>
              <a:prstGeom prst="rect">
                <a:avLst/>
              </a:prstGeom>
              <a:blipFill>
                <a:blip r:embed="rId3"/>
                <a:stretch>
                  <a:fillRect l="-346" t="-333" b="-51667"/>
                </a:stretch>
              </a:blipFill>
            </p:spPr>
            <p:txBody>
              <a:bodyPr/>
              <a:lstStyle/>
              <a:p>
                <a:r>
                  <a:rPr lang="en-VN">
                    <a:noFill/>
                  </a:rPr>
                  <a:t> </a:t>
                </a:r>
              </a:p>
            </p:txBody>
          </p:sp>
        </mc:Fallback>
      </mc:AlternateContent>
    </p:spTree>
    <p:extLst>
      <p:ext uri="{BB962C8B-B14F-4D97-AF65-F5344CB8AC3E}">
        <p14:creationId xmlns:p14="http://schemas.microsoft.com/office/powerpoint/2010/main" val="1488379518"/>
      </p:ext>
    </p:extLst>
  </p:cSld>
  <p:clrMapOvr>
    <a:masterClrMapping/>
  </p:clrMapOvr>
  <p:transition spd="slow">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838200" y="0"/>
            <a:ext cx="10515600" cy="998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Times New Roman"/>
              <a:buNone/>
            </a:pPr>
            <a:r>
              <a:rPr lang="en-US" b="1" dirty="0">
                <a:solidFill>
                  <a:srgbClr val="00B050"/>
                </a:solidFill>
                <a:latin typeface="Times New Roman"/>
                <a:cs typeface="Times New Roman"/>
                <a:sym typeface="Times New Roman"/>
              </a:rPr>
              <a:t>Problem 04</a:t>
            </a:r>
            <a:endParaRPr dirty="0"/>
          </a:p>
        </p:txBody>
      </p:sp>
      <p:sp>
        <p:nvSpPr>
          <p:cNvPr id="186" name="Google Shape;186;p21"/>
          <p:cNvSpPr/>
          <p:nvPr/>
        </p:nvSpPr>
        <p:spPr>
          <a:xfrm>
            <a:off x="550073" y="1002835"/>
            <a:ext cx="11190600" cy="127200"/>
          </a:xfrm>
          <a:prstGeom prst="rect">
            <a:avLst/>
          </a:prstGeom>
          <a:solidFill>
            <a:srgbClr val="C55A11"/>
          </a:solid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 name="Google Shape;187;p2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
        <p:nvSpPr>
          <p:cNvPr id="188" name="Google Shape;188;p21"/>
          <p:cNvSpPr txBox="1">
            <a:spLocks noGrp="1"/>
          </p:cNvSpPr>
          <p:nvPr>
            <p:ph type="body" idx="1"/>
          </p:nvPr>
        </p:nvSpPr>
        <p:spPr>
          <a:xfrm>
            <a:off x="838200" y="1273175"/>
            <a:ext cx="10668600" cy="720600"/>
          </a:xfrm>
          <a:prstGeom prst="rect">
            <a:avLst/>
          </a:prstGeom>
          <a:noFill/>
          <a:ln>
            <a:noFill/>
          </a:ln>
        </p:spPr>
        <p:txBody>
          <a:bodyPr spcFirstLastPara="1" wrap="square" lIns="91425" tIns="45700" rIns="91425" bIns="45700" anchor="t" anchorCtr="0">
            <a:normAutofit/>
          </a:bodyPr>
          <a:lstStyle/>
          <a:p>
            <a:pPr marL="457200" lvl="0" indent="-381000" algn="l" rtl="0">
              <a:spcBef>
                <a:spcPts val="0"/>
              </a:spcBef>
              <a:spcAft>
                <a:spcPts val="0"/>
              </a:spcAft>
              <a:buClr>
                <a:srgbClr val="0070C0"/>
              </a:buClr>
              <a:buSzPts val="2400"/>
              <a:buFont typeface="Times New Roman"/>
              <a:buChar char="❖"/>
            </a:pPr>
            <a:r>
              <a:rPr lang="en-US" sz="2400" b="1" dirty="0">
                <a:solidFill>
                  <a:srgbClr val="0070C0"/>
                </a:solidFill>
                <a:latin typeface="Times New Roman"/>
                <a:cs typeface="Times New Roman"/>
                <a:sym typeface="Times New Roman"/>
              </a:rPr>
              <a:t>Introduction</a:t>
            </a:r>
            <a:endParaRPr lang="en-US"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7F039B4-D291-3541-88E1-7B545367D0D2}"/>
                  </a:ext>
                </a:extLst>
              </p:cNvPr>
              <p:cNvSpPr txBox="1"/>
              <p:nvPr/>
            </p:nvSpPr>
            <p:spPr>
              <a:xfrm>
                <a:off x="617637" y="1810020"/>
                <a:ext cx="5169388" cy="3671774"/>
              </a:xfrm>
              <a:prstGeom prst="rect">
                <a:avLst/>
              </a:prstGeom>
              <a:noFill/>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lvl="3" indent="-285750">
                  <a:buFont typeface="Arial" panose="020B0604020202020204" pitchFamily="34" charset="0"/>
                  <a:buChar char="•"/>
                </a:pPr>
                <a:r>
                  <a:rPr lang="en-VN" sz="1800" b="1" dirty="0">
                    <a:solidFill>
                      <a:schemeClr val="tx1"/>
                    </a:solidFill>
                    <a:latin typeface="Times New Roman" panose="02020603050405020304" pitchFamily="18" charset="0"/>
                    <a:cs typeface="Times New Roman" panose="02020603050405020304" pitchFamily="18" charset="0"/>
                  </a:rPr>
                  <a:t>Parametric Rectified Linear Unit (PReLU):</a:t>
                </a:r>
              </a:p>
              <a:p>
                <a:pPr lvl="3"/>
                <a:r>
                  <a:rPr lang="en-VN" sz="1800" dirty="0">
                    <a:solidFill>
                      <a:schemeClr val="tx1"/>
                    </a:solidFill>
                    <a:latin typeface="Times New Roman" panose="02020603050405020304" pitchFamily="18" charset="0"/>
                    <a:cs typeface="Times New Roman" panose="02020603050405020304" pitchFamily="18" charset="0"/>
                  </a:rPr>
                  <a:t>	_ Với 𝛼 = 0.25:</a:t>
                </a:r>
              </a:p>
              <a:p>
                <a:pPr lvl="3"/>
                <a:r>
                  <a:rPr lang="en-VN" sz="1800" dirty="0">
                    <a:solidFill>
                      <a:schemeClr val="tx1"/>
                    </a:solidFill>
                    <a:latin typeface="Times New Roman" panose="02020603050405020304" pitchFamily="18" charset="0"/>
                    <a:cs typeface="Times New Roman" panose="02020603050405020304" pitchFamily="18" charset="0"/>
                  </a:rPr>
                  <a:t>	_ </a:t>
                </a:r>
                <a14:m>
                  <m:oMath xmlns:m="http://schemas.openxmlformats.org/officeDocument/2006/math">
                    <m:r>
                      <a:rPr lang="en-US" sz="1800" i="1">
                        <a:solidFill>
                          <a:schemeClr val="tx1"/>
                        </a:solidFill>
                        <a:latin typeface="Cambria Math" panose="02040503050406030204" pitchFamily="18" charset="0"/>
                        <a:cs typeface="Times New Roman" panose="02020603050405020304" pitchFamily="18" charset="0"/>
                      </a:rPr>
                      <m:t>𝑃𝑅𝑒𝐿𝑈</m:t>
                    </m:r>
                    <m:d>
                      <m:dPr>
                        <m:ctrlPr>
                          <a:rPr lang="en-US" sz="1800" i="1">
                            <a:solidFill>
                              <a:schemeClr val="tx1"/>
                            </a:solidFill>
                            <a:latin typeface="Cambria Math" panose="02040503050406030204" pitchFamily="18" charset="0"/>
                            <a:cs typeface="Times New Roman" panose="02020603050405020304" pitchFamily="18" charset="0"/>
                          </a:rPr>
                        </m:ctrlPr>
                      </m:dPr>
                      <m:e>
                        <m:r>
                          <a:rPr lang="en-US" sz="1800" i="1">
                            <a:solidFill>
                              <a:schemeClr val="tx1"/>
                            </a:solidFill>
                            <a:latin typeface="Cambria Math" panose="02040503050406030204" pitchFamily="18" charset="0"/>
                            <a:cs typeface="Times New Roman" panose="02020603050405020304" pitchFamily="18" charset="0"/>
                          </a:rPr>
                          <m:t>𝑥</m:t>
                        </m:r>
                      </m:e>
                    </m:d>
                    <m:r>
                      <a:rPr lang="en-US" sz="1800" i="1">
                        <a:solidFill>
                          <a:schemeClr val="tx1"/>
                        </a:solidFill>
                        <a:latin typeface="Cambria Math" panose="02040503050406030204" pitchFamily="18" charset="0"/>
                        <a:cs typeface="Times New Roman" panose="02020603050405020304" pitchFamily="18" charset="0"/>
                      </a:rPr>
                      <m:t>= </m:t>
                    </m:r>
                    <m:d>
                      <m:dPr>
                        <m:begChr m:val="{"/>
                        <m:endChr m:val=""/>
                        <m:ctrlPr>
                          <a:rPr lang="en-US" sz="1800" i="1">
                            <a:solidFill>
                              <a:schemeClr val="tx1"/>
                            </a:solidFill>
                            <a:latin typeface="Cambria Math" panose="02040503050406030204" pitchFamily="18" charset="0"/>
                            <a:cs typeface="Times New Roman" panose="02020603050405020304" pitchFamily="18" charset="0"/>
                          </a:rPr>
                        </m:ctrlPr>
                      </m:dPr>
                      <m:e>
                        <m:eqArr>
                          <m:eqArrPr>
                            <m:ctrlPr>
                              <a:rPr lang="en-US" sz="1800" i="1">
                                <a:solidFill>
                                  <a:schemeClr val="tx1"/>
                                </a:solidFill>
                                <a:latin typeface="Cambria Math" panose="02040503050406030204" pitchFamily="18" charset="0"/>
                                <a:cs typeface="Times New Roman" panose="02020603050405020304" pitchFamily="18" charset="0"/>
                              </a:rPr>
                            </m:ctrlPr>
                          </m:eqArrPr>
                          <m:e>
                            <m:r>
                              <a:rPr lang="en-US" sz="18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𝛼</m:t>
                            </m:r>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𝑥</m:t>
                            </m:r>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𝑛</m:t>
                            </m:r>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ế</m:t>
                            </m:r>
                            <m:r>
                              <m:rPr>
                                <m:sty m:val="p"/>
                              </m:rP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u</m:t>
                            </m:r>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𝑥</m:t>
                            </m:r>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≤0</m:t>
                            </m:r>
                          </m:e>
                          <m:e>
                            <m:r>
                              <a:rPr lang="en-US" sz="1800" b="0" i="1" smtClean="0">
                                <a:solidFill>
                                  <a:schemeClr val="tx1"/>
                                </a:solidFill>
                                <a:latin typeface="Cambria Math" panose="02040503050406030204" pitchFamily="18" charset="0"/>
                                <a:cs typeface="Times New Roman" panose="02020603050405020304" pitchFamily="18" charset="0"/>
                              </a:rPr>
                              <m:t>𝑥</m:t>
                            </m:r>
                            <m:r>
                              <a:rPr lang="en-US" sz="1800" b="0" i="1" smtClean="0">
                                <a:solidFill>
                                  <a:schemeClr val="tx1"/>
                                </a:solidFill>
                                <a:latin typeface="Cambria Math" panose="02040503050406030204" pitchFamily="18" charset="0"/>
                                <a:cs typeface="Times New Roman" panose="02020603050405020304" pitchFamily="18" charset="0"/>
                              </a:rPr>
                              <m:t> </m:t>
                            </m:r>
                            <m:r>
                              <a:rPr lang="en-US" sz="1800" b="0" i="1" smtClean="0">
                                <a:solidFill>
                                  <a:schemeClr val="tx1"/>
                                </a:solidFill>
                                <a:latin typeface="Cambria Math" panose="02040503050406030204" pitchFamily="18" charset="0"/>
                                <a:cs typeface="Times New Roman" panose="02020603050405020304" pitchFamily="18" charset="0"/>
                              </a:rPr>
                              <m:t>𝑛</m:t>
                            </m:r>
                            <m:r>
                              <a:rPr lang="en-US" sz="1800" b="0" i="1" smtClean="0">
                                <a:solidFill>
                                  <a:schemeClr val="tx1"/>
                                </a:solidFill>
                                <a:latin typeface="Cambria Math" panose="02040503050406030204" pitchFamily="18" charset="0"/>
                                <a:cs typeface="Times New Roman" panose="02020603050405020304" pitchFamily="18" charset="0"/>
                              </a:rPr>
                              <m:t>ế</m:t>
                            </m:r>
                            <m:r>
                              <a:rPr lang="en-US" sz="1800" b="0" i="1" smtClean="0">
                                <a:solidFill>
                                  <a:schemeClr val="tx1"/>
                                </a:solidFill>
                                <a:latin typeface="Cambria Math" panose="02040503050406030204" pitchFamily="18" charset="0"/>
                                <a:cs typeface="Times New Roman" panose="02020603050405020304" pitchFamily="18" charset="0"/>
                              </a:rPr>
                              <m:t>𝑢</m:t>
                            </m:r>
                            <m:r>
                              <a:rPr lang="en-US" sz="1800" b="0" i="1" smtClean="0">
                                <a:solidFill>
                                  <a:schemeClr val="tx1"/>
                                </a:solidFill>
                                <a:latin typeface="Cambria Math" panose="02040503050406030204" pitchFamily="18" charset="0"/>
                                <a:cs typeface="Times New Roman" panose="02020603050405020304" pitchFamily="18" charset="0"/>
                              </a:rPr>
                              <m:t> </m:t>
                            </m:r>
                            <m:r>
                              <a:rPr lang="en-US" sz="1800" b="0" i="1" smtClean="0">
                                <a:solidFill>
                                  <a:schemeClr val="tx1"/>
                                </a:solidFill>
                                <a:latin typeface="Cambria Math" panose="02040503050406030204" pitchFamily="18" charset="0"/>
                                <a:cs typeface="Times New Roman" panose="02020603050405020304" pitchFamily="18" charset="0"/>
                              </a:rPr>
                              <m:t>𝑥</m:t>
                            </m:r>
                            <m:r>
                              <a:rPr lang="en-US" sz="1800" b="0" i="1" smtClean="0">
                                <a:solidFill>
                                  <a:schemeClr val="tx1"/>
                                </a:solidFill>
                                <a:latin typeface="Cambria Math" panose="02040503050406030204" pitchFamily="18" charset="0"/>
                                <a:cs typeface="Times New Roman" panose="02020603050405020304" pitchFamily="18" charset="0"/>
                              </a:rPr>
                              <m:t>&gt;0</m:t>
                            </m:r>
                          </m:e>
                        </m:eqArr>
                      </m:e>
                    </m:d>
                  </m:oMath>
                </a14:m>
                <a:endParaRPr lang="en-US" sz="1800" dirty="0">
                  <a:solidFill>
                    <a:schemeClr val="tx1"/>
                  </a:solidFill>
                  <a:latin typeface="Times New Roman" panose="02020603050405020304" pitchFamily="18" charset="0"/>
                  <a:cs typeface="Times New Roman" panose="02020603050405020304" pitchFamily="18" charset="0"/>
                </a:endParaRPr>
              </a:p>
              <a:p>
                <a:pPr lvl="3"/>
                <a:r>
                  <a:rPr lang="en-VN" sz="1800" dirty="0">
                    <a:solidFill>
                      <a:schemeClr val="tx1"/>
                    </a:solidFill>
                    <a:latin typeface="Times New Roman" panose="02020603050405020304" pitchFamily="18" charset="0"/>
                    <a:cs typeface="Times New Roman" panose="02020603050405020304" pitchFamily="18" charset="0"/>
                  </a:rPr>
                  <a:t>	_ </a:t>
                </a:r>
                <a14:m>
                  <m:oMath xmlns:m="http://schemas.openxmlformats.org/officeDocument/2006/math">
                    <m:r>
                      <a:rPr lang="en-US" sz="1800" b="0" i="1" smtClean="0">
                        <a:solidFill>
                          <a:schemeClr val="tx1"/>
                        </a:solidFill>
                        <a:latin typeface="Cambria Math" panose="02040503050406030204" pitchFamily="18" charset="0"/>
                        <a:cs typeface="Times New Roman" panose="02020603050405020304" pitchFamily="18" charset="0"/>
                      </a:rPr>
                      <m:t>𝑃𝑅𝑒𝐿</m:t>
                    </m:r>
                    <m:sSup>
                      <m:sSupPr>
                        <m:ctrlPr>
                          <a:rPr lang="en-US" sz="1800" b="0" i="1" smtClean="0">
                            <a:solidFill>
                              <a:schemeClr val="tx1"/>
                            </a:solidFill>
                            <a:latin typeface="Cambria Math" panose="02040503050406030204" pitchFamily="18" charset="0"/>
                            <a:cs typeface="Times New Roman" panose="02020603050405020304" pitchFamily="18" charset="0"/>
                          </a:rPr>
                        </m:ctrlPr>
                      </m:sSupPr>
                      <m:e>
                        <m:r>
                          <a:rPr lang="en-US" sz="1800" b="0" i="1" smtClean="0">
                            <a:solidFill>
                              <a:schemeClr val="tx1"/>
                            </a:solidFill>
                            <a:latin typeface="Cambria Math" panose="02040503050406030204" pitchFamily="18" charset="0"/>
                            <a:cs typeface="Times New Roman" panose="02020603050405020304" pitchFamily="18" charset="0"/>
                          </a:rPr>
                          <m:t>𝑈</m:t>
                        </m:r>
                      </m:e>
                      <m:sup>
                        <m:r>
                          <a:rPr lang="en-US" sz="1800" b="0" i="1" smtClean="0">
                            <a:solidFill>
                              <a:schemeClr val="tx1"/>
                            </a:solidFill>
                            <a:latin typeface="Cambria Math" panose="02040503050406030204" pitchFamily="18" charset="0"/>
                            <a:cs typeface="Times New Roman" panose="02020603050405020304" pitchFamily="18" charset="0"/>
                          </a:rPr>
                          <m:t>′</m:t>
                        </m:r>
                      </m:sup>
                    </m:sSup>
                    <m:d>
                      <m:dPr>
                        <m:ctrlPr>
                          <a:rPr lang="en-US" sz="1800" b="0" i="1" smtClean="0">
                            <a:solidFill>
                              <a:schemeClr val="tx1"/>
                            </a:solidFill>
                            <a:latin typeface="Cambria Math" panose="02040503050406030204" pitchFamily="18" charset="0"/>
                            <a:cs typeface="Times New Roman" panose="02020603050405020304" pitchFamily="18" charset="0"/>
                          </a:rPr>
                        </m:ctrlPr>
                      </m:dPr>
                      <m:e>
                        <m:r>
                          <a:rPr lang="en-US" sz="1800" b="0" i="1" smtClean="0">
                            <a:solidFill>
                              <a:schemeClr val="tx1"/>
                            </a:solidFill>
                            <a:latin typeface="Cambria Math" panose="02040503050406030204" pitchFamily="18" charset="0"/>
                            <a:cs typeface="Times New Roman" panose="02020603050405020304" pitchFamily="18" charset="0"/>
                          </a:rPr>
                          <m:t>𝑥</m:t>
                        </m:r>
                      </m:e>
                    </m:d>
                    <m:r>
                      <a:rPr lang="en-US" sz="1800" b="0" i="1" smtClean="0">
                        <a:solidFill>
                          <a:schemeClr val="tx1"/>
                        </a:solidFill>
                        <a:latin typeface="Cambria Math" panose="02040503050406030204" pitchFamily="18" charset="0"/>
                        <a:cs typeface="Times New Roman" panose="02020603050405020304" pitchFamily="18" charset="0"/>
                      </a:rPr>
                      <m:t>= </m:t>
                    </m:r>
                    <m:d>
                      <m:dPr>
                        <m:begChr m:val="{"/>
                        <m:endChr m:val=""/>
                        <m:ctrlPr>
                          <a:rPr lang="en-US" sz="1800" b="0" i="1" smtClean="0">
                            <a:solidFill>
                              <a:schemeClr val="tx1"/>
                            </a:solidFill>
                            <a:latin typeface="Cambria Math" panose="02040503050406030204" pitchFamily="18" charset="0"/>
                            <a:cs typeface="Times New Roman" panose="02020603050405020304" pitchFamily="18" charset="0"/>
                          </a:rPr>
                        </m:ctrlPr>
                      </m:dPr>
                      <m:e>
                        <m:eqArr>
                          <m:eqArrPr>
                            <m:ctrlPr>
                              <a:rPr lang="en-US" sz="1800" b="0" i="1" smtClean="0">
                                <a:solidFill>
                                  <a:schemeClr val="tx1"/>
                                </a:solidFill>
                                <a:latin typeface="Cambria Math" panose="02040503050406030204" pitchFamily="18" charset="0"/>
                                <a:cs typeface="Times New Roman" panose="02020603050405020304" pitchFamily="18" charset="0"/>
                              </a:rPr>
                            </m:ctrlPr>
                          </m:eqArrPr>
                          <m:e>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𝛼</m:t>
                            </m:r>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𝑛</m:t>
                            </m:r>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ế</m:t>
                            </m:r>
                            <m:r>
                              <m:rPr>
                                <m:sty m:val="p"/>
                              </m:rP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u</m:t>
                            </m:r>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𝑥</m:t>
                            </m:r>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≤0</m:t>
                            </m:r>
                          </m:e>
                          <m:e>
                            <m:r>
                              <a:rPr lang="en-US" sz="1800" b="0" i="1" smtClean="0">
                                <a:solidFill>
                                  <a:schemeClr val="tx1"/>
                                </a:solidFill>
                                <a:latin typeface="Cambria Math" panose="02040503050406030204" pitchFamily="18" charset="0"/>
                                <a:cs typeface="Times New Roman" panose="02020603050405020304" pitchFamily="18" charset="0"/>
                              </a:rPr>
                              <m:t>1 </m:t>
                            </m:r>
                            <m:r>
                              <a:rPr lang="en-US" sz="1800" b="0" i="1" smtClean="0">
                                <a:solidFill>
                                  <a:schemeClr val="tx1"/>
                                </a:solidFill>
                                <a:latin typeface="Cambria Math" panose="02040503050406030204" pitchFamily="18" charset="0"/>
                                <a:cs typeface="Times New Roman" panose="02020603050405020304" pitchFamily="18" charset="0"/>
                              </a:rPr>
                              <m:t>𝑛</m:t>
                            </m:r>
                            <m:r>
                              <a:rPr lang="en-US" sz="1800" b="0" i="1" smtClean="0">
                                <a:solidFill>
                                  <a:schemeClr val="tx1"/>
                                </a:solidFill>
                                <a:latin typeface="Cambria Math" panose="02040503050406030204" pitchFamily="18" charset="0"/>
                                <a:cs typeface="Times New Roman" panose="02020603050405020304" pitchFamily="18" charset="0"/>
                              </a:rPr>
                              <m:t>ế</m:t>
                            </m:r>
                            <m:r>
                              <m:rPr>
                                <m:sty m:val="p"/>
                              </m:rPr>
                              <a:rPr lang="en-US" sz="1800" b="0" i="1" smtClean="0">
                                <a:solidFill>
                                  <a:schemeClr val="tx1"/>
                                </a:solidFill>
                                <a:latin typeface="Cambria Math" panose="02040503050406030204" pitchFamily="18" charset="0"/>
                                <a:cs typeface="Times New Roman" panose="02020603050405020304" pitchFamily="18" charset="0"/>
                              </a:rPr>
                              <m:t>u</m:t>
                            </m:r>
                            <m:r>
                              <a:rPr lang="en-US" sz="1800" b="0" i="1" smtClean="0">
                                <a:solidFill>
                                  <a:schemeClr val="tx1"/>
                                </a:solidFill>
                                <a:latin typeface="Cambria Math" panose="02040503050406030204" pitchFamily="18" charset="0"/>
                                <a:cs typeface="Times New Roman" panose="02020603050405020304" pitchFamily="18" charset="0"/>
                              </a:rPr>
                              <m:t> </m:t>
                            </m:r>
                            <m:r>
                              <a:rPr lang="en-US" sz="1800" b="0" i="1" smtClean="0">
                                <a:solidFill>
                                  <a:schemeClr val="tx1"/>
                                </a:solidFill>
                                <a:latin typeface="Cambria Math" panose="02040503050406030204" pitchFamily="18" charset="0"/>
                                <a:cs typeface="Times New Roman" panose="02020603050405020304" pitchFamily="18" charset="0"/>
                              </a:rPr>
                              <m:t>𝑥</m:t>
                            </m:r>
                            <m:r>
                              <a:rPr lang="en-US" sz="1800" b="0" i="1" smtClean="0">
                                <a:solidFill>
                                  <a:schemeClr val="tx1"/>
                                </a:solidFill>
                                <a:latin typeface="Cambria Math" panose="02040503050406030204" pitchFamily="18" charset="0"/>
                                <a:cs typeface="Times New Roman" panose="02020603050405020304" pitchFamily="18" charset="0"/>
                              </a:rPr>
                              <m:t>&gt;0</m:t>
                            </m:r>
                          </m:e>
                        </m:eqArr>
                      </m:e>
                    </m:d>
                  </m:oMath>
                </a14:m>
                <a:endParaRPr lang="en-VN" sz="1800" dirty="0">
                  <a:solidFill>
                    <a:schemeClr val="tx1"/>
                  </a:solidFill>
                  <a:latin typeface="Times New Roman" panose="02020603050405020304" pitchFamily="18" charset="0"/>
                  <a:cs typeface="Times New Roman" panose="02020603050405020304" pitchFamily="18" charset="0"/>
                </a:endParaRPr>
              </a:p>
              <a:p>
                <a:pPr marL="285750" lvl="3" indent="-285750">
                  <a:buFont typeface="Arial" panose="020B0604020202020204" pitchFamily="34" charset="0"/>
                  <a:buChar char="•"/>
                </a:pPr>
                <a:r>
                  <a:rPr lang="en-VN" sz="1800" b="1" dirty="0">
                    <a:solidFill>
                      <a:schemeClr val="tx1"/>
                    </a:solidFill>
                    <a:latin typeface="Times New Roman" panose="02020603050405020304" pitchFamily="18" charset="0"/>
                    <a:cs typeface="Times New Roman" panose="02020603050405020304" pitchFamily="18" charset="0"/>
                  </a:rPr>
                  <a:t>Leaky Rectified Linear Unit (LeakyReLU): </a:t>
                </a:r>
              </a:p>
              <a:p>
                <a:pPr lvl="4"/>
                <a:r>
                  <a:rPr lang="en-VN" sz="1800" dirty="0">
                    <a:solidFill>
                      <a:schemeClr val="tx1"/>
                    </a:solidFill>
                    <a:latin typeface="Times New Roman" panose="02020603050405020304" pitchFamily="18" charset="0"/>
                    <a:cs typeface="Times New Roman" panose="02020603050405020304" pitchFamily="18" charset="0"/>
                  </a:rPr>
                  <a:t>	_ Với 𝛼 = 0.01:</a:t>
                </a:r>
              </a:p>
              <a:p>
                <a:pPr lvl="4"/>
                <a:r>
                  <a:rPr lang="en-VN" sz="1800" dirty="0">
                    <a:solidFill>
                      <a:schemeClr val="tx1"/>
                    </a:solidFill>
                    <a:latin typeface="Times New Roman" panose="02020603050405020304" pitchFamily="18" charset="0"/>
                    <a:cs typeface="Times New Roman" panose="02020603050405020304" pitchFamily="18" charset="0"/>
                  </a:rPr>
                  <a:t>	_ </a:t>
                </a:r>
                <a14:m>
                  <m:oMath xmlns:m="http://schemas.openxmlformats.org/officeDocument/2006/math">
                    <m:r>
                      <a:rPr lang="en-US" sz="1800" b="0" i="1" smtClean="0">
                        <a:solidFill>
                          <a:schemeClr val="tx1"/>
                        </a:solidFill>
                        <a:latin typeface="Cambria Math" panose="02040503050406030204" pitchFamily="18" charset="0"/>
                        <a:cs typeface="Times New Roman" panose="02020603050405020304" pitchFamily="18" charset="0"/>
                      </a:rPr>
                      <m:t>𝐿𝑒𝑎𝑘𝑦𝑅𝑒𝐿𝑈</m:t>
                    </m:r>
                    <m:d>
                      <m:dPr>
                        <m:ctrlPr>
                          <a:rPr lang="en-US" sz="1800" b="0" i="1" smtClean="0">
                            <a:solidFill>
                              <a:schemeClr val="tx1"/>
                            </a:solidFill>
                            <a:latin typeface="Cambria Math" panose="02040503050406030204" pitchFamily="18" charset="0"/>
                            <a:cs typeface="Times New Roman" panose="02020603050405020304" pitchFamily="18" charset="0"/>
                          </a:rPr>
                        </m:ctrlPr>
                      </m:dPr>
                      <m:e>
                        <m:r>
                          <a:rPr lang="en-US" sz="1800" b="0" i="1" smtClean="0">
                            <a:solidFill>
                              <a:schemeClr val="tx1"/>
                            </a:solidFill>
                            <a:latin typeface="Cambria Math" panose="02040503050406030204" pitchFamily="18" charset="0"/>
                            <a:cs typeface="Times New Roman" panose="02020603050405020304" pitchFamily="18" charset="0"/>
                          </a:rPr>
                          <m:t>𝑥</m:t>
                        </m:r>
                      </m:e>
                    </m:d>
                    <m:r>
                      <a:rPr lang="en-US" sz="1800" b="0" i="1" smtClean="0">
                        <a:solidFill>
                          <a:schemeClr val="tx1"/>
                        </a:solidFill>
                        <a:latin typeface="Cambria Math" panose="02040503050406030204" pitchFamily="18" charset="0"/>
                        <a:cs typeface="Times New Roman" panose="02020603050405020304" pitchFamily="18" charset="0"/>
                      </a:rPr>
                      <m:t>= </m:t>
                    </m:r>
                    <m:d>
                      <m:dPr>
                        <m:begChr m:val="{"/>
                        <m:endChr m:val=""/>
                        <m:ctrlPr>
                          <a:rPr lang="en-US" sz="1800" b="0" i="1" smtClean="0">
                            <a:solidFill>
                              <a:schemeClr val="tx1"/>
                            </a:solidFill>
                            <a:latin typeface="Cambria Math" panose="02040503050406030204" pitchFamily="18" charset="0"/>
                            <a:cs typeface="Times New Roman" panose="02020603050405020304" pitchFamily="18" charset="0"/>
                          </a:rPr>
                        </m:ctrlPr>
                      </m:dPr>
                      <m:e>
                        <m:eqArr>
                          <m:eqArrPr>
                            <m:ctrlPr>
                              <a:rPr lang="en-US" sz="1800" b="0" i="1" smtClean="0">
                                <a:solidFill>
                                  <a:schemeClr val="tx1"/>
                                </a:solidFill>
                                <a:latin typeface="Cambria Math" panose="02040503050406030204" pitchFamily="18" charset="0"/>
                                <a:cs typeface="Times New Roman" panose="02020603050405020304" pitchFamily="18" charset="0"/>
                              </a:rPr>
                            </m:ctrlPr>
                          </m:eqArrPr>
                          <m:e>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𝛼</m:t>
                            </m:r>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𝑥</m:t>
                            </m:r>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𝑛</m:t>
                            </m:r>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ế</m:t>
                            </m:r>
                            <m:r>
                              <m:rPr>
                                <m:sty m:val="p"/>
                              </m:rP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u</m:t>
                            </m:r>
                            <m:r>
                              <a:rPr lang="en-US" sz="18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𝑥</m:t>
                            </m:r>
                            <m:r>
                              <a:rPr lang="en-US" sz="18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≤0</m:t>
                            </m:r>
                          </m:e>
                          <m:e>
                            <m:r>
                              <a:rPr lang="en-US" sz="1800" b="0" i="1" smtClean="0">
                                <a:solidFill>
                                  <a:schemeClr val="tx1"/>
                                </a:solidFill>
                                <a:latin typeface="Cambria Math" panose="02040503050406030204" pitchFamily="18" charset="0"/>
                                <a:cs typeface="Times New Roman" panose="02020603050405020304" pitchFamily="18" charset="0"/>
                              </a:rPr>
                              <m:t>𝑥</m:t>
                            </m:r>
                            <m:r>
                              <a:rPr lang="en-US" sz="1800" b="0" i="1" smtClean="0">
                                <a:solidFill>
                                  <a:schemeClr val="tx1"/>
                                </a:solidFill>
                                <a:latin typeface="Cambria Math" panose="02040503050406030204" pitchFamily="18" charset="0"/>
                                <a:cs typeface="Times New Roman" panose="02020603050405020304" pitchFamily="18" charset="0"/>
                              </a:rPr>
                              <m:t> </m:t>
                            </m:r>
                            <m:r>
                              <a:rPr lang="en-US" sz="1800" b="0" i="1" smtClean="0">
                                <a:solidFill>
                                  <a:schemeClr val="tx1"/>
                                </a:solidFill>
                                <a:latin typeface="Cambria Math" panose="02040503050406030204" pitchFamily="18" charset="0"/>
                                <a:cs typeface="Times New Roman" panose="02020603050405020304" pitchFamily="18" charset="0"/>
                              </a:rPr>
                              <m:t>𝑛</m:t>
                            </m:r>
                            <m:r>
                              <a:rPr lang="en-US" sz="1800" b="0" i="1" smtClean="0">
                                <a:solidFill>
                                  <a:schemeClr val="tx1"/>
                                </a:solidFill>
                                <a:latin typeface="Cambria Math" panose="02040503050406030204" pitchFamily="18" charset="0"/>
                                <a:cs typeface="Times New Roman" panose="02020603050405020304" pitchFamily="18" charset="0"/>
                              </a:rPr>
                              <m:t>ế</m:t>
                            </m:r>
                            <m:r>
                              <m:rPr>
                                <m:sty m:val="p"/>
                              </m:rPr>
                              <a:rPr lang="en-US" sz="1800" b="0" i="1" smtClean="0">
                                <a:solidFill>
                                  <a:schemeClr val="tx1"/>
                                </a:solidFill>
                                <a:latin typeface="Cambria Math" panose="02040503050406030204" pitchFamily="18" charset="0"/>
                                <a:cs typeface="Times New Roman" panose="02020603050405020304" pitchFamily="18" charset="0"/>
                              </a:rPr>
                              <m:t>u</m:t>
                            </m:r>
                            <m:r>
                              <a:rPr lang="en-US" sz="1800" b="0" i="1" smtClean="0">
                                <a:solidFill>
                                  <a:schemeClr val="tx1"/>
                                </a:solidFill>
                                <a:latin typeface="Cambria Math" panose="02040503050406030204" pitchFamily="18" charset="0"/>
                                <a:cs typeface="Times New Roman" panose="02020603050405020304" pitchFamily="18" charset="0"/>
                              </a:rPr>
                              <m:t> </m:t>
                            </m:r>
                            <m:r>
                              <a:rPr lang="en-US" sz="1800" b="0" i="1" smtClean="0">
                                <a:solidFill>
                                  <a:schemeClr val="tx1"/>
                                </a:solidFill>
                                <a:latin typeface="Cambria Math" panose="02040503050406030204" pitchFamily="18" charset="0"/>
                                <a:cs typeface="Times New Roman" panose="02020603050405020304" pitchFamily="18" charset="0"/>
                              </a:rPr>
                              <m:t>𝑥</m:t>
                            </m:r>
                            <m:r>
                              <a:rPr lang="en-US" sz="1800" b="0" i="1" smtClean="0">
                                <a:solidFill>
                                  <a:schemeClr val="tx1"/>
                                </a:solidFill>
                                <a:latin typeface="Cambria Math" panose="02040503050406030204" pitchFamily="18" charset="0"/>
                                <a:cs typeface="Times New Roman" panose="02020603050405020304" pitchFamily="18" charset="0"/>
                              </a:rPr>
                              <m:t>&gt;0</m:t>
                            </m:r>
                          </m:e>
                        </m:eqArr>
                      </m:e>
                    </m:d>
                  </m:oMath>
                </a14:m>
                <a:endParaRPr lang="en-US" sz="1800" b="0" dirty="0">
                  <a:solidFill>
                    <a:schemeClr val="tx1"/>
                  </a:solidFill>
                  <a:latin typeface="Times New Roman" panose="02020603050405020304" pitchFamily="18" charset="0"/>
                  <a:cs typeface="Times New Roman" panose="02020603050405020304" pitchFamily="18" charset="0"/>
                </a:endParaRPr>
              </a:p>
              <a:p>
                <a:pPr lvl="4"/>
                <a:r>
                  <a:rPr lang="en-US" sz="1800" b="0" dirty="0">
                    <a:solidFill>
                      <a:schemeClr val="tx1"/>
                    </a:solidFill>
                    <a:latin typeface="Times New Roman" panose="02020603050405020304" pitchFamily="18" charset="0"/>
                    <a:cs typeface="Times New Roman" panose="02020603050405020304" pitchFamily="18" charset="0"/>
                  </a:rPr>
                  <a:t>	_ </a:t>
                </a:r>
                <a14:m>
                  <m:oMath xmlns:m="http://schemas.openxmlformats.org/officeDocument/2006/math">
                    <m:r>
                      <a:rPr lang="en-US" sz="1800" b="0" i="1" smtClean="0">
                        <a:solidFill>
                          <a:schemeClr val="tx1"/>
                        </a:solidFill>
                        <a:latin typeface="Cambria Math" panose="02040503050406030204" pitchFamily="18" charset="0"/>
                        <a:cs typeface="Times New Roman" panose="02020603050405020304" pitchFamily="18" charset="0"/>
                      </a:rPr>
                      <m:t>𝐿𝑒𝑎𝑘𝑦𝑅𝑒𝐿𝑈</m:t>
                    </m:r>
                    <m:d>
                      <m:dPr>
                        <m:ctrlPr>
                          <a:rPr lang="en-US" sz="1800" b="0" i="1" smtClean="0">
                            <a:solidFill>
                              <a:schemeClr val="tx1"/>
                            </a:solidFill>
                            <a:latin typeface="Cambria Math" panose="02040503050406030204" pitchFamily="18" charset="0"/>
                            <a:cs typeface="Times New Roman" panose="02020603050405020304" pitchFamily="18" charset="0"/>
                          </a:rPr>
                        </m:ctrlPr>
                      </m:dPr>
                      <m:e>
                        <m:r>
                          <a:rPr lang="en-US" sz="1800" b="0" i="1" smtClean="0">
                            <a:solidFill>
                              <a:schemeClr val="tx1"/>
                            </a:solidFill>
                            <a:latin typeface="Cambria Math" panose="02040503050406030204" pitchFamily="18" charset="0"/>
                            <a:cs typeface="Times New Roman" panose="02020603050405020304" pitchFamily="18" charset="0"/>
                          </a:rPr>
                          <m:t>𝑥</m:t>
                        </m:r>
                      </m:e>
                    </m:d>
                    <m:r>
                      <a:rPr lang="en-US" sz="1800" b="0" i="1" smtClean="0">
                        <a:solidFill>
                          <a:schemeClr val="tx1"/>
                        </a:solidFill>
                        <a:latin typeface="Cambria Math" panose="02040503050406030204" pitchFamily="18" charset="0"/>
                        <a:cs typeface="Times New Roman" panose="02020603050405020304" pitchFamily="18" charset="0"/>
                      </a:rPr>
                      <m:t>= </m:t>
                    </m:r>
                    <m:d>
                      <m:dPr>
                        <m:begChr m:val="{"/>
                        <m:endChr m:val=""/>
                        <m:ctrlPr>
                          <a:rPr lang="en-US" sz="1800" b="0" i="1" smtClean="0">
                            <a:solidFill>
                              <a:schemeClr val="tx1"/>
                            </a:solidFill>
                            <a:latin typeface="Cambria Math" panose="02040503050406030204" pitchFamily="18" charset="0"/>
                            <a:cs typeface="Times New Roman" panose="02020603050405020304" pitchFamily="18" charset="0"/>
                          </a:rPr>
                        </m:ctrlPr>
                      </m:dPr>
                      <m:e>
                        <m:eqArr>
                          <m:eqArrPr>
                            <m:ctrlPr>
                              <a:rPr lang="en-US" sz="1800" b="0" i="1" smtClean="0">
                                <a:solidFill>
                                  <a:schemeClr val="tx1"/>
                                </a:solidFill>
                                <a:latin typeface="Cambria Math" panose="02040503050406030204" pitchFamily="18" charset="0"/>
                                <a:cs typeface="Times New Roman" panose="02020603050405020304" pitchFamily="18" charset="0"/>
                              </a:rPr>
                            </m:ctrlPr>
                          </m:eqArrPr>
                          <m:e>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𝛼</m:t>
                            </m:r>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𝑛</m:t>
                            </m:r>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ế</m:t>
                            </m:r>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𝑢</m:t>
                            </m:r>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r>
                              <a:rPr lang="en-US" sz="18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𝑥</m:t>
                            </m:r>
                            <m:r>
                              <a:rPr lang="en-US" sz="18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≤0</m:t>
                            </m:r>
                          </m:e>
                          <m:e>
                            <m:r>
                              <a:rPr lang="en-US" sz="1800" b="0" i="1" smtClean="0">
                                <a:solidFill>
                                  <a:schemeClr val="tx1"/>
                                </a:solidFill>
                                <a:latin typeface="Cambria Math" panose="02040503050406030204" pitchFamily="18" charset="0"/>
                                <a:cs typeface="Times New Roman" panose="02020603050405020304" pitchFamily="18" charset="0"/>
                              </a:rPr>
                              <m:t>1 </m:t>
                            </m:r>
                            <m:r>
                              <a:rPr lang="en-US" sz="18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𝑥</m:t>
                            </m:r>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&gt;</m:t>
                            </m:r>
                            <m:r>
                              <a:rPr lang="en-US" sz="18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0</m:t>
                            </m:r>
                          </m:e>
                        </m:eqArr>
                      </m:e>
                    </m:d>
                  </m:oMath>
                </a14:m>
                <a:endParaRPr lang="en-US" sz="1800" b="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F7F039B4-D291-3541-88E1-7B545367D0D2}"/>
                  </a:ext>
                </a:extLst>
              </p:cNvPr>
              <p:cNvSpPr txBox="1">
                <a:spLocks noRot="1" noChangeAspect="1" noMove="1" noResize="1" noEditPoints="1" noAdjustHandles="1" noChangeArrowheads="1" noChangeShapeType="1" noTextEdit="1"/>
              </p:cNvSpPr>
              <p:nvPr/>
            </p:nvSpPr>
            <p:spPr>
              <a:xfrm>
                <a:off x="617637" y="1810020"/>
                <a:ext cx="5169388" cy="3671774"/>
              </a:xfrm>
              <a:prstGeom prst="rect">
                <a:avLst/>
              </a:prstGeom>
              <a:blipFill>
                <a:blip r:embed="rId3"/>
                <a:stretch>
                  <a:fillRect l="-488" t="-22260" b="-52740"/>
                </a:stretch>
              </a:blipFill>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31FBA6A-04EE-E44F-83C1-0F79E228A067}"/>
                  </a:ext>
                </a:extLst>
              </p:cNvPr>
              <p:cNvSpPr txBox="1"/>
              <p:nvPr/>
            </p:nvSpPr>
            <p:spPr>
              <a:xfrm>
                <a:off x="6404977" y="1794976"/>
                <a:ext cx="5169388" cy="3659656"/>
              </a:xfrm>
              <a:prstGeom prst="rect">
                <a:avLst/>
              </a:prstGeom>
              <a:noFill/>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lvl="3" indent="-285750">
                  <a:buFont typeface="Arial" panose="020B0604020202020204" pitchFamily="34" charset="0"/>
                  <a:buChar char="•"/>
                </a:pPr>
                <a:r>
                  <a:rPr lang="en-VN" sz="1800" b="1" dirty="0">
                    <a:solidFill>
                      <a:schemeClr val="tx1"/>
                    </a:solidFill>
                    <a:latin typeface="Times New Roman" panose="02020603050405020304" pitchFamily="18" charset="0"/>
                    <a:cs typeface="Times New Roman" panose="02020603050405020304" pitchFamily="18" charset="0"/>
                  </a:rPr>
                  <a:t>Exponential Linear Unit (ELU):</a:t>
                </a:r>
              </a:p>
              <a:p>
                <a:pPr lvl="3"/>
                <a:r>
                  <a:rPr lang="en-VN" sz="1800" dirty="0">
                    <a:solidFill>
                      <a:schemeClr val="tx1"/>
                    </a:solidFill>
                    <a:latin typeface="Times New Roman" panose="02020603050405020304" pitchFamily="18" charset="0"/>
                    <a:cs typeface="Times New Roman" panose="02020603050405020304" pitchFamily="18" charset="0"/>
                  </a:rPr>
                  <a:t>	_ Với 𝛼 = 0.01:</a:t>
                </a:r>
              </a:p>
              <a:p>
                <a:pPr lvl="3"/>
                <a:r>
                  <a:rPr lang="en-VN" sz="1800" dirty="0">
                    <a:solidFill>
                      <a:schemeClr val="tx1"/>
                    </a:solidFill>
                    <a:latin typeface="Times New Roman" panose="02020603050405020304" pitchFamily="18" charset="0"/>
                    <a:cs typeface="Times New Roman" panose="02020603050405020304" pitchFamily="18" charset="0"/>
                  </a:rPr>
                  <a:t>	_ E</a:t>
                </a:r>
                <a14:m>
                  <m:oMath xmlns:m="http://schemas.openxmlformats.org/officeDocument/2006/math">
                    <m:r>
                      <a:rPr lang="en-US" sz="1800" i="1">
                        <a:solidFill>
                          <a:schemeClr val="tx1"/>
                        </a:solidFill>
                        <a:latin typeface="Cambria Math" panose="02040503050406030204" pitchFamily="18" charset="0"/>
                        <a:cs typeface="Times New Roman" panose="02020603050405020304" pitchFamily="18" charset="0"/>
                      </a:rPr>
                      <m:t>𝐿𝑈</m:t>
                    </m:r>
                    <m:d>
                      <m:dPr>
                        <m:ctrlPr>
                          <a:rPr lang="en-US" sz="1800" i="1">
                            <a:solidFill>
                              <a:schemeClr val="tx1"/>
                            </a:solidFill>
                            <a:latin typeface="Cambria Math" panose="02040503050406030204" pitchFamily="18" charset="0"/>
                            <a:cs typeface="Times New Roman" panose="02020603050405020304" pitchFamily="18" charset="0"/>
                          </a:rPr>
                        </m:ctrlPr>
                      </m:dPr>
                      <m:e>
                        <m:r>
                          <a:rPr lang="en-US" sz="1800" i="1">
                            <a:solidFill>
                              <a:schemeClr val="tx1"/>
                            </a:solidFill>
                            <a:latin typeface="Cambria Math" panose="02040503050406030204" pitchFamily="18" charset="0"/>
                            <a:cs typeface="Times New Roman" panose="02020603050405020304" pitchFamily="18" charset="0"/>
                          </a:rPr>
                          <m:t>𝑥</m:t>
                        </m:r>
                      </m:e>
                    </m:d>
                    <m:r>
                      <a:rPr lang="en-US" sz="1800" i="1">
                        <a:solidFill>
                          <a:schemeClr val="tx1"/>
                        </a:solidFill>
                        <a:latin typeface="Cambria Math" panose="02040503050406030204" pitchFamily="18" charset="0"/>
                        <a:cs typeface="Times New Roman" panose="02020603050405020304" pitchFamily="18" charset="0"/>
                      </a:rPr>
                      <m:t>= </m:t>
                    </m:r>
                    <m:d>
                      <m:dPr>
                        <m:begChr m:val="{"/>
                        <m:endChr m:val=""/>
                        <m:ctrlPr>
                          <a:rPr lang="en-US" sz="1800" i="1">
                            <a:solidFill>
                              <a:schemeClr val="tx1"/>
                            </a:solidFill>
                            <a:latin typeface="Cambria Math" panose="02040503050406030204" pitchFamily="18" charset="0"/>
                            <a:cs typeface="Times New Roman" panose="02020603050405020304" pitchFamily="18" charset="0"/>
                          </a:rPr>
                        </m:ctrlPr>
                      </m:dPr>
                      <m:e>
                        <m:eqArr>
                          <m:eqArrPr>
                            <m:ctrlPr>
                              <a:rPr lang="en-US" sz="1800" i="1">
                                <a:solidFill>
                                  <a:schemeClr val="tx1"/>
                                </a:solidFill>
                                <a:latin typeface="Cambria Math" panose="02040503050406030204" pitchFamily="18" charset="0"/>
                                <a:cs typeface="Times New Roman" panose="02020603050405020304" pitchFamily="18" charset="0"/>
                              </a:rPr>
                            </m:ctrlPr>
                          </m:eqArrPr>
                          <m:e>
                            <m:r>
                              <a:rPr lang="en-US" sz="18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𝛼</m:t>
                            </m:r>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𝑒</m:t>
                                </m:r>
                              </m:e>
                              <m:sup>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𝑥</m:t>
                                </m:r>
                              </m:sup>
                            </m:sSup>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 </m:t>
                            </m:r>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𝑛</m:t>
                            </m:r>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ế</m:t>
                            </m:r>
                            <m:r>
                              <m:rPr>
                                <m:sty m:val="p"/>
                              </m:rP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u</m:t>
                            </m:r>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𝑥</m:t>
                            </m:r>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≤0</m:t>
                            </m:r>
                          </m:e>
                          <m:e>
                            <m:r>
                              <a:rPr lang="en-US" sz="1800" b="0" i="1" smtClean="0">
                                <a:solidFill>
                                  <a:schemeClr val="tx1"/>
                                </a:solidFill>
                                <a:latin typeface="Cambria Math" panose="02040503050406030204" pitchFamily="18" charset="0"/>
                                <a:cs typeface="Times New Roman" panose="02020603050405020304" pitchFamily="18" charset="0"/>
                              </a:rPr>
                              <m:t>𝑥</m:t>
                            </m:r>
                            <m:r>
                              <a:rPr lang="en-US" sz="1800" b="0" i="1" smtClean="0">
                                <a:solidFill>
                                  <a:schemeClr val="tx1"/>
                                </a:solidFill>
                                <a:latin typeface="Cambria Math" panose="02040503050406030204" pitchFamily="18" charset="0"/>
                                <a:cs typeface="Times New Roman" panose="02020603050405020304" pitchFamily="18" charset="0"/>
                              </a:rPr>
                              <m:t> </m:t>
                            </m:r>
                            <m:r>
                              <a:rPr lang="en-US" sz="1800" b="0" i="1" smtClean="0">
                                <a:solidFill>
                                  <a:schemeClr val="tx1"/>
                                </a:solidFill>
                                <a:latin typeface="Cambria Math" panose="02040503050406030204" pitchFamily="18" charset="0"/>
                                <a:cs typeface="Times New Roman" panose="02020603050405020304" pitchFamily="18" charset="0"/>
                              </a:rPr>
                              <m:t>𝑛</m:t>
                            </m:r>
                            <m:r>
                              <a:rPr lang="en-US" sz="1800" b="0" i="1" smtClean="0">
                                <a:solidFill>
                                  <a:schemeClr val="tx1"/>
                                </a:solidFill>
                                <a:latin typeface="Cambria Math" panose="02040503050406030204" pitchFamily="18" charset="0"/>
                                <a:cs typeface="Times New Roman" panose="02020603050405020304" pitchFamily="18" charset="0"/>
                              </a:rPr>
                              <m:t>ế</m:t>
                            </m:r>
                            <m:r>
                              <a:rPr lang="en-US" sz="1800" b="0" i="1" smtClean="0">
                                <a:solidFill>
                                  <a:schemeClr val="tx1"/>
                                </a:solidFill>
                                <a:latin typeface="Cambria Math" panose="02040503050406030204" pitchFamily="18" charset="0"/>
                                <a:cs typeface="Times New Roman" panose="02020603050405020304" pitchFamily="18" charset="0"/>
                              </a:rPr>
                              <m:t>𝑢</m:t>
                            </m:r>
                            <m:r>
                              <a:rPr lang="en-US" sz="1800" b="0" i="1" smtClean="0">
                                <a:solidFill>
                                  <a:schemeClr val="tx1"/>
                                </a:solidFill>
                                <a:latin typeface="Cambria Math" panose="02040503050406030204" pitchFamily="18" charset="0"/>
                                <a:cs typeface="Times New Roman" panose="02020603050405020304" pitchFamily="18" charset="0"/>
                              </a:rPr>
                              <m:t> </m:t>
                            </m:r>
                            <m:r>
                              <a:rPr lang="en-US" sz="1800" b="0" i="1" smtClean="0">
                                <a:solidFill>
                                  <a:schemeClr val="tx1"/>
                                </a:solidFill>
                                <a:latin typeface="Cambria Math" panose="02040503050406030204" pitchFamily="18" charset="0"/>
                                <a:cs typeface="Times New Roman" panose="02020603050405020304" pitchFamily="18" charset="0"/>
                              </a:rPr>
                              <m:t>𝑥</m:t>
                            </m:r>
                            <m:r>
                              <a:rPr lang="en-US" sz="1800" b="0" i="1" smtClean="0">
                                <a:solidFill>
                                  <a:schemeClr val="tx1"/>
                                </a:solidFill>
                                <a:latin typeface="Cambria Math" panose="02040503050406030204" pitchFamily="18" charset="0"/>
                                <a:cs typeface="Times New Roman" panose="02020603050405020304" pitchFamily="18" charset="0"/>
                              </a:rPr>
                              <m:t>&gt;0</m:t>
                            </m:r>
                          </m:e>
                        </m:eqArr>
                      </m:e>
                    </m:d>
                  </m:oMath>
                </a14:m>
                <a:endParaRPr lang="en-US" sz="1800" dirty="0">
                  <a:solidFill>
                    <a:schemeClr val="tx1"/>
                  </a:solidFill>
                  <a:latin typeface="Times New Roman" panose="02020603050405020304" pitchFamily="18" charset="0"/>
                  <a:cs typeface="Times New Roman" panose="02020603050405020304" pitchFamily="18" charset="0"/>
                </a:endParaRPr>
              </a:p>
              <a:p>
                <a:pPr lvl="3"/>
                <a:r>
                  <a:rPr lang="en-VN" sz="1800" dirty="0">
                    <a:solidFill>
                      <a:schemeClr val="tx1"/>
                    </a:solidFill>
                    <a:latin typeface="Times New Roman" panose="02020603050405020304" pitchFamily="18" charset="0"/>
                    <a:cs typeface="Times New Roman" panose="02020603050405020304" pitchFamily="18" charset="0"/>
                  </a:rPr>
                  <a:t>	_ E</a:t>
                </a:r>
                <a14:m>
                  <m:oMath xmlns:m="http://schemas.openxmlformats.org/officeDocument/2006/math">
                    <m:r>
                      <a:rPr lang="en-US" sz="1800" b="0" i="1" smtClean="0">
                        <a:solidFill>
                          <a:schemeClr val="tx1"/>
                        </a:solidFill>
                        <a:latin typeface="Cambria Math" panose="02040503050406030204" pitchFamily="18" charset="0"/>
                        <a:cs typeface="Times New Roman" panose="02020603050405020304" pitchFamily="18" charset="0"/>
                      </a:rPr>
                      <m:t>𝐿</m:t>
                    </m:r>
                    <m:sSup>
                      <m:sSupPr>
                        <m:ctrlPr>
                          <a:rPr lang="en-US" sz="1800" b="0" i="1" smtClean="0">
                            <a:solidFill>
                              <a:schemeClr val="tx1"/>
                            </a:solidFill>
                            <a:latin typeface="Cambria Math" panose="02040503050406030204" pitchFamily="18" charset="0"/>
                            <a:cs typeface="Times New Roman" panose="02020603050405020304" pitchFamily="18" charset="0"/>
                          </a:rPr>
                        </m:ctrlPr>
                      </m:sSupPr>
                      <m:e>
                        <m:r>
                          <a:rPr lang="en-US" sz="1800" b="0" i="1" smtClean="0">
                            <a:solidFill>
                              <a:schemeClr val="tx1"/>
                            </a:solidFill>
                            <a:latin typeface="Cambria Math" panose="02040503050406030204" pitchFamily="18" charset="0"/>
                            <a:cs typeface="Times New Roman" panose="02020603050405020304" pitchFamily="18" charset="0"/>
                          </a:rPr>
                          <m:t>𝑈</m:t>
                        </m:r>
                      </m:e>
                      <m:sup>
                        <m:r>
                          <a:rPr lang="en-US" sz="1800" b="0" i="1" smtClean="0">
                            <a:solidFill>
                              <a:schemeClr val="tx1"/>
                            </a:solidFill>
                            <a:latin typeface="Cambria Math" panose="02040503050406030204" pitchFamily="18" charset="0"/>
                            <a:cs typeface="Times New Roman" panose="02020603050405020304" pitchFamily="18" charset="0"/>
                          </a:rPr>
                          <m:t>′</m:t>
                        </m:r>
                      </m:sup>
                    </m:sSup>
                    <m:d>
                      <m:dPr>
                        <m:ctrlPr>
                          <a:rPr lang="en-US" sz="1800" b="0" i="1" smtClean="0">
                            <a:solidFill>
                              <a:schemeClr val="tx1"/>
                            </a:solidFill>
                            <a:latin typeface="Cambria Math" panose="02040503050406030204" pitchFamily="18" charset="0"/>
                            <a:cs typeface="Times New Roman" panose="02020603050405020304" pitchFamily="18" charset="0"/>
                          </a:rPr>
                        </m:ctrlPr>
                      </m:dPr>
                      <m:e>
                        <m:r>
                          <a:rPr lang="en-US" sz="1800" b="0" i="1" smtClean="0">
                            <a:solidFill>
                              <a:schemeClr val="tx1"/>
                            </a:solidFill>
                            <a:latin typeface="Cambria Math" panose="02040503050406030204" pitchFamily="18" charset="0"/>
                            <a:cs typeface="Times New Roman" panose="02020603050405020304" pitchFamily="18" charset="0"/>
                          </a:rPr>
                          <m:t>𝑥</m:t>
                        </m:r>
                      </m:e>
                    </m:d>
                    <m:r>
                      <a:rPr lang="en-US" sz="1800" b="0" i="1" smtClean="0">
                        <a:solidFill>
                          <a:schemeClr val="tx1"/>
                        </a:solidFill>
                        <a:latin typeface="Cambria Math" panose="02040503050406030204" pitchFamily="18" charset="0"/>
                        <a:cs typeface="Times New Roman" panose="02020603050405020304" pitchFamily="18" charset="0"/>
                      </a:rPr>
                      <m:t>= </m:t>
                    </m:r>
                    <m:d>
                      <m:dPr>
                        <m:begChr m:val="{"/>
                        <m:endChr m:val=""/>
                        <m:ctrlPr>
                          <a:rPr lang="en-US" sz="1800" b="0" i="1" smtClean="0">
                            <a:solidFill>
                              <a:schemeClr val="tx1"/>
                            </a:solidFill>
                            <a:latin typeface="Cambria Math" panose="02040503050406030204" pitchFamily="18" charset="0"/>
                            <a:cs typeface="Times New Roman" panose="02020603050405020304" pitchFamily="18" charset="0"/>
                          </a:rPr>
                        </m:ctrlPr>
                      </m:dPr>
                      <m:e>
                        <m:eqArr>
                          <m:eqArrPr>
                            <m:ctrlPr>
                              <a:rPr lang="en-US" sz="1800" b="0" i="1" smtClean="0">
                                <a:solidFill>
                                  <a:schemeClr val="tx1"/>
                                </a:solidFill>
                                <a:latin typeface="Cambria Math" panose="02040503050406030204" pitchFamily="18" charset="0"/>
                                <a:cs typeface="Times New Roman" panose="02020603050405020304" pitchFamily="18" charset="0"/>
                              </a:rPr>
                            </m:ctrlPr>
                          </m:eqArrPr>
                          <m:e>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𝛼</m:t>
                            </m:r>
                            <m:sSup>
                              <m:sSupPr>
                                <m:ctrlP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𝑒</m:t>
                                </m:r>
                              </m:e>
                              <m:sup>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𝑥</m:t>
                                </m:r>
                              </m:sup>
                            </m:sSup>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𝑛</m:t>
                            </m:r>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ế</m:t>
                            </m:r>
                            <m:r>
                              <m:rPr>
                                <m:sty m:val="p"/>
                              </m:rP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u</m:t>
                            </m:r>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𝑥</m:t>
                            </m:r>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≤0</m:t>
                            </m:r>
                          </m:e>
                          <m:e>
                            <m:r>
                              <a:rPr lang="en-US" sz="1800" b="0" i="1" smtClean="0">
                                <a:solidFill>
                                  <a:schemeClr val="tx1"/>
                                </a:solidFill>
                                <a:latin typeface="Cambria Math" panose="02040503050406030204" pitchFamily="18" charset="0"/>
                                <a:cs typeface="Times New Roman" panose="02020603050405020304" pitchFamily="18" charset="0"/>
                              </a:rPr>
                              <m:t>1 </m:t>
                            </m:r>
                            <m:r>
                              <a:rPr lang="en-US" sz="1800" b="0" i="1" smtClean="0">
                                <a:solidFill>
                                  <a:schemeClr val="tx1"/>
                                </a:solidFill>
                                <a:latin typeface="Cambria Math" panose="02040503050406030204" pitchFamily="18" charset="0"/>
                                <a:cs typeface="Times New Roman" panose="02020603050405020304" pitchFamily="18" charset="0"/>
                              </a:rPr>
                              <m:t>𝑛</m:t>
                            </m:r>
                            <m:r>
                              <a:rPr lang="en-US" sz="1800" b="0" i="1" smtClean="0">
                                <a:solidFill>
                                  <a:schemeClr val="tx1"/>
                                </a:solidFill>
                                <a:latin typeface="Cambria Math" panose="02040503050406030204" pitchFamily="18" charset="0"/>
                                <a:cs typeface="Times New Roman" panose="02020603050405020304" pitchFamily="18" charset="0"/>
                              </a:rPr>
                              <m:t>ế</m:t>
                            </m:r>
                            <m:r>
                              <m:rPr>
                                <m:sty m:val="p"/>
                              </m:rPr>
                              <a:rPr lang="en-US" sz="1800" b="0" i="1" smtClean="0">
                                <a:solidFill>
                                  <a:schemeClr val="tx1"/>
                                </a:solidFill>
                                <a:latin typeface="Cambria Math" panose="02040503050406030204" pitchFamily="18" charset="0"/>
                                <a:cs typeface="Times New Roman" panose="02020603050405020304" pitchFamily="18" charset="0"/>
                              </a:rPr>
                              <m:t>u</m:t>
                            </m:r>
                            <m:r>
                              <a:rPr lang="en-US" sz="1800" b="0" i="1" smtClean="0">
                                <a:solidFill>
                                  <a:schemeClr val="tx1"/>
                                </a:solidFill>
                                <a:latin typeface="Cambria Math" panose="02040503050406030204" pitchFamily="18" charset="0"/>
                                <a:cs typeface="Times New Roman" panose="02020603050405020304" pitchFamily="18" charset="0"/>
                              </a:rPr>
                              <m:t> </m:t>
                            </m:r>
                            <m:r>
                              <a:rPr lang="en-US" sz="1800" b="0" i="1" smtClean="0">
                                <a:solidFill>
                                  <a:schemeClr val="tx1"/>
                                </a:solidFill>
                                <a:latin typeface="Cambria Math" panose="02040503050406030204" pitchFamily="18" charset="0"/>
                                <a:cs typeface="Times New Roman" panose="02020603050405020304" pitchFamily="18" charset="0"/>
                              </a:rPr>
                              <m:t>𝑥</m:t>
                            </m:r>
                            <m:r>
                              <a:rPr lang="en-US" sz="1800" b="0" i="1" smtClean="0">
                                <a:solidFill>
                                  <a:schemeClr val="tx1"/>
                                </a:solidFill>
                                <a:latin typeface="Cambria Math" panose="02040503050406030204" pitchFamily="18" charset="0"/>
                                <a:cs typeface="Times New Roman" panose="02020603050405020304" pitchFamily="18" charset="0"/>
                              </a:rPr>
                              <m:t>&gt;0</m:t>
                            </m:r>
                          </m:e>
                        </m:eqArr>
                      </m:e>
                    </m:d>
                  </m:oMath>
                </a14:m>
                <a:endParaRPr lang="en-VN" sz="1800" dirty="0">
                  <a:solidFill>
                    <a:schemeClr val="tx1"/>
                  </a:solidFill>
                  <a:latin typeface="Times New Roman" panose="02020603050405020304" pitchFamily="18" charset="0"/>
                  <a:cs typeface="Times New Roman" panose="02020603050405020304" pitchFamily="18" charset="0"/>
                </a:endParaRPr>
              </a:p>
              <a:p>
                <a:pPr marL="285750" lvl="3" indent="-285750">
                  <a:buFont typeface="Arial" panose="020B0604020202020204" pitchFamily="34" charset="0"/>
                  <a:buChar char="•"/>
                </a:pPr>
                <a:r>
                  <a:rPr lang="en-VN" sz="1800" b="1" dirty="0">
                    <a:solidFill>
                      <a:schemeClr val="tx1"/>
                    </a:solidFill>
                    <a:latin typeface="Times New Roman" panose="02020603050405020304" pitchFamily="18" charset="0"/>
                    <a:cs typeface="Times New Roman" panose="02020603050405020304" pitchFamily="18" charset="0"/>
                  </a:rPr>
                  <a:t>Softplus: </a:t>
                </a:r>
              </a:p>
              <a:p>
                <a:pPr lvl="3"/>
                <a:r>
                  <a:rPr lang="en-VN" sz="1800" b="1" dirty="0">
                    <a:solidFill>
                      <a:schemeClr val="tx1"/>
                    </a:solidFill>
                    <a:latin typeface="Times New Roman" panose="02020603050405020304" pitchFamily="18" charset="0"/>
                    <a:cs typeface="Times New Roman" panose="02020603050405020304" pitchFamily="18" charset="0"/>
                  </a:rPr>
                  <a:t>	</a:t>
                </a:r>
                <a:r>
                  <a:rPr lang="en-VN" sz="1800" dirty="0">
                    <a:solidFill>
                      <a:schemeClr val="tx1"/>
                    </a:solidFill>
                    <a:latin typeface="Times New Roman" panose="02020603050405020304" pitchFamily="18" charset="0"/>
                    <a:cs typeface="Times New Roman" panose="02020603050405020304" pitchFamily="18" charset="0"/>
                  </a:rPr>
                  <a:t>_ </a:t>
                </a:r>
                <a14:m>
                  <m:oMath xmlns:m="http://schemas.openxmlformats.org/officeDocument/2006/math">
                    <m:r>
                      <a:rPr lang="en-US" sz="1800" b="0" i="1" smtClean="0">
                        <a:solidFill>
                          <a:schemeClr val="tx1"/>
                        </a:solidFill>
                        <a:latin typeface="Cambria Math" panose="02040503050406030204" pitchFamily="18" charset="0"/>
                        <a:cs typeface="Times New Roman" panose="02020603050405020304" pitchFamily="18" charset="0"/>
                      </a:rPr>
                      <m:t>𝑠𝑜𝑓𝑡𝑝𝑙𝑢𝑠</m:t>
                    </m:r>
                    <m:d>
                      <m:dPr>
                        <m:ctrlPr>
                          <a:rPr lang="en-US" sz="1800" i="1" smtClean="0">
                            <a:solidFill>
                              <a:schemeClr val="tx1"/>
                            </a:solidFill>
                            <a:latin typeface="Cambria Math" panose="02040503050406030204" pitchFamily="18" charset="0"/>
                            <a:cs typeface="Times New Roman" panose="02020603050405020304" pitchFamily="18" charset="0"/>
                          </a:rPr>
                        </m:ctrlPr>
                      </m:dPr>
                      <m:e>
                        <m:r>
                          <a:rPr lang="en-US" sz="1800" b="0" i="1" smtClean="0">
                            <a:solidFill>
                              <a:schemeClr val="tx1"/>
                            </a:solidFill>
                            <a:latin typeface="Cambria Math" panose="02040503050406030204" pitchFamily="18" charset="0"/>
                            <a:cs typeface="Times New Roman" panose="02020603050405020304" pitchFamily="18" charset="0"/>
                          </a:rPr>
                          <m:t>𝑥</m:t>
                        </m:r>
                      </m:e>
                    </m:d>
                    <m:r>
                      <a:rPr lang="en-US" sz="1800" b="0" i="1" smtClean="0">
                        <a:solidFill>
                          <a:schemeClr val="tx1"/>
                        </a:solidFill>
                        <a:latin typeface="Cambria Math" panose="02040503050406030204" pitchFamily="18" charset="0"/>
                        <a:cs typeface="Times New Roman" panose="02020603050405020304" pitchFamily="18" charset="0"/>
                      </a:rPr>
                      <m:t>=</m:t>
                    </m:r>
                    <m:r>
                      <a:rPr lang="en-US" sz="1800" b="0" i="1" smtClean="0">
                        <a:solidFill>
                          <a:schemeClr val="tx1"/>
                        </a:solidFill>
                        <a:latin typeface="Cambria Math" panose="02040503050406030204" pitchFamily="18" charset="0"/>
                        <a:cs typeface="Times New Roman" panose="02020603050405020304" pitchFamily="18" charset="0"/>
                      </a:rPr>
                      <m:t>𝑙𝑜𝑔</m:t>
                    </m:r>
                    <m:d>
                      <m:dPr>
                        <m:ctrlPr>
                          <a:rPr lang="en-US" sz="1800" i="1" smtClean="0">
                            <a:solidFill>
                              <a:schemeClr val="tx1"/>
                            </a:solidFill>
                            <a:latin typeface="Cambria Math" panose="02040503050406030204" pitchFamily="18" charset="0"/>
                            <a:cs typeface="Times New Roman" panose="02020603050405020304" pitchFamily="18" charset="0"/>
                          </a:rPr>
                        </m:ctrlPr>
                      </m:dPr>
                      <m:e>
                        <m:r>
                          <a:rPr lang="en-US" sz="1800" b="0" i="1" smtClean="0">
                            <a:solidFill>
                              <a:schemeClr val="tx1"/>
                            </a:solidFill>
                            <a:latin typeface="Cambria Math" panose="02040503050406030204" pitchFamily="18" charset="0"/>
                            <a:cs typeface="Times New Roman" panose="02020603050405020304" pitchFamily="18" charset="0"/>
                          </a:rPr>
                          <m:t>1+ </m:t>
                        </m:r>
                        <m:sSup>
                          <m:sSupPr>
                            <m:ctrlPr>
                              <a:rPr lang="en-US" sz="1800" i="1" smtClean="0">
                                <a:solidFill>
                                  <a:schemeClr val="tx1"/>
                                </a:solidFill>
                                <a:latin typeface="Cambria Math" panose="02040503050406030204" pitchFamily="18" charset="0"/>
                                <a:cs typeface="Times New Roman" panose="02020603050405020304" pitchFamily="18" charset="0"/>
                              </a:rPr>
                            </m:ctrlPr>
                          </m:sSupPr>
                          <m:e>
                            <m:r>
                              <a:rPr lang="en-US" sz="1800" b="0" i="1" smtClean="0">
                                <a:solidFill>
                                  <a:schemeClr val="tx1"/>
                                </a:solidFill>
                                <a:latin typeface="Cambria Math" panose="02040503050406030204" pitchFamily="18" charset="0"/>
                                <a:cs typeface="Times New Roman" panose="02020603050405020304" pitchFamily="18" charset="0"/>
                              </a:rPr>
                              <m:t>𝑒</m:t>
                            </m:r>
                          </m:e>
                          <m:sup>
                            <m:r>
                              <a:rPr lang="en-US" sz="1800" b="0" i="1" smtClean="0">
                                <a:solidFill>
                                  <a:schemeClr val="tx1"/>
                                </a:solidFill>
                                <a:latin typeface="Cambria Math" panose="02040503050406030204" pitchFamily="18" charset="0"/>
                                <a:cs typeface="Times New Roman" panose="02020603050405020304" pitchFamily="18" charset="0"/>
                              </a:rPr>
                              <m:t>𝑥</m:t>
                            </m:r>
                          </m:sup>
                        </m:sSup>
                      </m:e>
                    </m:d>
                  </m:oMath>
                </a14:m>
                <a:endParaRPr lang="en-US" sz="1800" dirty="0">
                  <a:solidFill>
                    <a:schemeClr val="tx1"/>
                  </a:solidFill>
                  <a:latin typeface="Times New Roman" panose="02020603050405020304" pitchFamily="18" charset="0"/>
                  <a:cs typeface="Times New Roman" panose="02020603050405020304" pitchFamily="18" charset="0"/>
                </a:endParaRPr>
              </a:p>
              <a:p>
                <a:pPr lvl="3"/>
                <a:r>
                  <a:rPr lang="en-US" sz="1800" dirty="0">
                    <a:solidFill>
                      <a:schemeClr val="tx1"/>
                    </a:solidFill>
                    <a:latin typeface="Times New Roman" panose="02020603050405020304" pitchFamily="18" charset="0"/>
                    <a:cs typeface="Times New Roman" panose="02020603050405020304" pitchFamily="18" charset="0"/>
                  </a:rPr>
                  <a:t>	_ </a:t>
                </a:r>
                <a14:m>
                  <m:oMath xmlns:m="http://schemas.openxmlformats.org/officeDocument/2006/math">
                    <m:r>
                      <a:rPr lang="en-US" sz="1800" b="0" i="1" smtClean="0">
                        <a:solidFill>
                          <a:schemeClr val="tx1"/>
                        </a:solidFill>
                        <a:latin typeface="Cambria Math" panose="02040503050406030204" pitchFamily="18" charset="0"/>
                        <a:cs typeface="Times New Roman" panose="02020603050405020304" pitchFamily="18" charset="0"/>
                      </a:rPr>
                      <m:t>𝑠𝑜𝑓𝑡𝑝𝑙𝑢𝑠</m:t>
                    </m:r>
                    <m:r>
                      <a:rPr lang="en-US" sz="1800" b="0" i="1" smtClean="0">
                        <a:solidFill>
                          <a:schemeClr val="tx1"/>
                        </a:solidFill>
                        <a:latin typeface="Cambria Math" panose="02040503050406030204" pitchFamily="18" charset="0"/>
                        <a:cs typeface="Times New Roman" panose="02020603050405020304" pitchFamily="18" charset="0"/>
                      </a:rPr>
                      <m:t>′</m:t>
                    </m:r>
                    <m:d>
                      <m:dPr>
                        <m:ctrlPr>
                          <a:rPr lang="en-US" sz="1800" b="0" i="1" smtClean="0">
                            <a:solidFill>
                              <a:schemeClr val="tx1"/>
                            </a:solidFill>
                            <a:latin typeface="Cambria Math" panose="02040503050406030204" pitchFamily="18" charset="0"/>
                            <a:cs typeface="Times New Roman" panose="02020603050405020304" pitchFamily="18" charset="0"/>
                          </a:rPr>
                        </m:ctrlPr>
                      </m:dPr>
                      <m:e>
                        <m:r>
                          <a:rPr lang="en-US" sz="1800" b="0" i="1" smtClean="0">
                            <a:solidFill>
                              <a:schemeClr val="tx1"/>
                            </a:solidFill>
                            <a:latin typeface="Cambria Math" panose="02040503050406030204" pitchFamily="18" charset="0"/>
                            <a:cs typeface="Times New Roman" panose="02020603050405020304" pitchFamily="18" charset="0"/>
                          </a:rPr>
                          <m:t>𝑥</m:t>
                        </m:r>
                      </m:e>
                    </m:d>
                    <m:r>
                      <a:rPr lang="en-US" sz="1800" b="0" i="1" smtClean="0">
                        <a:solidFill>
                          <a:schemeClr val="tx1"/>
                        </a:solidFill>
                        <a:latin typeface="Cambria Math" panose="02040503050406030204" pitchFamily="18" charset="0"/>
                        <a:cs typeface="Times New Roman" panose="02020603050405020304" pitchFamily="18" charset="0"/>
                      </a:rPr>
                      <m:t>= </m:t>
                    </m:r>
                    <m:f>
                      <m:fPr>
                        <m:ctrlPr>
                          <a:rPr lang="en-US" sz="1800" b="0" i="1" smtClean="0">
                            <a:solidFill>
                              <a:schemeClr val="tx1"/>
                            </a:solidFill>
                            <a:latin typeface="Cambria Math" panose="02040503050406030204" pitchFamily="18" charset="0"/>
                            <a:cs typeface="Times New Roman" panose="02020603050405020304" pitchFamily="18" charset="0"/>
                          </a:rPr>
                        </m:ctrlPr>
                      </m:fPr>
                      <m:num>
                        <m:r>
                          <a:rPr lang="en-US" sz="1800" b="0" i="1" smtClean="0">
                            <a:solidFill>
                              <a:schemeClr val="tx1"/>
                            </a:solidFill>
                            <a:latin typeface="Cambria Math" panose="02040503050406030204" pitchFamily="18" charset="0"/>
                            <a:cs typeface="Times New Roman" panose="02020603050405020304" pitchFamily="18" charset="0"/>
                          </a:rPr>
                          <m:t>1</m:t>
                        </m:r>
                      </m:num>
                      <m:den>
                        <m:r>
                          <a:rPr lang="en-US" sz="1800" b="0" i="1" smtClean="0">
                            <a:solidFill>
                              <a:schemeClr val="tx1"/>
                            </a:solidFill>
                            <a:latin typeface="Cambria Math" panose="02040503050406030204" pitchFamily="18" charset="0"/>
                            <a:cs typeface="Times New Roman" panose="02020603050405020304" pitchFamily="18" charset="0"/>
                          </a:rPr>
                          <m:t>1+ </m:t>
                        </m:r>
                        <m:sSup>
                          <m:sSupPr>
                            <m:ctrlPr>
                              <a:rPr lang="en-US" sz="1800" b="0" i="1" smtClean="0">
                                <a:solidFill>
                                  <a:schemeClr val="tx1"/>
                                </a:solidFill>
                                <a:latin typeface="Cambria Math" panose="02040503050406030204" pitchFamily="18" charset="0"/>
                                <a:cs typeface="Times New Roman" panose="02020603050405020304" pitchFamily="18" charset="0"/>
                              </a:rPr>
                            </m:ctrlPr>
                          </m:sSupPr>
                          <m:e>
                            <m:r>
                              <a:rPr lang="en-US" sz="1800" b="0" i="1" smtClean="0">
                                <a:solidFill>
                                  <a:schemeClr val="tx1"/>
                                </a:solidFill>
                                <a:latin typeface="Cambria Math" panose="02040503050406030204" pitchFamily="18" charset="0"/>
                                <a:cs typeface="Times New Roman" panose="02020603050405020304" pitchFamily="18" charset="0"/>
                              </a:rPr>
                              <m:t>𝑒</m:t>
                            </m:r>
                          </m:e>
                          <m:sup>
                            <m:r>
                              <a:rPr lang="en-US" sz="1800" b="0" i="1" smtClean="0">
                                <a:solidFill>
                                  <a:schemeClr val="tx1"/>
                                </a:solidFill>
                                <a:latin typeface="Cambria Math" panose="02040503050406030204" pitchFamily="18" charset="0"/>
                                <a:cs typeface="Times New Roman" panose="02020603050405020304" pitchFamily="18" charset="0"/>
                              </a:rPr>
                              <m:t>−</m:t>
                            </m:r>
                            <m:r>
                              <a:rPr lang="en-US" sz="1800" b="0" i="1" smtClean="0">
                                <a:solidFill>
                                  <a:schemeClr val="tx1"/>
                                </a:solidFill>
                                <a:latin typeface="Cambria Math" panose="02040503050406030204" pitchFamily="18" charset="0"/>
                                <a:cs typeface="Times New Roman" panose="02020603050405020304" pitchFamily="18" charset="0"/>
                              </a:rPr>
                              <m:t>𝑥</m:t>
                            </m:r>
                          </m:sup>
                        </m:sSup>
                      </m:den>
                    </m:f>
                  </m:oMath>
                </a14:m>
                <a:endParaRPr lang="en-US" sz="1800" dirty="0">
                  <a:solidFill>
                    <a:schemeClr val="tx1"/>
                  </a:solidFill>
                  <a:latin typeface="Times New Roman" panose="02020603050405020304" pitchFamily="18" charset="0"/>
                  <a:cs typeface="Times New Roman" panose="02020603050405020304" pitchFamily="18" charset="0"/>
                </a:endParaRPr>
              </a:p>
              <a:p>
                <a:pPr marL="285750" lvl="3" indent="-28575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Exponential:</a:t>
                </a:r>
              </a:p>
              <a:p>
                <a:pPr lvl="4"/>
                <a:r>
                  <a:rPr lang="en-US" sz="1800" dirty="0">
                    <a:solidFill>
                      <a:schemeClr val="tx1"/>
                    </a:solidFill>
                    <a:latin typeface="Times New Roman" panose="02020603050405020304" pitchFamily="18" charset="0"/>
                    <a:cs typeface="Times New Roman" panose="02020603050405020304" pitchFamily="18" charset="0"/>
                  </a:rPr>
                  <a:t>	_ </a:t>
                </a:r>
                <a14:m>
                  <m:oMath xmlns:m="http://schemas.openxmlformats.org/officeDocument/2006/math">
                    <m:r>
                      <a:rPr lang="en-US" sz="1800" b="0" i="1" smtClean="0">
                        <a:solidFill>
                          <a:schemeClr val="tx1"/>
                        </a:solidFill>
                        <a:latin typeface="Cambria Math" panose="02040503050406030204" pitchFamily="18" charset="0"/>
                        <a:cs typeface="Times New Roman" panose="02020603050405020304" pitchFamily="18" charset="0"/>
                      </a:rPr>
                      <m:t>𝑒𝑥𝑝𝑜𝑛𝑒𝑛𝑡𝑖𝑎𝑙</m:t>
                    </m:r>
                    <m:d>
                      <m:dPr>
                        <m:ctrlPr>
                          <a:rPr lang="en-US" sz="1800" b="0" i="1" smtClean="0">
                            <a:solidFill>
                              <a:schemeClr val="tx1"/>
                            </a:solidFill>
                            <a:latin typeface="Cambria Math" panose="02040503050406030204" pitchFamily="18" charset="0"/>
                            <a:cs typeface="Times New Roman" panose="02020603050405020304" pitchFamily="18" charset="0"/>
                          </a:rPr>
                        </m:ctrlPr>
                      </m:dPr>
                      <m:e>
                        <m:r>
                          <a:rPr lang="en-US" sz="1800" b="0" i="1" smtClean="0">
                            <a:solidFill>
                              <a:schemeClr val="tx1"/>
                            </a:solidFill>
                            <a:latin typeface="Cambria Math" panose="02040503050406030204" pitchFamily="18" charset="0"/>
                            <a:cs typeface="Times New Roman" panose="02020603050405020304" pitchFamily="18" charset="0"/>
                          </a:rPr>
                          <m:t>𝑥</m:t>
                        </m:r>
                      </m:e>
                    </m:d>
                    <m:r>
                      <a:rPr lang="en-US" sz="1800" b="0" i="1" smtClean="0">
                        <a:solidFill>
                          <a:schemeClr val="tx1"/>
                        </a:solidFill>
                        <a:latin typeface="Cambria Math" panose="02040503050406030204" pitchFamily="18" charset="0"/>
                        <a:cs typeface="Times New Roman" panose="02020603050405020304" pitchFamily="18" charset="0"/>
                      </a:rPr>
                      <m:t>=</m:t>
                    </m:r>
                    <m:sSup>
                      <m:sSupPr>
                        <m:ctrlPr>
                          <a:rPr lang="en-US" sz="1800" b="0" i="1" smtClean="0">
                            <a:solidFill>
                              <a:schemeClr val="tx1"/>
                            </a:solidFill>
                            <a:latin typeface="Cambria Math" panose="02040503050406030204" pitchFamily="18" charset="0"/>
                            <a:cs typeface="Times New Roman" panose="02020603050405020304" pitchFamily="18" charset="0"/>
                          </a:rPr>
                        </m:ctrlPr>
                      </m:sSupPr>
                      <m:e>
                        <m:r>
                          <a:rPr lang="en-US" sz="1800" b="0" i="1" smtClean="0">
                            <a:solidFill>
                              <a:schemeClr val="tx1"/>
                            </a:solidFill>
                            <a:latin typeface="Cambria Math" panose="02040503050406030204" pitchFamily="18" charset="0"/>
                            <a:cs typeface="Times New Roman" panose="02020603050405020304" pitchFamily="18" charset="0"/>
                          </a:rPr>
                          <m:t>𝑒</m:t>
                        </m:r>
                      </m:e>
                      <m:sup>
                        <m:r>
                          <a:rPr lang="en-US" sz="1800" b="0" i="1" smtClean="0">
                            <a:solidFill>
                              <a:schemeClr val="tx1"/>
                            </a:solidFill>
                            <a:latin typeface="Cambria Math" panose="02040503050406030204" pitchFamily="18" charset="0"/>
                            <a:cs typeface="Times New Roman" panose="02020603050405020304" pitchFamily="18" charset="0"/>
                          </a:rPr>
                          <m:t>𝑥</m:t>
                        </m:r>
                      </m:sup>
                    </m:sSup>
                  </m:oMath>
                </a14:m>
                <a:endParaRPr lang="en-US" sz="1800" dirty="0">
                  <a:solidFill>
                    <a:schemeClr val="tx1"/>
                  </a:solidFill>
                  <a:latin typeface="Times New Roman" panose="02020603050405020304" pitchFamily="18" charset="0"/>
                  <a:cs typeface="Times New Roman" panose="02020603050405020304" pitchFamily="18" charset="0"/>
                </a:endParaRPr>
              </a:p>
              <a:p>
                <a:pPr lvl="4"/>
                <a:r>
                  <a:rPr lang="en-US" sz="1800" dirty="0">
                    <a:solidFill>
                      <a:schemeClr val="tx1"/>
                    </a:solidFill>
                    <a:latin typeface="Times New Roman" panose="02020603050405020304" pitchFamily="18" charset="0"/>
                    <a:cs typeface="Times New Roman" panose="02020603050405020304" pitchFamily="18" charset="0"/>
                  </a:rPr>
                  <a:t>	_ </a:t>
                </a:r>
                <a14:m>
                  <m:oMath xmlns:m="http://schemas.openxmlformats.org/officeDocument/2006/math">
                    <m:r>
                      <a:rPr lang="en-US" sz="1800" i="1">
                        <a:solidFill>
                          <a:schemeClr val="tx1"/>
                        </a:solidFill>
                        <a:latin typeface="Cambria Math" panose="02040503050406030204" pitchFamily="18" charset="0"/>
                        <a:cs typeface="Times New Roman" panose="02020603050405020304" pitchFamily="18" charset="0"/>
                      </a:rPr>
                      <m:t>𝑒𝑥𝑝𝑜𝑛𝑒𝑛𝑡𝑖𝑎𝑙</m:t>
                    </m:r>
                    <m:d>
                      <m:dPr>
                        <m:ctrlPr>
                          <a:rPr lang="en-US" sz="1800" i="1">
                            <a:solidFill>
                              <a:schemeClr val="tx1"/>
                            </a:solidFill>
                            <a:latin typeface="Cambria Math" panose="02040503050406030204" pitchFamily="18" charset="0"/>
                            <a:cs typeface="Times New Roman" panose="02020603050405020304" pitchFamily="18" charset="0"/>
                          </a:rPr>
                        </m:ctrlPr>
                      </m:dPr>
                      <m:e>
                        <m:r>
                          <a:rPr lang="en-US" sz="1800" i="1">
                            <a:solidFill>
                              <a:schemeClr val="tx1"/>
                            </a:solidFill>
                            <a:latin typeface="Cambria Math" panose="02040503050406030204" pitchFamily="18" charset="0"/>
                            <a:cs typeface="Times New Roman" panose="02020603050405020304" pitchFamily="18" charset="0"/>
                          </a:rPr>
                          <m:t>𝑥</m:t>
                        </m:r>
                      </m:e>
                    </m:d>
                    <m:r>
                      <a:rPr lang="en-US" sz="1800" i="1">
                        <a:solidFill>
                          <a:schemeClr val="tx1"/>
                        </a:solidFill>
                        <a:latin typeface="Cambria Math" panose="02040503050406030204" pitchFamily="18" charset="0"/>
                        <a:cs typeface="Times New Roman" panose="02020603050405020304" pitchFamily="18" charset="0"/>
                      </a:rPr>
                      <m:t>=</m:t>
                    </m:r>
                    <m:sSup>
                      <m:sSupPr>
                        <m:ctrlPr>
                          <a:rPr lang="en-US" sz="1800" i="1">
                            <a:solidFill>
                              <a:schemeClr val="tx1"/>
                            </a:solidFill>
                            <a:latin typeface="Cambria Math" panose="02040503050406030204" pitchFamily="18" charset="0"/>
                            <a:cs typeface="Times New Roman" panose="02020603050405020304" pitchFamily="18" charset="0"/>
                          </a:rPr>
                        </m:ctrlPr>
                      </m:sSupPr>
                      <m:e>
                        <m:r>
                          <a:rPr lang="en-US" sz="1800" i="1">
                            <a:solidFill>
                              <a:schemeClr val="tx1"/>
                            </a:solidFill>
                            <a:latin typeface="Cambria Math" panose="02040503050406030204" pitchFamily="18" charset="0"/>
                            <a:cs typeface="Times New Roman" panose="02020603050405020304" pitchFamily="18" charset="0"/>
                          </a:rPr>
                          <m:t>𝑒</m:t>
                        </m:r>
                      </m:e>
                      <m:sup>
                        <m:r>
                          <a:rPr lang="en-US" sz="1800" i="1">
                            <a:solidFill>
                              <a:schemeClr val="tx1"/>
                            </a:solidFill>
                            <a:latin typeface="Cambria Math" panose="02040503050406030204" pitchFamily="18" charset="0"/>
                            <a:cs typeface="Times New Roman" panose="02020603050405020304" pitchFamily="18" charset="0"/>
                          </a:rPr>
                          <m:t>𝑥</m:t>
                        </m:r>
                      </m:sup>
                    </m:sSup>
                  </m:oMath>
                </a14:m>
                <a:endParaRPr lang="en-US" sz="18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331FBA6A-04EE-E44F-83C1-0F79E228A067}"/>
                  </a:ext>
                </a:extLst>
              </p:cNvPr>
              <p:cNvSpPr txBox="1">
                <a:spLocks noRot="1" noChangeAspect="1" noMove="1" noResize="1" noEditPoints="1" noAdjustHandles="1" noChangeArrowheads="1" noChangeShapeType="1" noTextEdit="1"/>
              </p:cNvSpPr>
              <p:nvPr/>
            </p:nvSpPr>
            <p:spPr>
              <a:xfrm>
                <a:off x="6404977" y="1794976"/>
                <a:ext cx="5169388" cy="3659656"/>
              </a:xfrm>
              <a:prstGeom prst="rect">
                <a:avLst/>
              </a:prstGeom>
              <a:blipFill>
                <a:blip r:embed="rId4"/>
                <a:stretch>
                  <a:fillRect l="-488" t="-22337" b="-5498"/>
                </a:stretch>
              </a:blipFill>
            </p:spPr>
            <p:txBody>
              <a:bodyPr/>
              <a:lstStyle/>
              <a:p>
                <a:r>
                  <a:rPr lang="en-VN">
                    <a:noFill/>
                  </a:rPr>
                  <a:t> </a:t>
                </a:r>
              </a:p>
            </p:txBody>
          </p:sp>
        </mc:Fallback>
      </mc:AlternateContent>
    </p:spTree>
    <p:extLst>
      <p:ext uri="{BB962C8B-B14F-4D97-AF65-F5344CB8AC3E}">
        <p14:creationId xmlns:p14="http://schemas.microsoft.com/office/powerpoint/2010/main" val="3347269703"/>
      </p:ext>
    </p:extLst>
  </p:cSld>
  <p:clrMapOvr>
    <a:masterClrMapping/>
  </p:clrMapOvr>
  <p:transition spd="slow">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838200" y="0"/>
            <a:ext cx="10515600" cy="998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Times New Roman"/>
              <a:buNone/>
            </a:pPr>
            <a:r>
              <a:rPr lang="en-US" b="1" dirty="0">
                <a:solidFill>
                  <a:srgbClr val="00B050"/>
                </a:solidFill>
                <a:latin typeface="Times New Roman"/>
                <a:cs typeface="Times New Roman"/>
                <a:sym typeface="Times New Roman"/>
              </a:rPr>
              <a:t>Problem 04</a:t>
            </a:r>
            <a:endParaRPr dirty="0"/>
          </a:p>
        </p:txBody>
      </p:sp>
      <p:sp>
        <p:nvSpPr>
          <p:cNvPr id="186" name="Google Shape;186;p21"/>
          <p:cNvSpPr/>
          <p:nvPr/>
        </p:nvSpPr>
        <p:spPr>
          <a:xfrm>
            <a:off x="550073" y="1002835"/>
            <a:ext cx="11190600" cy="127200"/>
          </a:xfrm>
          <a:prstGeom prst="rect">
            <a:avLst/>
          </a:prstGeom>
          <a:solidFill>
            <a:srgbClr val="C55A11"/>
          </a:solid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 name="Google Shape;187;p2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
        <p:nvSpPr>
          <p:cNvPr id="188" name="Google Shape;188;p21"/>
          <p:cNvSpPr txBox="1">
            <a:spLocks noGrp="1"/>
          </p:cNvSpPr>
          <p:nvPr>
            <p:ph type="body" idx="1"/>
          </p:nvPr>
        </p:nvSpPr>
        <p:spPr>
          <a:xfrm>
            <a:off x="838200" y="1273175"/>
            <a:ext cx="10668600" cy="720600"/>
          </a:xfrm>
          <a:prstGeom prst="rect">
            <a:avLst/>
          </a:prstGeom>
          <a:noFill/>
          <a:ln>
            <a:noFill/>
          </a:ln>
        </p:spPr>
        <p:txBody>
          <a:bodyPr spcFirstLastPara="1" wrap="square" lIns="91425" tIns="45700" rIns="91425" bIns="45700" anchor="t" anchorCtr="0">
            <a:normAutofit/>
          </a:bodyPr>
          <a:lstStyle/>
          <a:p>
            <a:pPr marL="457200" lvl="0" indent="-381000" algn="l" rtl="0">
              <a:spcBef>
                <a:spcPts val="0"/>
              </a:spcBef>
              <a:spcAft>
                <a:spcPts val="0"/>
              </a:spcAft>
              <a:buClr>
                <a:srgbClr val="0070C0"/>
              </a:buClr>
              <a:buSzPts val="2400"/>
              <a:buFont typeface="Times New Roman"/>
              <a:buChar char="❖"/>
            </a:pPr>
            <a:r>
              <a:rPr lang="en-US" sz="2400" b="1" dirty="0">
                <a:solidFill>
                  <a:srgbClr val="0070C0"/>
                </a:solidFill>
                <a:latin typeface="Times New Roman"/>
                <a:cs typeface="Times New Roman"/>
                <a:sym typeface="Times New Roman"/>
              </a:rPr>
              <a:t>Introduction</a:t>
            </a:r>
            <a:endParaRPr lang="en-US"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7F039B4-D291-3541-88E1-7B545367D0D2}"/>
                  </a:ext>
                </a:extLst>
              </p:cNvPr>
              <p:cNvSpPr txBox="1"/>
              <p:nvPr/>
            </p:nvSpPr>
            <p:spPr>
              <a:xfrm>
                <a:off x="617636" y="1810020"/>
                <a:ext cx="10736163" cy="3961790"/>
              </a:xfrm>
              <a:prstGeom prst="rect">
                <a:avLst/>
              </a:prstGeom>
              <a:noFill/>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lvl="3" indent="-285750">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Gaussian Error Linear Unit (GELU):</a:t>
                </a:r>
              </a:p>
              <a:p>
                <a:pPr lvl="4"/>
                <a:r>
                  <a:rPr lang="en-US" sz="1800" b="0" dirty="0">
                    <a:solidFill>
                      <a:schemeClr val="tx1"/>
                    </a:solidFill>
                    <a:latin typeface="Times New Roman" panose="02020603050405020304" pitchFamily="18" charset="0"/>
                    <a:cs typeface="Times New Roman" panose="02020603050405020304" pitchFamily="18" charset="0"/>
                  </a:rPr>
                  <a:t>	_ </a:t>
                </a:r>
                <a14:m>
                  <m:oMath xmlns:m="http://schemas.openxmlformats.org/officeDocument/2006/math">
                    <m:r>
                      <a:rPr lang="en-US" sz="1800" b="0" i="1" smtClean="0">
                        <a:solidFill>
                          <a:schemeClr val="tx1"/>
                        </a:solidFill>
                        <a:latin typeface="Cambria Math" panose="02040503050406030204" pitchFamily="18" charset="0"/>
                        <a:cs typeface="Times New Roman" panose="02020603050405020304" pitchFamily="18" charset="0"/>
                      </a:rPr>
                      <m:t>𝐺𝐸𝐿𝑈</m:t>
                    </m:r>
                    <m:d>
                      <m:dPr>
                        <m:ctrlPr>
                          <a:rPr lang="en-US" sz="1800" b="0" i="1" smtClean="0">
                            <a:solidFill>
                              <a:schemeClr val="tx1"/>
                            </a:solidFill>
                            <a:latin typeface="Cambria Math" panose="02040503050406030204" pitchFamily="18" charset="0"/>
                            <a:cs typeface="Times New Roman" panose="02020603050405020304" pitchFamily="18" charset="0"/>
                          </a:rPr>
                        </m:ctrlPr>
                      </m:dPr>
                      <m:e>
                        <m:r>
                          <a:rPr lang="en-US" sz="1800" b="0" i="1" smtClean="0">
                            <a:solidFill>
                              <a:schemeClr val="tx1"/>
                            </a:solidFill>
                            <a:latin typeface="Cambria Math" panose="02040503050406030204" pitchFamily="18" charset="0"/>
                            <a:cs typeface="Times New Roman" panose="02020603050405020304" pitchFamily="18" charset="0"/>
                          </a:rPr>
                          <m:t>𝑥</m:t>
                        </m:r>
                      </m:e>
                    </m:d>
                    <m:r>
                      <a:rPr lang="en-US" sz="1800" b="0" i="1" smtClean="0">
                        <a:solidFill>
                          <a:schemeClr val="tx1"/>
                        </a:solidFill>
                        <a:latin typeface="Cambria Math" panose="02040503050406030204" pitchFamily="18" charset="0"/>
                        <a:cs typeface="Times New Roman" panose="02020603050405020304" pitchFamily="18" charset="0"/>
                      </a:rPr>
                      <m:t>=0.5</m:t>
                    </m:r>
                    <m:r>
                      <a:rPr lang="en-US" sz="1800" b="0" i="1" smtClean="0">
                        <a:solidFill>
                          <a:schemeClr val="tx1"/>
                        </a:solidFill>
                        <a:latin typeface="Cambria Math" panose="02040503050406030204" pitchFamily="18" charset="0"/>
                        <a:cs typeface="Times New Roman" panose="02020603050405020304" pitchFamily="18" charset="0"/>
                      </a:rPr>
                      <m:t>𝑥</m:t>
                    </m:r>
                    <m:d>
                      <m:dPr>
                        <m:ctrlPr>
                          <a:rPr lang="en-US" sz="1800" b="0" i="1" smtClean="0">
                            <a:solidFill>
                              <a:schemeClr val="tx1"/>
                            </a:solidFill>
                            <a:latin typeface="Cambria Math" panose="02040503050406030204" pitchFamily="18" charset="0"/>
                            <a:cs typeface="Times New Roman" panose="02020603050405020304" pitchFamily="18" charset="0"/>
                          </a:rPr>
                        </m:ctrlPr>
                      </m:dPr>
                      <m:e>
                        <m:r>
                          <a:rPr lang="en-US" sz="1800" b="0" i="1" smtClean="0">
                            <a:solidFill>
                              <a:schemeClr val="tx1"/>
                            </a:solidFill>
                            <a:latin typeface="Cambria Math" panose="02040503050406030204" pitchFamily="18" charset="0"/>
                            <a:cs typeface="Times New Roman" panose="02020603050405020304" pitchFamily="18" charset="0"/>
                          </a:rPr>
                          <m:t>1+</m:t>
                        </m:r>
                        <m:func>
                          <m:funcPr>
                            <m:ctrlPr>
                              <a:rPr lang="en-US" sz="1800" b="0" i="1" smtClean="0">
                                <a:solidFill>
                                  <a:schemeClr val="tx1"/>
                                </a:solidFill>
                                <a:latin typeface="Cambria Math" panose="02040503050406030204" pitchFamily="18" charset="0"/>
                                <a:cs typeface="Times New Roman" panose="02020603050405020304" pitchFamily="18" charset="0"/>
                              </a:rPr>
                            </m:ctrlPr>
                          </m:funcPr>
                          <m:fName>
                            <m:r>
                              <m:rPr>
                                <m:sty m:val="p"/>
                              </m:rPr>
                              <a:rPr lang="en-US" sz="1800" b="0" i="0" smtClean="0">
                                <a:solidFill>
                                  <a:schemeClr val="tx1"/>
                                </a:solidFill>
                                <a:latin typeface="Cambria Math" panose="02040503050406030204" pitchFamily="18" charset="0"/>
                                <a:cs typeface="Times New Roman" panose="02020603050405020304" pitchFamily="18" charset="0"/>
                              </a:rPr>
                              <m:t>tanh</m:t>
                            </m:r>
                          </m:fName>
                          <m:e>
                            <m:d>
                              <m:dPr>
                                <m:ctrlPr>
                                  <a:rPr lang="en-US" sz="1800" b="0" i="1" smtClean="0">
                                    <a:solidFill>
                                      <a:schemeClr val="tx1"/>
                                    </a:solidFill>
                                    <a:latin typeface="Cambria Math" panose="02040503050406030204" pitchFamily="18" charset="0"/>
                                    <a:cs typeface="Times New Roman" panose="02020603050405020304" pitchFamily="18" charset="0"/>
                                  </a:rPr>
                                </m:ctrlPr>
                              </m:dPr>
                              <m:e>
                                <m:rad>
                                  <m:radPr>
                                    <m:degHide m:val="on"/>
                                    <m:ctrlPr>
                                      <a:rPr lang="en-US" sz="1800" b="0" i="1" smtClean="0">
                                        <a:solidFill>
                                          <a:schemeClr val="tx1"/>
                                        </a:solidFill>
                                        <a:latin typeface="Cambria Math" panose="02040503050406030204" pitchFamily="18" charset="0"/>
                                        <a:cs typeface="Times New Roman" panose="02020603050405020304" pitchFamily="18" charset="0"/>
                                      </a:rPr>
                                    </m:ctrlPr>
                                  </m:radPr>
                                  <m:deg/>
                                  <m:e>
                                    <m:f>
                                      <m:fPr>
                                        <m:ctrlPr>
                                          <a:rPr lang="en-US" sz="1800" b="0" i="1" smtClean="0">
                                            <a:solidFill>
                                              <a:schemeClr val="tx1"/>
                                            </a:solidFill>
                                            <a:latin typeface="Cambria Math" panose="02040503050406030204" pitchFamily="18" charset="0"/>
                                            <a:cs typeface="Times New Roman" panose="02020603050405020304" pitchFamily="18" charset="0"/>
                                          </a:rPr>
                                        </m:ctrlPr>
                                      </m:fPr>
                                      <m:num>
                                        <m:r>
                                          <a:rPr lang="en-US" sz="1800" b="0" i="1" smtClean="0">
                                            <a:solidFill>
                                              <a:schemeClr val="tx1"/>
                                            </a:solidFill>
                                            <a:latin typeface="Cambria Math" panose="02040503050406030204" pitchFamily="18" charset="0"/>
                                            <a:cs typeface="Times New Roman" panose="02020603050405020304" pitchFamily="18" charset="0"/>
                                          </a:rPr>
                                          <m:t>2</m:t>
                                        </m:r>
                                      </m:num>
                                      <m:den>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𝜋</m:t>
                                        </m:r>
                                      </m:den>
                                    </m:f>
                                  </m:e>
                                </m:rad>
                                <m:d>
                                  <m:dPr>
                                    <m:ctrlPr>
                                      <a:rPr lang="en-US" sz="1800" b="0" i="1" smtClean="0">
                                        <a:solidFill>
                                          <a:schemeClr val="tx1"/>
                                        </a:solidFill>
                                        <a:latin typeface="Cambria Math" panose="02040503050406030204" pitchFamily="18" charset="0"/>
                                        <a:cs typeface="Times New Roman" panose="02020603050405020304" pitchFamily="18" charset="0"/>
                                      </a:rPr>
                                    </m:ctrlPr>
                                  </m:dPr>
                                  <m:e>
                                    <m:r>
                                      <a:rPr lang="en-US" sz="1800" b="0" i="1" smtClean="0">
                                        <a:solidFill>
                                          <a:schemeClr val="tx1"/>
                                        </a:solidFill>
                                        <a:latin typeface="Cambria Math" panose="02040503050406030204" pitchFamily="18" charset="0"/>
                                        <a:cs typeface="Times New Roman" panose="02020603050405020304" pitchFamily="18" charset="0"/>
                                      </a:rPr>
                                      <m:t>𝑥</m:t>
                                    </m:r>
                                    <m:r>
                                      <a:rPr lang="en-US" sz="1800" b="0" i="1" smtClean="0">
                                        <a:solidFill>
                                          <a:schemeClr val="tx1"/>
                                        </a:solidFill>
                                        <a:latin typeface="Cambria Math" panose="02040503050406030204" pitchFamily="18" charset="0"/>
                                        <a:cs typeface="Times New Roman" panose="02020603050405020304" pitchFamily="18" charset="0"/>
                                      </a:rPr>
                                      <m:t>+0.044715</m:t>
                                    </m:r>
                                    <m:sSup>
                                      <m:sSupPr>
                                        <m:ctrlPr>
                                          <a:rPr lang="en-US" sz="1800" b="0" i="1" smtClean="0">
                                            <a:solidFill>
                                              <a:schemeClr val="tx1"/>
                                            </a:solidFill>
                                            <a:latin typeface="Cambria Math" panose="02040503050406030204" pitchFamily="18" charset="0"/>
                                            <a:cs typeface="Times New Roman" panose="02020603050405020304" pitchFamily="18" charset="0"/>
                                          </a:rPr>
                                        </m:ctrlPr>
                                      </m:sSupPr>
                                      <m:e>
                                        <m:r>
                                          <a:rPr lang="en-US" sz="1800" b="0" i="1" smtClean="0">
                                            <a:solidFill>
                                              <a:schemeClr val="tx1"/>
                                            </a:solidFill>
                                            <a:latin typeface="Cambria Math" panose="02040503050406030204" pitchFamily="18" charset="0"/>
                                            <a:cs typeface="Times New Roman" panose="02020603050405020304" pitchFamily="18" charset="0"/>
                                          </a:rPr>
                                          <m:t>𝑥</m:t>
                                        </m:r>
                                      </m:e>
                                      <m:sup>
                                        <m:r>
                                          <a:rPr lang="en-US" sz="1800" b="0" i="1" smtClean="0">
                                            <a:solidFill>
                                              <a:schemeClr val="tx1"/>
                                            </a:solidFill>
                                            <a:latin typeface="Cambria Math" panose="02040503050406030204" pitchFamily="18" charset="0"/>
                                            <a:cs typeface="Times New Roman" panose="02020603050405020304" pitchFamily="18" charset="0"/>
                                          </a:rPr>
                                          <m:t>3</m:t>
                                        </m:r>
                                      </m:sup>
                                    </m:sSup>
                                  </m:e>
                                </m:d>
                              </m:e>
                            </m:d>
                          </m:e>
                        </m:func>
                      </m:e>
                    </m:d>
                  </m:oMath>
                </a14:m>
                <a:endParaRPr lang="en-US" sz="1800" b="0" dirty="0">
                  <a:solidFill>
                    <a:schemeClr val="tx1"/>
                  </a:solidFill>
                  <a:latin typeface="Times New Roman" panose="02020603050405020304" pitchFamily="18" charset="0"/>
                  <a:cs typeface="Times New Roman" panose="02020603050405020304" pitchFamily="18" charset="0"/>
                </a:endParaRPr>
              </a:p>
              <a:p>
                <a:pPr lvl="4"/>
                <a:r>
                  <a:rPr lang="en-US" sz="1800" b="0" dirty="0">
                    <a:solidFill>
                      <a:schemeClr val="tx1"/>
                    </a:solidFill>
                    <a:latin typeface="Times New Roman" panose="02020603050405020304" pitchFamily="18" charset="0"/>
                    <a:cs typeface="Times New Roman" panose="02020603050405020304" pitchFamily="18" charset="0"/>
                  </a:rPr>
                  <a:t>	_ </a:t>
                </a:r>
                <a14:m>
                  <m:oMath xmlns:m="http://schemas.openxmlformats.org/officeDocument/2006/math">
                    <m:r>
                      <a:rPr lang="en-US" sz="1800" b="0" i="1" smtClean="0">
                        <a:solidFill>
                          <a:schemeClr val="tx1"/>
                        </a:solidFill>
                        <a:latin typeface="Cambria Math" panose="02040503050406030204" pitchFamily="18" charset="0"/>
                        <a:cs typeface="Times New Roman" panose="02020603050405020304" pitchFamily="18" charset="0"/>
                      </a:rPr>
                      <m:t>𝐺𝐸𝐿</m:t>
                    </m:r>
                    <m:sSup>
                      <m:sSupPr>
                        <m:ctrlPr>
                          <a:rPr lang="en-US" sz="1800" b="0" i="1" smtClean="0">
                            <a:solidFill>
                              <a:schemeClr val="tx1"/>
                            </a:solidFill>
                            <a:latin typeface="Cambria Math" panose="02040503050406030204" pitchFamily="18" charset="0"/>
                            <a:cs typeface="Times New Roman" panose="02020603050405020304" pitchFamily="18" charset="0"/>
                          </a:rPr>
                        </m:ctrlPr>
                      </m:sSupPr>
                      <m:e>
                        <m:r>
                          <a:rPr lang="en-US" sz="1800" b="0" i="1" smtClean="0">
                            <a:solidFill>
                              <a:schemeClr val="tx1"/>
                            </a:solidFill>
                            <a:latin typeface="Cambria Math" panose="02040503050406030204" pitchFamily="18" charset="0"/>
                            <a:cs typeface="Times New Roman" panose="02020603050405020304" pitchFamily="18" charset="0"/>
                          </a:rPr>
                          <m:t>𝑈</m:t>
                        </m:r>
                      </m:e>
                      <m:sup>
                        <m:r>
                          <a:rPr lang="en-US" sz="1800" b="0" i="1" smtClean="0">
                            <a:solidFill>
                              <a:schemeClr val="tx1"/>
                            </a:solidFill>
                            <a:latin typeface="Cambria Math" panose="02040503050406030204" pitchFamily="18" charset="0"/>
                            <a:cs typeface="Times New Roman" panose="02020603050405020304" pitchFamily="18" charset="0"/>
                          </a:rPr>
                          <m:t>′</m:t>
                        </m:r>
                      </m:sup>
                    </m:sSup>
                    <m:d>
                      <m:dPr>
                        <m:ctrlPr>
                          <a:rPr lang="en-US" sz="1800" b="0" i="1" smtClean="0">
                            <a:solidFill>
                              <a:schemeClr val="tx1"/>
                            </a:solidFill>
                            <a:latin typeface="Cambria Math" panose="02040503050406030204" pitchFamily="18" charset="0"/>
                            <a:cs typeface="Times New Roman" panose="02020603050405020304" pitchFamily="18" charset="0"/>
                          </a:rPr>
                        </m:ctrlPr>
                      </m:dPr>
                      <m:e>
                        <m:r>
                          <a:rPr lang="en-US" sz="1800" b="0" i="1" smtClean="0">
                            <a:solidFill>
                              <a:schemeClr val="tx1"/>
                            </a:solidFill>
                            <a:latin typeface="Cambria Math" panose="02040503050406030204" pitchFamily="18" charset="0"/>
                            <a:cs typeface="Times New Roman" panose="02020603050405020304" pitchFamily="18" charset="0"/>
                          </a:rPr>
                          <m:t>𝑥</m:t>
                        </m:r>
                      </m:e>
                    </m:d>
                    <m:r>
                      <a:rPr lang="en-US" sz="1800" b="0" i="1" smtClean="0">
                        <a:solidFill>
                          <a:schemeClr val="tx1"/>
                        </a:solidFill>
                        <a:latin typeface="Cambria Math" panose="02040503050406030204" pitchFamily="18" charset="0"/>
                        <a:cs typeface="Times New Roman" panose="02020603050405020304" pitchFamily="18" charset="0"/>
                      </a:rPr>
                      <m:t>=0.5</m:t>
                    </m:r>
                    <m:func>
                      <m:funcPr>
                        <m:ctrlPr>
                          <a:rPr lang="en-US" sz="1800" b="0" i="1" smtClean="0">
                            <a:solidFill>
                              <a:schemeClr val="tx1"/>
                            </a:solidFill>
                            <a:latin typeface="Cambria Math" panose="02040503050406030204" pitchFamily="18" charset="0"/>
                            <a:cs typeface="Times New Roman" panose="02020603050405020304" pitchFamily="18" charset="0"/>
                          </a:rPr>
                        </m:ctrlPr>
                      </m:funcPr>
                      <m:fName>
                        <m:r>
                          <m:rPr>
                            <m:sty m:val="p"/>
                          </m:rPr>
                          <a:rPr lang="en-US" sz="1800" b="0" i="0" smtClean="0">
                            <a:solidFill>
                              <a:schemeClr val="tx1"/>
                            </a:solidFill>
                            <a:latin typeface="Cambria Math" panose="02040503050406030204" pitchFamily="18" charset="0"/>
                            <a:cs typeface="Times New Roman" panose="02020603050405020304" pitchFamily="18" charset="0"/>
                          </a:rPr>
                          <m:t>tanh</m:t>
                        </m:r>
                      </m:fName>
                      <m:e>
                        <m:d>
                          <m:dPr>
                            <m:ctrlPr>
                              <a:rPr lang="en-US" sz="1800" b="0" i="1" smtClean="0">
                                <a:solidFill>
                                  <a:schemeClr val="tx1"/>
                                </a:solidFill>
                                <a:latin typeface="Cambria Math" panose="02040503050406030204" pitchFamily="18" charset="0"/>
                                <a:cs typeface="Times New Roman" panose="02020603050405020304" pitchFamily="18" charset="0"/>
                              </a:rPr>
                            </m:ctrlPr>
                          </m:dPr>
                          <m:e>
                            <m:r>
                              <a:rPr lang="en-US" sz="1800" b="0" i="1" smtClean="0">
                                <a:solidFill>
                                  <a:schemeClr val="tx1"/>
                                </a:solidFill>
                                <a:latin typeface="Cambria Math" panose="02040503050406030204" pitchFamily="18" charset="0"/>
                                <a:cs typeface="Times New Roman" panose="02020603050405020304" pitchFamily="18" charset="0"/>
                              </a:rPr>
                              <m:t>0.0356774</m:t>
                            </m:r>
                            <m:sSup>
                              <m:sSupPr>
                                <m:ctrlPr>
                                  <a:rPr lang="en-US" sz="1800" b="0" i="1" smtClean="0">
                                    <a:solidFill>
                                      <a:schemeClr val="tx1"/>
                                    </a:solidFill>
                                    <a:latin typeface="Cambria Math" panose="02040503050406030204" pitchFamily="18" charset="0"/>
                                    <a:cs typeface="Times New Roman" panose="02020603050405020304" pitchFamily="18" charset="0"/>
                                  </a:rPr>
                                </m:ctrlPr>
                              </m:sSupPr>
                              <m:e>
                                <m:r>
                                  <a:rPr lang="en-US" sz="1800" b="0" i="1" smtClean="0">
                                    <a:solidFill>
                                      <a:schemeClr val="tx1"/>
                                    </a:solidFill>
                                    <a:latin typeface="Cambria Math" panose="02040503050406030204" pitchFamily="18" charset="0"/>
                                    <a:cs typeface="Times New Roman" panose="02020603050405020304" pitchFamily="18" charset="0"/>
                                  </a:rPr>
                                  <m:t>𝑥</m:t>
                                </m:r>
                              </m:e>
                              <m:sup>
                                <m:r>
                                  <a:rPr lang="en-US" sz="1800" b="0" i="1" smtClean="0">
                                    <a:solidFill>
                                      <a:schemeClr val="tx1"/>
                                    </a:solidFill>
                                    <a:latin typeface="Cambria Math" panose="02040503050406030204" pitchFamily="18" charset="0"/>
                                    <a:cs typeface="Times New Roman" panose="02020603050405020304" pitchFamily="18" charset="0"/>
                                  </a:rPr>
                                  <m:t>3</m:t>
                                </m:r>
                              </m:sup>
                            </m:sSup>
                            <m:r>
                              <a:rPr lang="en-US" sz="1800" b="0" i="1" smtClean="0">
                                <a:solidFill>
                                  <a:schemeClr val="tx1"/>
                                </a:solidFill>
                                <a:latin typeface="Cambria Math" panose="02040503050406030204" pitchFamily="18" charset="0"/>
                                <a:cs typeface="Times New Roman" panose="02020603050405020304" pitchFamily="18" charset="0"/>
                              </a:rPr>
                              <m:t>+0.797885</m:t>
                            </m:r>
                            <m:r>
                              <a:rPr lang="en-US" sz="1800" b="0" i="1" smtClean="0">
                                <a:solidFill>
                                  <a:schemeClr val="tx1"/>
                                </a:solidFill>
                                <a:latin typeface="Cambria Math" panose="02040503050406030204" pitchFamily="18" charset="0"/>
                                <a:cs typeface="Times New Roman" panose="02020603050405020304" pitchFamily="18" charset="0"/>
                              </a:rPr>
                              <m:t>𝑥</m:t>
                            </m:r>
                          </m:e>
                        </m:d>
                      </m:e>
                    </m:func>
                    <m:r>
                      <a:rPr lang="en-US" sz="1800" b="0" i="1" smtClean="0">
                        <a:solidFill>
                          <a:schemeClr val="tx1"/>
                        </a:solidFill>
                        <a:latin typeface="Cambria Math" panose="02040503050406030204" pitchFamily="18" charset="0"/>
                        <a:cs typeface="Times New Roman" panose="02020603050405020304" pitchFamily="18" charset="0"/>
                      </a:rPr>
                      <m:t>+</m:t>
                    </m:r>
                    <m:d>
                      <m:dPr>
                        <m:ctrlPr>
                          <a:rPr lang="en-US" sz="1800" b="0" i="1" smtClean="0">
                            <a:solidFill>
                              <a:schemeClr val="tx1"/>
                            </a:solidFill>
                            <a:latin typeface="Cambria Math" panose="02040503050406030204" pitchFamily="18" charset="0"/>
                            <a:cs typeface="Times New Roman" panose="02020603050405020304" pitchFamily="18" charset="0"/>
                          </a:rPr>
                        </m:ctrlPr>
                      </m:dPr>
                      <m:e>
                        <m:r>
                          <a:rPr lang="en-US" sz="1800" b="0" i="1" smtClean="0">
                            <a:solidFill>
                              <a:schemeClr val="tx1"/>
                            </a:solidFill>
                            <a:latin typeface="Cambria Math" panose="02040503050406030204" pitchFamily="18" charset="0"/>
                            <a:cs typeface="Times New Roman" panose="02020603050405020304" pitchFamily="18" charset="0"/>
                          </a:rPr>
                          <m:t>0.0535161</m:t>
                        </m:r>
                        <m:sSup>
                          <m:sSupPr>
                            <m:ctrlPr>
                              <a:rPr lang="en-US" sz="1800" b="0" i="1" smtClean="0">
                                <a:solidFill>
                                  <a:schemeClr val="tx1"/>
                                </a:solidFill>
                                <a:latin typeface="Cambria Math" panose="02040503050406030204" pitchFamily="18" charset="0"/>
                                <a:cs typeface="Times New Roman" panose="02020603050405020304" pitchFamily="18" charset="0"/>
                              </a:rPr>
                            </m:ctrlPr>
                          </m:sSupPr>
                          <m:e>
                            <m:r>
                              <a:rPr lang="en-US" sz="1800" b="0" i="1" smtClean="0">
                                <a:solidFill>
                                  <a:schemeClr val="tx1"/>
                                </a:solidFill>
                                <a:latin typeface="Cambria Math" panose="02040503050406030204" pitchFamily="18" charset="0"/>
                                <a:cs typeface="Times New Roman" panose="02020603050405020304" pitchFamily="18" charset="0"/>
                              </a:rPr>
                              <m:t>𝑥</m:t>
                            </m:r>
                          </m:e>
                          <m:sup>
                            <m:r>
                              <a:rPr lang="en-US" sz="1800" b="0" i="1" smtClean="0">
                                <a:solidFill>
                                  <a:schemeClr val="tx1"/>
                                </a:solidFill>
                                <a:latin typeface="Cambria Math" panose="02040503050406030204" pitchFamily="18" charset="0"/>
                                <a:cs typeface="Times New Roman" panose="02020603050405020304" pitchFamily="18" charset="0"/>
                              </a:rPr>
                              <m:t>3</m:t>
                            </m:r>
                          </m:sup>
                        </m:sSup>
                        <m:r>
                          <a:rPr lang="en-US" sz="1800" b="0" i="1" smtClean="0">
                            <a:solidFill>
                              <a:schemeClr val="tx1"/>
                            </a:solidFill>
                            <a:latin typeface="Cambria Math" panose="02040503050406030204" pitchFamily="18" charset="0"/>
                            <a:cs typeface="Times New Roman" panose="02020603050405020304" pitchFamily="18" charset="0"/>
                          </a:rPr>
                          <m:t>+0.398942</m:t>
                        </m:r>
                        <m:r>
                          <a:rPr lang="en-US" sz="1800" b="0" i="1" smtClean="0">
                            <a:solidFill>
                              <a:schemeClr val="tx1"/>
                            </a:solidFill>
                            <a:latin typeface="Cambria Math" panose="02040503050406030204" pitchFamily="18" charset="0"/>
                            <a:cs typeface="Times New Roman" panose="02020603050405020304" pitchFamily="18" charset="0"/>
                          </a:rPr>
                          <m:t>𝑥</m:t>
                        </m:r>
                      </m:e>
                    </m:d>
                    <m:func>
                      <m:funcPr>
                        <m:ctrlPr>
                          <a:rPr lang="en-US" sz="1800" b="0" i="1" smtClean="0">
                            <a:solidFill>
                              <a:schemeClr val="tx1"/>
                            </a:solidFill>
                            <a:latin typeface="Cambria Math" panose="02040503050406030204" pitchFamily="18" charset="0"/>
                            <a:cs typeface="Times New Roman" panose="02020603050405020304" pitchFamily="18" charset="0"/>
                          </a:rPr>
                        </m:ctrlPr>
                      </m:funcPr>
                      <m:fName>
                        <m:r>
                          <m:rPr>
                            <m:sty m:val="p"/>
                          </m:rPr>
                          <a:rPr lang="en-US" sz="1800" b="0" i="0" smtClean="0">
                            <a:solidFill>
                              <a:schemeClr val="tx1"/>
                            </a:solidFill>
                            <a:latin typeface="Cambria Math" panose="02040503050406030204" pitchFamily="18" charset="0"/>
                            <a:cs typeface="Times New Roman" panose="02020603050405020304" pitchFamily="18" charset="0"/>
                          </a:rPr>
                          <m:t>sech</m:t>
                        </m:r>
                      </m:fName>
                      <m:e>
                        <m:d>
                          <m:dPr>
                            <m:ctrlPr>
                              <a:rPr lang="en-US" sz="1800" b="0" i="1" smtClean="0">
                                <a:solidFill>
                                  <a:schemeClr val="tx1"/>
                                </a:solidFill>
                                <a:latin typeface="Cambria Math" panose="02040503050406030204" pitchFamily="18" charset="0"/>
                                <a:cs typeface="Times New Roman" panose="02020603050405020304" pitchFamily="18" charset="0"/>
                              </a:rPr>
                            </m:ctrlPr>
                          </m:dPr>
                          <m:e>
                            <m:r>
                              <a:rPr lang="en-US" sz="1800" b="0" i="1" smtClean="0">
                                <a:solidFill>
                                  <a:schemeClr val="tx1"/>
                                </a:solidFill>
                                <a:latin typeface="Cambria Math" panose="02040503050406030204" pitchFamily="18" charset="0"/>
                                <a:cs typeface="Times New Roman" panose="02020603050405020304" pitchFamily="18" charset="0"/>
                              </a:rPr>
                              <m:t>0.0356774</m:t>
                            </m:r>
                            <m:sSup>
                              <m:sSupPr>
                                <m:ctrlPr>
                                  <a:rPr lang="en-US" sz="1800" b="0" i="1" smtClean="0">
                                    <a:solidFill>
                                      <a:schemeClr val="tx1"/>
                                    </a:solidFill>
                                    <a:latin typeface="Cambria Math" panose="02040503050406030204" pitchFamily="18" charset="0"/>
                                    <a:cs typeface="Times New Roman" panose="02020603050405020304" pitchFamily="18" charset="0"/>
                                  </a:rPr>
                                </m:ctrlPr>
                              </m:sSupPr>
                              <m:e>
                                <m:r>
                                  <a:rPr lang="en-US" sz="1800" b="0" i="1" smtClean="0">
                                    <a:solidFill>
                                      <a:schemeClr val="tx1"/>
                                    </a:solidFill>
                                    <a:latin typeface="Cambria Math" panose="02040503050406030204" pitchFamily="18" charset="0"/>
                                    <a:cs typeface="Times New Roman" panose="02020603050405020304" pitchFamily="18" charset="0"/>
                                  </a:rPr>
                                  <m:t>𝑥</m:t>
                                </m:r>
                              </m:e>
                              <m:sup>
                                <m:r>
                                  <a:rPr lang="en-US" sz="1800" b="0" i="1" smtClean="0">
                                    <a:solidFill>
                                      <a:schemeClr val="tx1"/>
                                    </a:solidFill>
                                    <a:latin typeface="Cambria Math" panose="02040503050406030204" pitchFamily="18" charset="0"/>
                                    <a:cs typeface="Times New Roman" panose="02020603050405020304" pitchFamily="18" charset="0"/>
                                  </a:rPr>
                                  <m:t>3</m:t>
                                </m:r>
                              </m:sup>
                            </m:sSup>
                            <m:r>
                              <a:rPr lang="en-US" sz="1800" b="0" i="1" smtClean="0">
                                <a:solidFill>
                                  <a:schemeClr val="tx1"/>
                                </a:solidFill>
                                <a:latin typeface="Cambria Math" panose="02040503050406030204" pitchFamily="18" charset="0"/>
                                <a:cs typeface="Times New Roman" panose="02020603050405020304" pitchFamily="18" charset="0"/>
                              </a:rPr>
                              <m:t>+0.797885</m:t>
                            </m:r>
                            <m:r>
                              <a:rPr lang="en-US" sz="1800" b="0" i="1" smtClean="0">
                                <a:solidFill>
                                  <a:schemeClr val="tx1"/>
                                </a:solidFill>
                                <a:latin typeface="Cambria Math" panose="02040503050406030204" pitchFamily="18" charset="0"/>
                                <a:cs typeface="Times New Roman" panose="02020603050405020304" pitchFamily="18" charset="0"/>
                              </a:rPr>
                              <m:t>𝑥</m:t>
                            </m:r>
                          </m:e>
                        </m:d>
                      </m:e>
                    </m:func>
                    <m:r>
                      <a:rPr lang="en-US" sz="1800" b="0" i="1" smtClean="0">
                        <a:solidFill>
                          <a:schemeClr val="tx1"/>
                        </a:solidFill>
                        <a:latin typeface="Cambria Math" panose="02040503050406030204" pitchFamily="18" charset="0"/>
                        <a:cs typeface="Times New Roman" panose="02020603050405020304" pitchFamily="18" charset="0"/>
                      </a:rPr>
                      <m:t>+0.5</m:t>
                    </m:r>
                  </m:oMath>
                </a14:m>
                <a:endParaRPr lang="en-US" sz="1800" b="0" dirty="0">
                  <a:solidFill>
                    <a:schemeClr val="tx1"/>
                  </a:solidFill>
                  <a:latin typeface="Times New Roman" panose="02020603050405020304" pitchFamily="18" charset="0"/>
                  <a:cs typeface="Times New Roman" panose="02020603050405020304" pitchFamily="18" charset="0"/>
                </a:endParaRPr>
              </a:p>
              <a:p>
                <a:pPr lvl="4"/>
                <a:endParaRPr lang="en-US" sz="1800" b="0" dirty="0">
                  <a:solidFill>
                    <a:schemeClr val="tx1"/>
                  </a:solidFill>
                  <a:latin typeface="Times New Roman" panose="02020603050405020304" pitchFamily="18" charset="0"/>
                  <a:cs typeface="Times New Roman" panose="02020603050405020304" pitchFamily="18" charset="0"/>
                </a:endParaRPr>
              </a:p>
              <a:p>
                <a:pPr marL="285750" lvl="4" indent="-285750">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Hard Sigmoid:</a:t>
                </a:r>
              </a:p>
              <a:p>
                <a:pPr lvl="4"/>
                <a:r>
                  <a:rPr lang="en-US" sz="1800" b="0" dirty="0">
                    <a:solidFill>
                      <a:schemeClr val="tx1"/>
                    </a:solidFill>
                    <a:latin typeface="Times New Roman" panose="02020603050405020304" pitchFamily="18" charset="0"/>
                    <a:cs typeface="Times New Roman" panose="02020603050405020304" pitchFamily="18" charset="0"/>
                  </a:rPr>
                  <a:t>	_ </a:t>
                </a:r>
                <a14:m>
                  <m:oMath xmlns:m="http://schemas.openxmlformats.org/officeDocument/2006/math">
                    <m:r>
                      <a:rPr lang="en-US" sz="1800" b="0" i="1" smtClean="0">
                        <a:solidFill>
                          <a:schemeClr val="tx1"/>
                        </a:solidFill>
                        <a:latin typeface="Cambria Math" panose="02040503050406030204" pitchFamily="18" charset="0"/>
                        <a:cs typeface="Times New Roman" panose="02020603050405020304" pitchFamily="18" charset="0"/>
                      </a:rPr>
                      <m:t>h𝑎𝑟𝑑𝑆𝑖𝑔𝑚𝑜𝑖𝑑</m:t>
                    </m:r>
                    <m:d>
                      <m:dPr>
                        <m:ctrlPr>
                          <a:rPr lang="en-US" sz="1800" b="0" i="1" smtClean="0">
                            <a:solidFill>
                              <a:schemeClr val="tx1"/>
                            </a:solidFill>
                            <a:latin typeface="Cambria Math" panose="02040503050406030204" pitchFamily="18" charset="0"/>
                            <a:cs typeface="Times New Roman" panose="02020603050405020304" pitchFamily="18" charset="0"/>
                          </a:rPr>
                        </m:ctrlPr>
                      </m:dPr>
                      <m:e>
                        <m:r>
                          <a:rPr lang="en-US" sz="1800" b="0" i="1" smtClean="0">
                            <a:solidFill>
                              <a:schemeClr val="tx1"/>
                            </a:solidFill>
                            <a:latin typeface="Cambria Math" panose="02040503050406030204" pitchFamily="18" charset="0"/>
                            <a:cs typeface="Times New Roman" panose="02020603050405020304" pitchFamily="18" charset="0"/>
                          </a:rPr>
                          <m:t>𝑥</m:t>
                        </m:r>
                      </m:e>
                    </m:d>
                    <m:r>
                      <a:rPr lang="en-US" sz="1800" b="0" i="1" smtClean="0">
                        <a:solidFill>
                          <a:schemeClr val="tx1"/>
                        </a:solidFill>
                        <a:latin typeface="Cambria Math" panose="02040503050406030204" pitchFamily="18" charset="0"/>
                        <a:cs typeface="Times New Roman" panose="02020603050405020304" pitchFamily="18" charset="0"/>
                      </a:rPr>
                      <m:t>= </m:t>
                    </m:r>
                    <m:d>
                      <m:dPr>
                        <m:begChr m:val="{"/>
                        <m:endChr m:val=""/>
                        <m:ctrlPr>
                          <a:rPr lang="en-US" sz="1800" b="0" i="1" smtClean="0">
                            <a:solidFill>
                              <a:schemeClr val="tx1"/>
                            </a:solidFill>
                            <a:latin typeface="Cambria Math" panose="02040503050406030204" pitchFamily="18" charset="0"/>
                            <a:cs typeface="Times New Roman" panose="02020603050405020304" pitchFamily="18" charset="0"/>
                          </a:rPr>
                        </m:ctrlPr>
                      </m:dPr>
                      <m:e>
                        <m:eqArr>
                          <m:eqArrPr>
                            <m:ctrlPr>
                              <a:rPr lang="en-US" sz="1800" b="0" i="1" smtClean="0">
                                <a:solidFill>
                                  <a:schemeClr val="tx1"/>
                                </a:solidFill>
                                <a:latin typeface="Cambria Math" panose="02040503050406030204" pitchFamily="18" charset="0"/>
                                <a:cs typeface="Times New Roman" panose="02020603050405020304" pitchFamily="18" charset="0"/>
                              </a:rPr>
                            </m:ctrlPr>
                          </m:eqArrPr>
                          <m:e>
                            <m:r>
                              <a:rPr lang="en-US" sz="1800" b="0" i="1" smtClean="0">
                                <a:solidFill>
                                  <a:schemeClr val="tx1"/>
                                </a:solidFill>
                                <a:latin typeface="Cambria Math" panose="02040503050406030204" pitchFamily="18" charset="0"/>
                                <a:cs typeface="Times New Roman" panose="02020603050405020304" pitchFamily="18" charset="0"/>
                              </a:rPr>
                              <m:t>0 </m:t>
                            </m:r>
                            <m:r>
                              <a:rPr lang="en-US" sz="1800" b="0" i="1" smtClean="0">
                                <a:solidFill>
                                  <a:schemeClr val="tx1"/>
                                </a:solidFill>
                                <a:latin typeface="Cambria Math" panose="02040503050406030204" pitchFamily="18" charset="0"/>
                                <a:cs typeface="Times New Roman" panose="02020603050405020304" pitchFamily="18" charset="0"/>
                              </a:rPr>
                              <m:t>𝑛</m:t>
                            </m:r>
                            <m:r>
                              <a:rPr lang="en-US" sz="1800" b="0" i="1" smtClean="0">
                                <a:solidFill>
                                  <a:schemeClr val="tx1"/>
                                </a:solidFill>
                                <a:latin typeface="Cambria Math" panose="02040503050406030204" pitchFamily="18" charset="0"/>
                                <a:cs typeface="Times New Roman" panose="02020603050405020304" pitchFamily="18" charset="0"/>
                              </a:rPr>
                              <m:t>ế</m:t>
                            </m:r>
                            <m:r>
                              <a:rPr lang="en-US" sz="1800" b="0" i="1" smtClean="0">
                                <a:solidFill>
                                  <a:schemeClr val="tx1"/>
                                </a:solidFill>
                                <a:latin typeface="Cambria Math" panose="02040503050406030204" pitchFamily="18" charset="0"/>
                                <a:cs typeface="Times New Roman" panose="02020603050405020304" pitchFamily="18" charset="0"/>
                              </a:rPr>
                              <m:t>𝑢</m:t>
                            </m:r>
                            <m:r>
                              <a:rPr lang="en-US" sz="1800" b="0" i="1" smtClean="0">
                                <a:solidFill>
                                  <a:schemeClr val="tx1"/>
                                </a:solidFill>
                                <a:latin typeface="Cambria Math" panose="02040503050406030204" pitchFamily="18" charset="0"/>
                                <a:cs typeface="Times New Roman" panose="02020603050405020304" pitchFamily="18" charset="0"/>
                              </a:rPr>
                              <m:t> </m:t>
                            </m:r>
                            <m:r>
                              <a:rPr lang="en-US" sz="1800" b="0" i="1" smtClean="0">
                                <a:solidFill>
                                  <a:schemeClr val="tx1"/>
                                </a:solidFill>
                                <a:latin typeface="Cambria Math" panose="02040503050406030204" pitchFamily="18" charset="0"/>
                                <a:cs typeface="Times New Roman" panose="02020603050405020304" pitchFamily="18" charset="0"/>
                              </a:rPr>
                              <m:t>𝑥</m:t>
                            </m:r>
                            <m:r>
                              <a:rPr lang="en-US" sz="1800" b="0" i="1" smtClean="0">
                                <a:solidFill>
                                  <a:schemeClr val="tx1"/>
                                </a:solidFill>
                                <a:latin typeface="Cambria Math" panose="02040503050406030204" pitchFamily="18" charset="0"/>
                                <a:cs typeface="Times New Roman" panose="02020603050405020304" pitchFamily="18" charset="0"/>
                              </a:rPr>
                              <m:t>&lt;−2.5</m:t>
                            </m:r>
                          </m:e>
                          <m:e>
                            <m:r>
                              <a:rPr lang="en-US" sz="1800" b="0" i="1" smtClean="0">
                                <a:solidFill>
                                  <a:schemeClr val="tx1"/>
                                </a:solidFill>
                                <a:latin typeface="Cambria Math" panose="02040503050406030204" pitchFamily="18" charset="0"/>
                                <a:cs typeface="Times New Roman" panose="02020603050405020304" pitchFamily="18" charset="0"/>
                              </a:rPr>
                              <m:t>0.2</m:t>
                            </m:r>
                            <m:r>
                              <a:rPr lang="en-US" sz="1800" b="0" i="1" smtClean="0">
                                <a:solidFill>
                                  <a:schemeClr val="tx1"/>
                                </a:solidFill>
                                <a:latin typeface="Cambria Math" panose="02040503050406030204" pitchFamily="18" charset="0"/>
                                <a:cs typeface="Times New Roman" panose="02020603050405020304" pitchFamily="18" charset="0"/>
                              </a:rPr>
                              <m:t>𝑥</m:t>
                            </m:r>
                            <m:r>
                              <a:rPr lang="en-US" sz="1800" b="0" i="1" smtClean="0">
                                <a:solidFill>
                                  <a:schemeClr val="tx1"/>
                                </a:solidFill>
                                <a:latin typeface="Cambria Math" panose="02040503050406030204" pitchFamily="18" charset="0"/>
                                <a:cs typeface="Times New Roman" panose="02020603050405020304" pitchFamily="18" charset="0"/>
                              </a:rPr>
                              <m:t>+0.5 </m:t>
                            </m:r>
                            <m:r>
                              <a:rPr lang="en-US" sz="1800" b="0" i="1" smtClean="0">
                                <a:solidFill>
                                  <a:schemeClr val="tx1"/>
                                </a:solidFill>
                                <a:latin typeface="Cambria Math" panose="02040503050406030204" pitchFamily="18" charset="0"/>
                                <a:cs typeface="Times New Roman" panose="02020603050405020304" pitchFamily="18" charset="0"/>
                              </a:rPr>
                              <m:t>𝑛</m:t>
                            </m:r>
                            <m:r>
                              <a:rPr lang="en-US" sz="1800" b="0" i="1" smtClean="0">
                                <a:solidFill>
                                  <a:schemeClr val="tx1"/>
                                </a:solidFill>
                                <a:latin typeface="Cambria Math" panose="02040503050406030204" pitchFamily="18" charset="0"/>
                                <a:cs typeface="Times New Roman" panose="02020603050405020304" pitchFamily="18" charset="0"/>
                              </a:rPr>
                              <m:t>ế</m:t>
                            </m:r>
                            <m:r>
                              <m:rPr>
                                <m:sty m:val="p"/>
                              </m:rPr>
                              <a:rPr lang="en-US" sz="1800" b="0" i="1" smtClean="0">
                                <a:solidFill>
                                  <a:schemeClr val="tx1"/>
                                </a:solidFill>
                                <a:latin typeface="Cambria Math" panose="02040503050406030204" pitchFamily="18" charset="0"/>
                                <a:cs typeface="Times New Roman" panose="02020603050405020304" pitchFamily="18" charset="0"/>
                              </a:rPr>
                              <m:t>u</m:t>
                            </m:r>
                            <m:r>
                              <a:rPr lang="en-US" sz="1800" b="0" i="1" smtClean="0">
                                <a:solidFill>
                                  <a:schemeClr val="tx1"/>
                                </a:solidFill>
                                <a:latin typeface="Cambria Math" panose="02040503050406030204" pitchFamily="18" charset="0"/>
                                <a:cs typeface="Times New Roman" panose="02020603050405020304" pitchFamily="18" charset="0"/>
                              </a:rPr>
                              <m:t> −2.5≤</m:t>
                            </m:r>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𝑥</m:t>
                            </m:r>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≤2.5</m:t>
                            </m:r>
                          </m:e>
                          <m:e>
                            <m:r>
                              <a:rPr lang="en-US" sz="1800" b="0" i="1" smtClean="0">
                                <a:solidFill>
                                  <a:schemeClr val="tx1"/>
                                </a:solidFill>
                                <a:latin typeface="Cambria Math" panose="02040503050406030204" pitchFamily="18" charset="0"/>
                                <a:cs typeface="Times New Roman" panose="02020603050405020304" pitchFamily="18" charset="0"/>
                              </a:rPr>
                              <m:t>1 </m:t>
                            </m:r>
                            <m:r>
                              <a:rPr lang="en-US" sz="1800" b="0" i="1" smtClean="0">
                                <a:solidFill>
                                  <a:schemeClr val="tx1"/>
                                </a:solidFill>
                                <a:latin typeface="Cambria Math" panose="02040503050406030204" pitchFamily="18" charset="0"/>
                                <a:cs typeface="Times New Roman" panose="02020603050405020304" pitchFamily="18" charset="0"/>
                              </a:rPr>
                              <m:t>𝑛</m:t>
                            </m:r>
                            <m:r>
                              <a:rPr lang="en-US" sz="1800" b="0" i="1" smtClean="0">
                                <a:solidFill>
                                  <a:schemeClr val="tx1"/>
                                </a:solidFill>
                                <a:latin typeface="Cambria Math" panose="02040503050406030204" pitchFamily="18" charset="0"/>
                                <a:cs typeface="Times New Roman" panose="02020603050405020304" pitchFamily="18" charset="0"/>
                              </a:rPr>
                              <m:t>ế</m:t>
                            </m:r>
                            <m:r>
                              <m:rPr>
                                <m:sty m:val="p"/>
                              </m:rPr>
                              <a:rPr lang="en-US" sz="1800" b="0" i="1" smtClean="0">
                                <a:solidFill>
                                  <a:schemeClr val="tx1"/>
                                </a:solidFill>
                                <a:latin typeface="Cambria Math" panose="02040503050406030204" pitchFamily="18" charset="0"/>
                                <a:cs typeface="Times New Roman" panose="02020603050405020304" pitchFamily="18" charset="0"/>
                              </a:rPr>
                              <m:t>u</m:t>
                            </m:r>
                            <m:r>
                              <a:rPr lang="en-US" sz="1800" b="0" i="1" smtClean="0">
                                <a:solidFill>
                                  <a:schemeClr val="tx1"/>
                                </a:solidFill>
                                <a:latin typeface="Cambria Math" panose="02040503050406030204" pitchFamily="18" charset="0"/>
                                <a:cs typeface="Times New Roman" panose="02020603050405020304" pitchFamily="18" charset="0"/>
                              </a:rPr>
                              <m:t> 2.5&lt;</m:t>
                            </m:r>
                            <m:r>
                              <a:rPr lang="en-US" sz="1800" b="0" i="1" smtClean="0">
                                <a:solidFill>
                                  <a:schemeClr val="tx1"/>
                                </a:solidFill>
                                <a:latin typeface="Cambria Math" panose="02040503050406030204" pitchFamily="18" charset="0"/>
                                <a:cs typeface="Times New Roman" panose="02020603050405020304" pitchFamily="18" charset="0"/>
                              </a:rPr>
                              <m:t>𝑥</m:t>
                            </m:r>
                          </m:e>
                        </m:eqArr>
                      </m:e>
                    </m:d>
                  </m:oMath>
                </a14:m>
                <a:endParaRPr lang="en-US" sz="1800" b="0" dirty="0">
                  <a:solidFill>
                    <a:schemeClr val="tx1"/>
                  </a:solidFill>
                  <a:latin typeface="Times New Roman" panose="02020603050405020304" pitchFamily="18" charset="0"/>
                  <a:cs typeface="Times New Roman" panose="02020603050405020304" pitchFamily="18" charset="0"/>
                </a:endParaRPr>
              </a:p>
              <a:p>
                <a:pPr lvl="4"/>
                <a:r>
                  <a:rPr lang="en-US" sz="1800" b="0" dirty="0">
                    <a:solidFill>
                      <a:schemeClr val="tx1"/>
                    </a:solidFill>
                    <a:latin typeface="Times New Roman" panose="02020603050405020304" pitchFamily="18" charset="0"/>
                    <a:cs typeface="Times New Roman" panose="02020603050405020304" pitchFamily="18" charset="0"/>
                  </a:rPr>
                  <a:t>	_ </a:t>
                </a:r>
                <a14:m>
                  <m:oMath xmlns:m="http://schemas.openxmlformats.org/officeDocument/2006/math">
                    <m:r>
                      <a:rPr lang="en-US" sz="1800" b="0" i="1" smtClean="0">
                        <a:solidFill>
                          <a:schemeClr val="tx1"/>
                        </a:solidFill>
                        <a:latin typeface="Cambria Math" panose="02040503050406030204" pitchFamily="18" charset="0"/>
                        <a:cs typeface="Times New Roman" panose="02020603050405020304" pitchFamily="18" charset="0"/>
                      </a:rPr>
                      <m:t>h𝑎𝑟𝑑𝑆𝑖𝑔𝑚𝑜𝑖</m:t>
                    </m:r>
                    <m:sSup>
                      <m:sSupPr>
                        <m:ctrlPr>
                          <a:rPr lang="en-US" sz="1800" b="0" i="1" smtClean="0">
                            <a:solidFill>
                              <a:schemeClr val="tx1"/>
                            </a:solidFill>
                            <a:latin typeface="Cambria Math" panose="02040503050406030204" pitchFamily="18" charset="0"/>
                            <a:cs typeface="Times New Roman" panose="02020603050405020304" pitchFamily="18" charset="0"/>
                          </a:rPr>
                        </m:ctrlPr>
                      </m:sSupPr>
                      <m:e>
                        <m:r>
                          <a:rPr lang="en-US" sz="1800" b="0" i="1" smtClean="0">
                            <a:solidFill>
                              <a:schemeClr val="tx1"/>
                            </a:solidFill>
                            <a:latin typeface="Cambria Math" panose="02040503050406030204" pitchFamily="18" charset="0"/>
                            <a:cs typeface="Times New Roman" panose="02020603050405020304" pitchFamily="18" charset="0"/>
                          </a:rPr>
                          <m:t>𝑑</m:t>
                        </m:r>
                      </m:e>
                      <m:sup>
                        <m:r>
                          <a:rPr lang="en-US" sz="1800" b="0" i="1" smtClean="0">
                            <a:solidFill>
                              <a:schemeClr val="tx1"/>
                            </a:solidFill>
                            <a:latin typeface="Cambria Math" panose="02040503050406030204" pitchFamily="18" charset="0"/>
                            <a:cs typeface="Times New Roman" panose="02020603050405020304" pitchFamily="18" charset="0"/>
                          </a:rPr>
                          <m:t>′</m:t>
                        </m:r>
                      </m:sup>
                    </m:sSup>
                    <m:d>
                      <m:dPr>
                        <m:ctrlPr>
                          <a:rPr lang="en-US" sz="1800" b="0" i="1" smtClean="0">
                            <a:solidFill>
                              <a:schemeClr val="tx1"/>
                            </a:solidFill>
                            <a:latin typeface="Cambria Math" panose="02040503050406030204" pitchFamily="18" charset="0"/>
                            <a:cs typeface="Times New Roman" panose="02020603050405020304" pitchFamily="18" charset="0"/>
                          </a:rPr>
                        </m:ctrlPr>
                      </m:dPr>
                      <m:e>
                        <m:r>
                          <a:rPr lang="en-US" sz="1800" b="0" i="1" smtClean="0">
                            <a:solidFill>
                              <a:schemeClr val="tx1"/>
                            </a:solidFill>
                            <a:latin typeface="Cambria Math" panose="02040503050406030204" pitchFamily="18" charset="0"/>
                            <a:cs typeface="Times New Roman" panose="02020603050405020304" pitchFamily="18" charset="0"/>
                          </a:rPr>
                          <m:t>𝑥</m:t>
                        </m:r>
                      </m:e>
                    </m:d>
                    <m:r>
                      <a:rPr lang="en-US" sz="1800" b="0" i="1" smtClean="0">
                        <a:solidFill>
                          <a:schemeClr val="tx1"/>
                        </a:solidFill>
                        <a:latin typeface="Cambria Math" panose="02040503050406030204" pitchFamily="18" charset="0"/>
                        <a:cs typeface="Times New Roman" panose="02020603050405020304" pitchFamily="18" charset="0"/>
                      </a:rPr>
                      <m:t>= </m:t>
                    </m:r>
                    <m:d>
                      <m:dPr>
                        <m:begChr m:val="{"/>
                        <m:endChr m:val=""/>
                        <m:ctrlPr>
                          <a:rPr lang="en-US" sz="1800" b="0" i="1" smtClean="0">
                            <a:solidFill>
                              <a:schemeClr val="tx1"/>
                            </a:solidFill>
                            <a:latin typeface="Cambria Math" panose="02040503050406030204" pitchFamily="18" charset="0"/>
                            <a:cs typeface="Times New Roman" panose="02020603050405020304" pitchFamily="18" charset="0"/>
                          </a:rPr>
                        </m:ctrlPr>
                      </m:dPr>
                      <m:e>
                        <m:eqArr>
                          <m:eqArrPr>
                            <m:ctrlPr>
                              <a:rPr lang="en-US" sz="1800" b="0" i="1" smtClean="0">
                                <a:solidFill>
                                  <a:schemeClr val="tx1"/>
                                </a:solidFill>
                                <a:latin typeface="Cambria Math" panose="02040503050406030204" pitchFamily="18" charset="0"/>
                                <a:cs typeface="Times New Roman" panose="02020603050405020304" pitchFamily="18" charset="0"/>
                              </a:rPr>
                            </m:ctrlPr>
                          </m:eqArrPr>
                          <m:e>
                            <m:r>
                              <a:rPr lang="en-US" sz="1800" b="0" i="1" smtClean="0">
                                <a:solidFill>
                                  <a:schemeClr val="tx1"/>
                                </a:solidFill>
                                <a:latin typeface="Cambria Math" panose="02040503050406030204" pitchFamily="18" charset="0"/>
                                <a:cs typeface="Times New Roman" panose="02020603050405020304" pitchFamily="18" charset="0"/>
                              </a:rPr>
                              <m:t>0 </m:t>
                            </m:r>
                            <m:r>
                              <a:rPr lang="en-US" sz="1800" b="0" i="1" smtClean="0">
                                <a:solidFill>
                                  <a:schemeClr val="tx1"/>
                                </a:solidFill>
                                <a:latin typeface="Cambria Math" panose="02040503050406030204" pitchFamily="18" charset="0"/>
                                <a:cs typeface="Times New Roman" panose="02020603050405020304" pitchFamily="18" charset="0"/>
                              </a:rPr>
                              <m:t>𝑛</m:t>
                            </m:r>
                            <m:r>
                              <a:rPr lang="en-US" sz="1800" b="0" i="1" smtClean="0">
                                <a:solidFill>
                                  <a:schemeClr val="tx1"/>
                                </a:solidFill>
                                <a:latin typeface="Cambria Math" panose="02040503050406030204" pitchFamily="18" charset="0"/>
                                <a:cs typeface="Times New Roman" panose="02020603050405020304" pitchFamily="18" charset="0"/>
                              </a:rPr>
                              <m:t>ế</m:t>
                            </m:r>
                            <m:r>
                              <a:rPr lang="en-US" sz="1800" b="0" i="1" smtClean="0">
                                <a:solidFill>
                                  <a:schemeClr val="tx1"/>
                                </a:solidFill>
                                <a:latin typeface="Cambria Math" panose="02040503050406030204" pitchFamily="18" charset="0"/>
                                <a:cs typeface="Times New Roman" panose="02020603050405020304" pitchFamily="18" charset="0"/>
                              </a:rPr>
                              <m:t>𝑢</m:t>
                            </m:r>
                            <m:r>
                              <a:rPr lang="en-US" sz="1800" b="0" i="1" smtClean="0">
                                <a:solidFill>
                                  <a:schemeClr val="tx1"/>
                                </a:solidFill>
                                <a:latin typeface="Cambria Math" panose="02040503050406030204" pitchFamily="18" charset="0"/>
                                <a:cs typeface="Times New Roman" panose="02020603050405020304" pitchFamily="18" charset="0"/>
                              </a:rPr>
                              <m:t> </m:t>
                            </m:r>
                            <m:r>
                              <a:rPr lang="en-US" sz="1800" b="0" i="1" smtClean="0">
                                <a:solidFill>
                                  <a:schemeClr val="tx1"/>
                                </a:solidFill>
                                <a:latin typeface="Cambria Math" panose="02040503050406030204" pitchFamily="18" charset="0"/>
                                <a:cs typeface="Times New Roman" panose="02020603050405020304" pitchFamily="18" charset="0"/>
                              </a:rPr>
                              <m:t>𝑥</m:t>
                            </m:r>
                            <m:r>
                              <a:rPr lang="en-US" sz="1800" b="0" i="1" smtClean="0">
                                <a:solidFill>
                                  <a:schemeClr val="tx1"/>
                                </a:solidFill>
                                <a:latin typeface="Cambria Math" panose="02040503050406030204" pitchFamily="18" charset="0"/>
                                <a:cs typeface="Times New Roman" panose="02020603050405020304" pitchFamily="18" charset="0"/>
                              </a:rPr>
                              <m:t>&lt;−2.5</m:t>
                            </m:r>
                          </m:e>
                          <m:e>
                            <m:r>
                              <a:rPr lang="en-US" sz="1800" i="1">
                                <a:solidFill>
                                  <a:schemeClr val="tx1"/>
                                </a:solidFill>
                                <a:latin typeface="Cambria Math" panose="02040503050406030204" pitchFamily="18" charset="0"/>
                                <a:cs typeface="Times New Roman" panose="02020603050405020304" pitchFamily="18" charset="0"/>
                              </a:rPr>
                              <m:t>0.2 </m:t>
                            </m:r>
                            <m:r>
                              <a:rPr lang="en-US" sz="1800" i="1">
                                <a:solidFill>
                                  <a:schemeClr val="tx1"/>
                                </a:solidFill>
                                <a:latin typeface="Cambria Math" panose="02040503050406030204" pitchFamily="18" charset="0"/>
                                <a:cs typeface="Times New Roman" panose="02020603050405020304" pitchFamily="18" charset="0"/>
                              </a:rPr>
                              <m:t>𝑛</m:t>
                            </m:r>
                            <m:r>
                              <a:rPr lang="en-US" sz="1800" i="1">
                                <a:solidFill>
                                  <a:schemeClr val="tx1"/>
                                </a:solidFill>
                                <a:latin typeface="Cambria Math" panose="02040503050406030204" pitchFamily="18" charset="0"/>
                                <a:cs typeface="Times New Roman" panose="02020603050405020304" pitchFamily="18" charset="0"/>
                              </a:rPr>
                              <m:t>ế</m:t>
                            </m:r>
                            <m:r>
                              <m:rPr>
                                <m:sty m:val="p"/>
                              </m:rPr>
                              <a:rPr lang="en-US" sz="1800" i="1">
                                <a:solidFill>
                                  <a:schemeClr val="tx1"/>
                                </a:solidFill>
                                <a:latin typeface="Cambria Math" panose="02040503050406030204" pitchFamily="18" charset="0"/>
                                <a:cs typeface="Times New Roman" panose="02020603050405020304" pitchFamily="18" charset="0"/>
                              </a:rPr>
                              <m:t>u</m:t>
                            </m:r>
                            <m:r>
                              <a:rPr lang="en-US" sz="1800" i="1">
                                <a:solidFill>
                                  <a:schemeClr val="tx1"/>
                                </a:solidFill>
                                <a:latin typeface="Cambria Math" panose="02040503050406030204" pitchFamily="18" charset="0"/>
                                <a:cs typeface="Times New Roman" panose="02020603050405020304" pitchFamily="18" charset="0"/>
                              </a:rPr>
                              <m:t> −2.5≤</m:t>
                            </m:r>
                            <m:r>
                              <a:rPr lang="en-US" sz="18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𝑥</m:t>
                            </m:r>
                            <m:r>
                              <a:rPr lang="en-US" sz="18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≤2.5</m:t>
                            </m:r>
                          </m:e>
                          <m:e>
                            <m:r>
                              <a:rPr lang="en-US" sz="1800" i="1">
                                <a:solidFill>
                                  <a:schemeClr val="tx1"/>
                                </a:solidFill>
                                <a:latin typeface="Cambria Math" panose="02040503050406030204" pitchFamily="18" charset="0"/>
                                <a:cs typeface="Times New Roman" panose="02020603050405020304" pitchFamily="18" charset="0"/>
                              </a:rPr>
                              <m:t>0</m:t>
                            </m:r>
                            <m:r>
                              <a:rPr lang="en-US" sz="1800" b="0" i="1" smtClean="0">
                                <a:solidFill>
                                  <a:schemeClr val="tx1"/>
                                </a:solidFill>
                                <a:latin typeface="Cambria Math" panose="02040503050406030204" pitchFamily="18" charset="0"/>
                                <a:cs typeface="Times New Roman" panose="02020603050405020304" pitchFamily="18" charset="0"/>
                              </a:rPr>
                              <m:t> </m:t>
                            </m:r>
                            <m:r>
                              <a:rPr lang="en-US" sz="1800" i="1">
                                <a:solidFill>
                                  <a:schemeClr val="tx1"/>
                                </a:solidFill>
                                <a:latin typeface="Cambria Math" panose="02040503050406030204" pitchFamily="18" charset="0"/>
                                <a:cs typeface="Times New Roman" panose="02020603050405020304" pitchFamily="18" charset="0"/>
                              </a:rPr>
                              <m:t>𝑛</m:t>
                            </m:r>
                            <m:r>
                              <a:rPr lang="en-US" sz="1800" i="1">
                                <a:solidFill>
                                  <a:schemeClr val="tx1"/>
                                </a:solidFill>
                                <a:latin typeface="Cambria Math" panose="02040503050406030204" pitchFamily="18" charset="0"/>
                                <a:cs typeface="Times New Roman" panose="02020603050405020304" pitchFamily="18" charset="0"/>
                              </a:rPr>
                              <m:t>ế</m:t>
                            </m:r>
                            <m:r>
                              <m:rPr>
                                <m:sty m:val="p"/>
                              </m:rPr>
                              <a:rPr lang="en-US" sz="1800" i="1">
                                <a:solidFill>
                                  <a:schemeClr val="tx1"/>
                                </a:solidFill>
                                <a:latin typeface="Cambria Math" panose="02040503050406030204" pitchFamily="18" charset="0"/>
                                <a:cs typeface="Times New Roman" panose="02020603050405020304" pitchFamily="18" charset="0"/>
                              </a:rPr>
                              <m:t>u</m:t>
                            </m:r>
                            <m:r>
                              <a:rPr lang="en-US" sz="1800" i="1">
                                <a:solidFill>
                                  <a:schemeClr val="tx1"/>
                                </a:solidFill>
                                <a:latin typeface="Cambria Math" panose="02040503050406030204" pitchFamily="18" charset="0"/>
                                <a:cs typeface="Times New Roman" panose="02020603050405020304" pitchFamily="18" charset="0"/>
                              </a:rPr>
                              <m:t> 2.5&lt;</m:t>
                            </m:r>
                            <m:r>
                              <a:rPr lang="en-US" sz="1800" b="0" i="1" smtClean="0">
                                <a:solidFill>
                                  <a:schemeClr val="tx1"/>
                                </a:solidFill>
                                <a:latin typeface="Cambria Math" panose="02040503050406030204" pitchFamily="18" charset="0"/>
                                <a:cs typeface="Times New Roman" panose="02020603050405020304" pitchFamily="18" charset="0"/>
                              </a:rPr>
                              <m:t>𝑥</m:t>
                            </m:r>
                          </m:e>
                        </m:eqArr>
                      </m:e>
                    </m:d>
                  </m:oMath>
                </a14:m>
                <a:endParaRPr lang="en-US" sz="1800" b="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F7F039B4-D291-3541-88E1-7B545367D0D2}"/>
                  </a:ext>
                </a:extLst>
              </p:cNvPr>
              <p:cNvSpPr txBox="1">
                <a:spLocks noRot="1" noChangeAspect="1" noMove="1" noResize="1" noEditPoints="1" noAdjustHandles="1" noChangeArrowheads="1" noChangeShapeType="1" noTextEdit="1"/>
              </p:cNvSpPr>
              <p:nvPr/>
            </p:nvSpPr>
            <p:spPr>
              <a:xfrm>
                <a:off x="617636" y="1810020"/>
                <a:ext cx="10736163" cy="3961790"/>
              </a:xfrm>
              <a:prstGeom prst="rect">
                <a:avLst/>
              </a:prstGeom>
              <a:blipFill>
                <a:blip r:embed="rId3"/>
                <a:stretch>
                  <a:fillRect l="-236" t="-317" b="-71111"/>
                </a:stretch>
              </a:blipFill>
            </p:spPr>
            <p:txBody>
              <a:bodyPr/>
              <a:lstStyle/>
              <a:p>
                <a:r>
                  <a:rPr lang="en-VN">
                    <a:noFill/>
                  </a:rPr>
                  <a:t> </a:t>
                </a:r>
              </a:p>
            </p:txBody>
          </p:sp>
        </mc:Fallback>
      </mc:AlternateContent>
    </p:spTree>
    <p:extLst>
      <p:ext uri="{BB962C8B-B14F-4D97-AF65-F5344CB8AC3E}">
        <p14:creationId xmlns:p14="http://schemas.microsoft.com/office/powerpoint/2010/main" val="1218939022"/>
      </p:ext>
    </p:extLst>
  </p:cSld>
  <p:clrMapOvr>
    <a:masterClrMapping/>
  </p:clrMapOvr>
  <p:transition spd="slow">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838200" y="0"/>
            <a:ext cx="10515600" cy="998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Times New Roman"/>
              <a:buNone/>
            </a:pPr>
            <a:r>
              <a:rPr lang="en-US" b="1" dirty="0">
                <a:solidFill>
                  <a:srgbClr val="00B050"/>
                </a:solidFill>
                <a:latin typeface="Times New Roman"/>
                <a:cs typeface="Times New Roman"/>
                <a:sym typeface="Times New Roman"/>
              </a:rPr>
              <a:t>Problem 04</a:t>
            </a:r>
            <a:endParaRPr dirty="0"/>
          </a:p>
        </p:txBody>
      </p:sp>
      <p:sp>
        <p:nvSpPr>
          <p:cNvPr id="186" name="Google Shape;186;p21"/>
          <p:cNvSpPr/>
          <p:nvPr/>
        </p:nvSpPr>
        <p:spPr>
          <a:xfrm>
            <a:off x="550073" y="1002835"/>
            <a:ext cx="11190600" cy="127200"/>
          </a:xfrm>
          <a:prstGeom prst="rect">
            <a:avLst/>
          </a:prstGeom>
          <a:solidFill>
            <a:srgbClr val="C55A11"/>
          </a:solid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 name="Google Shape;187;p2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
        <p:nvSpPr>
          <p:cNvPr id="188" name="Google Shape;188;p21"/>
          <p:cNvSpPr txBox="1">
            <a:spLocks noGrp="1"/>
          </p:cNvSpPr>
          <p:nvPr>
            <p:ph type="body" idx="1"/>
          </p:nvPr>
        </p:nvSpPr>
        <p:spPr>
          <a:xfrm>
            <a:off x="838200" y="1273175"/>
            <a:ext cx="10668600" cy="720600"/>
          </a:xfrm>
          <a:prstGeom prst="rect">
            <a:avLst/>
          </a:prstGeom>
          <a:noFill/>
          <a:ln>
            <a:noFill/>
          </a:ln>
        </p:spPr>
        <p:txBody>
          <a:bodyPr spcFirstLastPara="1" wrap="square" lIns="91425" tIns="45700" rIns="91425" bIns="45700" anchor="t" anchorCtr="0">
            <a:normAutofit/>
          </a:bodyPr>
          <a:lstStyle/>
          <a:p>
            <a:pPr marL="457200" lvl="0" indent="-381000" algn="l" rtl="0">
              <a:spcBef>
                <a:spcPts val="0"/>
              </a:spcBef>
              <a:spcAft>
                <a:spcPts val="0"/>
              </a:spcAft>
              <a:buClr>
                <a:srgbClr val="0070C0"/>
              </a:buClr>
              <a:buSzPts val="2400"/>
              <a:buFont typeface="Times New Roman"/>
              <a:buChar char="❖"/>
            </a:pPr>
            <a:r>
              <a:rPr lang="en-US" sz="2400" b="1" dirty="0">
                <a:solidFill>
                  <a:srgbClr val="0070C0"/>
                </a:solidFill>
                <a:latin typeface="Times New Roman"/>
                <a:cs typeface="Times New Roman"/>
                <a:sym typeface="Times New Roman"/>
              </a:rPr>
              <a:t>Introduction</a:t>
            </a:r>
            <a:endParaRPr lang="en-US"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7F039B4-D291-3541-88E1-7B545367D0D2}"/>
                  </a:ext>
                </a:extLst>
              </p:cNvPr>
              <p:cNvSpPr txBox="1"/>
              <p:nvPr/>
            </p:nvSpPr>
            <p:spPr>
              <a:xfrm>
                <a:off x="617636" y="1810020"/>
                <a:ext cx="10736163" cy="3088602"/>
              </a:xfrm>
              <a:prstGeom prst="rect">
                <a:avLst/>
              </a:prstGeom>
              <a:noFill/>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lvl="3" indent="-285750">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Softsign:</a:t>
                </a:r>
              </a:p>
              <a:p>
                <a:pPr lvl="3"/>
                <a:r>
                  <a:rPr lang="en-US" sz="1800" dirty="0">
                    <a:solidFill>
                      <a:schemeClr val="tx1"/>
                    </a:solidFill>
                    <a:latin typeface="Times New Roman" panose="02020603050405020304" pitchFamily="18" charset="0"/>
                    <a:cs typeface="Times New Roman" panose="02020603050405020304" pitchFamily="18" charset="0"/>
                  </a:rPr>
                  <a:t>	_ </a:t>
                </a:r>
                <a14:m>
                  <m:oMath xmlns:m="http://schemas.openxmlformats.org/officeDocument/2006/math">
                    <m:r>
                      <a:rPr lang="en-US" sz="1800" b="0" i="1" smtClean="0">
                        <a:solidFill>
                          <a:schemeClr val="tx1"/>
                        </a:solidFill>
                        <a:latin typeface="Cambria Math" panose="02040503050406030204" pitchFamily="18" charset="0"/>
                        <a:cs typeface="Times New Roman" panose="02020603050405020304" pitchFamily="18" charset="0"/>
                      </a:rPr>
                      <m:t>𝑠𝑜𝑓𝑡𝑠𝑖𝑔𝑛</m:t>
                    </m:r>
                    <m:d>
                      <m:dPr>
                        <m:ctrlPr>
                          <a:rPr lang="en-US" sz="1800" b="0" i="1" smtClean="0">
                            <a:solidFill>
                              <a:schemeClr val="tx1"/>
                            </a:solidFill>
                            <a:latin typeface="Cambria Math" panose="02040503050406030204" pitchFamily="18" charset="0"/>
                            <a:cs typeface="Times New Roman" panose="02020603050405020304" pitchFamily="18" charset="0"/>
                          </a:rPr>
                        </m:ctrlPr>
                      </m:dPr>
                      <m:e>
                        <m:r>
                          <a:rPr lang="en-US" sz="1800" b="0" i="1" smtClean="0">
                            <a:solidFill>
                              <a:schemeClr val="tx1"/>
                            </a:solidFill>
                            <a:latin typeface="Cambria Math" panose="02040503050406030204" pitchFamily="18" charset="0"/>
                            <a:cs typeface="Times New Roman" panose="02020603050405020304" pitchFamily="18" charset="0"/>
                          </a:rPr>
                          <m:t>𝑥</m:t>
                        </m:r>
                      </m:e>
                    </m:d>
                    <m:r>
                      <a:rPr lang="en-US" sz="1800" b="0" i="1" smtClean="0">
                        <a:solidFill>
                          <a:schemeClr val="tx1"/>
                        </a:solidFill>
                        <a:latin typeface="Cambria Math" panose="02040503050406030204" pitchFamily="18" charset="0"/>
                        <a:cs typeface="Times New Roman" panose="02020603050405020304" pitchFamily="18" charset="0"/>
                      </a:rPr>
                      <m:t>= </m:t>
                    </m:r>
                    <m:f>
                      <m:fPr>
                        <m:ctrlPr>
                          <a:rPr lang="en-US" sz="1800" b="0" i="1" smtClean="0">
                            <a:solidFill>
                              <a:schemeClr val="tx1"/>
                            </a:solidFill>
                            <a:latin typeface="Cambria Math" panose="02040503050406030204" pitchFamily="18" charset="0"/>
                            <a:cs typeface="Times New Roman" panose="02020603050405020304" pitchFamily="18" charset="0"/>
                          </a:rPr>
                        </m:ctrlPr>
                      </m:fPr>
                      <m:num>
                        <m:r>
                          <a:rPr lang="en-US" sz="1800" b="0" i="1" smtClean="0">
                            <a:solidFill>
                              <a:schemeClr val="tx1"/>
                            </a:solidFill>
                            <a:latin typeface="Cambria Math" panose="02040503050406030204" pitchFamily="18" charset="0"/>
                            <a:cs typeface="Times New Roman" panose="02020603050405020304" pitchFamily="18" charset="0"/>
                          </a:rPr>
                          <m:t>𝑥</m:t>
                        </m:r>
                      </m:num>
                      <m:den>
                        <m:r>
                          <a:rPr lang="en-US" sz="1800" b="0" i="1" smtClean="0">
                            <a:solidFill>
                              <a:schemeClr val="tx1"/>
                            </a:solidFill>
                            <a:latin typeface="Cambria Math" panose="02040503050406030204" pitchFamily="18" charset="0"/>
                            <a:cs typeface="Times New Roman" panose="02020603050405020304" pitchFamily="18" charset="0"/>
                          </a:rPr>
                          <m:t>1+ </m:t>
                        </m:r>
                        <m:d>
                          <m:dPr>
                            <m:begChr m:val="|"/>
                            <m:endChr m:val="|"/>
                            <m:ctrlPr>
                              <a:rPr lang="en-US" sz="1800" b="0" i="1" smtClean="0">
                                <a:solidFill>
                                  <a:schemeClr val="tx1"/>
                                </a:solidFill>
                                <a:latin typeface="Cambria Math" panose="02040503050406030204" pitchFamily="18" charset="0"/>
                                <a:cs typeface="Times New Roman" panose="02020603050405020304" pitchFamily="18" charset="0"/>
                              </a:rPr>
                            </m:ctrlPr>
                          </m:dPr>
                          <m:e>
                            <m:r>
                              <a:rPr lang="en-US" sz="1800" b="0" i="1" smtClean="0">
                                <a:solidFill>
                                  <a:schemeClr val="tx1"/>
                                </a:solidFill>
                                <a:latin typeface="Cambria Math" panose="02040503050406030204" pitchFamily="18" charset="0"/>
                                <a:cs typeface="Times New Roman" panose="02020603050405020304" pitchFamily="18" charset="0"/>
                              </a:rPr>
                              <m:t>𝑥</m:t>
                            </m:r>
                          </m:e>
                        </m:d>
                      </m:den>
                    </m:f>
                  </m:oMath>
                </a14:m>
                <a:endParaRPr lang="en-US" sz="1800" b="0" dirty="0">
                  <a:solidFill>
                    <a:schemeClr val="tx1"/>
                  </a:solidFill>
                  <a:latin typeface="Times New Roman" panose="02020603050405020304" pitchFamily="18" charset="0"/>
                  <a:cs typeface="Times New Roman" panose="02020603050405020304" pitchFamily="18" charset="0"/>
                </a:endParaRPr>
              </a:p>
              <a:p>
                <a:pPr lvl="3"/>
                <a:r>
                  <a:rPr lang="en-US" sz="1800" b="0" dirty="0">
                    <a:solidFill>
                      <a:schemeClr val="tx1"/>
                    </a:solidFill>
                    <a:latin typeface="Times New Roman" panose="02020603050405020304" pitchFamily="18" charset="0"/>
                    <a:cs typeface="Times New Roman" panose="02020603050405020304" pitchFamily="18" charset="0"/>
                  </a:rPr>
                  <a:t>	_ </a:t>
                </a:r>
                <a14:m>
                  <m:oMath xmlns:m="http://schemas.openxmlformats.org/officeDocument/2006/math">
                    <m:r>
                      <a:rPr lang="en-US" sz="1800" b="0" i="1" smtClean="0">
                        <a:solidFill>
                          <a:schemeClr val="tx1"/>
                        </a:solidFill>
                        <a:latin typeface="Cambria Math" panose="02040503050406030204" pitchFamily="18" charset="0"/>
                        <a:cs typeface="Times New Roman" panose="02020603050405020304" pitchFamily="18" charset="0"/>
                      </a:rPr>
                      <m:t>𝑠𝑜𝑓𝑡𝑠𝑖𝑔</m:t>
                    </m:r>
                    <m:sSup>
                      <m:sSupPr>
                        <m:ctrlPr>
                          <a:rPr lang="en-US" sz="1800" b="0" i="1" smtClean="0">
                            <a:solidFill>
                              <a:schemeClr val="tx1"/>
                            </a:solidFill>
                            <a:latin typeface="Cambria Math" panose="02040503050406030204" pitchFamily="18" charset="0"/>
                            <a:cs typeface="Times New Roman" panose="02020603050405020304" pitchFamily="18" charset="0"/>
                          </a:rPr>
                        </m:ctrlPr>
                      </m:sSupPr>
                      <m:e>
                        <m:r>
                          <a:rPr lang="en-US" sz="1800" b="0" i="1" smtClean="0">
                            <a:solidFill>
                              <a:schemeClr val="tx1"/>
                            </a:solidFill>
                            <a:latin typeface="Cambria Math" panose="02040503050406030204" pitchFamily="18" charset="0"/>
                            <a:cs typeface="Times New Roman" panose="02020603050405020304" pitchFamily="18" charset="0"/>
                          </a:rPr>
                          <m:t>𝑛</m:t>
                        </m:r>
                      </m:e>
                      <m:sup>
                        <m:r>
                          <a:rPr lang="en-US" sz="1800" b="0" i="1" smtClean="0">
                            <a:solidFill>
                              <a:schemeClr val="tx1"/>
                            </a:solidFill>
                            <a:latin typeface="Cambria Math" panose="02040503050406030204" pitchFamily="18" charset="0"/>
                            <a:cs typeface="Times New Roman" panose="02020603050405020304" pitchFamily="18" charset="0"/>
                          </a:rPr>
                          <m:t>′</m:t>
                        </m:r>
                      </m:sup>
                    </m:sSup>
                    <m:d>
                      <m:dPr>
                        <m:ctrlPr>
                          <a:rPr lang="en-US" sz="1800" b="0" i="1" smtClean="0">
                            <a:solidFill>
                              <a:schemeClr val="tx1"/>
                            </a:solidFill>
                            <a:latin typeface="Cambria Math" panose="02040503050406030204" pitchFamily="18" charset="0"/>
                            <a:cs typeface="Times New Roman" panose="02020603050405020304" pitchFamily="18" charset="0"/>
                          </a:rPr>
                        </m:ctrlPr>
                      </m:dPr>
                      <m:e>
                        <m:r>
                          <a:rPr lang="en-US" sz="1800" b="0" i="1" smtClean="0">
                            <a:solidFill>
                              <a:schemeClr val="tx1"/>
                            </a:solidFill>
                            <a:latin typeface="Cambria Math" panose="02040503050406030204" pitchFamily="18" charset="0"/>
                            <a:cs typeface="Times New Roman" panose="02020603050405020304" pitchFamily="18" charset="0"/>
                          </a:rPr>
                          <m:t>𝑥</m:t>
                        </m:r>
                      </m:e>
                    </m:d>
                    <m:r>
                      <a:rPr lang="en-US" sz="1800" b="0" i="1" smtClean="0">
                        <a:solidFill>
                          <a:schemeClr val="tx1"/>
                        </a:solidFill>
                        <a:latin typeface="Cambria Math" panose="02040503050406030204" pitchFamily="18" charset="0"/>
                        <a:cs typeface="Times New Roman" panose="02020603050405020304" pitchFamily="18" charset="0"/>
                      </a:rPr>
                      <m:t>= </m:t>
                    </m:r>
                    <m:f>
                      <m:fPr>
                        <m:ctrlPr>
                          <a:rPr lang="en-US" sz="1800" b="0" i="1" smtClean="0">
                            <a:solidFill>
                              <a:schemeClr val="tx1"/>
                            </a:solidFill>
                            <a:latin typeface="Cambria Math" panose="02040503050406030204" pitchFamily="18" charset="0"/>
                            <a:cs typeface="Times New Roman" panose="02020603050405020304" pitchFamily="18" charset="0"/>
                          </a:rPr>
                        </m:ctrlPr>
                      </m:fPr>
                      <m:num>
                        <m:r>
                          <a:rPr lang="en-US" sz="1800" b="0" i="1" smtClean="0">
                            <a:solidFill>
                              <a:schemeClr val="tx1"/>
                            </a:solidFill>
                            <a:latin typeface="Cambria Math" panose="02040503050406030204" pitchFamily="18" charset="0"/>
                            <a:cs typeface="Times New Roman" panose="02020603050405020304" pitchFamily="18" charset="0"/>
                          </a:rPr>
                          <m:t>1</m:t>
                        </m:r>
                      </m:num>
                      <m:den>
                        <m:sSup>
                          <m:sSupPr>
                            <m:ctrlPr>
                              <a:rPr lang="en-US" sz="1800" b="0" i="1" smtClean="0">
                                <a:solidFill>
                                  <a:schemeClr val="tx1"/>
                                </a:solidFill>
                                <a:latin typeface="Cambria Math" panose="02040503050406030204" pitchFamily="18" charset="0"/>
                                <a:cs typeface="Times New Roman" panose="02020603050405020304" pitchFamily="18" charset="0"/>
                              </a:rPr>
                            </m:ctrlPr>
                          </m:sSupPr>
                          <m:e>
                            <m:r>
                              <a:rPr lang="en-US" sz="1800" b="0" i="1" smtClean="0">
                                <a:solidFill>
                                  <a:schemeClr val="tx1"/>
                                </a:solidFill>
                                <a:latin typeface="Cambria Math" panose="02040503050406030204" pitchFamily="18" charset="0"/>
                                <a:cs typeface="Times New Roman" panose="02020603050405020304" pitchFamily="18" charset="0"/>
                              </a:rPr>
                              <m:t>(1+</m:t>
                            </m:r>
                            <m:d>
                              <m:dPr>
                                <m:begChr m:val="|"/>
                                <m:endChr m:val="|"/>
                                <m:ctrlPr>
                                  <a:rPr lang="en-US" sz="1800" b="0" i="1" smtClean="0">
                                    <a:solidFill>
                                      <a:schemeClr val="tx1"/>
                                    </a:solidFill>
                                    <a:latin typeface="Cambria Math" panose="02040503050406030204" pitchFamily="18" charset="0"/>
                                    <a:cs typeface="Times New Roman" panose="02020603050405020304" pitchFamily="18" charset="0"/>
                                  </a:rPr>
                                </m:ctrlPr>
                              </m:dPr>
                              <m:e>
                                <m:r>
                                  <a:rPr lang="en-US" sz="1800" b="0" i="1" smtClean="0">
                                    <a:solidFill>
                                      <a:schemeClr val="tx1"/>
                                    </a:solidFill>
                                    <a:latin typeface="Cambria Math" panose="02040503050406030204" pitchFamily="18" charset="0"/>
                                    <a:cs typeface="Times New Roman" panose="02020603050405020304" pitchFamily="18" charset="0"/>
                                  </a:rPr>
                                  <m:t>𝑥</m:t>
                                </m:r>
                              </m:e>
                            </m:d>
                            <m:r>
                              <a:rPr lang="en-US" sz="1800" b="0" i="1" smtClean="0">
                                <a:solidFill>
                                  <a:schemeClr val="tx1"/>
                                </a:solidFill>
                                <a:latin typeface="Cambria Math" panose="02040503050406030204" pitchFamily="18" charset="0"/>
                                <a:cs typeface="Times New Roman" panose="02020603050405020304" pitchFamily="18" charset="0"/>
                              </a:rPr>
                              <m:t>)</m:t>
                            </m:r>
                          </m:e>
                          <m:sup>
                            <m:r>
                              <a:rPr lang="en-US" sz="1800" b="0" i="1" smtClean="0">
                                <a:solidFill>
                                  <a:schemeClr val="tx1"/>
                                </a:solidFill>
                                <a:latin typeface="Cambria Math" panose="02040503050406030204" pitchFamily="18" charset="0"/>
                                <a:cs typeface="Times New Roman" panose="02020603050405020304" pitchFamily="18" charset="0"/>
                              </a:rPr>
                              <m:t>2</m:t>
                            </m:r>
                          </m:sup>
                        </m:sSup>
                      </m:den>
                    </m:f>
                  </m:oMath>
                </a14:m>
                <a:endParaRPr lang="en-US" sz="1800" b="0" dirty="0">
                  <a:solidFill>
                    <a:schemeClr val="tx1"/>
                  </a:solidFill>
                  <a:latin typeface="Times New Roman" panose="02020603050405020304" pitchFamily="18" charset="0"/>
                  <a:cs typeface="Times New Roman" panose="02020603050405020304" pitchFamily="18" charset="0"/>
                </a:endParaRPr>
              </a:p>
              <a:p>
                <a:pPr marL="285750" lvl="3" indent="-285750">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Swish:</a:t>
                </a:r>
              </a:p>
              <a:p>
                <a:pPr lvl="3"/>
                <a:r>
                  <a:rPr lang="en-US" sz="1800" b="0" dirty="0">
                    <a:solidFill>
                      <a:schemeClr val="tx1"/>
                    </a:solidFill>
                    <a:latin typeface="Times New Roman" panose="02020603050405020304" pitchFamily="18" charset="0"/>
                    <a:cs typeface="Times New Roman" panose="02020603050405020304" pitchFamily="18" charset="0"/>
                  </a:rPr>
                  <a:t>	_ </a:t>
                </a:r>
                <a14:m>
                  <m:oMath xmlns:m="http://schemas.openxmlformats.org/officeDocument/2006/math">
                    <m:r>
                      <a:rPr lang="en-US" sz="1800" b="0" i="1" smtClean="0">
                        <a:solidFill>
                          <a:schemeClr val="tx1"/>
                        </a:solidFill>
                        <a:latin typeface="Cambria Math" panose="02040503050406030204" pitchFamily="18" charset="0"/>
                        <a:cs typeface="Times New Roman" panose="02020603050405020304" pitchFamily="18" charset="0"/>
                      </a:rPr>
                      <m:t>𝑠𝑤𝑖𝑠h</m:t>
                    </m:r>
                    <m:d>
                      <m:dPr>
                        <m:ctrlPr>
                          <a:rPr lang="en-US" sz="1800" b="0" i="1" smtClean="0">
                            <a:solidFill>
                              <a:schemeClr val="tx1"/>
                            </a:solidFill>
                            <a:latin typeface="Cambria Math" panose="02040503050406030204" pitchFamily="18" charset="0"/>
                            <a:cs typeface="Times New Roman" panose="02020603050405020304" pitchFamily="18" charset="0"/>
                          </a:rPr>
                        </m:ctrlPr>
                      </m:dPr>
                      <m:e>
                        <m:r>
                          <a:rPr lang="en-US" sz="1800" b="0" i="1" smtClean="0">
                            <a:solidFill>
                              <a:schemeClr val="tx1"/>
                            </a:solidFill>
                            <a:latin typeface="Cambria Math" panose="02040503050406030204" pitchFamily="18" charset="0"/>
                            <a:cs typeface="Times New Roman" panose="02020603050405020304" pitchFamily="18" charset="0"/>
                          </a:rPr>
                          <m:t>𝑥</m:t>
                        </m:r>
                      </m:e>
                    </m:d>
                    <m:r>
                      <a:rPr lang="en-US" sz="1800" b="0" i="1" smtClean="0">
                        <a:solidFill>
                          <a:schemeClr val="tx1"/>
                        </a:solidFill>
                        <a:latin typeface="Cambria Math" panose="02040503050406030204" pitchFamily="18" charset="0"/>
                        <a:cs typeface="Times New Roman" panose="02020603050405020304" pitchFamily="18" charset="0"/>
                      </a:rPr>
                      <m:t>=</m:t>
                    </m:r>
                    <m:r>
                      <a:rPr lang="en-US" sz="1800" b="0" i="1" smtClean="0">
                        <a:solidFill>
                          <a:schemeClr val="tx1"/>
                        </a:solidFill>
                        <a:latin typeface="Cambria Math" panose="02040503050406030204" pitchFamily="18" charset="0"/>
                        <a:cs typeface="Times New Roman" panose="02020603050405020304" pitchFamily="18" charset="0"/>
                      </a:rPr>
                      <m:t>𝑥</m:t>
                    </m:r>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num>
                      <m:den>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sSup>
                          <m:sSupPr>
                            <m:ctrlP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𝑒</m:t>
                            </m:r>
                          </m:e>
                          <m:sup>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𝑥</m:t>
                            </m:r>
                          </m:sup>
                        </m:sSup>
                      </m:den>
                    </m:f>
                  </m:oMath>
                </a14:m>
                <a:endParaRPr lang="en-US" sz="1800" b="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endParaRPr>
              </a:p>
              <a:p>
                <a:pPr lvl="3"/>
                <a:r>
                  <a:rPr lang="en-US" sz="1800" b="0" dirty="0">
                    <a:solidFill>
                      <a:schemeClr val="tx1"/>
                    </a:solidFill>
                    <a:latin typeface="Times New Roman" panose="02020603050405020304" pitchFamily="18" charset="0"/>
                    <a:cs typeface="Times New Roman" panose="02020603050405020304" pitchFamily="18" charset="0"/>
                  </a:rPr>
                  <a:t>	_ </a:t>
                </a:r>
                <a14:m>
                  <m:oMath xmlns:m="http://schemas.openxmlformats.org/officeDocument/2006/math">
                    <m:r>
                      <a:rPr lang="en-US" sz="1800" b="0" i="1" smtClean="0">
                        <a:solidFill>
                          <a:schemeClr val="tx1"/>
                        </a:solidFill>
                        <a:latin typeface="Cambria Math" panose="02040503050406030204" pitchFamily="18" charset="0"/>
                        <a:cs typeface="Times New Roman" panose="02020603050405020304" pitchFamily="18" charset="0"/>
                      </a:rPr>
                      <m:t>𝑠𝑤𝑖𝑠</m:t>
                    </m:r>
                    <m:sSup>
                      <m:sSupPr>
                        <m:ctrlPr>
                          <a:rPr lang="en-US" sz="1800" b="0" i="1" smtClean="0">
                            <a:solidFill>
                              <a:schemeClr val="tx1"/>
                            </a:solidFill>
                            <a:latin typeface="Cambria Math" panose="02040503050406030204" pitchFamily="18" charset="0"/>
                            <a:cs typeface="Times New Roman" panose="02020603050405020304" pitchFamily="18" charset="0"/>
                          </a:rPr>
                        </m:ctrlPr>
                      </m:sSupPr>
                      <m:e>
                        <m:r>
                          <a:rPr lang="en-US" sz="1800" b="0" i="1" smtClean="0">
                            <a:solidFill>
                              <a:schemeClr val="tx1"/>
                            </a:solidFill>
                            <a:latin typeface="Cambria Math" panose="02040503050406030204" pitchFamily="18" charset="0"/>
                            <a:cs typeface="Times New Roman" panose="02020603050405020304" pitchFamily="18" charset="0"/>
                          </a:rPr>
                          <m:t>h</m:t>
                        </m:r>
                      </m:e>
                      <m:sup>
                        <m:r>
                          <a:rPr lang="en-US" sz="1800" b="0" i="1" smtClean="0">
                            <a:solidFill>
                              <a:schemeClr val="tx1"/>
                            </a:solidFill>
                            <a:latin typeface="Cambria Math" panose="02040503050406030204" pitchFamily="18" charset="0"/>
                            <a:cs typeface="Times New Roman" panose="02020603050405020304" pitchFamily="18" charset="0"/>
                          </a:rPr>
                          <m:t>′</m:t>
                        </m:r>
                      </m:sup>
                    </m:sSup>
                    <m:d>
                      <m:dPr>
                        <m:ctrlPr>
                          <a:rPr lang="en-US" sz="1800" b="0" i="1" smtClean="0">
                            <a:solidFill>
                              <a:schemeClr val="tx1"/>
                            </a:solidFill>
                            <a:latin typeface="Cambria Math" panose="02040503050406030204" pitchFamily="18" charset="0"/>
                            <a:cs typeface="Times New Roman" panose="02020603050405020304" pitchFamily="18" charset="0"/>
                          </a:rPr>
                        </m:ctrlPr>
                      </m:dPr>
                      <m:e>
                        <m:r>
                          <a:rPr lang="en-US" sz="1800" b="0" i="1" smtClean="0">
                            <a:solidFill>
                              <a:schemeClr val="tx1"/>
                            </a:solidFill>
                            <a:latin typeface="Cambria Math" panose="02040503050406030204" pitchFamily="18" charset="0"/>
                            <a:cs typeface="Times New Roman" panose="02020603050405020304" pitchFamily="18" charset="0"/>
                          </a:rPr>
                          <m:t>𝑥</m:t>
                        </m:r>
                      </m:e>
                    </m:d>
                    <m:r>
                      <a:rPr lang="en-US" sz="1800" b="0" i="1" smtClean="0">
                        <a:solidFill>
                          <a:schemeClr val="tx1"/>
                        </a:solidFill>
                        <a:latin typeface="Cambria Math" panose="02040503050406030204" pitchFamily="18" charset="0"/>
                        <a:cs typeface="Times New Roman" panose="02020603050405020304" pitchFamily="18" charset="0"/>
                      </a:rPr>
                      <m:t>=</m:t>
                    </m:r>
                    <m:r>
                      <a:rPr lang="en-US" sz="1800" b="0" i="1" smtClean="0">
                        <a:solidFill>
                          <a:schemeClr val="tx1"/>
                        </a:solidFill>
                        <a:latin typeface="Cambria Math" panose="02040503050406030204" pitchFamily="18" charset="0"/>
                        <a:cs typeface="Times New Roman" panose="02020603050405020304" pitchFamily="18" charset="0"/>
                      </a:rPr>
                      <m:t>𝑠𝑤𝑖𝑠h</m:t>
                    </m:r>
                    <m:d>
                      <m:dPr>
                        <m:ctrlPr>
                          <a:rPr lang="en-US" sz="1800" b="0" i="1" smtClean="0">
                            <a:solidFill>
                              <a:schemeClr val="tx1"/>
                            </a:solidFill>
                            <a:latin typeface="Cambria Math" panose="02040503050406030204" pitchFamily="18" charset="0"/>
                            <a:cs typeface="Times New Roman" panose="02020603050405020304" pitchFamily="18" charset="0"/>
                          </a:rPr>
                        </m:ctrlPr>
                      </m:dPr>
                      <m:e>
                        <m:r>
                          <a:rPr lang="en-US" sz="1800" b="0" i="1" smtClean="0">
                            <a:solidFill>
                              <a:schemeClr val="tx1"/>
                            </a:solidFill>
                            <a:latin typeface="Cambria Math" panose="02040503050406030204" pitchFamily="18" charset="0"/>
                            <a:cs typeface="Times New Roman" panose="02020603050405020304" pitchFamily="18" charset="0"/>
                          </a:rPr>
                          <m:t>𝑥</m:t>
                        </m:r>
                      </m:e>
                    </m:d>
                    <m:r>
                      <a:rPr lang="en-US" sz="1800" b="0" i="1" smtClean="0">
                        <a:solidFill>
                          <a:schemeClr val="tx1"/>
                        </a:solidFill>
                        <a:latin typeface="Cambria Math" panose="02040503050406030204" pitchFamily="18" charset="0"/>
                        <a:cs typeface="Times New Roman" panose="02020603050405020304" pitchFamily="18" charset="0"/>
                      </a:rPr>
                      <m:t>+ </m:t>
                    </m:r>
                    <m:f>
                      <m:fPr>
                        <m:ctrlPr>
                          <a:rPr lang="en-US" sz="1800" b="0" i="1" smtClean="0">
                            <a:solidFill>
                              <a:schemeClr val="tx1"/>
                            </a:solidFill>
                            <a:latin typeface="Cambria Math" panose="02040503050406030204" pitchFamily="18" charset="0"/>
                            <a:cs typeface="Times New Roman" panose="02020603050405020304" pitchFamily="18" charset="0"/>
                          </a:rPr>
                        </m:ctrlPr>
                      </m:fPr>
                      <m:num>
                        <m:r>
                          <a:rPr lang="en-US" sz="1800" b="0" i="1" smtClean="0">
                            <a:solidFill>
                              <a:schemeClr val="tx1"/>
                            </a:solidFill>
                            <a:latin typeface="Cambria Math" panose="02040503050406030204" pitchFamily="18" charset="0"/>
                            <a:cs typeface="Times New Roman" panose="02020603050405020304" pitchFamily="18" charset="0"/>
                          </a:rPr>
                          <m:t>1</m:t>
                        </m:r>
                      </m:num>
                      <m:den>
                        <m:r>
                          <a:rPr lang="en-US" sz="1800" b="0" i="1" smtClean="0">
                            <a:solidFill>
                              <a:schemeClr val="tx1"/>
                            </a:solidFill>
                            <a:latin typeface="Cambria Math" panose="02040503050406030204" pitchFamily="18" charset="0"/>
                            <a:cs typeface="Times New Roman" panose="02020603050405020304" pitchFamily="18" charset="0"/>
                          </a:rPr>
                          <m:t>1+</m:t>
                        </m:r>
                        <m:sSup>
                          <m:sSupPr>
                            <m:ctrlPr>
                              <a:rPr lang="en-US" sz="1800" b="0" i="1" smtClean="0">
                                <a:solidFill>
                                  <a:schemeClr val="tx1"/>
                                </a:solidFill>
                                <a:latin typeface="Cambria Math" panose="02040503050406030204" pitchFamily="18" charset="0"/>
                                <a:cs typeface="Times New Roman" panose="02020603050405020304" pitchFamily="18" charset="0"/>
                              </a:rPr>
                            </m:ctrlPr>
                          </m:sSupPr>
                          <m:e>
                            <m:r>
                              <a:rPr lang="en-US" sz="1800" b="0" i="1" smtClean="0">
                                <a:solidFill>
                                  <a:schemeClr val="tx1"/>
                                </a:solidFill>
                                <a:latin typeface="Cambria Math" panose="02040503050406030204" pitchFamily="18" charset="0"/>
                                <a:cs typeface="Times New Roman" panose="02020603050405020304" pitchFamily="18" charset="0"/>
                              </a:rPr>
                              <m:t>𝑒</m:t>
                            </m:r>
                          </m:e>
                          <m:sup>
                            <m:r>
                              <a:rPr lang="en-US" sz="1800" b="0" i="1" smtClean="0">
                                <a:solidFill>
                                  <a:schemeClr val="tx1"/>
                                </a:solidFill>
                                <a:latin typeface="Cambria Math" panose="02040503050406030204" pitchFamily="18" charset="0"/>
                                <a:cs typeface="Times New Roman" panose="02020603050405020304" pitchFamily="18" charset="0"/>
                              </a:rPr>
                              <m:t>−</m:t>
                            </m:r>
                            <m:r>
                              <a:rPr lang="en-US" sz="1800" b="0" i="1" smtClean="0">
                                <a:solidFill>
                                  <a:schemeClr val="tx1"/>
                                </a:solidFill>
                                <a:latin typeface="Cambria Math" panose="02040503050406030204" pitchFamily="18" charset="0"/>
                                <a:cs typeface="Times New Roman" panose="02020603050405020304" pitchFamily="18" charset="0"/>
                              </a:rPr>
                              <m:t>𝑥</m:t>
                            </m:r>
                          </m:sup>
                        </m:sSup>
                      </m:den>
                    </m:f>
                    <m:r>
                      <a:rPr lang="en-US" sz="1800" b="0" i="1" smtClean="0">
                        <a:solidFill>
                          <a:schemeClr val="tx1"/>
                        </a:solidFill>
                        <a:latin typeface="Cambria Math" panose="02040503050406030204" pitchFamily="18" charset="0"/>
                        <a:cs typeface="Times New Roman" panose="02020603050405020304" pitchFamily="18" charset="0"/>
                      </a:rPr>
                      <m:t>(1 −</m:t>
                    </m:r>
                    <m:r>
                      <a:rPr lang="en-US" sz="1800" b="0" i="1" smtClean="0">
                        <a:solidFill>
                          <a:schemeClr val="tx1"/>
                        </a:solidFill>
                        <a:latin typeface="Cambria Math" panose="02040503050406030204" pitchFamily="18" charset="0"/>
                        <a:cs typeface="Times New Roman" panose="02020603050405020304" pitchFamily="18" charset="0"/>
                      </a:rPr>
                      <m:t>𝑠𝑤𝑖𝑠h</m:t>
                    </m:r>
                    <m:d>
                      <m:dPr>
                        <m:ctrlPr>
                          <a:rPr lang="en-US" sz="1800" b="0" i="1" smtClean="0">
                            <a:solidFill>
                              <a:schemeClr val="tx1"/>
                            </a:solidFill>
                            <a:latin typeface="Cambria Math" panose="02040503050406030204" pitchFamily="18" charset="0"/>
                            <a:cs typeface="Times New Roman" panose="02020603050405020304" pitchFamily="18" charset="0"/>
                          </a:rPr>
                        </m:ctrlPr>
                      </m:dPr>
                      <m:e>
                        <m:r>
                          <a:rPr lang="en-US" sz="1800" b="0" i="1" smtClean="0">
                            <a:solidFill>
                              <a:schemeClr val="tx1"/>
                            </a:solidFill>
                            <a:latin typeface="Cambria Math" panose="02040503050406030204" pitchFamily="18" charset="0"/>
                            <a:cs typeface="Times New Roman" panose="02020603050405020304" pitchFamily="18" charset="0"/>
                          </a:rPr>
                          <m:t>𝑥</m:t>
                        </m:r>
                      </m:e>
                    </m:d>
                    <m:r>
                      <a:rPr lang="en-US" sz="1800" b="0" i="1" smtClean="0">
                        <a:solidFill>
                          <a:schemeClr val="tx1"/>
                        </a:solidFill>
                        <a:latin typeface="Cambria Math" panose="02040503050406030204" pitchFamily="18" charset="0"/>
                        <a:cs typeface="Times New Roman" panose="02020603050405020304" pitchFamily="18" charset="0"/>
                      </a:rPr>
                      <m:t>)</m:t>
                    </m:r>
                  </m:oMath>
                </a14:m>
                <a:endParaRPr lang="en-US" sz="1800" b="0" dirty="0">
                  <a:solidFill>
                    <a:schemeClr val="tx1"/>
                  </a:solidFill>
                  <a:latin typeface="Times New Roman" panose="02020603050405020304" pitchFamily="18" charset="0"/>
                  <a:cs typeface="Times New Roman" panose="02020603050405020304" pitchFamily="18" charset="0"/>
                </a:endParaRPr>
              </a:p>
              <a:p>
                <a:pPr lvl="3"/>
                <a:endParaRPr lang="en-US" sz="1800" dirty="0">
                  <a:solidFill>
                    <a:schemeClr val="tx1"/>
                  </a:solidFill>
                  <a:latin typeface="Times New Roman" panose="02020603050405020304" pitchFamily="18" charset="0"/>
                  <a:cs typeface="Times New Roman" panose="02020603050405020304" pitchFamily="18" charset="0"/>
                </a:endParaRPr>
              </a:p>
              <a:p>
                <a:pPr lvl="3"/>
                <a:r>
                  <a:rPr lang="vi-VN" sz="1800" dirty="0">
                    <a:solidFill>
                      <a:schemeClr val="tx1"/>
                    </a:solidFill>
                    <a:latin typeface="Times New Roman" panose="02020603050405020304" pitchFamily="18" charset="0"/>
                    <a:cs typeface="Times New Roman" panose="02020603050405020304" pitchFamily="18" charset="0"/>
                  </a:rPr>
                  <a:t>Các hàm trên trong lĩnh vực Học sâu (Deep Learning) còn được gọi là các Hàm kích hoạt (Activation Function), đóng vai trò rất quan trọng trong các kiến trúc mạng nơ-ron (Neural Network).</a:t>
                </a:r>
              </a:p>
            </p:txBody>
          </p:sp>
        </mc:Choice>
        <mc:Fallback xmlns="">
          <p:sp>
            <p:nvSpPr>
              <p:cNvPr id="2" name="TextBox 1">
                <a:extLst>
                  <a:ext uri="{FF2B5EF4-FFF2-40B4-BE49-F238E27FC236}">
                    <a16:creationId xmlns:a16="http://schemas.microsoft.com/office/drawing/2014/main" id="{F7F039B4-D291-3541-88E1-7B545367D0D2}"/>
                  </a:ext>
                </a:extLst>
              </p:cNvPr>
              <p:cNvSpPr txBox="1">
                <a:spLocks noRot="1" noChangeAspect="1" noMove="1" noResize="1" noEditPoints="1" noAdjustHandles="1" noChangeArrowheads="1" noChangeShapeType="1" noTextEdit="1"/>
              </p:cNvSpPr>
              <p:nvPr/>
            </p:nvSpPr>
            <p:spPr>
              <a:xfrm>
                <a:off x="617636" y="1810020"/>
                <a:ext cx="10736163" cy="3088602"/>
              </a:xfrm>
              <a:prstGeom prst="rect">
                <a:avLst/>
              </a:prstGeom>
              <a:blipFill>
                <a:blip r:embed="rId3"/>
                <a:stretch>
                  <a:fillRect l="-354" t="-407" b="-1626"/>
                </a:stretch>
              </a:blipFill>
            </p:spPr>
            <p:txBody>
              <a:bodyPr/>
              <a:lstStyle/>
              <a:p>
                <a:r>
                  <a:rPr lang="en-VN">
                    <a:noFill/>
                  </a:rPr>
                  <a:t> </a:t>
                </a:r>
              </a:p>
            </p:txBody>
          </p:sp>
        </mc:Fallback>
      </mc:AlternateContent>
    </p:spTree>
    <p:extLst>
      <p:ext uri="{BB962C8B-B14F-4D97-AF65-F5344CB8AC3E}">
        <p14:creationId xmlns:p14="http://schemas.microsoft.com/office/powerpoint/2010/main" val="1953406780"/>
      </p:ext>
    </p:extLst>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838200" y="0"/>
            <a:ext cx="10515600" cy="998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Times New Roman"/>
              <a:buNone/>
            </a:pPr>
            <a:r>
              <a:rPr lang="en-US" b="1" dirty="0">
                <a:solidFill>
                  <a:srgbClr val="00B050"/>
                </a:solidFill>
                <a:latin typeface="Times New Roman"/>
                <a:cs typeface="Times New Roman"/>
                <a:sym typeface="Times New Roman"/>
              </a:rPr>
              <a:t>Revise</a:t>
            </a:r>
            <a:endParaRPr dirty="0"/>
          </a:p>
        </p:txBody>
      </p:sp>
      <p:sp>
        <p:nvSpPr>
          <p:cNvPr id="186" name="Google Shape;186;p21"/>
          <p:cNvSpPr/>
          <p:nvPr/>
        </p:nvSpPr>
        <p:spPr>
          <a:xfrm>
            <a:off x="550073" y="1002835"/>
            <a:ext cx="11190600" cy="127200"/>
          </a:xfrm>
          <a:prstGeom prst="rect">
            <a:avLst/>
          </a:prstGeom>
          <a:solidFill>
            <a:srgbClr val="C55A11"/>
          </a:solid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 name="Google Shape;187;p2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188" name="Google Shape;188;p21"/>
          <p:cNvSpPr txBox="1">
            <a:spLocks noGrp="1"/>
          </p:cNvSpPr>
          <p:nvPr>
            <p:ph type="body" idx="1"/>
          </p:nvPr>
        </p:nvSpPr>
        <p:spPr>
          <a:xfrm>
            <a:off x="838200" y="1273175"/>
            <a:ext cx="10668600" cy="720600"/>
          </a:xfrm>
          <a:prstGeom prst="rect">
            <a:avLst/>
          </a:prstGeom>
          <a:noFill/>
          <a:ln>
            <a:noFill/>
          </a:ln>
        </p:spPr>
        <p:txBody>
          <a:bodyPr spcFirstLastPara="1" wrap="square" lIns="91425" tIns="45700" rIns="91425" bIns="45700" anchor="t" anchorCtr="0">
            <a:normAutofit/>
          </a:bodyPr>
          <a:lstStyle/>
          <a:p>
            <a:pPr marL="457200" lvl="0" indent="-381000" algn="l" rtl="0">
              <a:spcBef>
                <a:spcPts val="0"/>
              </a:spcBef>
              <a:spcAft>
                <a:spcPts val="0"/>
              </a:spcAft>
              <a:buClr>
                <a:srgbClr val="0070C0"/>
              </a:buClr>
              <a:buSzPts val="2400"/>
              <a:buFont typeface="Times New Roman"/>
              <a:buChar char="❖"/>
            </a:pPr>
            <a:r>
              <a:rPr lang="en-US" sz="2400" b="1" dirty="0">
                <a:solidFill>
                  <a:srgbClr val="0070C0"/>
                </a:solidFill>
                <a:latin typeface="Times New Roman"/>
                <a:cs typeface="Times New Roman"/>
                <a:sym typeface="Times New Roman"/>
              </a:rPr>
              <a:t>Variables</a:t>
            </a:r>
            <a:endParaRPr lang="en-US" dirty="0"/>
          </a:p>
        </p:txBody>
      </p:sp>
      <p:sp>
        <p:nvSpPr>
          <p:cNvPr id="16" name="TextBox 15">
            <a:extLst>
              <a:ext uri="{FF2B5EF4-FFF2-40B4-BE49-F238E27FC236}">
                <a16:creationId xmlns:a16="http://schemas.microsoft.com/office/drawing/2014/main" id="{03DACCF5-E2BF-674C-AC76-C65F5C374D3A}"/>
              </a:ext>
            </a:extLst>
          </p:cNvPr>
          <p:cNvSpPr txBox="1"/>
          <p:nvPr/>
        </p:nvSpPr>
        <p:spPr>
          <a:xfrm>
            <a:off x="617637" y="1790260"/>
            <a:ext cx="10956726" cy="1200329"/>
          </a:xfrm>
          <a:prstGeom prst="rect">
            <a:avLst/>
          </a:prstGeom>
          <a:no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VN" sz="1800" dirty="0">
                <a:solidFill>
                  <a:schemeClr val="tx1"/>
                </a:solidFill>
                <a:latin typeface="Courier New" panose="02070309020205020404" pitchFamily="49" charset="0"/>
                <a:cs typeface="Courier New" panose="02070309020205020404" pitchFamily="49" charset="0"/>
              </a:rPr>
              <a:t># these are variables in Python</a:t>
            </a:r>
          </a:p>
          <a:p>
            <a:r>
              <a:rPr lang="en-VN" sz="1800" dirty="0">
                <a:solidFill>
                  <a:schemeClr val="tx1"/>
                </a:solidFill>
                <a:latin typeface="Courier New" panose="02070309020205020404" pitchFamily="49" charset="0"/>
                <a:cs typeface="Courier New" panose="02070309020205020404" pitchFamily="49" charset="0"/>
              </a:rPr>
              <a:t>var_1 = 1</a:t>
            </a:r>
          </a:p>
          <a:p>
            <a:r>
              <a:rPr lang="en-VN" sz="1800" dirty="0">
                <a:solidFill>
                  <a:schemeClr val="tx1"/>
                </a:solidFill>
                <a:latin typeface="Courier New" panose="02070309020205020404" pitchFamily="49" charset="0"/>
                <a:cs typeface="Courier New" panose="02070309020205020404" pitchFamily="49" charset="0"/>
              </a:rPr>
              <a:t>var_2 = 0.5</a:t>
            </a:r>
          </a:p>
          <a:p>
            <a:r>
              <a:rPr lang="en-VN" sz="1800" dirty="0">
                <a:solidFill>
                  <a:schemeClr val="tx1"/>
                </a:solidFill>
                <a:latin typeface="Courier New" panose="02070309020205020404" pitchFamily="49" charset="0"/>
                <a:cs typeface="Courier New" panose="02070309020205020404" pitchFamily="49" charset="0"/>
              </a:rPr>
              <a:t>var_3 = ‘hello aivn’</a:t>
            </a:r>
          </a:p>
        </p:txBody>
      </p:sp>
      <p:graphicFrame>
        <p:nvGraphicFramePr>
          <p:cNvPr id="4" name="Table 4">
            <a:extLst>
              <a:ext uri="{FF2B5EF4-FFF2-40B4-BE49-F238E27FC236}">
                <a16:creationId xmlns:a16="http://schemas.microsoft.com/office/drawing/2014/main" id="{7EA9F01E-907C-8141-9CE9-72A197527FA4}"/>
              </a:ext>
            </a:extLst>
          </p:cNvPr>
          <p:cNvGraphicFramePr>
            <a:graphicFrameLocks noGrp="1"/>
          </p:cNvGraphicFramePr>
          <p:nvPr>
            <p:extLst>
              <p:ext uri="{D42A27DB-BD31-4B8C-83A1-F6EECF244321}">
                <p14:modId xmlns:p14="http://schemas.microsoft.com/office/powerpoint/2010/main" val="2292262259"/>
              </p:ext>
            </p:extLst>
          </p:nvPr>
        </p:nvGraphicFramePr>
        <p:xfrm>
          <a:off x="3612674" y="3209232"/>
          <a:ext cx="8127999" cy="741680"/>
        </p:xfrm>
        <a:graphic>
          <a:graphicData uri="http://schemas.openxmlformats.org/drawingml/2006/table">
            <a:tbl>
              <a:tblPr firstRow="1" bandRow="1">
                <a:tableStyleId>{0E3FDE45-AF77-4B5C-9715-49D594BDF05E}</a:tableStyleId>
              </a:tblPr>
              <a:tblGrid>
                <a:gridCol w="2709333">
                  <a:extLst>
                    <a:ext uri="{9D8B030D-6E8A-4147-A177-3AD203B41FA5}">
                      <a16:colId xmlns:a16="http://schemas.microsoft.com/office/drawing/2014/main" val="536847677"/>
                    </a:ext>
                  </a:extLst>
                </a:gridCol>
                <a:gridCol w="2709333">
                  <a:extLst>
                    <a:ext uri="{9D8B030D-6E8A-4147-A177-3AD203B41FA5}">
                      <a16:colId xmlns:a16="http://schemas.microsoft.com/office/drawing/2014/main" val="2819760103"/>
                    </a:ext>
                  </a:extLst>
                </a:gridCol>
                <a:gridCol w="2709333">
                  <a:extLst>
                    <a:ext uri="{9D8B030D-6E8A-4147-A177-3AD203B41FA5}">
                      <a16:colId xmlns:a16="http://schemas.microsoft.com/office/drawing/2014/main" val="669221858"/>
                    </a:ext>
                  </a:extLst>
                </a:gridCol>
              </a:tblGrid>
              <a:tr h="370840">
                <a:tc>
                  <a:txBody>
                    <a:bodyPr/>
                    <a:lstStyle/>
                    <a:p>
                      <a:pPr algn="ctr"/>
                      <a:r>
                        <a:rPr lang="en-VN" sz="1600" dirty="0">
                          <a:latin typeface="Times New Roman" panose="02020603050405020304" pitchFamily="18" charset="0"/>
                          <a:cs typeface="Times New Roman" panose="02020603050405020304" pitchFamily="18" charset="0"/>
                        </a:rPr>
                        <a:t>Variable Name</a:t>
                      </a:r>
                    </a:p>
                  </a:txBody>
                  <a:tcPr/>
                </a:tc>
                <a:tc>
                  <a:txBody>
                    <a:bodyPr/>
                    <a:lstStyle/>
                    <a:p>
                      <a:pPr algn="ctr"/>
                      <a:r>
                        <a:rPr lang="en-VN" sz="1600" dirty="0">
                          <a:latin typeface="Times New Roman" panose="02020603050405020304" pitchFamily="18" charset="0"/>
                          <a:cs typeface="Times New Roman" panose="02020603050405020304" pitchFamily="18" charset="0"/>
                        </a:rPr>
                        <a:t>Operator</a:t>
                      </a:r>
                    </a:p>
                  </a:txBody>
                  <a:tcPr/>
                </a:tc>
                <a:tc>
                  <a:txBody>
                    <a:bodyPr/>
                    <a:lstStyle/>
                    <a:p>
                      <a:pPr algn="ctr"/>
                      <a:r>
                        <a:rPr lang="en-VN" sz="1600" dirty="0">
                          <a:latin typeface="Times New Roman" panose="02020603050405020304" pitchFamily="18" charset="0"/>
                          <a:cs typeface="Times New Roman" panose="02020603050405020304" pitchFamily="18" charset="0"/>
                        </a:rPr>
                        <a:t>Value</a:t>
                      </a:r>
                    </a:p>
                  </a:txBody>
                  <a:tcPr/>
                </a:tc>
                <a:extLst>
                  <a:ext uri="{0D108BD9-81ED-4DB2-BD59-A6C34878D82A}">
                    <a16:rowId xmlns:a16="http://schemas.microsoft.com/office/drawing/2014/main" val="4022742964"/>
                  </a:ext>
                </a:extLst>
              </a:tr>
              <a:tr h="370840">
                <a:tc>
                  <a:txBody>
                    <a:bodyPr/>
                    <a:lstStyle/>
                    <a:p>
                      <a:pPr algn="ctr"/>
                      <a:r>
                        <a:rPr lang="en-VN" sz="1600" dirty="0">
                          <a:latin typeface="Courier New" panose="02070309020205020404" pitchFamily="49" charset="0"/>
                          <a:cs typeface="Courier New" panose="02070309020205020404" pitchFamily="49" charset="0"/>
                        </a:rPr>
                        <a:t>var_1</a:t>
                      </a:r>
                    </a:p>
                  </a:txBody>
                  <a:tcPr/>
                </a:tc>
                <a:tc>
                  <a:txBody>
                    <a:bodyPr/>
                    <a:lstStyle/>
                    <a:p>
                      <a:pPr algn="ctr"/>
                      <a:r>
                        <a:rPr lang="en-VN" sz="1600" dirty="0">
                          <a:latin typeface="Courier New" panose="02070309020205020404" pitchFamily="49" charset="0"/>
                          <a:cs typeface="Courier New" panose="02070309020205020404" pitchFamily="49" charset="0"/>
                        </a:rPr>
                        <a:t>=</a:t>
                      </a:r>
                    </a:p>
                  </a:txBody>
                  <a:tcPr/>
                </a:tc>
                <a:tc>
                  <a:txBody>
                    <a:bodyPr/>
                    <a:lstStyle/>
                    <a:p>
                      <a:pPr algn="ctr"/>
                      <a:r>
                        <a:rPr lang="en-VN" sz="1600" dirty="0">
                          <a:latin typeface="Courier New" panose="02070309020205020404" pitchFamily="49" charset="0"/>
                          <a:cs typeface="Courier New" panose="02070309020205020404" pitchFamily="49" charset="0"/>
                        </a:rPr>
                        <a:t>1</a:t>
                      </a:r>
                    </a:p>
                  </a:txBody>
                  <a:tcPr/>
                </a:tc>
                <a:extLst>
                  <a:ext uri="{0D108BD9-81ED-4DB2-BD59-A6C34878D82A}">
                    <a16:rowId xmlns:a16="http://schemas.microsoft.com/office/drawing/2014/main" val="3876687693"/>
                  </a:ext>
                </a:extLst>
              </a:tr>
            </a:tbl>
          </a:graphicData>
        </a:graphic>
      </p:graphicFrame>
      <p:sp>
        <p:nvSpPr>
          <p:cNvPr id="5" name="TextBox 4">
            <a:extLst>
              <a:ext uri="{FF2B5EF4-FFF2-40B4-BE49-F238E27FC236}">
                <a16:creationId xmlns:a16="http://schemas.microsoft.com/office/drawing/2014/main" id="{7D2E0A6D-6293-9B48-90CF-C68614069549}"/>
              </a:ext>
            </a:extLst>
          </p:cNvPr>
          <p:cNvSpPr txBox="1"/>
          <p:nvPr/>
        </p:nvSpPr>
        <p:spPr>
          <a:xfrm>
            <a:off x="187891" y="3395406"/>
            <a:ext cx="3258474" cy="369332"/>
          </a:xfrm>
          <a:prstGeom prst="rect">
            <a:avLst/>
          </a:prstGeom>
          <a:noFill/>
        </p:spPr>
        <p:txBody>
          <a:bodyPr wrap="square" rtlCol="0">
            <a:spAutoFit/>
          </a:bodyPr>
          <a:lstStyle/>
          <a:p>
            <a:pPr algn="ctr"/>
            <a:r>
              <a:rPr lang="en-VN" sz="1800" b="1" dirty="0">
                <a:latin typeface="Times New Roman" panose="02020603050405020304" pitchFamily="18" charset="0"/>
                <a:cs typeface="Times New Roman" panose="02020603050405020304" pitchFamily="18" charset="0"/>
              </a:rPr>
              <a:t>👀 Variable declaration syntax:</a:t>
            </a:r>
          </a:p>
        </p:txBody>
      </p:sp>
      <p:sp>
        <p:nvSpPr>
          <p:cNvPr id="18" name="TextBox 17">
            <a:extLst>
              <a:ext uri="{FF2B5EF4-FFF2-40B4-BE49-F238E27FC236}">
                <a16:creationId xmlns:a16="http://schemas.microsoft.com/office/drawing/2014/main" id="{6277AA6A-5A71-4B41-90C6-CA060B376DBF}"/>
              </a:ext>
            </a:extLst>
          </p:cNvPr>
          <p:cNvSpPr txBox="1"/>
          <p:nvPr/>
        </p:nvSpPr>
        <p:spPr>
          <a:xfrm>
            <a:off x="617637" y="4169555"/>
            <a:ext cx="10956726" cy="2585323"/>
          </a:xfrm>
          <a:prstGeom prst="rect">
            <a:avLst/>
          </a:prstGeom>
          <a:no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VN" sz="1800" dirty="0">
                <a:solidFill>
                  <a:schemeClr val="tx1"/>
                </a:solidFill>
                <a:latin typeface="Courier New" panose="02070309020205020404" pitchFamily="49" charset="0"/>
                <a:cs typeface="Courier New" panose="02070309020205020404" pitchFamily="49" charset="0"/>
              </a:rPr>
              <a:t>## variables usages: </a:t>
            </a:r>
          </a:p>
          <a:p>
            <a:r>
              <a:rPr lang="en-VN" sz="1800" dirty="0">
                <a:solidFill>
                  <a:schemeClr val="tx1"/>
                </a:solidFill>
                <a:latin typeface="Courier New" panose="02070309020205020404" pitchFamily="49" charset="0"/>
                <a:cs typeface="Courier New" panose="02070309020205020404" pitchFamily="49" charset="0"/>
              </a:rPr>
              <a:t># store data </a:t>
            </a:r>
          </a:p>
          <a:p>
            <a:r>
              <a:rPr lang="en-VN" sz="1800" dirty="0">
                <a:solidFill>
                  <a:schemeClr val="tx1"/>
                </a:solidFill>
                <a:latin typeface="Courier New" panose="02070309020205020404" pitchFamily="49" charset="0"/>
                <a:cs typeface="Courier New" panose="02070309020205020404" pitchFamily="49" charset="0"/>
              </a:rPr>
              <a:t>var_1 = 1</a:t>
            </a:r>
          </a:p>
          <a:p>
            <a:r>
              <a:rPr lang="en-VN" sz="1800" dirty="0">
                <a:solidFill>
                  <a:schemeClr val="tx1"/>
                </a:solidFill>
                <a:latin typeface="Courier New" panose="02070309020205020404" pitchFamily="49" charset="0"/>
                <a:cs typeface="Courier New" panose="02070309020205020404" pitchFamily="49" charset="0"/>
              </a:rPr>
              <a:t>var_2 = 0.5</a:t>
            </a:r>
          </a:p>
          <a:p>
            <a:r>
              <a:rPr lang="en-VN" sz="1800" dirty="0">
                <a:solidFill>
                  <a:schemeClr val="tx1"/>
                </a:solidFill>
                <a:latin typeface="Courier New" panose="02070309020205020404" pitchFamily="49" charset="0"/>
                <a:cs typeface="Courier New" panose="02070309020205020404" pitchFamily="49" charset="0"/>
              </a:rPr>
              <a:t># store the computation result</a:t>
            </a:r>
          </a:p>
          <a:p>
            <a:r>
              <a:rPr lang="en-VN" sz="1800" dirty="0">
                <a:solidFill>
                  <a:schemeClr val="tx1"/>
                </a:solidFill>
                <a:latin typeface="Courier New" panose="02070309020205020404" pitchFamily="49" charset="0"/>
                <a:cs typeface="Courier New" panose="02070309020205020404" pitchFamily="49" charset="0"/>
              </a:rPr>
              <a:t>var_3 = var_1 + var_2</a:t>
            </a:r>
          </a:p>
          <a:p>
            <a:r>
              <a:rPr lang="en-VN" sz="1800" dirty="0">
                <a:solidFill>
                  <a:schemeClr val="tx1"/>
                </a:solidFill>
                <a:latin typeface="Courier New" panose="02070309020205020404" pitchFamily="49" charset="0"/>
                <a:cs typeface="Courier New" panose="02070309020205020404" pitchFamily="49" charset="0"/>
              </a:rPr>
              <a:t># interact with conditional sentences</a:t>
            </a:r>
          </a:p>
          <a:p>
            <a:r>
              <a:rPr lang="en-VN" sz="1800" dirty="0">
                <a:solidFill>
                  <a:schemeClr val="tx1"/>
                </a:solidFill>
                <a:latin typeface="Courier New" panose="02070309020205020404" pitchFamily="49" charset="0"/>
                <a:cs typeface="Courier New" panose="02070309020205020404" pitchFamily="49" charset="0"/>
              </a:rPr>
              <a:t>if var_3 &lt; 0:</a:t>
            </a:r>
          </a:p>
          <a:p>
            <a:r>
              <a:rPr lang="en-VN" sz="1800" dirty="0">
                <a:solidFill>
                  <a:schemeClr val="tx1"/>
                </a:solidFill>
                <a:latin typeface="Courier New" panose="02070309020205020404" pitchFamily="49" charset="0"/>
                <a:cs typeface="Courier New" panose="02070309020205020404" pitchFamily="49" charset="0"/>
              </a:rPr>
              <a:t>	var_3 += 1</a:t>
            </a:r>
          </a:p>
        </p:txBody>
      </p:sp>
    </p:spTree>
    <p:extLst>
      <p:ext uri="{BB962C8B-B14F-4D97-AF65-F5344CB8AC3E}">
        <p14:creationId xmlns:p14="http://schemas.microsoft.com/office/powerpoint/2010/main" val="375475395"/>
      </p:ext>
    </p:extLst>
  </p:cSld>
  <p:clrMapOvr>
    <a:masterClrMapping/>
  </p:clrMapOvr>
  <p:transition spd="slow">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838200" y="0"/>
            <a:ext cx="10515600" cy="998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Times New Roman"/>
              <a:buNone/>
            </a:pPr>
            <a:r>
              <a:rPr lang="en-US" b="1" dirty="0">
                <a:solidFill>
                  <a:srgbClr val="00B050"/>
                </a:solidFill>
                <a:latin typeface="Times New Roman"/>
                <a:cs typeface="Times New Roman"/>
                <a:sym typeface="Times New Roman"/>
              </a:rPr>
              <a:t>Problem 04</a:t>
            </a:r>
            <a:endParaRPr dirty="0"/>
          </a:p>
        </p:txBody>
      </p:sp>
      <p:sp>
        <p:nvSpPr>
          <p:cNvPr id="186" name="Google Shape;186;p21"/>
          <p:cNvSpPr/>
          <p:nvPr/>
        </p:nvSpPr>
        <p:spPr>
          <a:xfrm>
            <a:off x="550073" y="1002835"/>
            <a:ext cx="11190600" cy="127200"/>
          </a:xfrm>
          <a:prstGeom prst="rect">
            <a:avLst/>
          </a:prstGeom>
          <a:solidFill>
            <a:srgbClr val="C55A11"/>
          </a:solid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 name="Google Shape;187;p2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sp>
        <p:nvSpPr>
          <p:cNvPr id="188" name="Google Shape;188;p21"/>
          <p:cNvSpPr txBox="1">
            <a:spLocks noGrp="1"/>
          </p:cNvSpPr>
          <p:nvPr>
            <p:ph type="body" idx="1"/>
          </p:nvPr>
        </p:nvSpPr>
        <p:spPr>
          <a:xfrm>
            <a:off x="838200" y="1273175"/>
            <a:ext cx="10668600" cy="720600"/>
          </a:xfrm>
          <a:prstGeom prst="rect">
            <a:avLst/>
          </a:prstGeom>
          <a:noFill/>
          <a:ln>
            <a:noFill/>
          </a:ln>
        </p:spPr>
        <p:txBody>
          <a:bodyPr spcFirstLastPara="1" wrap="square" lIns="91425" tIns="45700" rIns="91425" bIns="45700" anchor="t" anchorCtr="0">
            <a:normAutofit/>
          </a:bodyPr>
          <a:lstStyle/>
          <a:p>
            <a:pPr marL="457200" lvl="0" indent="-381000" algn="l" rtl="0">
              <a:spcBef>
                <a:spcPts val="0"/>
              </a:spcBef>
              <a:spcAft>
                <a:spcPts val="0"/>
              </a:spcAft>
              <a:buClr>
                <a:srgbClr val="0070C0"/>
              </a:buClr>
              <a:buSzPts val="2400"/>
              <a:buFont typeface="Times New Roman"/>
              <a:buChar char="❖"/>
            </a:pPr>
            <a:r>
              <a:rPr lang="en-US" sz="2400" b="1" dirty="0">
                <a:solidFill>
                  <a:srgbClr val="0070C0"/>
                </a:solidFill>
                <a:latin typeface="Times New Roman"/>
                <a:cs typeface="Times New Roman"/>
                <a:sym typeface="Times New Roman"/>
              </a:rPr>
              <a:t>Introduction</a:t>
            </a:r>
            <a:endParaRPr lang="en-US" dirty="0"/>
          </a:p>
        </p:txBody>
      </p:sp>
      <p:sp>
        <p:nvSpPr>
          <p:cNvPr id="8" name="TextBox 7">
            <a:extLst>
              <a:ext uri="{FF2B5EF4-FFF2-40B4-BE49-F238E27FC236}">
                <a16:creationId xmlns:a16="http://schemas.microsoft.com/office/drawing/2014/main" id="{902EDB7C-BF1D-2046-AD37-0D72BA6B4E3C}"/>
              </a:ext>
            </a:extLst>
          </p:cNvPr>
          <p:cNvSpPr txBox="1"/>
          <p:nvPr/>
        </p:nvSpPr>
        <p:spPr>
          <a:xfrm>
            <a:off x="617636" y="1810020"/>
            <a:ext cx="10736163" cy="4524315"/>
          </a:xfrm>
          <a:prstGeom prst="rect">
            <a:avLst/>
          </a:prstGeom>
          <a:solidFill>
            <a:srgbClr val="E9F7E1"/>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vi-VN" sz="1600" dirty="0">
                <a:solidFill>
                  <a:schemeClr val="tx1"/>
                </a:solidFill>
                <a:latin typeface="Courier New" panose="02070309020205020404" pitchFamily="49" charset="0"/>
                <a:cs typeface="Courier New" panose="02070309020205020404" pitchFamily="49" charset="0"/>
              </a:rPr>
              <a:t>1 import numpy as np</a:t>
            </a:r>
          </a:p>
          <a:p>
            <a:r>
              <a:rPr lang="vi-VN" sz="1600" dirty="0">
                <a:solidFill>
                  <a:schemeClr val="tx1"/>
                </a:solidFill>
                <a:latin typeface="Courier New" panose="02070309020205020404" pitchFamily="49" charset="0"/>
                <a:cs typeface="Courier New" panose="02070309020205020404" pitchFamily="49" charset="0"/>
              </a:rPr>
              <a:t>2 import matplotlib.pyplot as plt</a:t>
            </a:r>
          </a:p>
          <a:p>
            <a:r>
              <a:rPr lang="vi-VN" sz="1600" dirty="0">
                <a:solidFill>
                  <a:schemeClr val="tx1"/>
                </a:solidFill>
                <a:latin typeface="Courier New" panose="02070309020205020404" pitchFamily="49" charset="0"/>
                <a:cs typeface="Courier New" panose="02070309020205020404" pitchFamily="49" charset="0"/>
              </a:rPr>
              <a:t>3</a:t>
            </a:r>
          </a:p>
          <a:p>
            <a:r>
              <a:rPr lang="vi-VN" sz="1600" dirty="0">
                <a:solidFill>
                  <a:schemeClr val="tx1"/>
                </a:solidFill>
                <a:latin typeface="Courier New" panose="02070309020205020404" pitchFamily="49" charset="0"/>
                <a:cs typeface="Courier New" panose="02070309020205020404" pitchFamily="49" charset="0"/>
              </a:rPr>
              <a:t>4 def plot(data, output, output_derivative, activation_name) </a:t>
            </a:r>
          </a:p>
          <a:p>
            <a:pPr marL="342900" indent="-342900">
              <a:buAutoNum type="arabicPlain" startAt="5"/>
            </a:pPr>
            <a:r>
              <a:rPr lang="vi-VN" sz="1600" dirty="0">
                <a:solidFill>
                  <a:schemeClr val="tx1"/>
                </a:solidFill>
                <a:latin typeface="Courier New" panose="02070309020205020404" pitchFamily="49" charset="0"/>
                <a:cs typeface="Courier New" panose="02070309020205020404" pitchFamily="49" charset="0"/>
              </a:rPr>
              <a:t>x = np.array(list(sorted(data)))</a:t>
            </a:r>
          </a:p>
          <a:p>
            <a:r>
              <a:rPr lang="vi-VN" sz="1600" dirty="0">
                <a:solidFill>
                  <a:schemeClr val="tx1"/>
                </a:solidFill>
                <a:latin typeface="Courier New" panose="02070309020205020404" pitchFamily="49" charset="0"/>
                <a:cs typeface="Courier New" panose="02070309020205020404" pitchFamily="49" charset="0"/>
              </a:rPr>
              <a:t>6  y = np.array(list(sorted(output)))</a:t>
            </a:r>
          </a:p>
          <a:p>
            <a:r>
              <a:rPr lang="vi-VN" sz="1600" dirty="0">
                <a:solidFill>
                  <a:schemeClr val="tx1"/>
                </a:solidFill>
                <a:latin typeface="Courier New" panose="02070309020205020404" pitchFamily="49" charset="0"/>
                <a:cs typeface="Courier New" panose="02070309020205020404" pitchFamily="49" charset="0"/>
              </a:rPr>
              <a:t>7  y_derivative = np.array(list(sorted(output_derivative)))</a:t>
            </a:r>
          </a:p>
          <a:p>
            <a:r>
              <a:rPr lang="vi-VN" sz="1600" dirty="0">
                <a:solidFill>
                  <a:schemeClr val="tx1"/>
                </a:solidFill>
                <a:latin typeface="Courier New" panose="02070309020205020404" pitchFamily="49" charset="0"/>
                <a:cs typeface="Courier New" panose="02070309020205020404" pitchFamily="49" charset="0"/>
              </a:rPr>
              <a:t>8  ax = plt.gca()</a:t>
            </a:r>
          </a:p>
          <a:p>
            <a:r>
              <a:rPr lang="vi-VN" sz="1600" dirty="0">
                <a:solidFill>
                  <a:schemeClr val="tx1"/>
                </a:solidFill>
                <a:latin typeface="Courier New" panose="02070309020205020404" pitchFamily="49" charset="0"/>
                <a:cs typeface="Courier New" panose="02070309020205020404" pitchFamily="49" charset="0"/>
              </a:rPr>
              <a:t>9  ax.spines[’top’].set_color(’none’)</a:t>
            </a:r>
          </a:p>
          <a:p>
            <a:r>
              <a:rPr lang="vi-VN" sz="1600" dirty="0">
                <a:solidFill>
                  <a:schemeClr val="tx1"/>
                </a:solidFill>
                <a:latin typeface="Courier New" panose="02070309020205020404" pitchFamily="49" charset="0"/>
                <a:cs typeface="Courier New" panose="02070309020205020404" pitchFamily="49" charset="0"/>
              </a:rPr>
              <a:t>10 ax.spines[’left’].set_position(’zero’)</a:t>
            </a:r>
          </a:p>
          <a:p>
            <a:r>
              <a:rPr lang="vi-VN" sz="1600" dirty="0">
                <a:solidFill>
                  <a:schemeClr val="tx1"/>
                </a:solidFill>
                <a:latin typeface="Courier New" panose="02070309020205020404" pitchFamily="49" charset="0"/>
                <a:cs typeface="Courier New" panose="02070309020205020404" pitchFamily="49" charset="0"/>
              </a:rPr>
              <a:t>11 ax.spines[’right’].set_color(’none’)</a:t>
            </a:r>
          </a:p>
          <a:p>
            <a:r>
              <a:rPr lang="vi-VN" sz="1600" dirty="0">
                <a:solidFill>
                  <a:schemeClr val="tx1"/>
                </a:solidFill>
                <a:latin typeface="Courier New" panose="02070309020205020404" pitchFamily="49" charset="0"/>
                <a:cs typeface="Courier New" panose="02070309020205020404" pitchFamily="49" charset="0"/>
              </a:rPr>
              <a:t>12 ax.spines[’bottom’].set_position(’zero’)</a:t>
            </a:r>
          </a:p>
          <a:p>
            <a:r>
              <a:rPr lang="vi-VN" sz="1600" dirty="0">
                <a:solidFill>
                  <a:schemeClr val="tx1"/>
                </a:solidFill>
                <a:latin typeface="Courier New" panose="02070309020205020404" pitchFamily="49" charset="0"/>
                <a:cs typeface="Courier New" panose="02070309020205020404" pitchFamily="49" charset="0"/>
              </a:rPr>
              <a:t>13 plt.xlim(-np.pi, np.pi)</a:t>
            </a:r>
          </a:p>
          <a:p>
            <a:r>
              <a:rPr lang="vi-VN" sz="1600" dirty="0">
                <a:solidFill>
                  <a:schemeClr val="tx1"/>
                </a:solidFill>
                <a:latin typeface="Courier New" panose="02070309020205020404" pitchFamily="49" charset="0"/>
                <a:cs typeface="Courier New" panose="02070309020205020404" pitchFamily="49" charset="0"/>
              </a:rPr>
              <a:t>14 plt.plot(x, y, color=’orange’, label=activation_name)</a:t>
            </a:r>
          </a:p>
          <a:p>
            <a:r>
              <a:rPr lang="vi-VN" sz="1600" dirty="0">
                <a:solidFill>
                  <a:schemeClr val="tx1"/>
                </a:solidFill>
                <a:latin typeface="Courier New" panose="02070309020205020404" pitchFamily="49" charset="0"/>
                <a:cs typeface="Courier New" panose="02070309020205020404" pitchFamily="49" charset="0"/>
              </a:rPr>
              <a:t>15 plt.plot(x, y_derivative, color=’green’, label=f’{activation_name}_derivative’)</a:t>
            </a:r>
          </a:p>
          <a:p>
            <a:r>
              <a:rPr lang="vi-VN" sz="1600" dirty="0">
                <a:solidFill>
                  <a:schemeClr val="tx1"/>
                </a:solidFill>
                <a:latin typeface="Courier New" panose="02070309020205020404" pitchFamily="49" charset="0"/>
                <a:cs typeface="Courier New" panose="02070309020205020404" pitchFamily="49" charset="0"/>
              </a:rPr>
              <a:t>16 plt.grid(True)</a:t>
            </a:r>
          </a:p>
          <a:p>
            <a:r>
              <a:rPr lang="vi-VN" sz="1600" dirty="0">
                <a:solidFill>
                  <a:schemeClr val="tx1"/>
                </a:solidFill>
                <a:latin typeface="Courier New" panose="02070309020205020404" pitchFamily="49" charset="0"/>
                <a:cs typeface="Courier New" panose="02070309020205020404" pitchFamily="49" charset="0"/>
              </a:rPr>
              <a:t>17 plt.legend()</a:t>
            </a:r>
          </a:p>
          <a:p>
            <a:r>
              <a:rPr lang="vi-VN" sz="1600" dirty="0">
                <a:solidFill>
                  <a:schemeClr val="tx1"/>
                </a:solidFill>
                <a:latin typeface="Courier New" panose="02070309020205020404" pitchFamily="49" charset="0"/>
                <a:cs typeface="Courier New" panose="02070309020205020404" pitchFamily="49" charset="0"/>
              </a:rPr>
              <a:t>18 plt.show()</a:t>
            </a:r>
          </a:p>
        </p:txBody>
      </p:sp>
    </p:spTree>
    <p:extLst>
      <p:ext uri="{BB962C8B-B14F-4D97-AF65-F5344CB8AC3E}">
        <p14:creationId xmlns:p14="http://schemas.microsoft.com/office/powerpoint/2010/main" val="3913354525"/>
      </p:ext>
    </p:extLst>
  </p:cSld>
  <p:clrMapOvr>
    <a:masterClrMapping/>
  </p:clrMapOvr>
  <p:transition spd="slow">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838200" y="0"/>
            <a:ext cx="10515600" cy="998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Times New Roman"/>
              <a:buNone/>
            </a:pPr>
            <a:r>
              <a:rPr lang="en-US" b="1" dirty="0">
                <a:solidFill>
                  <a:srgbClr val="00B050"/>
                </a:solidFill>
                <a:latin typeface="Times New Roman"/>
                <a:cs typeface="Times New Roman"/>
                <a:sym typeface="Times New Roman"/>
              </a:rPr>
              <a:t>Problem 04</a:t>
            </a:r>
            <a:endParaRPr dirty="0"/>
          </a:p>
        </p:txBody>
      </p:sp>
      <p:sp>
        <p:nvSpPr>
          <p:cNvPr id="186" name="Google Shape;186;p21"/>
          <p:cNvSpPr/>
          <p:nvPr/>
        </p:nvSpPr>
        <p:spPr>
          <a:xfrm>
            <a:off x="550073" y="1002835"/>
            <a:ext cx="11190600" cy="127200"/>
          </a:xfrm>
          <a:prstGeom prst="rect">
            <a:avLst/>
          </a:prstGeom>
          <a:solidFill>
            <a:srgbClr val="C55A11"/>
          </a:solid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 name="Google Shape;187;p2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sp>
        <p:nvSpPr>
          <p:cNvPr id="188" name="Google Shape;188;p21"/>
          <p:cNvSpPr txBox="1">
            <a:spLocks noGrp="1"/>
          </p:cNvSpPr>
          <p:nvPr>
            <p:ph type="body" idx="1"/>
          </p:nvPr>
        </p:nvSpPr>
        <p:spPr>
          <a:xfrm>
            <a:off x="838200" y="1273175"/>
            <a:ext cx="10668600" cy="720600"/>
          </a:xfrm>
          <a:prstGeom prst="rect">
            <a:avLst/>
          </a:prstGeom>
          <a:noFill/>
          <a:ln>
            <a:noFill/>
          </a:ln>
        </p:spPr>
        <p:txBody>
          <a:bodyPr spcFirstLastPara="1" wrap="square" lIns="91425" tIns="45700" rIns="91425" bIns="45700" anchor="t" anchorCtr="0">
            <a:normAutofit/>
          </a:bodyPr>
          <a:lstStyle/>
          <a:p>
            <a:pPr marL="457200" lvl="0" indent="-381000" algn="l" rtl="0">
              <a:spcBef>
                <a:spcPts val="0"/>
              </a:spcBef>
              <a:spcAft>
                <a:spcPts val="0"/>
              </a:spcAft>
              <a:buClr>
                <a:srgbClr val="0070C0"/>
              </a:buClr>
              <a:buSzPts val="2400"/>
              <a:buFont typeface="Times New Roman"/>
              <a:buChar char="❖"/>
            </a:pPr>
            <a:r>
              <a:rPr lang="en-US" sz="2400" b="1" dirty="0">
                <a:solidFill>
                  <a:srgbClr val="0070C0"/>
                </a:solidFill>
                <a:latin typeface="Times New Roman"/>
                <a:cs typeface="Times New Roman"/>
                <a:sym typeface="Times New Roman"/>
              </a:rPr>
              <a:t>Introduction</a:t>
            </a:r>
            <a:endParaRPr lang="en-US" dirty="0"/>
          </a:p>
        </p:txBody>
      </p:sp>
      <p:sp>
        <p:nvSpPr>
          <p:cNvPr id="2" name="TextBox 1">
            <a:extLst>
              <a:ext uri="{FF2B5EF4-FFF2-40B4-BE49-F238E27FC236}">
                <a16:creationId xmlns:a16="http://schemas.microsoft.com/office/drawing/2014/main" id="{F7F039B4-D291-3541-88E1-7B545367D0D2}"/>
              </a:ext>
            </a:extLst>
          </p:cNvPr>
          <p:cNvSpPr txBox="1"/>
          <p:nvPr/>
        </p:nvSpPr>
        <p:spPr>
          <a:xfrm>
            <a:off x="617636" y="1810020"/>
            <a:ext cx="10736163" cy="2308324"/>
          </a:xfrm>
          <a:prstGeom prst="rect">
            <a:avLst/>
          </a:prstGeom>
          <a:noFill/>
        </p:spPr>
        <p:style>
          <a:lnRef idx="2">
            <a:schemeClr val="accent2"/>
          </a:lnRef>
          <a:fillRef idx="1">
            <a:schemeClr val="lt1"/>
          </a:fillRef>
          <a:effectRef idx="0">
            <a:schemeClr val="accent2"/>
          </a:effectRef>
          <a:fontRef idx="minor">
            <a:schemeClr val="dk1"/>
          </a:fontRef>
        </p:style>
        <p:txBody>
          <a:bodyPr wrap="square" rtlCol="0">
            <a:spAutoFit/>
          </a:bodyPr>
          <a:lstStyle/>
          <a:p>
            <a:pPr lvl="3"/>
            <a:r>
              <a:rPr lang="vi-VN" sz="1800" b="1" dirty="0">
                <a:solidFill>
                  <a:schemeClr val="tx1"/>
                </a:solidFill>
                <a:latin typeface="Times New Roman" panose="02020603050405020304" pitchFamily="18" charset="0"/>
                <a:cs typeface="Times New Roman" panose="02020603050405020304" pitchFamily="18" charset="0"/>
              </a:rPr>
              <a:t>Các bạn hãy thực hiện viết chương trình Python khai báo các hàm trên với một số yêu cầu sau:</a:t>
            </a:r>
          </a:p>
          <a:p>
            <a:pPr lvl="3"/>
            <a:endParaRPr lang="vi-VN" sz="1800" dirty="0">
              <a:solidFill>
                <a:schemeClr val="tx1"/>
              </a:solidFill>
              <a:latin typeface="Times New Roman" panose="02020603050405020304" pitchFamily="18" charset="0"/>
              <a:cs typeface="Times New Roman" panose="02020603050405020304" pitchFamily="18" charset="0"/>
            </a:endParaRPr>
          </a:p>
          <a:p>
            <a:pPr marL="285750" lvl="3" indent="-285750">
              <a:buFont typeface="Arial" panose="020B0604020202020204" pitchFamily="34" charset="0"/>
              <a:buChar char="•"/>
            </a:pPr>
            <a:r>
              <a:rPr lang="vi-VN" sz="1800" dirty="0">
                <a:solidFill>
                  <a:schemeClr val="tx1"/>
                </a:solidFill>
                <a:latin typeface="Times New Roman" panose="02020603050405020304" pitchFamily="18" charset="0"/>
                <a:cs typeface="Times New Roman" panose="02020603050405020304" pitchFamily="18" charset="0"/>
              </a:rPr>
              <a:t>Xây dựng một hàm tổng hợp các hàm kích hoạt, cho phép lựa chọn hàm kích hoạt mong muốn thông qua tham số đầu vào và trả về giá trị hàm kích hoạt và giá trị đạo hàm của hàm kích hoạt tương ứng. Đồng thời, in ra hình ảnh vẽ trên đồ thị các kết quả trên.</a:t>
            </a:r>
          </a:p>
          <a:p>
            <a:pPr marL="285750" lvl="3" indent="-285750">
              <a:buFont typeface="Arial" panose="020B0604020202020204" pitchFamily="34" charset="0"/>
              <a:buChar char="•"/>
            </a:pPr>
            <a:r>
              <a:rPr lang="vi-VN" sz="1800" b="1" dirty="0">
                <a:solidFill>
                  <a:schemeClr val="tx1"/>
                </a:solidFill>
                <a:latin typeface="Times New Roman" panose="02020603050405020304" pitchFamily="18" charset="0"/>
                <a:cs typeface="Times New Roman" panose="02020603050405020304" pitchFamily="18" charset="0"/>
              </a:rPr>
              <a:t>I/O:</a:t>
            </a:r>
          </a:p>
          <a:p>
            <a:pPr lvl="3"/>
            <a:r>
              <a:rPr lang="vi-VN" sz="1800" dirty="0">
                <a:solidFill>
                  <a:schemeClr val="tx1"/>
                </a:solidFill>
                <a:latin typeface="Times New Roman" panose="02020603050405020304" pitchFamily="18" charset="0"/>
                <a:cs typeface="Times New Roman" panose="02020603050405020304" pitchFamily="18" charset="0"/>
              </a:rPr>
              <a:t>	</a:t>
            </a:r>
            <a:r>
              <a:rPr lang="vi-VN" sz="1800" b="1" dirty="0">
                <a:solidFill>
                  <a:schemeClr val="tx1"/>
                </a:solidFill>
                <a:latin typeface="Times New Roman" panose="02020603050405020304" pitchFamily="18" charset="0"/>
                <a:cs typeface="Times New Roman" panose="02020603050405020304" pitchFamily="18" charset="0"/>
              </a:rPr>
              <a:t>_ Input: </a:t>
            </a:r>
            <a:r>
              <a:rPr lang="vi-VN" sz="1800" dirty="0">
                <a:solidFill>
                  <a:schemeClr val="tx1"/>
                </a:solidFill>
                <a:latin typeface="Times New Roman" panose="02020603050405020304" pitchFamily="18" charset="0"/>
                <a:cs typeface="Times New Roman" panose="02020603050405020304" pitchFamily="18" charset="0"/>
              </a:rPr>
              <a:t>Một list các số bất kì và tên hàm kích hoạt mong muốn sử dụng.</a:t>
            </a:r>
          </a:p>
          <a:p>
            <a:pPr lvl="3"/>
            <a:r>
              <a:rPr lang="vi-VN" sz="1800" dirty="0">
                <a:solidFill>
                  <a:schemeClr val="tx1"/>
                </a:solidFill>
                <a:latin typeface="Times New Roman" panose="02020603050405020304" pitchFamily="18" charset="0"/>
                <a:cs typeface="Times New Roman" panose="02020603050405020304" pitchFamily="18" charset="0"/>
              </a:rPr>
              <a:t>	</a:t>
            </a:r>
            <a:r>
              <a:rPr lang="vi-VN" sz="1800" b="1" dirty="0">
                <a:solidFill>
                  <a:schemeClr val="tx1"/>
                </a:solidFill>
                <a:latin typeface="Times New Roman" panose="02020603050405020304" pitchFamily="18" charset="0"/>
                <a:cs typeface="Times New Roman" panose="02020603050405020304" pitchFamily="18" charset="0"/>
              </a:rPr>
              <a:t>_ Output: </a:t>
            </a:r>
            <a:r>
              <a:rPr lang="vi-VN" sz="1800" dirty="0">
                <a:solidFill>
                  <a:schemeClr val="tx1"/>
                </a:solidFill>
                <a:latin typeface="Times New Roman" panose="02020603050405020304" pitchFamily="18" charset="0"/>
                <a:cs typeface="Times New Roman" panose="02020603050405020304" pitchFamily="18" charset="0"/>
              </a:rPr>
              <a:t>Giá trị hàm kích hoạt, giá trị đạo hàm hàm kích hoạt và hình vẽ của kết quả trên trục tọa độ.</a:t>
            </a:r>
          </a:p>
        </p:txBody>
      </p:sp>
    </p:spTree>
    <p:extLst>
      <p:ext uri="{BB962C8B-B14F-4D97-AF65-F5344CB8AC3E}">
        <p14:creationId xmlns:p14="http://schemas.microsoft.com/office/powerpoint/2010/main" val="1848990158"/>
      </p:ext>
    </p:extLst>
  </p:cSld>
  <p:clrMapOvr>
    <a:masterClrMapping/>
  </p:clrMapOvr>
  <p:transition spd="slow">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838200" y="0"/>
            <a:ext cx="10515600" cy="998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Times New Roman"/>
              <a:buNone/>
            </a:pPr>
            <a:r>
              <a:rPr lang="en-US" b="1" dirty="0">
                <a:solidFill>
                  <a:srgbClr val="00B050"/>
                </a:solidFill>
                <a:latin typeface="Times New Roman"/>
                <a:cs typeface="Times New Roman"/>
                <a:sym typeface="Times New Roman"/>
              </a:rPr>
              <a:t>Problem 04</a:t>
            </a:r>
            <a:endParaRPr dirty="0"/>
          </a:p>
        </p:txBody>
      </p:sp>
      <p:sp>
        <p:nvSpPr>
          <p:cNvPr id="186" name="Google Shape;186;p21"/>
          <p:cNvSpPr/>
          <p:nvPr/>
        </p:nvSpPr>
        <p:spPr>
          <a:xfrm>
            <a:off x="550073" y="1002835"/>
            <a:ext cx="11190600" cy="127200"/>
          </a:xfrm>
          <a:prstGeom prst="rect">
            <a:avLst/>
          </a:prstGeom>
          <a:solidFill>
            <a:srgbClr val="C55A11"/>
          </a:solid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 name="Google Shape;187;p2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sp>
        <p:nvSpPr>
          <p:cNvPr id="188" name="Google Shape;188;p21"/>
          <p:cNvSpPr txBox="1">
            <a:spLocks noGrp="1"/>
          </p:cNvSpPr>
          <p:nvPr>
            <p:ph type="body" idx="1"/>
          </p:nvPr>
        </p:nvSpPr>
        <p:spPr>
          <a:xfrm>
            <a:off x="838200" y="1273175"/>
            <a:ext cx="10668600" cy="720600"/>
          </a:xfrm>
          <a:prstGeom prst="rect">
            <a:avLst/>
          </a:prstGeom>
          <a:noFill/>
          <a:ln>
            <a:noFill/>
          </a:ln>
        </p:spPr>
        <p:txBody>
          <a:bodyPr spcFirstLastPara="1" wrap="square" lIns="91425" tIns="45700" rIns="91425" bIns="45700" anchor="t" anchorCtr="0">
            <a:normAutofit/>
          </a:bodyPr>
          <a:lstStyle/>
          <a:p>
            <a:pPr marL="457200" lvl="0" indent="-381000" algn="l" rtl="0">
              <a:spcBef>
                <a:spcPts val="0"/>
              </a:spcBef>
              <a:spcAft>
                <a:spcPts val="0"/>
              </a:spcAft>
              <a:buClr>
                <a:srgbClr val="0070C0"/>
              </a:buClr>
              <a:buSzPts val="2400"/>
              <a:buFont typeface="Times New Roman"/>
              <a:buChar char="❖"/>
            </a:pPr>
            <a:r>
              <a:rPr lang="en-US" sz="2400" b="1" dirty="0">
                <a:solidFill>
                  <a:srgbClr val="0070C0"/>
                </a:solidFill>
                <a:latin typeface="Times New Roman"/>
                <a:cs typeface="Times New Roman"/>
                <a:sym typeface="Times New Roman"/>
              </a:rPr>
              <a:t>How to solve?</a:t>
            </a:r>
            <a:endParaRPr lang="en-US" dirty="0"/>
          </a:p>
        </p:txBody>
      </p:sp>
      <p:sp>
        <p:nvSpPr>
          <p:cNvPr id="2" name="TextBox 1">
            <a:extLst>
              <a:ext uri="{FF2B5EF4-FFF2-40B4-BE49-F238E27FC236}">
                <a16:creationId xmlns:a16="http://schemas.microsoft.com/office/drawing/2014/main" id="{F7F039B4-D291-3541-88E1-7B545367D0D2}"/>
              </a:ext>
            </a:extLst>
          </p:cNvPr>
          <p:cNvSpPr txBox="1"/>
          <p:nvPr/>
        </p:nvSpPr>
        <p:spPr>
          <a:xfrm>
            <a:off x="617636" y="1810020"/>
            <a:ext cx="10736163" cy="2862322"/>
          </a:xfrm>
          <a:prstGeom prst="rect">
            <a:avLst/>
          </a:prstGeom>
          <a:noFill/>
        </p:spPr>
        <p:style>
          <a:lnRef idx="2">
            <a:schemeClr val="accent2"/>
          </a:lnRef>
          <a:fillRef idx="1">
            <a:schemeClr val="lt1"/>
          </a:fillRef>
          <a:effectRef idx="0">
            <a:schemeClr val="accent2"/>
          </a:effectRef>
          <a:fontRef idx="minor">
            <a:schemeClr val="dk1"/>
          </a:fontRef>
        </p:style>
        <p:txBody>
          <a:bodyPr wrap="square" rtlCol="0">
            <a:spAutoFit/>
          </a:bodyPr>
          <a:lstStyle/>
          <a:p>
            <a:pPr marL="342900" lvl="3" indent="-342900">
              <a:buFont typeface="+mj-lt"/>
              <a:buAutoNum type="arabicPeriod"/>
            </a:pPr>
            <a:r>
              <a:rPr lang="vi-VN" sz="1800" dirty="0">
                <a:solidFill>
                  <a:schemeClr val="tx1"/>
                </a:solidFill>
                <a:latin typeface="Times New Roman" panose="02020603050405020304" pitchFamily="18" charset="0"/>
                <a:cs typeface="Times New Roman" panose="02020603050405020304" pitchFamily="18" charset="0"/>
              </a:rPr>
              <a:t>Define function for all activation functions (as well as their derivative).</a:t>
            </a:r>
          </a:p>
          <a:p>
            <a:pPr marL="342900" lvl="3" indent="-342900">
              <a:buFont typeface="+mj-lt"/>
              <a:buAutoNum type="arabicPeriod"/>
            </a:pPr>
            <a:r>
              <a:rPr lang="vi-VN" sz="1800" dirty="0">
                <a:solidFill>
                  <a:schemeClr val="tx1"/>
                </a:solidFill>
                <a:latin typeface="Times New Roman" panose="02020603050405020304" pitchFamily="18" charset="0"/>
                <a:cs typeface="Times New Roman" panose="02020603050405020304" pitchFamily="18" charset="0"/>
              </a:rPr>
              <a:t>Define a function that take two parameters: values (list), activation_name (str)</a:t>
            </a:r>
          </a:p>
          <a:p>
            <a:pPr marL="342900" lvl="3" indent="-342900">
              <a:buFont typeface="+mj-lt"/>
              <a:buAutoNum type="arabicPeriod"/>
            </a:pPr>
            <a:r>
              <a:rPr lang="vi-VN" sz="1800" dirty="0">
                <a:solidFill>
                  <a:schemeClr val="tx1"/>
                </a:solidFill>
                <a:latin typeface="Times New Roman" panose="02020603050405020304" pitchFamily="18" charset="0"/>
                <a:cs typeface="Times New Roman" panose="02020603050405020304" pitchFamily="18" charset="0"/>
              </a:rPr>
              <a:t>Create conditional sentences to decide which activation function to be used (based on activation_name)</a:t>
            </a:r>
          </a:p>
          <a:p>
            <a:pPr marL="342900" lvl="3" indent="-342900">
              <a:buFont typeface="+mj-lt"/>
              <a:buAutoNum type="arabicPeriod"/>
            </a:pPr>
            <a:r>
              <a:rPr lang="vi-VN" sz="1800" dirty="0">
                <a:solidFill>
                  <a:schemeClr val="tx1"/>
                </a:solidFill>
                <a:latin typeface="Times New Roman" panose="02020603050405020304" pitchFamily="18" charset="0"/>
                <a:cs typeface="Times New Roman" panose="02020603050405020304" pitchFamily="18" charset="0"/>
              </a:rPr>
              <a:t>If match then calculate activation value and its derivative of input values. Else return ‘Activation name invalid’ and break the function.</a:t>
            </a:r>
          </a:p>
          <a:p>
            <a:pPr marL="342900" lvl="3" indent="-342900">
              <a:buFont typeface="+mj-lt"/>
              <a:buAutoNum type="arabicPeriod"/>
            </a:pPr>
            <a:r>
              <a:rPr lang="vi-VN" sz="1800" dirty="0">
                <a:solidFill>
                  <a:schemeClr val="tx1"/>
                </a:solidFill>
                <a:latin typeface="Times New Roman" panose="02020603050405020304" pitchFamily="18" charset="0"/>
                <a:cs typeface="Times New Roman" panose="02020603050405020304" pitchFamily="18" charset="0"/>
              </a:rPr>
              <a:t>Print activation_name</a:t>
            </a:r>
          </a:p>
          <a:p>
            <a:pPr marL="342900" lvl="3" indent="-342900">
              <a:buFont typeface="+mj-lt"/>
              <a:buAutoNum type="arabicPeriod"/>
            </a:pPr>
            <a:r>
              <a:rPr lang="vi-VN" sz="1800" dirty="0">
                <a:solidFill>
                  <a:schemeClr val="tx1"/>
                </a:solidFill>
                <a:latin typeface="Times New Roman" panose="02020603050405020304" pitchFamily="18" charset="0"/>
                <a:cs typeface="Times New Roman" panose="02020603050405020304" pitchFamily="18" charset="0"/>
              </a:rPr>
              <a:t>Print input data</a:t>
            </a:r>
          </a:p>
          <a:p>
            <a:pPr marL="342900" lvl="3" indent="-342900">
              <a:buFont typeface="+mj-lt"/>
              <a:buAutoNum type="arabicPeriod"/>
            </a:pPr>
            <a:r>
              <a:rPr lang="vi-VN" sz="1800" dirty="0">
                <a:solidFill>
                  <a:schemeClr val="tx1"/>
                </a:solidFill>
                <a:latin typeface="Times New Roman" panose="02020603050405020304" pitchFamily="18" charset="0"/>
                <a:cs typeface="Times New Roman" panose="02020603050405020304" pitchFamily="18" charset="0"/>
              </a:rPr>
              <a:t>Print activation value</a:t>
            </a:r>
          </a:p>
          <a:p>
            <a:pPr marL="342900" lvl="3" indent="-342900">
              <a:buFont typeface="+mj-lt"/>
              <a:buAutoNum type="arabicPeriod"/>
            </a:pPr>
            <a:r>
              <a:rPr lang="vi-VN" sz="1800" dirty="0">
                <a:solidFill>
                  <a:schemeClr val="tx1"/>
                </a:solidFill>
                <a:latin typeface="Times New Roman" panose="02020603050405020304" pitchFamily="18" charset="0"/>
                <a:cs typeface="Times New Roman" panose="02020603050405020304" pitchFamily="18" charset="0"/>
              </a:rPr>
              <a:t>Print activation derivative value</a:t>
            </a:r>
          </a:p>
          <a:p>
            <a:pPr marL="342900" lvl="3" indent="-342900">
              <a:buFont typeface="+mj-lt"/>
              <a:buAutoNum type="arabicPeriod"/>
            </a:pPr>
            <a:r>
              <a:rPr lang="vi-VN" sz="1800" dirty="0">
                <a:solidFill>
                  <a:schemeClr val="tx1"/>
                </a:solidFill>
                <a:latin typeface="Times New Roman" panose="02020603050405020304" pitchFamily="18" charset="0"/>
                <a:cs typeface="Times New Roman" panose="02020603050405020304" pitchFamily="18" charset="0"/>
              </a:rPr>
              <a:t>Plot the computed actitvation and derivative value (used the given plot function) </a:t>
            </a:r>
          </a:p>
        </p:txBody>
      </p:sp>
    </p:spTree>
    <p:extLst>
      <p:ext uri="{BB962C8B-B14F-4D97-AF65-F5344CB8AC3E}">
        <p14:creationId xmlns:p14="http://schemas.microsoft.com/office/powerpoint/2010/main" val="534648787"/>
      </p:ext>
    </p:extLst>
  </p:cSld>
  <p:clrMapOvr>
    <a:masterClrMapping/>
  </p:clrMapOvr>
  <p:transition spd="slow">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838200" y="0"/>
            <a:ext cx="10515600" cy="998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Times New Roman"/>
              <a:buNone/>
            </a:pPr>
            <a:r>
              <a:rPr lang="en-US" b="1" dirty="0">
                <a:solidFill>
                  <a:srgbClr val="00B050"/>
                </a:solidFill>
                <a:latin typeface="Times New Roman"/>
                <a:cs typeface="Times New Roman"/>
                <a:sym typeface="Times New Roman"/>
              </a:rPr>
              <a:t>Problem 04</a:t>
            </a:r>
            <a:endParaRPr dirty="0"/>
          </a:p>
        </p:txBody>
      </p:sp>
      <p:sp>
        <p:nvSpPr>
          <p:cNvPr id="186" name="Google Shape;186;p21"/>
          <p:cNvSpPr/>
          <p:nvPr/>
        </p:nvSpPr>
        <p:spPr>
          <a:xfrm>
            <a:off x="550073" y="1002835"/>
            <a:ext cx="11190600" cy="127200"/>
          </a:xfrm>
          <a:prstGeom prst="rect">
            <a:avLst/>
          </a:prstGeom>
          <a:solidFill>
            <a:srgbClr val="C55A11"/>
          </a:solid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 name="Google Shape;187;p2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
        <p:nvSpPr>
          <p:cNvPr id="188" name="Google Shape;188;p21"/>
          <p:cNvSpPr txBox="1">
            <a:spLocks noGrp="1"/>
          </p:cNvSpPr>
          <p:nvPr>
            <p:ph type="body" idx="1"/>
          </p:nvPr>
        </p:nvSpPr>
        <p:spPr>
          <a:xfrm>
            <a:off x="838200" y="1273175"/>
            <a:ext cx="10668600" cy="720600"/>
          </a:xfrm>
          <a:prstGeom prst="rect">
            <a:avLst/>
          </a:prstGeom>
          <a:noFill/>
          <a:ln>
            <a:noFill/>
          </a:ln>
        </p:spPr>
        <p:txBody>
          <a:bodyPr spcFirstLastPara="1" wrap="square" lIns="91425" tIns="45700" rIns="91425" bIns="45700" anchor="t" anchorCtr="0">
            <a:normAutofit/>
          </a:bodyPr>
          <a:lstStyle/>
          <a:p>
            <a:pPr marL="457200" lvl="0" indent="-381000" algn="l" rtl="0">
              <a:spcBef>
                <a:spcPts val="0"/>
              </a:spcBef>
              <a:spcAft>
                <a:spcPts val="0"/>
              </a:spcAft>
              <a:buClr>
                <a:srgbClr val="0070C0"/>
              </a:buClr>
              <a:buSzPts val="2400"/>
              <a:buFont typeface="Times New Roman"/>
              <a:buChar char="❖"/>
            </a:pPr>
            <a:r>
              <a:rPr lang="en-US" sz="2400" b="1" dirty="0">
                <a:solidFill>
                  <a:srgbClr val="0070C0"/>
                </a:solidFill>
                <a:latin typeface="Times New Roman"/>
                <a:cs typeface="Times New Roman"/>
                <a:sym typeface="Times New Roman"/>
              </a:rPr>
              <a:t>Introduction</a:t>
            </a:r>
            <a:endParaRPr lang="en-US" dirty="0"/>
          </a:p>
        </p:txBody>
      </p:sp>
      <p:sp>
        <p:nvSpPr>
          <p:cNvPr id="8" name="TextBox 7">
            <a:extLst>
              <a:ext uri="{FF2B5EF4-FFF2-40B4-BE49-F238E27FC236}">
                <a16:creationId xmlns:a16="http://schemas.microsoft.com/office/drawing/2014/main" id="{902EDB7C-BF1D-2046-AD37-0D72BA6B4E3C}"/>
              </a:ext>
            </a:extLst>
          </p:cNvPr>
          <p:cNvSpPr txBox="1"/>
          <p:nvPr/>
        </p:nvSpPr>
        <p:spPr>
          <a:xfrm>
            <a:off x="617637" y="1810020"/>
            <a:ext cx="4943919" cy="4278094"/>
          </a:xfrm>
          <a:prstGeom prst="rect">
            <a:avLst/>
          </a:prstGeom>
          <a:solidFill>
            <a:srgbClr val="E9F7E1"/>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vi-VN" sz="1600" dirty="0">
                <a:solidFill>
                  <a:schemeClr val="tx1"/>
                </a:solidFill>
                <a:latin typeface="Courier New" panose="02070309020205020404" pitchFamily="49" charset="0"/>
                <a:cs typeface="Courier New" panose="02070309020205020404" pitchFamily="49" charset="0"/>
              </a:rPr>
              <a:t>1 data = [ -2 , -1 , 0 , 1 , 2]</a:t>
            </a:r>
          </a:p>
          <a:p>
            <a:r>
              <a:rPr lang="vi-VN" sz="1600" dirty="0">
                <a:solidFill>
                  <a:schemeClr val="tx1"/>
                </a:solidFill>
                <a:latin typeface="Courier New" panose="02070309020205020404" pitchFamily="49" charset="0"/>
                <a:cs typeface="Courier New" panose="02070309020205020404" pitchFamily="49" charset="0"/>
              </a:rPr>
              <a:t>2 exercise3 ( data , activation_name =’sigmoid ’)</a:t>
            </a:r>
          </a:p>
          <a:p>
            <a:r>
              <a:rPr lang="vi-VN" sz="1600" dirty="0">
                <a:solidFill>
                  <a:schemeClr val="tx1"/>
                </a:solidFill>
                <a:latin typeface="Courier New" panose="02070309020205020404" pitchFamily="49" charset="0"/>
                <a:cs typeface="Courier New" panose="02070309020205020404" pitchFamily="49" charset="0"/>
              </a:rPr>
              <a:t>3 &gt;&gt;&gt;</a:t>
            </a:r>
          </a:p>
          <a:p>
            <a:r>
              <a:rPr lang="vi-VN" sz="1600" dirty="0">
                <a:solidFill>
                  <a:schemeClr val="tx1"/>
                </a:solidFill>
                <a:latin typeface="Courier New" panose="02070309020205020404" pitchFamily="49" charset="0"/>
                <a:cs typeface="Courier New" panose="02070309020205020404" pitchFamily="49" charset="0"/>
              </a:rPr>
              <a:t>4 Activation function : sigmoid</a:t>
            </a:r>
          </a:p>
          <a:p>
            <a:r>
              <a:rPr lang="vi-VN" sz="1600" dirty="0">
                <a:solidFill>
                  <a:schemeClr val="tx1"/>
                </a:solidFill>
                <a:latin typeface="Courier New" panose="02070309020205020404" pitchFamily="49" charset="0"/>
                <a:cs typeface="Courier New" panose="02070309020205020404" pitchFamily="49" charset="0"/>
              </a:rPr>
              <a:t>5 Original data : [ -2 , -1 , 0 , 1 , 2]</a:t>
            </a:r>
          </a:p>
          <a:p>
            <a:r>
              <a:rPr lang="vi-VN" sz="1600" dirty="0">
                <a:solidFill>
                  <a:schemeClr val="tx1"/>
                </a:solidFill>
                <a:latin typeface="Courier New" panose="02070309020205020404" pitchFamily="49" charset="0"/>
                <a:cs typeface="Courier New" panose="02070309020205020404" pitchFamily="49" charset="0"/>
              </a:rPr>
              <a:t>6 sigmoid ( data ) = [0.11920292202211757 , 0.2689414213699951 , 0.5 ,</a:t>
            </a:r>
          </a:p>
          <a:p>
            <a:r>
              <a:rPr lang="vi-VN" sz="1600" dirty="0">
                <a:solidFill>
                  <a:schemeClr val="tx1"/>
                </a:solidFill>
                <a:latin typeface="Courier New" panose="02070309020205020404" pitchFamily="49" charset="0"/>
                <a:cs typeface="Courier New" panose="02070309020205020404" pitchFamily="49" charset="0"/>
              </a:rPr>
              <a:t>0.7310585786300049 , 0.8807970779778823]</a:t>
            </a:r>
          </a:p>
          <a:p>
            <a:r>
              <a:rPr lang="vi-VN" sz="1600" dirty="0">
                <a:solidFill>
                  <a:schemeClr val="tx1"/>
                </a:solidFill>
                <a:latin typeface="Courier New" panose="02070309020205020404" pitchFamily="49" charset="0"/>
                <a:cs typeface="Courier New" panose="02070309020205020404" pitchFamily="49" charset="0"/>
              </a:rPr>
              <a:t>7 sigmoid_derivative ( data ) = [0.10499358540350653 , 0.19661193324148185 , 0.25 ,</a:t>
            </a:r>
          </a:p>
          <a:p>
            <a:r>
              <a:rPr lang="vi-VN" sz="1600" dirty="0">
                <a:solidFill>
                  <a:schemeClr val="tx1"/>
                </a:solidFill>
                <a:latin typeface="Courier New" panose="02070309020205020404" pitchFamily="49" charset="0"/>
                <a:cs typeface="Courier New" panose="02070309020205020404" pitchFamily="49" charset="0"/>
              </a:rPr>
              <a:t>0.19661193324148185 , 0.10499358540350662]</a:t>
            </a:r>
          </a:p>
        </p:txBody>
      </p:sp>
      <p:pic>
        <p:nvPicPr>
          <p:cNvPr id="3" name="Picture 2">
            <a:extLst>
              <a:ext uri="{FF2B5EF4-FFF2-40B4-BE49-F238E27FC236}">
                <a16:creationId xmlns:a16="http://schemas.microsoft.com/office/drawing/2014/main" id="{8B6E68C0-90FE-B243-A3A6-43EB00622D43}"/>
              </a:ext>
            </a:extLst>
          </p:cNvPr>
          <p:cNvPicPr>
            <a:picLocks noChangeAspect="1"/>
          </p:cNvPicPr>
          <p:nvPr/>
        </p:nvPicPr>
        <p:blipFill>
          <a:blip r:embed="rId3"/>
          <a:stretch>
            <a:fillRect/>
          </a:stretch>
        </p:blipFill>
        <p:spPr>
          <a:xfrm>
            <a:off x="6630446" y="2101217"/>
            <a:ext cx="4787900" cy="3695700"/>
          </a:xfrm>
          <a:prstGeom prst="rect">
            <a:avLst/>
          </a:prstGeom>
        </p:spPr>
      </p:pic>
    </p:spTree>
    <p:extLst>
      <p:ext uri="{BB962C8B-B14F-4D97-AF65-F5344CB8AC3E}">
        <p14:creationId xmlns:p14="http://schemas.microsoft.com/office/powerpoint/2010/main" val="575660693"/>
      </p:ext>
    </p:extLst>
  </p:cSld>
  <p:clrMapOvr>
    <a:masterClrMapping/>
  </p:clrMapOvr>
  <p:transition spd="slow">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838200" y="0"/>
            <a:ext cx="10515600" cy="998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Times New Roman"/>
              <a:buNone/>
            </a:pPr>
            <a:r>
              <a:rPr lang="en-US" b="1" dirty="0">
                <a:solidFill>
                  <a:srgbClr val="00B050"/>
                </a:solidFill>
                <a:latin typeface="Times New Roman"/>
                <a:cs typeface="Times New Roman"/>
                <a:sym typeface="Times New Roman"/>
              </a:rPr>
              <a:t>Problem 05</a:t>
            </a:r>
            <a:endParaRPr dirty="0"/>
          </a:p>
        </p:txBody>
      </p:sp>
      <p:sp>
        <p:nvSpPr>
          <p:cNvPr id="186" name="Google Shape;186;p21"/>
          <p:cNvSpPr/>
          <p:nvPr/>
        </p:nvSpPr>
        <p:spPr>
          <a:xfrm>
            <a:off x="550073" y="1002835"/>
            <a:ext cx="11190600" cy="127200"/>
          </a:xfrm>
          <a:prstGeom prst="rect">
            <a:avLst/>
          </a:prstGeom>
          <a:solidFill>
            <a:srgbClr val="C55A11"/>
          </a:solid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 name="Google Shape;187;p2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sp>
        <p:nvSpPr>
          <p:cNvPr id="188" name="Google Shape;188;p21"/>
          <p:cNvSpPr txBox="1">
            <a:spLocks noGrp="1"/>
          </p:cNvSpPr>
          <p:nvPr>
            <p:ph type="body" idx="1"/>
          </p:nvPr>
        </p:nvSpPr>
        <p:spPr>
          <a:xfrm>
            <a:off x="838200" y="1273175"/>
            <a:ext cx="10668600" cy="720600"/>
          </a:xfrm>
          <a:prstGeom prst="rect">
            <a:avLst/>
          </a:prstGeom>
          <a:noFill/>
          <a:ln>
            <a:noFill/>
          </a:ln>
        </p:spPr>
        <p:txBody>
          <a:bodyPr spcFirstLastPara="1" wrap="square" lIns="91425" tIns="45700" rIns="91425" bIns="45700" anchor="t" anchorCtr="0">
            <a:normAutofit/>
          </a:bodyPr>
          <a:lstStyle/>
          <a:p>
            <a:pPr marL="457200" lvl="0" indent="-381000" algn="l" rtl="0">
              <a:spcBef>
                <a:spcPts val="0"/>
              </a:spcBef>
              <a:spcAft>
                <a:spcPts val="0"/>
              </a:spcAft>
              <a:buClr>
                <a:srgbClr val="0070C0"/>
              </a:buClr>
              <a:buSzPts val="2400"/>
              <a:buFont typeface="Times New Roman"/>
              <a:buChar char="❖"/>
            </a:pPr>
            <a:r>
              <a:rPr lang="en-US" sz="2400" b="1" dirty="0">
                <a:solidFill>
                  <a:srgbClr val="0070C0"/>
                </a:solidFill>
                <a:latin typeface="Times New Roman"/>
                <a:cs typeface="Times New Roman"/>
                <a:sym typeface="Times New Roman"/>
              </a:rPr>
              <a:t>Introduction</a:t>
            </a:r>
            <a:endParaRPr lang="en-US" dirty="0"/>
          </a:p>
        </p:txBody>
      </p:sp>
      <p:sp>
        <p:nvSpPr>
          <p:cNvPr id="2" name="TextBox 1">
            <a:extLst>
              <a:ext uri="{FF2B5EF4-FFF2-40B4-BE49-F238E27FC236}">
                <a16:creationId xmlns:a16="http://schemas.microsoft.com/office/drawing/2014/main" id="{F7F039B4-D291-3541-88E1-7B545367D0D2}"/>
              </a:ext>
            </a:extLst>
          </p:cNvPr>
          <p:cNvSpPr txBox="1"/>
          <p:nvPr/>
        </p:nvSpPr>
        <p:spPr>
          <a:xfrm>
            <a:off x="617637" y="1810020"/>
            <a:ext cx="10956726" cy="4247317"/>
          </a:xfrm>
          <a:prstGeom prst="rect">
            <a:avLst/>
          </a:prstGeom>
          <a:no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vi-VN" sz="1800" b="1" dirty="0">
                <a:solidFill>
                  <a:schemeClr val="tx1"/>
                </a:solidFill>
                <a:latin typeface="Times New Roman" panose="02020603050405020304" pitchFamily="18" charset="0"/>
                <a:cs typeface="Times New Roman" panose="02020603050405020304" pitchFamily="18" charset="0"/>
              </a:rPr>
              <a:t>Problem 05</a:t>
            </a:r>
            <a:r>
              <a:rPr lang="vi-VN" sz="1800" b="1" dirty="0">
                <a:solidFill>
                  <a:schemeClr val="tx1"/>
                </a:solidFill>
                <a:latin typeface="Times New Roman" panose="02020603050405020304" pitchFamily="18" charset="0"/>
                <a:cs typeface="Times New Roman" panose="02020603050405020304" pitchFamily="18" charset="0"/>
                <a:sym typeface="Wingdings" pitchFamily="2" charset="2"/>
              </a:rPr>
              <a:t> (OPTIONAL): </a:t>
            </a:r>
            <a:r>
              <a:rPr lang="vi-VN" sz="1800" dirty="0">
                <a:solidFill>
                  <a:schemeClr val="tx1"/>
                </a:solidFill>
                <a:latin typeface="Times New Roman" panose="02020603050405020304" pitchFamily="18" charset="0"/>
                <a:cs typeface="Times New Roman" panose="02020603050405020304" pitchFamily="18" charset="0"/>
                <a:sym typeface="Wingdings" pitchFamily="2" charset="2"/>
              </a:rPr>
              <a:t>Trong lập trình, bài toán tìm kiếm phần tử trong list là một trong những bài</a:t>
            </a:r>
          </a:p>
          <a:p>
            <a:r>
              <a:rPr lang="vi-VN" sz="1800" dirty="0">
                <a:solidFill>
                  <a:schemeClr val="tx1"/>
                </a:solidFill>
                <a:latin typeface="Times New Roman" panose="02020603050405020304" pitchFamily="18" charset="0"/>
                <a:cs typeface="Times New Roman" panose="02020603050405020304" pitchFamily="18" charset="0"/>
                <a:sym typeface="Wingdings" pitchFamily="2" charset="2"/>
              </a:rPr>
              <a:t>toán lập trình cơ bản, với input đầu vào là một list và phần tử ta muốn tìm kiếm </a:t>
            </a:r>
            <a:r>
              <a:rPr lang="vi-VN" sz="1800" b="1" dirty="0">
                <a:solidFill>
                  <a:schemeClr val="tx1"/>
                </a:solidFill>
                <a:latin typeface="Times New Roman" panose="02020603050405020304" pitchFamily="18" charset="0"/>
                <a:cs typeface="Times New Roman" panose="02020603050405020304" pitchFamily="18" charset="0"/>
                <a:sym typeface="Wingdings" pitchFamily="2" charset="2"/>
              </a:rPr>
              <a:t>x</a:t>
            </a:r>
            <a:r>
              <a:rPr lang="vi-VN" sz="1800" dirty="0">
                <a:solidFill>
                  <a:schemeClr val="tx1"/>
                </a:solidFill>
                <a:latin typeface="Times New Roman" panose="02020603050405020304" pitchFamily="18" charset="0"/>
                <a:cs typeface="Times New Roman" panose="02020603050405020304" pitchFamily="18" charset="0"/>
                <a:sym typeface="Wingdings" pitchFamily="2" charset="2"/>
              </a:rPr>
              <a:t>, output sẽ là chỉ mục </a:t>
            </a:r>
            <a:r>
              <a:rPr lang="vi-VN" sz="1800" b="1" dirty="0">
                <a:solidFill>
                  <a:schemeClr val="tx1"/>
                </a:solidFill>
                <a:latin typeface="Times New Roman" panose="02020603050405020304" pitchFamily="18" charset="0"/>
                <a:cs typeface="Times New Roman" panose="02020603050405020304" pitchFamily="18" charset="0"/>
                <a:sym typeface="Wingdings" pitchFamily="2" charset="2"/>
              </a:rPr>
              <a:t>i</a:t>
            </a:r>
            <a:r>
              <a:rPr lang="vi-VN" sz="1800" dirty="0">
                <a:solidFill>
                  <a:schemeClr val="tx1"/>
                </a:solidFill>
                <a:latin typeface="Times New Roman" panose="02020603050405020304" pitchFamily="18" charset="0"/>
                <a:cs typeface="Times New Roman" panose="02020603050405020304" pitchFamily="18" charset="0"/>
                <a:sym typeface="Wingdings" pitchFamily="2" charset="2"/>
              </a:rPr>
              <a:t> (index) hay còn được gọi là vị trí của phần tử x trong list. </a:t>
            </a:r>
            <a:r>
              <a:rPr lang="vi-VN" sz="1800" b="1" dirty="0">
                <a:solidFill>
                  <a:schemeClr val="tx1"/>
                </a:solidFill>
                <a:latin typeface="Times New Roman" panose="02020603050405020304" pitchFamily="18" charset="0"/>
                <a:cs typeface="Times New Roman" panose="02020603050405020304" pitchFamily="18" charset="0"/>
                <a:sym typeface="Wingdings" pitchFamily="2" charset="2"/>
              </a:rPr>
              <a:t>Binary Search </a:t>
            </a:r>
            <a:r>
              <a:rPr lang="vi-VN" sz="1800" dirty="0">
                <a:solidFill>
                  <a:schemeClr val="tx1"/>
                </a:solidFill>
                <a:latin typeface="Times New Roman" panose="02020603050405020304" pitchFamily="18" charset="0"/>
                <a:cs typeface="Times New Roman" panose="02020603050405020304" pitchFamily="18" charset="0"/>
                <a:sym typeface="Wingdings" pitchFamily="2" charset="2"/>
              </a:rPr>
              <a:t>là một trong những thuật toán giải quyết vấn đề này, với các bước thực hiện nhau:</a:t>
            </a:r>
          </a:p>
          <a:p>
            <a:endParaRPr lang="vi-VN" sz="1800" dirty="0">
              <a:solidFill>
                <a:schemeClr val="tx1"/>
              </a:solidFill>
              <a:latin typeface="Times New Roman" panose="02020603050405020304" pitchFamily="18" charset="0"/>
              <a:cs typeface="Times New Roman" panose="02020603050405020304" pitchFamily="18" charset="0"/>
              <a:sym typeface="Wingdings" pitchFamily="2" charset="2"/>
            </a:endParaRPr>
          </a:p>
          <a:p>
            <a:r>
              <a:rPr lang="vi-VN" sz="1800" dirty="0">
                <a:solidFill>
                  <a:schemeClr val="tx1"/>
                </a:solidFill>
                <a:latin typeface="Times New Roman" panose="02020603050405020304" pitchFamily="18" charset="0"/>
                <a:cs typeface="Times New Roman" panose="02020603050405020304" pitchFamily="18" charset="0"/>
              </a:rPr>
              <a:t>a) Từ list đầu vào, sắp xếp lại các phần tử của list theo thứ tự </a:t>
            </a:r>
            <a:r>
              <a:rPr lang="vi-VN" sz="1800" b="1" dirty="0">
                <a:solidFill>
                  <a:schemeClr val="tx1"/>
                </a:solidFill>
                <a:latin typeface="Times New Roman" panose="02020603050405020304" pitchFamily="18" charset="0"/>
                <a:cs typeface="Times New Roman" panose="02020603050405020304" pitchFamily="18" charset="0"/>
              </a:rPr>
              <a:t>tăng dần</a:t>
            </a:r>
            <a:r>
              <a:rPr lang="vi-VN" sz="1800" dirty="0">
                <a:solidFill>
                  <a:schemeClr val="tx1"/>
                </a:solidFill>
                <a:latin typeface="Times New Roman" panose="02020603050405020304" pitchFamily="18" charset="0"/>
                <a:cs typeface="Times New Roman" panose="02020603050405020304" pitchFamily="18" charset="0"/>
              </a:rPr>
              <a:t>. Nếu list đã được sắp xếp sẵn thì không cần thực hiện bước này.</a:t>
            </a:r>
          </a:p>
          <a:p>
            <a:r>
              <a:rPr lang="vi-VN" sz="1800" dirty="0">
                <a:solidFill>
                  <a:schemeClr val="tx1"/>
                </a:solidFill>
                <a:latin typeface="Times New Roman" panose="02020603050405020304" pitchFamily="18" charset="0"/>
                <a:cs typeface="Times New Roman" panose="02020603050405020304" pitchFamily="18" charset="0"/>
              </a:rPr>
              <a:t>b) Khởi tạo 2 biến </a:t>
            </a:r>
            <a:r>
              <a:rPr lang="vi-VN" sz="1800" b="1" dirty="0">
                <a:solidFill>
                  <a:schemeClr val="tx1"/>
                </a:solidFill>
                <a:latin typeface="Times New Roman" panose="02020603050405020304" pitchFamily="18" charset="0"/>
                <a:cs typeface="Times New Roman" panose="02020603050405020304" pitchFamily="18" charset="0"/>
              </a:rPr>
              <a:t>left</a:t>
            </a:r>
            <a:r>
              <a:rPr lang="vi-VN" sz="1800" dirty="0">
                <a:solidFill>
                  <a:schemeClr val="tx1"/>
                </a:solidFill>
                <a:latin typeface="Times New Roman" panose="02020603050405020304" pitchFamily="18" charset="0"/>
                <a:cs typeface="Times New Roman" panose="02020603050405020304" pitchFamily="18" charset="0"/>
              </a:rPr>
              <a:t> = 0 và </a:t>
            </a:r>
            <a:r>
              <a:rPr lang="vi-VN" sz="1800" b="1" dirty="0">
                <a:solidFill>
                  <a:schemeClr val="tx1"/>
                </a:solidFill>
                <a:latin typeface="Times New Roman" panose="02020603050405020304" pitchFamily="18" charset="0"/>
                <a:cs typeface="Times New Roman" panose="02020603050405020304" pitchFamily="18" charset="0"/>
              </a:rPr>
              <a:t>right</a:t>
            </a:r>
            <a:r>
              <a:rPr lang="vi-VN" sz="1800" dirty="0">
                <a:solidFill>
                  <a:schemeClr val="tx1"/>
                </a:solidFill>
                <a:latin typeface="Times New Roman" panose="02020603050405020304" pitchFamily="18" charset="0"/>
                <a:cs typeface="Times New Roman" panose="02020603050405020304" pitchFamily="18" charset="0"/>
              </a:rPr>
              <a:t> = len(list) − 1. Hai biến này dùng để xác định biên tìm kiếm trong list.</a:t>
            </a:r>
          </a:p>
          <a:p>
            <a:r>
              <a:rPr lang="vi-VN" sz="1800" dirty="0">
                <a:solidFill>
                  <a:schemeClr val="tx1"/>
                </a:solidFill>
                <a:latin typeface="Times New Roman" panose="02020603050405020304" pitchFamily="18" charset="0"/>
                <a:cs typeface="Times New Roman" panose="02020603050405020304" pitchFamily="18" charset="0"/>
              </a:rPr>
              <a:t>c) Sử dụng phần tử ở giữa của list làm giá trị cho biến </a:t>
            </a:r>
            <a:r>
              <a:rPr lang="vi-VN" sz="1800" b="1" dirty="0">
                <a:solidFill>
                  <a:schemeClr val="tx1"/>
                </a:solidFill>
                <a:latin typeface="Times New Roman" panose="02020603050405020304" pitchFamily="18" charset="0"/>
                <a:cs typeface="Times New Roman" panose="02020603050405020304" pitchFamily="18" charset="0"/>
              </a:rPr>
              <a:t>mid</a:t>
            </a:r>
            <a:r>
              <a:rPr lang="vi-VN" sz="1800" dirty="0">
                <a:solidFill>
                  <a:schemeClr val="tx1"/>
                </a:solidFill>
                <a:latin typeface="Times New Roman" panose="02020603050405020304" pitchFamily="18" charset="0"/>
                <a:cs typeface="Times New Roman" panose="02020603050405020304" pitchFamily="18" charset="0"/>
              </a:rPr>
              <a:t> (có thể tận dụng hai biến </a:t>
            </a:r>
            <a:r>
              <a:rPr lang="vi-VN" sz="1800" b="1" dirty="0">
                <a:solidFill>
                  <a:schemeClr val="tx1"/>
                </a:solidFill>
                <a:latin typeface="Times New Roman" panose="02020603050405020304" pitchFamily="18" charset="0"/>
                <a:cs typeface="Times New Roman" panose="02020603050405020304" pitchFamily="18" charset="0"/>
              </a:rPr>
              <a:t>left</a:t>
            </a:r>
            <a:r>
              <a:rPr lang="vi-VN" sz="1800" dirty="0">
                <a:solidFill>
                  <a:schemeClr val="tx1"/>
                </a:solidFill>
                <a:latin typeface="Times New Roman" panose="02020603050405020304" pitchFamily="18" charset="0"/>
                <a:cs typeface="Times New Roman" panose="02020603050405020304" pitchFamily="18" charset="0"/>
              </a:rPr>
              <a:t>, </a:t>
            </a:r>
            <a:r>
              <a:rPr lang="vi-VN" sz="1800" b="1" dirty="0">
                <a:solidFill>
                  <a:schemeClr val="tx1"/>
                </a:solidFill>
                <a:latin typeface="Times New Roman" panose="02020603050405020304" pitchFamily="18" charset="0"/>
                <a:cs typeface="Times New Roman" panose="02020603050405020304" pitchFamily="18" charset="0"/>
              </a:rPr>
              <a:t>right</a:t>
            </a:r>
            <a:r>
              <a:rPr lang="vi-VN" sz="1800" dirty="0">
                <a:solidFill>
                  <a:schemeClr val="tx1"/>
                </a:solidFill>
                <a:latin typeface="Times New Roman" panose="02020603050405020304" pitchFamily="18" charset="0"/>
                <a:cs typeface="Times New Roman" panose="02020603050405020304" pitchFamily="18" charset="0"/>
              </a:rPr>
              <a:t> đã khởi tạo phía trên để tìm).</a:t>
            </a:r>
          </a:p>
          <a:p>
            <a:r>
              <a:rPr lang="vi-VN" sz="1800" dirty="0">
                <a:solidFill>
                  <a:schemeClr val="tx1"/>
                </a:solidFill>
                <a:latin typeface="Times New Roman" panose="02020603050405020304" pitchFamily="18" charset="0"/>
                <a:cs typeface="Times New Roman" panose="02020603050405020304" pitchFamily="18" charset="0"/>
              </a:rPr>
              <a:t>d) Kiểm tra nếu giá trị của biến mid bằng với giá trị phần tử muốn tìm kiếm </a:t>
            </a:r>
            <a:r>
              <a:rPr lang="vi-VN" sz="1800" b="1" dirty="0">
                <a:solidFill>
                  <a:schemeClr val="tx1"/>
                </a:solidFill>
                <a:latin typeface="Times New Roman" panose="02020603050405020304" pitchFamily="18" charset="0"/>
                <a:cs typeface="Times New Roman" panose="02020603050405020304" pitchFamily="18" charset="0"/>
              </a:rPr>
              <a:t>x</a:t>
            </a:r>
            <a:r>
              <a:rPr lang="vi-VN" sz="1800" dirty="0">
                <a:solidFill>
                  <a:schemeClr val="tx1"/>
                </a:solidFill>
                <a:latin typeface="Times New Roman" panose="02020603050405020304" pitchFamily="18" charset="0"/>
                <a:cs typeface="Times New Roman" panose="02020603050405020304" pitchFamily="18" charset="0"/>
              </a:rPr>
              <a:t> → Trả về chỉ mục của biến mid và kết thúc chương trình. Nếu không, ta xét tiếp như sau:</a:t>
            </a:r>
          </a:p>
          <a:p>
            <a:r>
              <a:rPr lang="vi-VN" sz="1800" dirty="0">
                <a:solidFill>
                  <a:schemeClr val="tx1"/>
                </a:solidFill>
                <a:latin typeface="Times New Roman" panose="02020603050405020304" pitchFamily="18" charset="0"/>
                <a:cs typeface="Times New Roman" panose="02020603050405020304" pitchFamily="18" charset="0"/>
              </a:rPr>
              <a:t>• Nếu </a:t>
            </a:r>
            <a:r>
              <a:rPr lang="vi-VN" sz="1800" b="1" dirty="0">
                <a:solidFill>
                  <a:schemeClr val="tx1"/>
                </a:solidFill>
                <a:latin typeface="Times New Roman" panose="02020603050405020304" pitchFamily="18" charset="0"/>
                <a:cs typeface="Times New Roman" panose="02020603050405020304" pitchFamily="18" charset="0"/>
              </a:rPr>
              <a:t>mid</a:t>
            </a:r>
            <a:r>
              <a:rPr lang="vi-VN" sz="1800" dirty="0">
                <a:solidFill>
                  <a:schemeClr val="tx1"/>
                </a:solidFill>
                <a:latin typeface="Times New Roman" panose="02020603050405020304" pitchFamily="18" charset="0"/>
                <a:cs typeface="Times New Roman" panose="02020603050405020304" pitchFamily="18" charset="0"/>
              </a:rPr>
              <a:t> &gt; </a:t>
            </a:r>
            <a:r>
              <a:rPr lang="vi-VN" sz="1800" b="1" dirty="0">
                <a:solidFill>
                  <a:schemeClr val="tx1"/>
                </a:solidFill>
                <a:latin typeface="Times New Roman" panose="02020603050405020304" pitchFamily="18" charset="0"/>
                <a:cs typeface="Times New Roman" panose="02020603050405020304" pitchFamily="18" charset="0"/>
              </a:rPr>
              <a:t>x</a:t>
            </a:r>
            <a:r>
              <a:rPr lang="vi-VN" sz="1800" dirty="0">
                <a:solidFill>
                  <a:schemeClr val="tx1"/>
                </a:solidFill>
                <a:latin typeface="Times New Roman" panose="02020603050405020304" pitchFamily="18" charset="0"/>
                <a:cs typeface="Times New Roman" panose="02020603050405020304" pitchFamily="18" charset="0"/>
              </a:rPr>
              <a:t>, gán biến mid bằng giá trị của phần tử nằm giữa vị trí </a:t>
            </a:r>
            <a:r>
              <a:rPr lang="vi-VN" sz="1800" b="1" dirty="0">
                <a:solidFill>
                  <a:schemeClr val="tx1"/>
                </a:solidFill>
                <a:latin typeface="Times New Roman" panose="02020603050405020304" pitchFamily="18" charset="0"/>
                <a:cs typeface="Times New Roman" panose="02020603050405020304" pitchFamily="18" charset="0"/>
              </a:rPr>
              <a:t>left</a:t>
            </a:r>
            <a:r>
              <a:rPr lang="vi-VN" sz="1800" dirty="0">
                <a:solidFill>
                  <a:schemeClr val="tx1"/>
                </a:solidFill>
                <a:latin typeface="Times New Roman" panose="02020603050405020304" pitchFamily="18" charset="0"/>
                <a:cs typeface="Times New Roman" panose="02020603050405020304" pitchFamily="18" charset="0"/>
              </a:rPr>
              <a:t> và vị trí </a:t>
            </a:r>
            <a:r>
              <a:rPr lang="vi-VN" sz="1800" b="1" dirty="0">
                <a:solidFill>
                  <a:schemeClr val="tx1"/>
                </a:solidFill>
                <a:latin typeface="Times New Roman" panose="02020603050405020304" pitchFamily="18" charset="0"/>
                <a:cs typeface="Times New Roman" panose="02020603050405020304" pitchFamily="18" charset="0"/>
              </a:rPr>
              <a:t>right</a:t>
            </a:r>
            <a:r>
              <a:rPr lang="vi-VN" sz="1800" dirty="0">
                <a:solidFill>
                  <a:schemeClr val="tx1"/>
                </a:solidFill>
                <a:latin typeface="Times New Roman" panose="02020603050405020304" pitchFamily="18" charset="0"/>
                <a:cs typeface="Times New Roman" panose="02020603050405020304" pitchFamily="18" charset="0"/>
              </a:rPr>
              <a:t> = index(</a:t>
            </a:r>
            <a:r>
              <a:rPr lang="vi-VN" sz="1800" b="1" dirty="0">
                <a:solidFill>
                  <a:schemeClr val="tx1"/>
                </a:solidFill>
                <a:latin typeface="Times New Roman" panose="02020603050405020304" pitchFamily="18" charset="0"/>
                <a:cs typeface="Times New Roman" panose="02020603050405020304" pitchFamily="18" charset="0"/>
              </a:rPr>
              <a:t>mid</a:t>
            </a:r>
            <a:r>
              <a:rPr lang="vi-VN" sz="1800" dirty="0">
                <a:solidFill>
                  <a:schemeClr val="tx1"/>
                </a:solidFill>
                <a:latin typeface="Times New Roman" panose="02020603050405020304" pitchFamily="18" charset="0"/>
                <a:cs typeface="Times New Roman" panose="02020603050405020304" pitchFamily="18" charset="0"/>
              </a:rPr>
              <a:t>) − 1 trong list.</a:t>
            </a:r>
          </a:p>
          <a:p>
            <a:r>
              <a:rPr lang="vi-VN" sz="1800" dirty="0">
                <a:solidFill>
                  <a:schemeClr val="tx1"/>
                </a:solidFill>
                <a:latin typeface="Times New Roman" panose="02020603050405020304" pitchFamily="18" charset="0"/>
                <a:cs typeface="Times New Roman" panose="02020603050405020304" pitchFamily="18" charset="0"/>
              </a:rPr>
              <a:t>• Nếu </a:t>
            </a:r>
            <a:r>
              <a:rPr lang="vi-VN" sz="1800" b="1" dirty="0">
                <a:solidFill>
                  <a:schemeClr val="tx1"/>
                </a:solidFill>
                <a:latin typeface="Times New Roman" panose="02020603050405020304" pitchFamily="18" charset="0"/>
                <a:cs typeface="Times New Roman" panose="02020603050405020304" pitchFamily="18" charset="0"/>
              </a:rPr>
              <a:t>mid</a:t>
            </a:r>
            <a:r>
              <a:rPr lang="vi-VN" sz="1800" dirty="0">
                <a:solidFill>
                  <a:schemeClr val="tx1"/>
                </a:solidFill>
                <a:latin typeface="Times New Roman" panose="02020603050405020304" pitchFamily="18" charset="0"/>
                <a:cs typeface="Times New Roman" panose="02020603050405020304" pitchFamily="18" charset="0"/>
              </a:rPr>
              <a:t> &lt; </a:t>
            </a:r>
            <a:r>
              <a:rPr lang="vi-VN" sz="1800" b="1" dirty="0">
                <a:solidFill>
                  <a:schemeClr val="tx1"/>
                </a:solidFill>
                <a:latin typeface="Times New Roman" panose="02020603050405020304" pitchFamily="18" charset="0"/>
                <a:cs typeface="Times New Roman" panose="02020603050405020304" pitchFamily="18" charset="0"/>
              </a:rPr>
              <a:t>x</a:t>
            </a:r>
            <a:r>
              <a:rPr lang="vi-VN" sz="1800" dirty="0">
                <a:solidFill>
                  <a:schemeClr val="tx1"/>
                </a:solidFill>
                <a:latin typeface="Times New Roman" panose="02020603050405020304" pitchFamily="18" charset="0"/>
                <a:cs typeface="Times New Roman" panose="02020603050405020304" pitchFamily="18" charset="0"/>
              </a:rPr>
              <a:t>, gán biến mid bằng giá trị của phần tử nằm giữa vị trí </a:t>
            </a:r>
            <a:r>
              <a:rPr lang="vi-VN" sz="1800" b="1" dirty="0">
                <a:solidFill>
                  <a:schemeClr val="tx1"/>
                </a:solidFill>
                <a:latin typeface="Times New Roman" panose="02020603050405020304" pitchFamily="18" charset="0"/>
                <a:cs typeface="Times New Roman" panose="02020603050405020304" pitchFamily="18" charset="0"/>
              </a:rPr>
              <a:t>left</a:t>
            </a:r>
            <a:r>
              <a:rPr lang="vi-VN" sz="1800" dirty="0">
                <a:solidFill>
                  <a:schemeClr val="tx1"/>
                </a:solidFill>
                <a:latin typeface="Times New Roman" panose="02020603050405020304" pitchFamily="18" charset="0"/>
                <a:cs typeface="Times New Roman" panose="02020603050405020304" pitchFamily="18" charset="0"/>
              </a:rPr>
              <a:t> = index(</a:t>
            </a:r>
            <a:r>
              <a:rPr lang="vi-VN" sz="1800" b="1" dirty="0">
                <a:solidFill>
                  <a:schemeClr val="tx1"/>
                </a:solidFill>
                <a:latin typeface="Times New Roman" panose="02020603050405020304" pitchFamily="18" charset="0"/>
                <a:cs typeface="Times New Roman" panose="02020603050405020304" pitchFamily="18" charset="0"/>
              </a:rPr>
              <a:t>mid</a:t>
            </a:r>
            <a:r>
              <a:rPr lang="vi-VN" sz="1800" dirty="0">
                <a:solidFill>
                  <a:schemeClr val="tx1"/>
                </a:solidFill>
                <a:latin typeface="Times New Roman" panose="02020603050405020304" pitchFamily="18" charset="0"/>
                <a:cs typeface="Times New Roman" panose="02020603050405020304" pitchFamily="18" charset="0"/>
              </a:rPr>
              <a:t>) + 1 và </a:t>
            </a:r>
            <a:r>
              <a:rPr lang="vi-VN" sz="1800" b="1" dirty="0">
                <a:solidFill>
                  <a:schemeClr val="tx1"/>
                </a:solidFill>
                <a:latin typeface="Times New Roman" panose="02020603050405020304" pitchFamily="18" charset="0"/>
                <a:cs typeface="Times New Roman" panose="02020603050405020304" pitchFamily="18" charset="0"/>
              </a:rPr>
              <a:t>right</a:t>
            </a:r>
            <a:r>
              <a:rPr lang="vi-VN" sz="1800" dirty="0">
                <a:solidFill>
                  <a:schemeClr val="tx1"/>
                </a:solidFill>
                <a:latin typeface="Times New Roman" panose="02020603050405020304" pitchFamily="18" charset="0"/>
                <a:cs typeface="Times New Roman" panose="02020603050405020304" pitchFamily="18" charset="0"/>
              </a:rPr>
              <a:t> trong list.</a:t>
            </a:r>
          </a:p>
          <a:p>
            <a:r>
              <a:rPr lang="vi-VN" sz="1800" dirty="0">
                <a:solidFill>
                  <a:schemeClr val="tx1"/>
                </a:solidFill>
                <a:latin typeface="Times New Roman" panose="02020603050405020304" pitchFamily="18" charset="0"/>
                <a:cs typeface="Times New Roman" panose="02020603050405020304" pitchFamily="18" charset="0"/>
              </a:rPr>
              <a:t>e) Lặp lại bước (d) cho tới khi </a:t>
            </a:r>
            <a:r>
              <a:rPr lang="vi-VN" sz="1800" b="1" dirty="0">
                <a:solidFill>
                  <a:schemeClr val="tx1"/>
                </a:solidFill>
                <a:latin typeface="Times New Roman" panose="02020603050405020304" pitchFamily="18" charset="0"/>
                <a:cs typeface="Times New Roman" panose="02020603050405020304" pitchFamily="18" charset="0"/>
              </a:rPr>
              <a:t>mid</a:t>
            </a:r>
            <a:r>
              <a:rPr lang="vi-VN" sz="1800" dirty="0">
                <a:solidFill>
                  <a:schemeClr val="tx1"/>
                </a:solidFill>
                <a:latin typeface="Times New Roman" panose="02020603050405020304" pitchFamily="18" charset="0"/>
                <a:cs typeface="Times New Roman" panose="02020603050405020304" pitchFamily="18" charset="0"/>
              </a:rPr>
              <a:t> = </a:t>
            </a:r>
            <a:r>
              <a:rPr lang="vi-VN" sz="1800" b="1" dirty="0">
                <a:solidFill>
                  <a:schemeClr val="tx1"/>
                </a:solidFill>
                <a:latin typeface="Times New Roman" panose="02020603050405020304" pitchFamily="18" charset="0"/>
                <a:cs typeface="Times New Roman" panose="02020603050405020304" pitchFamily="18" charset="0"/>
              </a:rPr>
              <a:t>x</a:t>
            </a:r>
            <a:r>
              <a:rPr lang="vi-VN" sz="1800" dirty="0">
                <a:solidFill>
                  <a:schemeClr val="tx1"/>
                </a:solidFill>
                <a:latin typeface="Times New Roman" panose="02020603050405020304" pitchFamily="18" charset="0"/>
                <a:cs typeface="Times New Roman" panose="02020603050405020304" pitchFamily="18" charset="0"/>
              </a:rPr>
              <a:t>. Nếu không tìm được giá trị </a:t>
            </a:r>
            <a:r>
              <a:rPr lang="vi-VN" sz="1800" b="1" dirty="0">
                <a:solidFill>
                  <a:schemeClr val="tx1"/>
                </a:solidFill>
                <a:latin typeface="Times New Roman" panose="02020603050405020304" pitchFamily="18" charset="0"/>
                <a:cs typeface="Times New Roman" panose="02020603050405020304" pitchFamily="18" charset="0"/>
              </a:rPr>
              <a:t>mid</a:t>
            </a:r>
            <a:r>
              <a:rPr lang="vi-VN" sz="1800" dirty="0">
                <a:solidFill>
                  <a:schemeClr val="tx1"/>
                </a:solidFill>
                <a:latin typeface="Times New Roman" panose="02020603050405020304" pitchFamily="18" charset="0"/>
                <a:cs typeface="Times New Roman" panose="02020603050405020304" pitchFamily="18" charset="0"/>
              </a:rPr>
              <a:t> nào bằng với giá trị </a:t>
            </a:r>
            <a:r>
              <a:rPr lang="vi-VN" sz="1800" b="1" dirty="0">
                <a:solidFill>
                  <a:schemeClr val="tx1"/>
                </a:solidFill>
                <a:latin typeface="Times New Roman" panose="02020603050405020304" pitchFamily="18" charset="0"/>
                <a:cs typeface="Times New Roman" panose="02020603050405020304" pitchFamily="18" charset="0"/>
              </a:rPr>
              <a:t>x</a:t>
            </a:r>
            <a:r>
              <a:rPr lang="vi-VN" sz="1800" dirty="0">
                <a:solidFill>
                  <a:schemeClr val="tx1"/>
                </a:solidFill>
                <a:latin typeface="Times New Roman" panose="02020603050405020304" pitchFamily="18" charset="0"/>
                <a:cs typeface="Times New Roman" panose="02020603050405020304" pitchFamily="18" charset="0"/>
              </a:rPr>
              <a:t> cần tìm, trả về </a:t>
            </a:r>
            <a:r>
              <a:rPr lang="vi-VN" sz="1800" b="1" dirty="0">
                <a:solidFill>
                  <a:schemeClr val="tx1"/>
                </a:solidFill>
                <a:latin typeface="Times New Roman" panose="02020603050405020304" pitchFamily="18" charset="0"/>
                <a:cs typeface="Times New Roman" panose="02020603050405020304" pitchFamily="18" charset="0"/>
              </a:rPr>
              <a:t>-1</a:t>
            </a:r>
            <a:r>
              <a:rPr lang="vi-VN" sz="1800" dirty="0">
                <a:solidFill>
                  <a:schemeClr val="tx1"/>
                </a:solidFill>
                <a:latin typeface="Times New Roman" panose="02020603050405020304" pitchFamily="18" charset="0"/>
                <a:cs typeface="Times New Roman" panose="02020603050405020304" pitchFamily="18" charset="0"/>
              </a:rPr>
              <a:t>.</a:t>
            </a:r>
            <a:endParaRPr lang="en-V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1745668"/>
      </p:ext>
    </p:extLst>
  </p:cSld>
  <p:clrMapOvr>
    <a:masterClrMapping/>
  </p:clrMapOvr>
  <p:transition spd="slow">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838200" y="0"/>
            <a:ext cx="10515600" cy="998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Times New Roman"/>
              <a:buNone/>
            </a:pPr>
            <a:r>
              <a:rPr lang="en-US" b="1" dirty="0">
                <a:solidFill>
                  <a:srgbClr val="00B050"/>
                </a:solidFill>
                <a:latin typeface="Times New Roman"/>
                <a:cs typeface="Times New Roman"/>
                <a:sym typeface="Times New Roman"/>
              </a:rPr>
              <a:t>Problem 05</a:t>
            </a:r>
            <a:endParaRPr dirty="0"/>
          </a:p>
        </p:txBody>
      </p:sp>
      <p:sp>
        <p:nvSpPr>
          <p:cNvPr id="186" name="Google Shape;186;p21"/>
          <p:cNvSpPr/>
          <p:nvPr/>
        </p:nvSpPr>
        <p:spPr>
          <a:xfrm>
            <a:off x="550073" y="1002835"/>
            <a:ext cx="11190600" cy="127200"/>
          </a:xfrm>
          <a:prstGeom prst="rect">
            <a:avLst/>
          </a:prstGeom>
          <a:solidFill>
            <a:srgbClr val="C55A11"/>
          </a:solid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 name="Google Shape;187;p2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35</a:t>
            </a:fld>
            <a:endParaRPr/>
          </a:p>
        </p:txBody>
      </p:sp>
      <p:sp>
        <p:nvSpPr>
          <p:cNvPr id="188" name="Google Shape;188;p21"/>
          <p:cNvSpPr txBox="1">
            <a:spLocks noGrp="1"/>
          </p:cNvSpPr>
          <p:nvPr>
            <p:ph type="body" idx="1"/>
          </p:nvPr>
        </p:nvSpPr>
        <p:spPr>
          <a:xfrm>
            <a:off x="838200" y="1273175"/>
            <a:ext cx="10668600" cy="720600"/>
          </a:xfrm>
          <a:prstGeom prst="rect">
            <a:avLst/>
          </a:prstGeom>
          <a:noFill/>
          <a:ln>
            <a:noFill/>
          </a:ln>
        </p:spPr>
        <p:txBody>
          <a:bodyPr spcFirstLastPara="1" wrap="square" lIns="91425" tIns="45700" rIns="91425" bIns="45700" anchor="t" anchorCtr="0">
            <a:normAutofit/>
          </a:bodyPr>
          <a:lstStyle/>
          <a:p>
            <a:pPr marL="457200" lvl="0" indent="-381000" algn="l" rtl="0">
              <a:spcBef>
                <a:spcPts val="0"/>
              </a:spcBef>
              <a:spcAft>
                <a:spcPts val="0"/>
              </a:spcAft>
              <a:buClr>
                <a:srgbClr val="0070C0"/>
              </a:buClr>
              <a:buSzPts val="2400"/>
              <a:buFont typeface="Times New Roman"/>
              <a:buChar char="❖"/>
            </a:pPr>
            <a:r>
              <a:rPr lang="en-US" sz="2400" b="1" dirty="0">
                <a:solidFill>
                  <a:srgbClr val="0070C0"/>
                </a:solidFill>
                <a:latin typeface="Times New Roman"/>
                <a:cs typeface="Times New Roman"/>
                <a:sym typeface="Times New Roman"/>
              </a:rPr>
              <a:t>Binary Search</a:t>
            </a:r>
            <a:endParaRPr lang="en-US" dirty="0"/>
          </a:p>
        </p:txBody>
      </p:sp>
      <p:graphicFrame>
        <p:nvGraphicFramePr>
          <p:cNvPr id="9" name="Table 4">
            <a:extLst>
              <a:ext uri="{FF2B5EF4-FFF2-40B4-BE49-F238E27FC236}">
                <a16:creationId xmlns:a16="http://schemas.microsoft.com/office/drawing/2014/main" id="{E5F88F5D-521A-6A4C-9F45-7774556F8B75}"/>
              </a:ext>
            </a:extLst>
          </p:cNvPr>
          <p:cNvGraphicFramePr>
            <a:graphicFrameLocks noGrp="1"/>
          </p:cNvGraphicFramePr>
          <p:nvPr>
            <p:extLst>
              <p:ext uri="{D42A27DB-BD31-4B8C-83A1-F6EECF244321}">
                <p14:modId xmlns:p14="http://schemas.microsoft.com/office/powerpoint/2010/main" val="3299699262"/>
              </p:ext>
            </p:extLst>
          </p:nvPr>
        </p:nvGraphicFramePr>
        <p:xfrm>
          <a:off x="685200" y="2136915"/>
          <a:ext cx="8128001" cy="741680"/>
        </p:xfrm>
        <a:graphic>
          <a:graphicData uri="http://schemas.openxmlformats.org/drawingml/2006/table">
            <a:tbl>
              <a:tblPr firstRow="1" bandRow="1">
                <a:tableStyleId>{2D5ABB26-0587-4C30-8999-92F81FD0307C}</a:tableStyleId>
              </a:tblPr>
              <a:tblGrid>
                <a:gridCol w="1161143">
                  <a:extLst>
                    <a:ext uri="{9D8B030D-6E8A-4147-A177-3AD203B41FA5}">
                      <a16:colId xmlns:a16="http://schemas.microsoft.com/office/drawing/2014/main" val="4263657843"/>
                    </a:ext>
                  </a:extLst>
                </a:gridCol>
                <a:gridCol w="1161143">
                  <a:extLst>
                    <a:ext uri="{9D8B030D-6E8A-4147-A177-3AD203B41FA5}">
                      <a16:colId xmlns:a16="http://schemas.microsoft.com/office/drawing/2014/main" val="3981416954"/>
                    </a:ext>
                  </a:extLst>
                </a:gridCol>
                <a:gridCol w="1161143">
                  <a:extLst>
                    <a:ext uri="{9D8B030D-6E8A-4147-A177-3AD203B41FA5}">
                      <a16:colId xmlns:a16="http://schemas.microsoft.com/office/drawing/2014/main" val="3046595872"/>
                    </a:ext>
                  </a:extLst>
                </a:gridCol>
                <a:gridCol w="1161143">
                  <a:extLst>
                    <a:ext uri="{9D8B030D-6E8A-4147-A177-3AD203B41FA5}">
                      <a16:colId xmlns:a16="http://schemas.microsoft.com/office/drawing/2014/main" val="3535056737"/>
                    </a:ext>
                  </a:extLst>
                </a:gridCol>
                <a:gridCol w="1161143">
                  <a:extLst>
                    <a:ext uri="{9D8B030D-6E8A-4147-A177-3AD203B41FA5}">
                      <a16:colId xmlns:a16="http://schemas.microsoft.com/office/drawing/2014/main" val="2885583124"/>
                    </a:ext>
                  </a:extLst>
                </a:gridCol>
                <a:gridCol w="1161143">
                  <a:extLst>
                    <a:ext uri="{9D8B030D-6E8A-4147-A177-3AD203B41FA5}">
                      <a16:colId xmlns:a16="http://schemas.microsoft.com/office/drawing/2014/main" val="837785828"/>
                    </a:ext>
                  </a:extLst>
                </a:gridCol>
                <a:gridCol w="1161143">
                  <a:extLst>
                    <a:ext uri="{9D8B030D-6E8A-4147-A177-3AD203B41FA5}">
                      <a16:colId xmlns:a16="http://schemas.microsoft.com/office/drawing/2014/main" val="2468554125"/>
                    </a:ext>
                  </a:extLst>
                </a:gridCol>
              </a:tblGrid>
              <a:tr h="370840">
                <a:tc>
                  <a:txBody>
                    <a:bodyPr/>
                    <a:lstStyle/>
                    <a:p>
                      <a:pPr algn="ctr"/>
                      <a:r>
                        <a:rPr lang="en-VN" dirty="0">
                          <a:solidFill>
                            <a:srgbClr val="FF0000"/>
                          </a:solidFill>
                          <a:latin typeface="Times New Roman" panose="02020603050405020304" pitchFamily="18" charset="0"/>
                          <a:cs typeface="Times New Roman" panose="02020603050405020304" pitchFamily="18" charset="0"/>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dirty="0">
                          <a:solidFill>
                            <a:srgbClr val="FF0000"/>
                          </a:solidFill>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dirty="0">
                          <a:solidFill>
                            <a:srgbClr val="FF0000"/>
                          </a:solidFill>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dirty="0">
                          <a:solidFill>
                            <a:srgbClr val="FF0000"/>
                          </a:solidFill>
                          <a:latin typeface="Times New Roman" panose="02020603050405020304" pitchFamily="18" charset="0"/>
                          <a:cs typeface="Times New Roman" panose="02020603050405020304" pitchFamily="18"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dirty="0">
                          <a:solidFill>
                            <a:srgbClr val="FF0000"/>
                          </a:solidFill>
                          <a:latin typeface="Times New Roman" panose="02020603050405020304" pitchFamily="18" charset="0"/>
                          <a:cs typeface="Times New Roman" panose="02020603050405020304" pitchFamily="18"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dirty="0">
                          <a:solidFill>
                            <a:srgbClr val="FF0000"/>
                          </a:solidFill>
                          <a:latin typeface="Times New Roman" panose="02020603050405020304" pitchFamily="18" charset="0"/>
                          <a:cs typeface="Times New Roman" panose="02020603050405020304" pitchFamily="18" charset="0"/>
                        </a:rPr>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dirty="0">
                          <a:solidFill>
                            <a:srgbClr val="FF0000"/>
                          </a:solidFill>
                          <a:latin typeface="Times New Roman" panose="02020603050405020304" pitchFamily="18" charset="0"/>
                          <a:cs typeface="Times New Roman" panose="02020603050405020304" pitchFamily="18" charset="0"/>
                        </a:rPr>
                        <a:t>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15866505"/>
                  </a:ext>
                </a:extLst>
              </a:tr>
              <a:tr h="370840">
                <a:tc>
                  <a:txBody>
                    <a:bodyPr/>
                    <a:lstStyle/>
                    <a:p>
                      <a:pPr algn="ctr"/>
                      <a:r>
                        <a:rPr lang="en-VN" b="1" dirty="0">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VN" b="1" dirty="0">
                          <a:latin typeface="Times New Roman" panose="02020603050405020304" pitchFamily="18" charset="0"/>
                          <a:cs typeface="Times New Roman" panose="02020603050405020304"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VN" b="1" dirty="0">
                          <a:latin typeface="Times New Roman" panose="02020603050405020304" pitchFamily="18" charset="0"/>
                          <a:cs typeface="Times New Roman" panose="02020603050405020304" pitchFamily="18" charset="0"/>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VN" b="1" dirty="0">
                          <a:latin typeface="Times New Roman" panose="02020603050405020304" pitchFamily="18" charset="0"/>
                          <a:cs typeface="Times New Roman" panose="02020603050405020304" pitchFamily="18" charset="0"/>
                        </a:rPr>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VN" b="1" dirty="0">
                          <a:latin typeface="Times New Roman" panose="02020603050405020304" pitchFamily="18" charset="0"/>
                          <a:cs typeface="Times New Roman" panose="02020603050405020304" pitchFamily="18" charset="0"/>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VN" b="1" dirty="0">
                          <a:latin typeface="Times New Roman" panose="02020603050405020304" pitchFamily="18" charset="0"/>
                          <a:cs typeface="Times New Roman" panose="02020603050405020304" pitchFamily="18" charset="0"/>
                        </a:rPr>
                        <a:t>120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VN" b="1" dirty="0">
                          <a:latin typeface="Times New Roman" panose="02020603050405020304" pitchFamily="18" charset="0"/>
                          <a:cs typeface="Times New Roman" panose="02020603050405020304" pitchFamily="18" charset="0"/>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795049855"/>
                  </a:ext>
                </a:extLst>
              </a:tr>
            </a:tbl>
          </a:graphicData>
        </a:graphic>
      </p:graphicFrame>
      <p:graphicFrame>
        <p:nvGraphicFramePr>
          <p:cNvPr id="10" name="Table 4">
            <a:extLst>
              <a:ext uri="{FF2B5EF4-FFF2-40B4-BE49-F238E27FC236}">
                <a16:creationId xmlns:a16="http://schemas.microsoft.com/office/drawing/2014/main" id="{F6DFF707-A75B-CA4D-97A0-91C0C8573B1D}"/>
              </a:ext>
            </a:extLst>
          </p:cNvPr>
          <p:cNvGraphicFramePr>
            <a:graphicFrameLocks noGrp="1"/>
          </p:cNvGraphicFramePr>
          <p:nvPr>
            <p:extLst>
              <p:ext uri="{D42A27DB-BD31-4B8C-83A1-F6EECF244321}">
                <p14:modId xmlns:p14="http://schemas.microsoft.com/office/powerpoint/2010/main" val="595362270"/>
              </p:ext>
            </p:extLst>
          </p:nvPr>
        </p:nvGraphicFramePr>
        <p:xfrm>
          <a:off x="685200" y="3294250"/>
          <a:ext cx="8128001" cy="741680"/>
        </p:xfrm>
        <a:graphic>
          <a:graphicData uri="http://schemas.openxmlformats.org/drawingml/2006/table">
            <a:tbl>
              <a:tblPr firstRow="1" bandRow="1">
                <a:tableStyleId>{2D5ABB26-0587-4C30-8999-92F81FD0307C}</a:tableStyleId>
              </a:tblPr>
              <a:tblGrid>
                <a:gridCol w="1161143">
                  <a:extLst>
                    <a:ext uri="{9D8B030D-6E8A-4147-A177-3AD203B41FA5}">
                      <a16:colId xmlns:a16="http://schemas.microsoft.com/office/drawing/2014/main" val="4263657843"/>
                    </a:ext>
                  </a:extLst>
                </a:gridCol>
                <a:gridCol w="1161143">
                  <a:extLst>
                    <a:ext uri="{9D8B030D-6E8A-4147-A177-3AD203B41FA5}">
                      <a16:colId xmlns:a16="http://schemas.microsoft.com/office/drawing/2014/main" val="3981416954"/>
                    </a:ext>
                  </a:extLst>
                </a:gridCol>
                <a:gridCol w="1161143">
                  <a:extLst>
                    <a:ext uri="{9D8B030D-6E8A-4147-A177-3AD203B41FA5}">
                      <a16:colId xmlns:a16="http://schemas.microsoft.com/office/drawing/2014/main" val="3046595872"/>
                    </a:ext>
                  </a:extLst>
                </a:gridCol>
                <a:gridCol w="1161143">
                  <a:extLst>
                    <a:ext uri="{9D8B030D-6E8A-4147-A177-3AD203B41FA5}">
                      <a16:colId xmlns:a16="http://schemas.microsoft.com/office/drawing/2014/main" val="3535056737"/>
                    </a:ext>
                  </a:extLst>
                </a:gridCol>
                <a:gridCol w="1161143">
                  <a:extLst>
                    <a:ext uri="{9D8B030D-6E8A-4147-A177-3AD203B41FA5}">
                      <a16:colId xmlns:a16="http://schemas.microsoft.com/office/drawing/2014/main" val="2885583124"/>
                    </a:ext>
                  </a:extLst>
                </a:gridCol>
                <a:gridCol w="1161143">
                  <a:extLst>
                    <a:ext uri="{9D8B030D-6E8A-4147-A177-3AD203B41FA5}">
                      <a16:colId xmlns:a16="http://schemas.microsoft.com/office/drawing/2014/main" val="837785828"/>
                    </a:ext>
                  </a:extLst>
                </a:gridCol>
                <a:gridCol w="1161143">
                  <a:extLst>
                    <a:ext uri="{9D8B030D-6E8A-4147-A177-3AD203B41FA5}">
                      <a16:colId xmlns:a16="http://schemas.microsoft.com/office/drawing/2014/main" val="2468554125"/>
                    </a:ext>
                  </a:extLst>
                </a:gridCol>
              </a:tblGrid>
              <a:tr h="370840">
                <a:tc>
                  <a:txBody>
                    <a:bodyPr/>
                    <a:lstStyle/>
                    <a:p>
                      <a:pPr algn="ctr"/>
                      <a:r>
                        <a:rPr lang="en-US" dirty="0">
                          <a:solidFill>
                            <a:srgbClr val="FF0000"/>
                          </a:solidFill>
                          <a:latin typeface="Times New Roman" panose="02020603050405020304" pitchFamily="18" charset="0"/>
                          <a:cs typeface="Times New Roman" panose="02020603050405020304" pitchFamily="18" charset="0"/>
                        </a:rPr>
                        <a:t>l</a:t>
                      </a:r>
                      <a:r>
                        <a:rPr lang="en-VN" dirty="0">
                          <a:solidFill>
                            <a:srgbClr val="FF0000"/>
                          </a:solidFill>
                          <a:latin typeface="Times New Roman" panose="02020603050405020304" pitchFamily="18" charset="0"/>
                          <a:cs typeface="Times New Roman" panose="02020603050405020304" pitchFamily="18" charset="0"/>
                        </a:rPr>
                        <a:t>eft=0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dirty="0">
                          <a:solidFill>
                            <a:srgbClr val="FF0000"/>
                          </a:solidFill>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dirty="0">
                          <a:solidFill>
                            <a:srgbClr val="FF0000"/>
                          </a:solidFill>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dirty="0">
                          <a:solidFill>
                            <a:srgbClr val="FF0000"/>
                          </a:solidFill>
                          <a:latin typeface="Times New Roman" panose="02020603050405020304" pitchFamily="18" charset="0"/>
                          <a:cs typeface="Times New Roman" panose="02020603050405020304" pitchFamily="18" charset="0"/>
                        </a:rPr>
                        <a:t>mid=3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dirty="0">
                          <a:solidFill>
                            <a:srgbClr val="FF0000"/>
                          </a:solidFill>
                          <a:latin typeface="Times New Roman" panose="02020603050405020304" pitchFamily="18" charset="0"/>
                          <a:cs typeface="Times New Roman" panose="02020603050405020304" pitchFamily="18"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dirty="0">
                          <a:solidFill>
                            <a:srgbClr val="FF0000"/>
                          </a:solidFill>
                          <a:latin typeface="Times New Roman" panose="02020603050405020304" pitchFamily="18" charset="0"/>
                          <a:cs typeface="Times New Roman" panose="02020603050405020304" pitchFamily="18" charset="0"/>
                        </a:rPr>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dirty="0">
                          <a:solidFill>
                            <a:srgbClr val="FF0000"/>
                          </a:solidFill>
                          <a:latin typeface="Times New Roman" panose="02020603050405020304" pitchFamily="18" charset="0"/>
                          <a:cs typeface="Times New Roman" panose="02020603050405020304" pitchFamily="18" charset="0"/>
                        </a:rPr>
                        <a:t>right=6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15866505"/>
                  </a:ext>
                </a:extLst>
              </a:tr>
              <a:tr h="370840">
                <a:tc>
                  <a:txBody>
                    <a:bodyPr/>
                    <a:lstStyle/>
                    <a:p>
                      <a:pPr algn="ctr"/>
                      <a:r>
                        <a:rPr lang="en-VN" b="1" dirty="0">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VN" b="1" dirty="0">
                          <a:latin typeface="Times New Roman" panose="02020603050405020304" pitchFamily="18" charset="0"/>
                          <a:cs typeface="Times New Roman" panose="02020603050405020304"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VN" b="1" dirty="0">
                          <a:latin typeface="Times New Roman" panose="02020603050405020304" pitchFamily="18" charset="0"/>
                          <a:cs typeface="Times New Roman" panose="02020603050405020304" pitchFamily="18" charset="0"/>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VN" b="1" dirty="0">
                          <a:latin typeface="Times New Roman" panose="02020603050405020304" pitchFamily="18" charset="0"/>
                          <a:cs typeface="Times New Roman" panose="02020603050405020304" pitchFamily="18" charset="0"/>
                        </a:rPr>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VN" b="1" dirty="0">
                          <a:latin typeface="Times New Roman" panose="02020603050405020304" pitchFamily="18" charset="0"/>
                          <a:cs typeface="Times New Roman" panose="02020603050405020304" pitchFamily="18" charset="0"/>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VN" b="1" dirty="0">
                          <a:latin typeface="Times New Roman" panose="02020603050405020304" pitchFamily="18" charset="0"/>
                          <a:cs typeface="Times New Roman" panose="02020603050405020304" pitchFamily="18" charset="0"/>
                        </a:rPr>
                        <a:t>120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VN" b="1" dirty="0">
                          <a:latin typeface="Times New Roman" panose="02020603050405020304" pitchFamily="18" charset="0"/>
                          <a:cs typeface="Times New Roman" panose="02020603050405020304" pitchFamily="18" charset="0"/>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795049855"/>
                  </a:ext>
                </a:extLst>
              </a:tr>
            </a:tbl>
          </a:graphicData>
        </a:graphic>
      </p:graphicFrame>
      <p:graphicFrame>
        <p:nvGraphicFramePr>
          <p:cNvPr id="11" name="Table 4">
            <a:extLst>
              <a:ext uri="{FF2B5EF4-FFF2-40B4-BE49-F238E27FC236}">
                <a16:creationId xmlns:a16="http://schemas.microsoft.com/office/drawing/2014/main" id="{D4DA2062-1D19-EA4F-9FA1-231E78C3C1A3}"/>
              </a:ext>
            </a:extLst>
          </p:cNvPr>
          <p:cNvGraphicFramePr>
            <a:graphicFrameLocks noGrp="1"/>
          </p:cNvGraphicFramePr>
          <p:nvPr>
            <p:extLst>
              <p:ext uri="{D42A27DB-BD31-4B8C-83A1-F6EECF244321}">
                <p14:modId xmlns:p14="http://schemas.microsoft.com/office/powerpoint/2010/main" val="1993329722"/>
              </p:ext>
            </p:extLst>
          </p:nvPr>
        </p:nvGraphicFramePr>
        <p:xfrm>
          <a:off x="685200" y="4451586"/>
          <a:ext cx="8128001" cy="741680"/>
        </p:xfrm>
        <a:graphic>
          <a:graphicData uri="http://schemas.openxmlformats.org/drawingml/2006/table">
            <a:tbl>
              <a:tblPr firstRow="1" bandRow="1">
                <a:tableStyleId>{2D5ABB26-0587-4C30-8999-92F81FD0307C}</a:tableStyleId>
              </a:tblPr>
              <a:tblGrid>
                <a:gridCol w="1161143">
                  <a:extLst>
                    <a:ext uri="{9D8B030D-6E8A-4147-A177-3AD203B41FA5}">
                      <a16:colId xmlns:a16="http://schemas.microsoft.com/office/drawing/2014/main" val="4263657843"/>
                    </a:ext>
                  </a:extLst>
                </a:gridCol>
                <a:gridCol w="1161143">
                  <a:extLst>
                    <a:ext uri="{9D8B030D-6E8A-4147-A177-3AD203B41FA5}">
                      <a16:colId xmlns:a16="http://schemas.microsoft.com/office/drawing/2014/main" val="3981416954"/>
                    </a:ext>
                  </a:extLst>
                </a:gridCol>
                <a:gridCol w="1161143">
                  <a:extLst>
                    <a:ext uri="{9D8B030D-6E8A-4147-A177-3AD203B41FA5}">
                      <a16:colId xmlns:a16="http://schemas.microsoft.com/office/drawing/2014/main" val="3046595872"/>
                    </a:ext>
                  </a:extLst>
                </a:gridCol>
                <a:gridCol w="1161143">
                  <a:extLst>
                    <a:ext uri="{9D8B030D-6E8A-4147-A177-3AD203B41FA5}">
                      <a16:colId xmlns:a16="http://schemas.microsoft.com/office/drawing/2014/main" val="3535056737"/>
                    </a:ext>
                  </a:extLst>
                </a:gridCol>
                <a:gridCol w="1161143">
                  <a:extLst>
                    <a:ext uri="{9D8B030D-6E8A-4147-A177-3AD203B41FA5}">
                      <a16:colId xmlns:a16="http://schemas.microsoft.com/office/drawing/2014/main" val="2885583124"/>
                    </a:ext>
                  </a:extLst>
                </a:gridCol>
                <a:gridCol w="1161143">
                  <a:extLst>
                    <a:ext uri="{9D8B030D-6E8A-4147-A177-3AD203B41FA5}">
                      <a16:colId xmlns:a16="http://schemas.microsoft.com/office/drawing/2014/main" val="837785828"/>
                    </a:ext>
                  </a:extLst>
                </a:gridCol>
                <a:gridCol w="1161143">
                  <a:extLst>
                    <a:ext uri="{9D8B030D-6E8A-4147-A177-3AD203B41FA5}">
                      <a16:colId xmlns:a16="http://schemas.microsoft.com/office/drawing/2014/main" val="2468554125"/>
                    </a:ext>
                  </a:extLst>
                </a:gridCol>
              </a:tblGrid>
              <a:tr h="370840">
                <a:tc>
                  <a:txBody>
                    <a:bodyPr/>
                    <a:lstStyle/>
                    <a:p>
                      <a:pPr algn="ctr"/>
                      <a:r>
                        <a:rPr lang="en-VN" dirty="0">
                          <a:solidFill>
                            <a:srgbClr val="FF0000"/>
                          </a:solidFill>
                          <a:latin typeface="Times New Roman" panose="02020603050405020304" pitchFamily="18" charset="0"/>
                          <a:cs typeface="Times New Roman" panose="02020603050405020304" pitchFamily="18" charset="0"/>
                        </a:rPr>
                        <a:t>left=0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dirty="0">
                          <a:solidFill>
                            <a:srgbClr val="FF0000"/>
                          </a:solidFill>
                          <a:latin typeface="Times New Roman" panose="02020603050405020304" pitchFamily="18" charset="0"/>
                          <a:cs typeface="Times New Roman" panose="02020603050405020304" pitchFamily="18" charset="0"/>
                        </a:rPr>
                        <a:t>mid=1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dirty="0">
                          <a:solidFill>
                            <a:srgbClr val="FF0000"/>
                          </a:solidFill>
                          <a:latin typeface="Times New Roman" panose="02020603050405020304" pitchFamily="18" charset="0"/>
                          <a:cs typeface="Times New Roman" panose="02020603050405020304" pitchFamily="18" charset="0"/>
                        </a:rPr>
                        <a:t>right=2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dirty="0">
                          <a:solidFill>
                            <a:srgbClr val="FF0000"/>
                          </a:solidFill>
                          <a:latin typeface="Times New Roman" panose="02020603050405020304" pitchFamily="18" charset="0"/>
                          <a:cs typeface="Times New Roman" panose="02020603050405020304" pitchFamily="18"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dirty="0">
                          <a:solidFill>
                            <a:srgbClr val="FF0000"/>
                          </a:solidFill>
                          <a:latin typeface="Times New Roman" panose="02020603050405020304" pitchFamily="18" charset="0"/>
                          <a:cs typeface="Times New Roman" panose="02020603050405020304" pitchFamily="18"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dirty="0">
                          <a:solidFill>
                            <a:srgbClr val="FF0000"/>
                          </a:solidFill>
                          <a:latin typeface="Times New Roman" panose="02020603050405020304" pitchFamily="18" charset="0"/>
                          <a:cs typeface="Times New Roman" panose="02020603050405020304" pitchFamily="18" charset="0"/>
                        </a:rPr>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dirty="0">
                          <a:solidFill>
                            <a:srgbClr val="FF0000"/>
                          </a:solidFill>
                          <a:latin typeface="Times New Roman" panose="02020603050405020304" pitchFamily="18" charset="0"/>
                          <a:cs typeface="Times New Roman" panose="02020603050405020304" pitchFamily="18" charset="0"/>
                        </a:rPr>
                        <a:t>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15866505"/>
                  </a:ext>
                </a:extLst>
              </a:tr>
              <a:tr h="370840">
                <a:tc>
                  <a:txBody>
                    <a:bodyPr/>
                    <a:lstStyle/>
                    <a:p>
                      <a:pPr algn="ctr"/>
                      <a:r>
                        <a:rPr lang="en-VN" b="1" dirty="0">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VN" b="1" dirty="0">
                          <a:latin typeface="Times New Roman" panose="02020603050405020304" pitchFamily="18" charset="0"/>
                          <a:cs typeface="Times New Roman" panose="02020603050405020304"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VN" b="1" dirty="0">
                          <a:latin typeface="Times New Roman" panose="02020603050405020304" pitchFamily="18" charset="0"/>
                          <a:cs typeface="Times New Roman" panose="02020603050405020304" pitchFamily="18" charset="0"/>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VN" b="1" dirty="0">
                          <a:latin typeface="Times New Roman" panose="02020603050405020304" pitchFamily="18" charset="0"/>
                          <a:cs typeface="Times New Roman" panose="02020603050405020304" pitchFamily="18" charset="0"/>
                        </a:rPr>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VN" b="1" dirty="0">
                          <a:latin typeface="Times New Roman" panose="02020603050405020304" pitchFamily="18" charset="0"/>
                          <a:cs typeface="Times New Roman" panose="02020603050405020304" pitchFamily="18" charset="0"/>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VN" b="1" dirty="0">
                          <a:latin typeface="Times New Roman" panose="02020603050405020304" pitchFamily="18" charset="0"/>
                          <a:cs typeface="Times New Roman" panose="02020603050405020304" pitchFamily="18" charset="0"/>
                        </a:rPr>
                        <a:t>120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VN" b="1" dirty="0">
                          <a:latin typeface="Times New Roman" panose="02020603050405020304" pitchFamily="18" charset="0"/>
                          <a:cs typeface="Times New Roman" panose="02020603050405020304" pitchFamily="18" charset="0"/>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3795049855"/>
                  </a:ext>
                </a:extLst>
              </a:tr>
            </a:tbl>
          </a:graphicData>
        </a:graphic>
      </p:graphicFrame>
      <p:sp>
        <p:nvSpPr>
          <p:cNvPr id="12" name="TextBox 11">
            <a:extLst>
              <a:ext uri="{FF2B5EF4-FFF2-40B4-BE49-F238E27FC236}">
                <a16:creationId xmlns:a16="http://schemas.microsoft.com/office/drawing/2014/main" id="{A2A697E0-6A0A-2A47-B580-6B3EADD63C9F}"/>
              </a:ext>
            </a:extLst>
          </p:cNvPr>
          <p:cNvSpPr txBox="1"/>
          <p:nvPr/>
        </p:nvSpPr>
        <p:spPr>
          <a:xfrm>
            <a:off x="9362440" y="2416930"/>
            <a:ext cx="2323072" cy="461665"/>
          </a:xfrm>
          <a:prstGeom prst="rect">
            <a:avLst/>
          </a:prstGeom>
          <a:noFill/>
          <a:ln w="28575">
            <a:solidFill>
              <a:schemeClr val="accent2"/>
            </a:solidFill>
          </a:ln>
        </p:spPr>
        <p:txBody>
          <a:bodyPr wrap="none" rtlCol="0">
            <a:spAutoFit/>
          </a:bodyPr>
          <a:lstStyle/>
          <a:p>
            <a:pPr algn="ctr"/>
            <a:r>
              <a:rPr lang="en-VN" sz="2400" dirty="0">
                <a:latin typeface="Times New Roman" panose="02020603050405020304" pitchFamily="18" charset="0"/>
                <a:cs typeface="Times New Roman" panose="02020603050405020304" pitchFamily="18" charset="0"/>
              </a:rPr>
              <a:t>Search for x = 30</a:t>
            </a:r>
          </a:p>
        </p:txBody>
      </p:sp>
      <p:sp>
        <p:nvSpPr>
          <p:cNvPr id="13" name="TextBox 12">
            <a:extLst>
              <a:ext uri="{FF2B5EF4-FFF2-40B4-BE49-F238E27FC236}">
                <a16:creationId xmlns:a16="http://schemas.microsoft.com/office/drawing/2014/main" id="{36A7F2B3-3B54-164A-A828-8B0A66764D70}"/>
              </a:ext>
            </a:extLst>
          </p:cNvPr>
          <p:cNvSpPr txBox="1"/>
          <p:nvPr/>
        </p:nvSpPr>
        <p:spPr>
          <a:xfrm>
            <a:off x="9362440" y="3533370"/>
            <a:ext cx="2323072" cy="646331"/>
          </a:xfrm>
          <a:prstGeom prst="rect">
            <a:avLst/>
          </a:prstGeom>
          <a:noFill/>
          <a:ln w="28575">
            <a:solidFill>
              <a:schemeClr val="accent2"/>
            </a:solidFill>
          </a:ln>
        </p:spPr>
        <p:txBody>
          <a:bodyPr wrap="square" rtlCol="0">
            <a:spAutoFit/>
          </a:bodyPr>
          <a:lstStyle/>
          <a:p>
            <a:pPr algn="ctr"/>
            <a:r>
              <a:rPr lang="en-VN" dirty="0">
                <a:latin typeface="Times New Roman" panose="02020603050405020304" pitchFamily="18" charset="0"/>
                <a:cs typeface="Times New Roman" panose="02020603050405020304" pitchFamily="18" charset="0"/>
              </a:rPr>
              <a:t>mid=80 &gt; x =&gt; left=0, right=mid-1 </a:t>
            </a:r>
          </a:p>
        </p:txBody>
      </p:sp>
      <p:sp>
        <p:nvSpPr>
          <p:cNvPr id="14" name="TextBox 13">
            <a:extLst>
              <a:ext uri="{FF2B5EF4-FFF2-40B4-BE49-F238E27FC236}">
                <a16:creationId xmlns:a16="http://schemas.microsoft.com/office/drawing/2014/main" id="{B541E1FA-FA17-A444-B552-45121845E48B}"/>
              </a:ext>
            </a:extLst>
          </p:cNvPr>
          <p:cNvSpPr txBox="1"/>
          <p:nvPr/>
        </p:nvSpPr>
        <p:spPr>
          <a:xfrm>
            <a:off x="9362440" y="4697155"/>
            <a:ext cx="2323072" cy="646331"/>
          </a:xfrm>
          <a:prstGeom prst="rect">
            <a:avLst/>
          </a:prstGeom>
          <a:noFill/>
          <a:ln w="28575">
            <a:solidFill>
              <a:schemeClr val="accent2"/>
            </a:solidFill>
          </a:ln>
        </p:spPr>
        <p:txBody>
          <a:bodyPr wrap="square" rtlCol="0">
            <a:spAutoFit/>
          </a:bodyPr>
          <a:lstStyle/>
          <a:p>
            <a:pPr algn="ctr"/>
            <a:r>
              <a:rPr lang="en-VN" dirty="0">
                <a:latin typeface="Times New Roman" panose="02020603050405020304" pitchFamily="18" charset="0"/>
                <a:cs typeface="Times New Roman" panose="02020603050405020304" pitchFamily="18" charset="0"/>
              </a:rPr>
              <a:t>mid=30 = x =&gt; return index(mid) = 1</a:t>
            </a:r>
          </a:p>
        </p:txBody>
      </p:sp>
    </p:spTree>
    <p:extLst>
      <p:ext uri="{BB962C8B-B14F-4D97-AF65-F5344CB8AC3E}">
        <p14:creationId xmlns:p14="http://schemas.microsoft.com/office/powerpoint/2010/main" val="3851833783"/>
      </p:ext>
    </p:extLst>
  </p:cSld>
  <p:clrMapOvr>
    <a:masterClrMapping/>
  </p:clrMapOvr>
  <p:transition spd="slow">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838200" y="0"/>
            <a:ext cx="10515600" cy="998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Times New Roman"/>
              <a:buNone/>
            </a:pPr>
            <a:r>
              <a:rPr lang="en-US" b="1" dirty="0">
                <a:solidFill>
                  <a:srgbClr val="00B050"/>
                </a:solidFill>
                <a:latin typeface="Times New Roman"/>
                <a:cs typeface="Times New Roman"/>
                <a:sym typeface="Times New Roman"/>
              </a:rPr>
              <a:t>Problem 05</a:t>
            </a:r>
            <a:endParaRPr dirty="0"/>
          </a:p>
        </p:txBody>
      </p:sp>
      <p:sp>
        <p:nvSpPr>
          <p:cNvPr id="186" name="Google Shape;186;p21"/>
          <p:cNvSpPr/>
          <p:nvPr/>
        </p:nvSpPr>
        <p:spPr>
          <a:xfrm>
            <a:off x="550073" y="1002835"/>
            <a:ext cx="11190600" cy="127200"/>
          </a:xfrm>
          <a:prstGeom prst="rect">
            <a:avLst/>
          </a:prstGeom>
          <a:solidFill>
            <a:srgbClr val="C55A11"/>
          </a:solid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 name="Google Shape;187;p2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36</a:t>
            </a:fld>
            <a:endParaRPr/>
          </a:p>
        </p:txBody>
      </p:sp>
      <p:sp>
        <p:nvSpPr>
          <p:cNvPr id="188" name="Google Shape;188;p21"/>
          <p:cNvSpPr txBox="1">
            <a:spLocks noGrp="1"/>
          </p:cNvSpPr>
          <p:nvPr>
            <p:ph type="body" idx="1"/>
          </p:nvPr>
        </p:nvSpPr>
        <p:spPr>
          <a:xfrm>
            <a:off x="838200" y="1273175"/>
            <a:ext cx="10668600" cy="720600"/>
          </a:xfrm>
          <a:prstGeom prst="rect">
            <a:avLst/>
          </a:prstGeom>
          <a:noFill/>
          <a:ln>
            <a:noFill/>
          </a:ln>
        </p:spPr>
        <p:txBody>
          <a:bodyPr spcFirstLastPara="1" wrap="square" lIns="91425" tIns="45700" rIns="91425" bIns="45700" anchor="t" anchorCtr="0">
            <a:normAutofit/>
          </a:bodyPr>
          <a:lstStyle/>
          <a:p>
            <a:pPr marL="457200" lvl="0" indent="-381000" algn="l" rtl="0">
              <a:spcBef>
                <a:spcPts val="0"/>
              </a:spcBef>
              <a:spcAft>
                <a:spcPts val="0"/>
              </a:spcAft>
              <a:buClr>
                <a:srgbClr val="0070C0"/>
              </a:buClr>
              <a:buSzPts val="2400"/>
              <a:buFont typeface="Times New Roman"/>
              <a:buChar char="❖"/>
            </a:pPr>
            <a:r>
              <a:rPr lang="en-US" sz="2400" b="1" dirty="0">
                <a:solidFill>
                  <a:srgbClr val="0070C0"/>
                </a:solidFill>
                <a:latin typeface="Times New Roman"/>
                <a:cs typeface="Times New Roman"/>
                <a:sym typeface="Times New Roman"/>
              </a:rPr>
              <a:t>Binary Search</a:t>
            </a:r>
            <a:endParaRPr lang="en-US" dirty="0"/>
          </a:p>
        </p:txBody>
      </p:sp>
      <p:graphicFrame>
        <p:nvGraphicFramePr>
          <p:cNvPr id="15" name="Table 4">
            <a:extLst>
              <a:ext uri="{FF2B5EF4-FFF2-40B4-BE49-F238E27FC236}">
                <a16:creationId xmlns:a16="http://schemas.microsoft.com/office/drawing/2014/main" id="{BCA26243-A3B7-2840-B021-D6D8E3AE669F}"/>
              </a:ext>
            </a:extLst>
          </p:cNvPr>
          <p:cNvGraphicFramePr>
            <a:graphicFrameLocks noGrp="1"/>
          </p:cNvGraphicFramePr>
          <p:nvPr>
            <p:extLst>
              <p:ext uri="{D42A27DB-BD31-4B8C-83A1-F6EECF244321}">
                <p14:modId xmlns:p14="http://schemas.microsoft.com/office/powerpoint/2010/main" val="1566117224"/>
              </p:ext>
            </p:extLst>
          </p:nvPr>
        </p:nvGraphicFramePr>
        <p:xfrm>
          <a:off x="1519126" y="1664616"/>
          <a:ext cx="9153749" cy="741680"/>
        </p:xfrm>
        <a:graphic>
          <a:graphicData uri="http://schemas.openxmlformats.org/drawingml/2006/table">
            <a:tbl>
              <a:tblPr firstRow="1" bandRow="1">
                <a:tableStyleId>{2D5ABB26-0587-4C30-8999-92F81FD0307C}</a:tableStyleId>
              </a:tblPr>
              <a:tblGrid>
                <a:gridCol w="832159">
                  <a:extLst>
                    <a:ext uri="{9D8B030D-6E8A-4147-A177-3AD203B41FA5}">
                      <a16:colId xmlns:a16="http://schemas.microsoft.com/office/drawing/2014/main" val="4263657843"/>
                    </a:ext>
                  </a:extLst>
                </a:gridCol>
                <a:gridCol w="832159">
                  <a:extLst>
                    <a:ext uri="{9D8B030D-6E8A-4147-A177-3AD203B41FA5}">
                      <a16:colId xmlns:a16="http://schemas.microsoft.com/office/drawing/2014/main" val="3981416954"/>
                    </a:ext>
                  </a:extLst>
                </a:gridCol>
                <a:gridCol w="832159">
                  <a:extLst>
                    <a:ext uri="{9D8B030D-6E8A-4147-A177-3AD203B41FA5}">
                      <a16:colId xmlns:a16="http://schemas.microsoft.com/office/drawing/2014/main" val="3046595872"/>
                    </a:ext>
                  </a:extLst>
                </a:gridCol>
                <a:gridCol w="832159">
                  <a:extLst>
                    <a:ext uri="{9D8B030D-6E8A-4147-A177-3AD203B41FA5}">
                      <a16:colId xmlns:a16="http://schemas.microsoft.com/office/drawing/2014/main" val="3535056737"/>
                    </a:ext>
                  </a:extLst>
                </a:gridCol>
                <a:gridCol w="832159">
                  <a:extLst>
                    <a:ext uri="{9D8B030D-6E8A-4147-A177-3AD203B41FA5}">
                      <a16:colId xmlns:a16="http://schemas.microsoft.com/office/drawing/2014/main" val="2885583124"/>
                    </a:ext>
                  </a:extLst>
                </a:gridCol>
                <a:gridCol w="832159">
                  <a:extLst>
                    <a:ext uri="{9D8B030D-6E8A-4147-A177-3AD203B41FA5}">
                      <a16:colId xmlns:a16="http://schemas.microsoft.com/office/drawing/2014/main" val="837785828"/>
                    </a:ext>
                  </a:extLst>
                </a:gridCol>
                <a:gridCol w="832159">
                  <a:extLst>
                    <a:ext uri="{9D8B030D-6E8A-4147-A177-3AD203B41FA5}">
                      <a16:colId xmlns:a16="http://schemas.microsoft.com/office/drawing/2014/main" val="2468554125"/>
                    </a:ext>
                  </a:extLst>
                </a:gridCol>
                <a:gridCol w="832159">
                  <a:extLst>
                    <a:ext uri="{9D8B030D-6E8A-4147-A177-3AD203B41FA5}">
                      <a16:colId xmlns:a16="http://schemas.microsoft.com/office/drawing/2014/main" val="1322580436"/>
                    </a:ext>
                  </a:extLst>
                </a:gridCol>
                <a:gridCol w="832159">
                  <a:extLst>
                    <a:ext uri="{9D8B030D-6E8A-4147-A177-3AD203B41FA5}">
                      <a16:colId xmlns:a16="http://schemas.microsoft.com/office/drawing/2014/main" val="3591007006"/>
                    </a:ext>
                  </a:extLst>
                </a:gridCol>
                <a:gridCol w="832159">
                  <a:extLst>
                    <a:ext uri="{9D8B030D-6E8A-4147-A177-3AD203B41FA5}">
                      <a16:colId xmlns:a16="http://schemas.microsoft.com/office/drawing/2014/main" val="2557588919"/>
                    </a:ext>
                  </a:extLst>
                </a:gridCol>
                <a:gridCol w="832159">
                  <a:extLst>
                    <a:ext uri="{9D8B030D-6E8A-4147-A177-3AD203B41FA5}">
                      <a16:colId xmlns:a16="http://schemas.microsoft.com/office/drawing/2014/main" val="2558994565"/>
                    </a:ext>
                  </a:extLst>
                </a:gridCol>
              </a:tblGrid>
              <a:tr h="370840">
                <a:tc>
                  <a:txBody>
                    <a:bodyPr/>
                    <a:lstStyle/>
                    <a:p>
                      <a:pPr algn="ctr"/>
                      <a:r>
                        <a:rPr lang="en-VN" dirty="0">
                          <a:solidFill>
                            <a:srgbClr val="FF0000"/>
                          </a:solidFill>
                          <a:latin typeface="Times New Roman" panose="02020603050405020304" pitchFamily="18" charset="0"/>
                          <a:cs typeface="Times New Roman" panose="02020603050405020304" pitchFamily="18" charset="0"/>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dirty="0">
                          <a:solidFill>
                            <a:srgbClr val="FF0000"/>
                          </a:solidFill>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dirty="0">
                          <a:solidFill>
                            <a:srgbClr val="FF0000"/>
                          </a:solidFill>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dirty="0">
                          <a:solidFill>
                            <a:srgbClr val="FF0000"/>
                          </a:solidFill>
                          <a:latin typeface="Times New Roman" panose="02020603050405020304" pitchFamily="18" charset="0"/>
                          <a:cs typeface="Times New Roman" panose="02020603050405020304" pitchFamily="18"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dirty="0">
                          <a:solidFill>
                            <a:srgbClr val="FF0000"/>
                          </a:solidFill>
                          <a:latin typeface="Times New Roman" panose="02020603050405020304" pitchFamily="18" charset="0"/>
                          <a:cs typeface="Times New Roman" panose="02020603050405020304" pitchFamily="18"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dirty="0">
                          <a:solidFill>
                            <a:srgbClr val="FF0000"/>
                          </a:solidFill>
                          <a:latin typeface="Times New Roman" panose="02020603050405020304" pitchFamily="18" charset="0"/>
                          <a:cs typeface="Times New Roman" panose="02020603050405020304" pitchFamily="18" charset="0"/>
                        </a:rPr>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dirty="0">
                          <a:solidFill>
                            <a:srgbClr val="FF0000"/>
                          </a:solidFill>
                          <a:latin typeface="Times New Roman" panose="02020603050405020304" pitchFamily="18" charset="0"/>
                          <a:cs typeface="Times New Roman" panose="02020603050405020304" pitchFamily="18" charset="0"/>
                        </a:rPr>
                        <a:t>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dirty="0">
                          <a:solidFill>
                            <a:srgbClr val="FF0000"/>
                          </a:solidFill>
                          <a:latin typeface="Times New Roman" panose="02020603050405020304" pitchFamily="18" charset="0"/>
                          <a:cs typeface="Times New Roman" panose="02020603050405020304" pitchFamily="18" charset="0"/>
                        </a:rPr>
                        <a:t>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dirty="0">
                          <a:solidFill>
                            <a:srgbClr val="FF0000"/>
                          </a:solidFill>
                          <a:latin typeface="Times New Roman" panose="02020603050405020304" pitchFamily="18" charset="0"/>
                          <a:cs typeface="Times New Roman" panose="02020603050405020304" pitchFamily="18" charset="0"/>
                        </a:rPr>
                        <a:t>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dirty="0">
                          <a:solidFill>
                            <a:srgbClr val="FF0000"/>
                          </a:solidFill>
                          <a:latin typeface="Times New Roman" panose="02020603050405020304" pitchFamily="18" charset="0"/>
                          <a:cs typeface="Times New Roman" panose="02020603050405020304" pitchFamily="18" charset="0"/>
                        </a:rPr>
                        <a:t>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dirty="0">
                          <a:solidFill>
                            <a:srgbClr val="FF0000"/>
                          </a:solidFill>
                          <a:latin typeface="Times New Roman" panose="02020603050405020304" pitchFamily="18" charset="0"/>
                          <a:cs typeface="Times New Roman" panose="02020603050405020304" pitchFamily="18" charset="0"/>
                        </a:rPr>
                        <a:t>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15866505"/>
                  </a:ext>
                </a:extLst>
              </a:tr>
              <a:tr h="370840">
                <a:tc>
                  <a:txBody>
                    <a:bodyPr/>
                    <a:lstStyle/>
                    <a:p>
                      <a:pPr algn="ctr"/>
                      <a:r>
                        <a:rPr lang="en-VN" b="1" dirty="0">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VN" b="1" dirty="0">
                          <a:latin typeface="Times New Roman" panose="02020603050405020304" pitchFamily="18" charset="0"/>
                          <a:cs typeface="Times New Roman" panose="02020603050405020304"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VN" b="1" dirty="0">
                          <a:latin typeface="Times New Roman" panose="02020603050405020304" pitchFamily="18" charset="0"/>
                          <a:cs typeface="Times New Roman" panose="02020603050405020304" pitchFamily="18" charset="0"/>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VN" b="1" dirty="0">
                          <a:latin typeface="Times New Roman" panose="02020603050405020304" pitchFamily="18" charset="0"/>
                          <a:cs typeface="Times New Roman" panose="02020603050405020304" pitchFamily="18" charset="0"/>
                        </a:rPr>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VN" b="1" dirty="0">
                          <a:latin typeface="Times New Roman" panose="02020603050405020304" pitchFamily="18" charset="0"/>
                          <a:cs typeface="Times New Roman" panose="02020603050405020304" pitchFamily="18" charset="0"/>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VN" b="1" dirty="0">
                          <a:latin typeface="Times New Roman" panose="02020603050405020304" pitchFamily="18" charset="0"/>
                          <a:cs typeface="Times New Roman" panose="02020603050405020304" pitchFamily="18" charset="0"/>
                        </a:rPr>
                        <a:t>120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VN" b="1" dirty="0">
                          <a:latin typeface="Times New Roman" panose="02020603050405020304" pitchFamily="18" charset="0"/>
                          <a:cs typeface="Times New Roman" panose="02020603050405020304" pitchFamily="18" charset="0"/>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VN" b="1" dirty="0">
                          <a:latin typeface="Times New Roman" panose="02020603050405020304" pitchFamily="18" charset="0"/>
                          <a:cs typeface="Times New Roman" panose="02020603050405020304" pitchFamily="18" charset="0"/>
                        </a:rPr>
                        <a:t>300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VN" b="1" dirty="0">
                          <a:latin typeface="Times New Roman" panose="02020603050405020304" pitchFamily="18" charset="0"/>
                          <a:cs typeface="Times New Roman" panose="02020603050405020304" pitchFamily="18" charset="0"/>
                        </a:rPr>
                        <a:t>450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VN" b="1" dirty="0">
                          <a:latin typeface="Times New Roman" panose="02020603050405020304" pitchFamily="18" charset="0"/>
                          <a:cs typeface="Times New Roman" panose="02020603050405020304" pitchFamily="18" charset="0"/>
                        </a:rPr>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VN" b="1" dirty="0">
                          <a:latin typeface="Times New Roman" panose="02020603050405020304" pitchFamily="18" charset="0"/>
                          <a:cs typeface="Times New Roman" panose="02020603050405020304" pitchFamily="18" charset="0"/>
                        </a:rPr>
                        <a:t>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795049855"/>
                  </a:ext>
                </a:extLst>
              </a:tr>
            </a:tbl>
          </a:graphicData>
        </a:graphic>
      </p:graphicFrame>
      <p:sp>
        <p:nvSpPr>
          <p:cNvPr id="3" name="Oval 2">
            <a:extLst>
              <a:ext uri="{FF2B5EF4-FFF2-40B4-BE49-F238E27FC236}">
                <a16:creationId xmlns:a16="http://schemas.microsoft.com/office/drawing/2014/main" id="{A09C1909-5D13-7441-8954-154085470767}"/>
              </a:ext>
            </a:extLst>
          </p:cNvPr>
          <p:cNvSpPr/>
          <p:nvPr/>
        </p:nvSpPr>
        <p:spPr>
          <a:xfrm>
            <a:off x="5498926" y="2705622"/>
            <a:ext cx="673574" cy="62630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VN" dirty="0">
                <a:latin typeface="Times New Roman" panose="02020603050405020304" pitchFamily="18" charset="0"/>
                <a:cs typeface="Times New Roman" panose="02020603050405020304" pitchFamily="18" charset="0"/>
              </a:rPr>
              <a:t>120</a:t>
            </a:r>
          </a:p>
        </p:txBody>
      </p:sp>
      <p:cxnSp>
        <p:nvCxnSpPr>
          <p:cNvPr id="5" name="Straight Arrow Connector 4">
            <a:extLst>
              <a:ext uri="{FF2B5EF4-FFF2-40B4-BE49-F238E27FC236}">
                <a16:creationId xmlns:a16="http://schemas.microsoft.com/office/drawing/2014/main" id="{D90A20A4-C686-6F4F-9883-7B62C54D229C}"/>
              </a:ext>
            </a:extLst>
          </p:cNvPr>
          <p:cNvCxnSpPr>
            <a:cxnSpLocks/>
            <a:stCxn id="3" idx="3"/>
            <a:endCxn id="17" idx="0"/>
          </p:cNvCxnSpPr>
          <p:nvPr/>
        </p:nvCxnSpPr>
        <p:spPr>
          <a:xfrm flipH="1">
            <a:off x="3364986" y="3240203"/>
            <a:ext cx="2232583" cy="2126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Oval 16">
            <a:extLst>
              <a:ext uri="{FF2B5EF4-FFF2-40B4-BE49-F238E27FC236}">
                <a16:creationId xmlns:a16="http://schemas.microsoft.com/office/drawing/2014/main" id="{52C24314-D261-764D-9A98-CB2CCB8A616C}"/>
              </a:ext>
            </a:extLst>
          </p:cNvPr>
          <p:cNvSpPr/>
          <p:nvPr/>
        </p:nvSpPr>
        <p:spPr>
          <a:xfrm>
            <a:off x="3028199" y="3452831"/>
            <a:ext cx="673574" cy="62630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VN" dirty="0">
                <a:latin typeface="Times New Roman" panose="02020603050405020304" pitchFamily="18" charset="0"/>
                <a:cs typeface="Times New Roman" panose="02020603050405020304" pitchFamily="18" charset="0"/>
              </a:rPr>
              <a:t>50</a:t>
            </a:r>
          </a:p>
        </p:txBody>
      </p:sp>
      <p:sp>
        <p:nvSpPr>
          <p:cNvPr id="20" name="Oval 19">
            <a:extLst>
              <a:ext uri="{FF2B5EF4-FFF2-40B4-BE49-F238E27FC236}">
                <a16:creationId xmlns:a16="http://schemas.microsoft.com/office/drawing/2014/main" id="{2A85BC54-412B-A049-A0F8-1562F3551E86}"/>
              </a:ext>
            </a:extLst>
          </p:cNvPr>
          <p:cNvSpPr/>
          <p:nvPr/>
        </p:nvSpPr>
        <p:spPr>
          <a:xfrm>
            <a:off x="8088686" y="3491192"/>
            <a:ext cx="673574" cy="62630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VN" dirty="0">
                <a:latin typeface="Times New Roman" panose="02020603050405020304" pitchFamily="18" charset="0"/>
                <a:cs typeface="Times New Roman" panose="02020603050405020304" pitchFamily="18" charset="0"/>
              </a:rPr>
              <a:t>450</a:t>
            </a:r>
          </a:p>
        </p:txBody>
      </p:sp>
      <p:cxnSp>
        <p:nvCxnSpPr>
          <p:cNvPr id="21" name="Straight Arrow Connector 20">
            <a:extLst>
              <a:ext uri="{FF2B5EF4-FFF2-40B4-BE49-F238E27FC236}">
                <a16:creationId xmlns:a16="http://schemas.microsoft.com/office/drawing/2014/main" id="{360DC00D-0607-2349-AC63-6FFC03A2EA49}"/>
              </a:ext>
            </a:extLst>
          </p:cNvPr>
          <p:cNvCxnSpPr>
            <a:cxnSpLocks/>
            <a:stCxn id="3" idx="5"/>
            <a:endCxn id="20" idx="0"/>
          </p:cNvCxnSpPr>
          <p:nvPr/>
        </p:nvCxnSpPr>
        <p:spPr>
          <a:xfrm>
            <a:off x="6073857" y="3240203"/>
            <a:ext cx="2351616" cy="2509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Oval 27">
            <a:extLst>
              <a:ext uri="{FF2B5EF4-FFF2-40B4-BE49-F238E27FC236}">
                <a16:creationId xmlns:a16="http://schemas.microsoft.com/office/drawing/2014/main" id="{02D52BFD-870D-D543-8AA1-F8F23F02D6BB}"/>
              </a:ext>
            </a:extLst>
          </p:cNvPr>
          <p:cNvSpPr/>
          <p:nvPr/>
        </p:nvSpPr>
        <p:spPr>
          <a:xfrm>
            <a:off x="1621925" y="4443218"/>
            <a:ext cx="673574" cy="62630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VN" dirty="0">
                <a:latin typeface="Times New Roman" panose="02020603050405020304" pitchFamily="18" charset="0"/>
                <a:cs typeface="Times New Roman" panose="02020603050405020304" pitchFamily="18" charset="0"/>
              </a:rPr>
              <a:t>10</a:t>
            </a:r>
          </a:p>
        </p:txBody>
      </p:sp>
      <p:sp>
        <p:nvSpPr>
          <p:cNvPr id="29" name="Oval 28">
            <a:extLst>
              <a:ext uri="{FF2B5EF4-FFF2-40B4-BE49-F238E27FC236}">
                <a16:creationId xmlns:a16="http://schemas.microsoft.com/office/drawing/2014/main" id="{AC0201BE-5D17-5D46-BC61-8F282EB5F4A7}"/>
              </a:ext>
            </a:extLst>
          </p:cNvPr>
          <p:cNvSpPr/>
          <p:nvPr/>
        </p:nvSpPr>
        <p:spPr>
          <a:xfrm>
            <a:off x="4289005" y="4443218"/>
            <a:ext cx="673574" cy="62630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VN" dirty="0">
                <a:latin typeface="Times New Roman" panose="02020603050405020304" pitchFamily="18" charset="0"/>
                <a:cs typeface="Times New Roman" panose="02020603050405020304" pitchFamily="18" charset="0"/>
              </a:rPr>
              <a:t>80</a:t>
            </a:r>
          </a:p>
        </p:txBody>
      </p:sp>
      <p:sp>
        <p:nvSpPr>
          <p:cNvPr id="30" name="Oval 29">
            <a:extLst>
              <a:ext uri="{FF2B5EF4-FFF2-40B4-BE49-F238E27FC236}">
                <a16:creationId xmlns:a16="http://schemas.microsoft.com/office/drawing/2014/main" id="{CCB139ED-A93E-7947-A3F4-C0B4DAC37D0F}"/>
              </a:ext>
            </a:extLst>
          </p:cNvPr>
          <p:cNvSpPr/>
          <p:nvPr/>
        </p:nvSpPr>
        <p:spPr>
          <a:xfrm>
            <a:off x="2754120" y="5586765"/>
            <a:ext cx="673574" cy="62630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VN" dirty="0">
                <a:latin typeface="Times New Roman" panose="02020603050405020304" pitchFamily="18" charset="0"/>
                <a:cs typeface="Times New Roman" panose="02020603050405020304" pitchFamily="18" charset="0"/>
              </a:rPr>
              <a:t>30</a:t>
            </a:r>
          </a:p>
        </p:txBody>
      </p:sp>
      <p:sp>
        <p:nvSpPr>
          <p:cNvPr id="32" name="Oval 31">
            <a:extLst>
              <a:ext uri="{FF2B5EF4-FFF2-40B4-BE49-F238E27FC236}">
                <a16:creationId xmlns:a16="http://schemas.microsoft.com/office/drawing/2014/main" id="{39E0D232-1B27-1E4D-9DF3-3A846FF9B6DA}"/>
              </a:ext>
            </a:extLst>
          </p:cNvPr>
          <p:cNvSpPr/>
          <p:nvPr/>
        </p:nvSpPr>
        <p:spPr>
          <a:xfrm>
            <a:off x="5451169" y="5586765"/>
            <a:ext cx="673574" cy="62630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VN" dirty="0">
                <a:latin typeface="Times New Roman" panose="02020603050405020304" pitchFamily="18" charset="0"/>
                <a:cs typeface="Times New Roman" panose="02020603050405020304" pitchFamily="18" charset="0"/>
              </a:rPr>
              <a:t>100</a:t>
            </a:r>
          </a:p>
        </p:txBody>
      </p:sp>
      <p:cxnSp>
        <p:nvCxnSpPr>
          <p:cNvPr id="34" name="Straight Arrow Connector 33">
            <a:extLst>
              <a:ext uri="{FF2B5EF4-FFF2-40B4-BE49-F238E27FC236}">
                <a16:creationId xmlns:a16="http://schemas.microsoft.com/office/drawing/2014/main" id="{281F9BBC-F950-7943-9424-01992E5D7FE5}"/>
              </a:ext>
            </a:extLst>
          </p:cNvPr>
          <p:cNvCxnSpPr>
            <a:cxnSpLocks/>
            <a:stCxn id="17" idx="3"/>
            <a:endCxn id="28" idx="0"/>
          </p:cNvCxnSpPr>
          <p:nvPr/>
        </p:nvCxnSpPr>
        <p:spPr>
          <a:xfrm flipH="1">
            <a:off x="1958712" y="3987412"/>
            <a:ext cx="1168130" cy="4558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F3957723-C1E7-2D4A-B565-89E88AA3619A}"/>
              </a:ext>
            </a:extLst>
          </p:cNvPr>
          <p:cNvCxnSpPr>
            <a:cxnSpLocks/>
            <a:stCxn id="28" idx="5"/>
            <a:endCxn id="30" idx="0"/>
          </p:cNvCxnSpPr>
          <p:nvPr/>
        </p:nvCxnSpPr>
        <p:spPr>
          <a:xfrm>
            <a:off x="2196856" y="4977799"/>
            <a:ext cx="894051" cy="6089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B0B4F613-D414-3845-A41F-E0E634BE701F}"/>
              </a:ext>
            </a:extLst>
          </p:cNvPr>
          <p:cNvCxnSpPr>
            <a:cxnSpLocks/>
            <a:stCxn id="17" idx="5"/>
            <a:endCxn id="29" idx="0"/>
          </p:cNvCxnSpPr>
          <p:nvPr/>
        </p:nvCxnSpPr>
        <p:spPr>
          <a:xfrm>
            <a:off x="3603130" y="3987412"/>
            <a:ext cx="1022662" cy="4558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09F692FD-AD9D-4C4E-831F-139E35391D6F}"/>
              </a:ext>
            </a:extLst>
          </p:cNvPr>
          <p:cNvCxnSpPr>
            <a:cxnSpLocks/>
            <a:stCxn id="29" idx="5"/>
            <a:endCxn id="32" idx="0"/>
          </p:cNvCxnSpPr>
          <p:nvPr/>
        </p:nvCxnSpPr>
        <p:spPr>
          <a:xfrm>
            <a:off x="4863936" y="4977799"/>
            <a:ext cx="924020" cy="6089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D3589A50-C2F7-C347-A0C7-660CDE919AF0}"/>
              </a:ext>
            </a:extLst>
          </p:cNvPr>
          <p:cNvCxnSpPr>
            <a:cxnSpLocks/>
            <a:stCxn id="20" idx="3"/>
            <a:endCxn id="48" idx="0"/>
          </p:cNvCxnSpPr>
          <p:nvPr/>
        </p:nvCxnSpPr>
        <p:spPr>
          <a:xfrm flipH="1">
            <a:off x="7093875" y="4025773"/>
            <a:ext cx="1093454" cy="4335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Oval 47">
            <a:extLst>
              <a:ext uri="{FF2B5EF4-FFF2-40B4-BE49-F238E27FC236}">
                <a16:creationId xmlns:a16="http://schemas.microsoft.com/office/drawing/2014/main" id="{9F8F58D2-C2F6-E34E-BFB3-1315EA25D84C}"/>
              </a:ext>
            </a:extLst>
          </p:cNvPr>
          <p:cNvSpPr/>
          <p:nvPr/>
        </p:nvSpPr>
        <p:spPr>
          <a:xfrm>
            <a:off x="6757088" y="4459313"/>
            <a:ext cx="673574" cy="62630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VN" dirty="0">
                <a:latin typeface="Times New Roman" panose="02020603050405020304" pitchFamily="18" charset="0"/>
                <a:cs typeface="Times New Roman" panose="02020603050405020304" pitchFamily="18" charset="0"/>
              </a:rPr>
              <a:t>200</a:t>
            </a:r>
          </a:p>
        </p:txBody>
      </p:sp>
      <p:sp>
        <p:nvSpPr>
          <p:cNvPr id="50" name="Oval 49">
            <a:extLst>
              <a:ext uri="{FF2B5EF4-FFF2-40B4-BE49-F238E27FC236}">
                <a16:creationId xmlns:a16="http://schemas.microsoft.com/office/drawing/2014/main" id="{188D1E21-DB74-FC4F-B381-877C063678A9}"/>
              </a:ext>
            </a:extLst>
          </p:cNvPr>
          <p:cNvSpPr/>
          <p:nvPr/>
        </p:nvSpPr>
        <p:spPr>
          <a:xfrm>
            <a:off x="9511957" y="4459314"/>
            <a:ext cx="673574" cy="62630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VN" dirty="0">
                <a:latin typeface="Times New Roman" panose="02020603050405020304" pitchFamily="18" charset="0"/>
                <a:cs typeface="Times New Roman" panose="02020603050405020304" pitchFamily="18" charset="0"/>
              </a:rPr>
              <a:t>500</a:t>
            </a:r>
          </a:p>
        </p:txBody>
      </p:sp>
      <p:sp>
        <p:nvSpPr>
          <p:cNvPr id="51" name="Oval 50">
            <a:extLst>
              <a:ext uri="{FF2B5EF4-FFF2-40B4-BE49-F238E27FC236}">
                <a16:creationId xmlns:a16="http://schemas.microsoft.com/office/drawing/2014/main" id="{2AB194E4-F13A-784D-B1C9-83E626EE1F2D}"/>
              </a:ext>
            </a:extLst>
          </p:cNvPr>
          <p:cNvSpPr/>
          <p:nvPr/>
        </p:nvSpPr>
        <p:spPr>
          <a:xfrm>
            <a:off x="7937026" y="5602861"/>
            <a:ext cx="673574" cy="62630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VN" dirty="0">
                <a:latin typeface="Times New Roman" panose="02020603050405020304" pitchFamily="18" charset="0"/>
                <a:cs typeface="Times New Roman" panose="02020603050405020304" pitchFamily="18" charset="0"/>
              </a:rPr>
              <a:t>300</a:t>
            </a:r>
          </a:p>
        </p:txBody>
      </p:sp>
      <p:sp>
        <p:nvSpPr>
          <p:cNvPr id="52" name="Oval 51">
            <a:extLst>
              <a:ext uri="{FF2B5EF4-FFF2-40B4-BE49-F238E27FC236}">
                <a16:creationId xmlns:a16="http://schemas.microsoft.com/office/drawing/2014/main" id="{10F72CAB-3599-B648-A982-9B66A09C6D5D}"/>
              </a:ext>
            </a:extLst>
          </p:cNvPr>
          <p:cNvSpPr/>
          <p:nvPr/>
        </p:nvSpPr>
        <p:spPr>
          <a:xfrm>
            <a:off x="10637648" y="5602860"/>
            <a:ext cx="673574" cy="62630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VN" dirty="0">
                <a:latin typeface="Times New Roman" panose="02020603050405020304" pitchFamily="18" charset="0"/>
                <a:cs typeface="Times New Roman" panose="02020603050405020304" pitchFamily="18" charset="0"/>
              </a:rPr>
              <a:t>600</a:t>
            </a:r>
          </a:p>
        </p:txBody>
      </p:sp>
      <p:cxnSp>
        <p:nvCxnSpPr>
          <p:cNvPr id="55" name="Straight Arrow Connector 54">
            <a:extLst>
              <a:ext uri="{FF2B5EF4-FFF2-40B4-BE49-F238E27FC236}">
                <a16:creationId xmlns:a16="http://schemas.microsoft.com/office/drawing/2014/main" id="{1303524D-DC4E-5345-B0E5-2ABF2DE60D28}"/>
              </a:ext>
            </a:extLst>
          </p:cNvPr>
          <p:cNvCxnSpPr>
            <a:cxnSpLocks/>
            <a:stCxn id="20" idx="5"/>
            <a:endCxn id="50" idx="0"/>
          </p:cNvCxnSpPr>
          <p:nvPr/>
        </p:nvCxnSpPr>
        <p:spPr>
          <a:xfrm>
            <a:off x="8663617" y="4025773"/>
            <a:ext cx="1185127" cy="4335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6FDECF68-7C0D-DE44-9FDC-990FAB7294ED}"/>
              </a:ext>
            </a:extLst>
          </p:cNvPr>
          <p:cNvCxnSpPr>
            <a:cxnSpLocks/>
            <a:stCxn id="48" idx="5"/>
            <a:endCxn id="51" idx="0"/>
          </p:cNvCxnSpPr>
          <p:nvPr/>
        </p:nvCxnSpPr>
        <p:spPr>
          <a:xfrm>
            <a:off x="7332019" y="4993894"/>
            <a:ext cx="941794" cy="6089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576DD125-DAB0-DC4D-8829-4EDCE4835DBB}"/>
              </a:ext>
            </a:extLst>
          </p:cNvPr>
          <p:cNvCxnSpPr>
            <a:cxnSpLocks/>
            <a:stCxn id="50" idx="5"/>
            <a:endCxn id="52" idx="0"/>
          </p:cNvCxnSpPr>
          <p:nvPr/>
        </p:nvCxnSpPr>
        <p:spPr>
          <a:xfrm>
            <a:off x="10086888" y="4993895"/>
            <a:ext cx="887547" cy="6089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57072201"/>
      </p:ext>
    </p:extLst>
  </p:cSld>
  <p:clrMapOvr>
    <a:masterClrMapping/>
  </p:clrMapOvr>
  <p:transition spd="slow">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838200" y="0"/>
            <a:ext cx="10515600" cy="998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Times New Roman"/>
              <a:buNone/>
            </a:pPr>
            <a:r>
              <a:rPr lang="en-US" b="1" dirty="0">
                <a:solidFill>
                  <a:srgbClr val="00B050"/>
                </a:solidFill>
                <a:latin typeface="Times New Roman"/>
                <a:cs typeface="Times New Roman"/>
                <a:sym typeface="Times New Roman"/>
              </a:rPr>
              <a:t>Problem 05</a:t>
            </a:r>
            <a:endParaRPr dirty="0"/>
          </a:p>
        </p:txBody>
      </p:sp>
      <p:sp>
        <p:nvSpPr>
          <p:cNvPr id="186" name="Google Shape;186;p21"/>
          <p:cNvSpPr/>
          <p:nvPr/>
        </p:nvSpPr>
        <p:spPr>
          <a:xfrm>
            <a:off x="550073" y="1002835"/>
            <a:ext cx="11190600" cy="127200"/>
          </a:xfrm>
          <a:prstGeom prst="rect">
            <a:avLst/>
          </a:prstGeom>
          <a:solidFill>
            <a:srgbClr val="C55A11"/>
          </a:solid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 name="Google Shape;187;p2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37</a:t>
            </a:fld>
            <a:endParaRPr/>
          </a:p>
        </p:txBody>
      </p:sp>
      <p:sp>
        <p:nvSpPr>
          <p:cNvPr id="188" name="Google Shape;188;p21"/>
          <p:cNvSpPr txBox="1">
            <a:spLocks noGrp="1"/>
          </p:cNvSpPr>
          <p:nvPr>
            <p:ph type="body" idx="1"/>
          </p:nvPr>
        </p:nvSpPr>
        <p:spPr>
          <a:xfrm>
            <a:off x="838200" y="1273175"/>
            <a:ext cx="10668600" cy="720600"/>
          </a:xfrm>
          <a:prstGeom prst="rect">
            <a:avLst/>
          </a:prstGeom>
          <a:noFill/>
          <a:ln>
            <a:noFill/>
          </a:ln>
        </p:spPr>
        <p:txBody>
          <a:bodyPr spcFirstLastPara="1" wrap="square" lIns="91425" tIns="45700" rIns="91425" bIns="45700" anchor="t" anchorCtr="0">
            <a:normAutofit/>
          </a:bodyPr>
          <a:lstStyle/>
          <a:p>
            <a:pPr marL="457200" lvl="0" indent="-381000" algn="l" rtl="0">
              <a:spcBef>
                <a:spcPts val="0"/>
              </a:spcBef>
              <a:spcAft>
                <a:spcPts val="0"/>
              </a:spcAft>
              <a:buClr>
                <a:srgbClr val="0070C0"/>
              </a:buClr>
              <a:buSzPts val="2400"/>
              <a:buFont typeface="Times New Roman"/>
              <a:buChar char="❖"/>
            </a:pPr>
            <a:r>
              <a:rPr lang="en-US" sz="2400" b="1" dirty="0">
                <a:solidFill>
                  <a:srgbClr val="0070C0"/>
                </a:solidFill>
                <a:latin typeface="Times New Roman"/>
                <a:cs typeface="Times New Roman"/>
                <a:sym typeface="Times New Roman"/>
              </a:rPr>
              <a:t>How to solve?</a:t>
            </a:r>
            <a:endParaRPr lang="en-US" dirty="0"/>
          </a:p>
        </p:txBody>
      </p:sp>
      <p:sp>
        <p:nvSpPr>
          <p:cNvPr id="31" name="TextBox 30">
            <a:extLst>
              <a:ext uri="{FF2B5EF4-FFF2-40B4-BE49-F238E27FC236}">
                <a16:creationId xmlns:a16="http://schemas.microsoft.com/office/drawing/2014/main" id="{7D50C37B-1931-1945-81E8-1929D7F280D7}"/>
              </a:ext>
            </a:extLst>
          </p:cNvPr>
          <p:cNvSpPr txBox="1"/>
          <p:nvPr/>
        </p:nvSpPr>
        <p:spPr>
          <a:xfrm>
            <a:off x="617636" y="1810020"/>
            <a:ext cx="10736163" cy="2031325"/>
          </a:xfrm>
          <a:prstGeom prst="rect">
            <a:avLst/>
          </a:prstGeom>
          <a:noFill/>
        </p:spPr>
        <p:style>
          <a:lnRef idx="2">
            <a:schemeClr val="accent2"/>
          </a:lnRef>
          <a:fillRef idx="1">
            <a:schemeClr val="lt1"/>
          </a:fillRef>
          <a:effectRef idx="0">
            <a:schemeClr val="accent2"/>
          </a:effectRef>
          <a:fontRef idx="minor">
            <a:schemeClr val="dk1"/>
          </a:fontRef>
        </p:style>
        <p:txBody>
          <a:bodyPr wrap="square" rtlCol="0">
            <a:spAutoFit/>
          </a:bodyPr>
          <a:lstStyle/>
          <a:p>
            <a:pPr marL="342900" lvl="3" indent="-342900">
              <a:buFont typeface="+mj-lt"/>
              <a:buAutoNum type="arabicPeriod"/>
            </a:pPr>
            <a:r>
              <a:rPr lang="vi-VN" sz="1800" dirty="0">
                <a:solidFill>
                  <a:schemeClr val="tx1"/>
                </a:solidFill>
                <a:latin typeface="Times New Roman" panose="02020603050405020304" pitchFamily="18" charset="0"/>
                <a:cs typeface="Times New Roman" panose="02020603050405020304" pitchFamily="18" charset="0"/>
              </a:rPr>
              <a:t>Declare left, right variables to store the index of start and end element of search range.</a:t>
            </a:r>
          </a:p>
          <a:p>
            <a:pPr marL="342900" lvl="3" indent="-342900">
              <a:buFont typeface="+mj-lt"/>
              <a:buAutoNum type="arabicPeriod"/>
            </a:pPr>
            <a:r>
              <a:rPr lang="vi-VN" sz="1800" dirty="0">
                <a:solidFill>
                  <a:schemeClr val="tx1"/>
                </a:solidFill>
                <a:latin typeface="Times New Roman" panose="02020603050405020304" pitchFamily="18" charset="0"/>
                <a:cs typeface="Times New Roman" panose="02020603050405020304" pitchFamily="18" charset="0"/>
              </a:rPr>
              <a:t>While left less or equal than right then:</a:t>
            </a:r>
          </a:p>
          <a:p>
            <a:pPr lvl="4"/>
            <a:r>
              <a:rPr lang="vi-VN" sz="1800" dirty="0">
                <a:solidFill>
                  <a:schemeClr val="tx1"/>
                </a:solidFill>
                <a:latin typeface="Times New Roman" panose="02020603050405020304" pitchFamily="18" charset="0"/>
                <a:cs typeface="Times New Roman" panose="02020603050405020304" pitchFamily="18" charset="0"/>
              </a:rPr>
              <a:t>	a) Calcualte mid index by take the average of left and right</a:t>
            </a:r>
          </a:p>
          <a:p>
            <a:pPr lvl="4"/>
            <a:r>
              <a:rPr lang="vi-VN" sz="1800" dirty="0">
                <a:solidFill>
                  <a:schemeClr val="tx1"/>
                </a:solidFill>
                <a:latin typeface="Times New Roman" panose="02020603050405020304" pitchFamily="18" charset="0"/>
                <a:cs typeface="Times New Roman" panose="02020603050405020304" pitchFamily="18" charset="0"/>
              </a:rPr>
              <a:t>	b) Check if lst[mid] == x: return mid</a:t>
            </a:r>
          </a:p>
          <a:p>
            <a:pPr lvl="4"/>
            <a:r>
              <a:rPr lang="vi-VN" sz="1800" dirty="0">
                <a:solidFill>
                  <a:schemeClr val="tx1"/>
                </a:solidFill>
                <a:latin typeface="Times New Roman" panose="02020603050405020304" pitchFamily="18" charset="0"/>
                <a:cs typeface="Times New Roman" panose="02020603050405020304" pitchFamily="18" charset="0"/>
              </a:rPr>
              <a:t>	c) else check if lst[mid] &lt; x: Update left = mid + 1</a:t>
            </a:r>
          </a:p>
          <a:p>
            <a:pPr lvl="4"/>
            <a:r>
              <a:rPr lang="vi-VN" sz="1800" dirty="0">
                <a:solidFill>
                  <a:schemeClr val="tx1"/>
                </a:solidFill>
                <a:latin typeface="Times New Roman" panose="02020603050405020304" pitchFamily="18" charset="0"/>
                <a:cs typeface="Times New Roman" panose="02020603050405020304" pitchFamily="18" charset="0"/>
              </a:rPr>
              <a:t>	d) else check if lst[mid] &gt; x: Update right = mid – 1</a:t>
            </a:r>
          </a:p>
          <a:p>
            <a:pPr lvl="4"/>
            <a:r>
              <a:rPr lang="vi-VN" sz="1800" dirty="0">
                <a:solidFill>
                  <a:schemeClr val="tx1"/>
                </a:solidFill>
                <a:latin typeface="Times New Roman" panose="02020603050405020304" pitchFamily="18" charset="0"/>
                <a:cs typeface="Times New Roman" panose="02020603050405020304" pitchFamily="18" charset="0"/>
              </a:rPr>
              <a:t>3.   Return -1</a:t>
            </a:r>
          </a:p>
        </p:txBody>
      </p:sp>
    </p:spTree>
    <p:extLst>
      <p:ext uri="{BB962C8B-B14F-4D97-AF65-F5344CB8AC3E}">
        <p14:creationId xmlns:p14="http://schemas.microsoft.com/office/powerpoint/2010/main" val="337439392"/>
      </p:ext>
    </p:extLst>
  </p:cSld>
  <p:clrMapOvr>
    <a:masterClrMapping/>
  </p:clrMapOvr>
  <p:transition spd="slow">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41"/>
          <p:cNvSpPr txBox="1">
            <a:spLocks noGrp="1"/>
          </p:cNvSpPr>
          <p:nvPr>
            <p:ph type="title"/>
          </p:nvPr>
        </p:nvSpPr>
        <p:spPr>
          <a:xfrm>
            <a:off x="838200" y="0"/>
            <a:ext cx="10515600" cy="99874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Times New Roman"/>
              <a:buNone/>
            </a:pPr>
            <a:r>
              <a:rPr lang="en-US" b="1">
                <a:solidFill>
                  <a:srgbClr val="00B050"/>
                </a:solidFill>
                <a:latin typeface="Times New Roman"/>
                <a:ea typeface="Times New Roman"/>
                <a:cs typeface="Times New Roman"/>
                <a:sym typeface="Times New Roman"/>
              </a:rPr>
              <a:t>Questions</a:t>
            </a:r>
            <a:endParaRPr/>
          </a:p>
        </p:txBody>
      </p:sp>
      <p:sp>
        <p:nvSpPr>
          <p:cNvPr id="373" name="Google Shape;373;p41"/>
          <p:cNvSpPr/>
          <p:nvPr/>
        </p:nvSpPr>
        <p:spPr>
          <a:xfrm>
            <a:off x="550073" y="1002835"/>
            <a:ext cx="11190514" cy="127321"/>
          </a:xfrm>
          <a:prstGeom prst="rect">
            <a:avLst/>
          </a:prstGeom>
          <a:solidFill>
            <a:srgbClr val="C55A11"/>
          </a:solid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74" name="Google Shape;374;p41"/>
          <p:cNvGrpSpPr/>
          <p:nvPr/>
        </p:nvGrpSpPr>
        <p:grpSpPr>
          <a:xfrm>
            <a:off x="2647950" y="1613863"/>
            <a:ext cx="6896100" cy="4775200"/>
            <a:chOff x="2647950" y="1613863"/>
            <a:chExt cx="6896100" cy="4775200"/>
          </a:xfrm>
        </p:grpSpPr>
        <p:sp>
          <p:nvSpPr>
            <p:cNvPr id="375" name="Google Shape;375;p41"/>
            <p:cNvSpPr/>
            <p:nvPr/>
          </p:nvSpPr>
          <p:spPr>
            <a:xfrm>
              <a:off x="2647950" y="1613863"/>
              <a:ext cx="6896100" cy="4775200"/>
            </a:xfrm>
            <a:prstGeom prst="cloud">
              <a:avLst/>
            </a:prstGeom>
            <a:solidFill>
              <a:srgbClr val="FBE4D4"/>
            </a:soli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6" name="Google Shape;376;p41"/>
            <p:cNvSpPr txBox="1"/>
            <p:nvPr/>
          </p:nvSpPr>
          <p:spPr>
            <a:xfrm>
              <a:off x="5592134" y="2416413"/>
              <a:ext cx="1322798"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a:solidFill>
                    <a:srgbClr val="C55A11"/>
                  </a:solidFill>
                  <a:latin typeface="Times New Roman"/>
                  <a:ea typeface="Times New Roman"/>
                  <a:cs typeface="Times New Roman"/>
                  <a:sym typeface="Times New Roman"/>
                </a:rPr>
                <a:t>?</a:t>
              </a:r>
              <a:endParaRPr sz="20000">
                <a:solidFill>
                  <a:srgbClr val="C55A11"/>
                </a:solidFill>
                <a:latin typeface="Times New Roman"/>
                <a:ea typeface="Times New Roman"/>
                <a:cs typeface="Times New Roman"/>
                <a:sym typeface="Times New Roman"/>
              </a:endParaRPr>
            </a:p>
          </p:txBody>
        </p:sp>
      </p:grpSp>
      <p:sp>
        <p:nvSpPr>
          <p:cNvPr id="377" name="Google Shape;377;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38</a:t>
            </a:fld>
            <a:endParaRPr/>
          </a:p>
        </p:txBody>
      </p:sp>
    </p:spTree>
  </p:cSld>
  <p:clrMapOvr>
    <a:masterClrMapping/>
  </p:clrMapOvr>
  <p:transition spd="slow">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2"/>
          <p:cNvSpPr/>
          <p:nvPr/>
        </p:nvSpPr>
        <p:spPr>
          <a:xfrm>
            <a:off x="885463" y="1360025"/>
            <a:ext cx="10700795" cy="65975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3" name="Google Shape;383;p42"/>
          <p:cNvSpPr/>
          <p:nvPr/>
        </p:nvSpPr>
        <p:spPr>
          <a:xfrm>
            <a:off x="0" y="0"/>
            <a:ext cx="12192000" cy="6858000"/>
          </a:xfrm>
          <a:prstGeom prst="rect">
            <a:avLst/>
          </a:prstGeom>
          <a:solidFill>
            <a:srgbClr val="C4E0B2"/>
          </a:solidFill>
          <a:ln w="12700" cap="flat" cmpd="sng">
            <a:solidFill>
              <a:srgbClr val="A8D08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84" name="Google Shape;384;p42" descr="Image result for thank you gif"/>
          <p:cNvPicPr preferRelativeResize="0"/>
          <p:nvPr/>
        </p:nvPicPr>
        <p:blipFill rotWithShape="1">
          <a:blip r:embed="rId3">
            <a:alphaModFix/>
          </a:blip>
          <a:srcRect/>
          <a:stretch/>
        </p:blipFill>
        <p:spPr>
          <a:xfrm>
            <a:off x="2238375" y="428625"/>
            <a:ext cx="7715250" cy="6000750"/>
          </a:xfrm>
          <a:prstGeom prst="rect">
            <a:avLst/>
          </a:prstGeom>
          <a:noFill/>
          <a:ln>
            <a:noFill/>
          </a:ln>
        </p:spPr>
      </p:pic>
      <p:sp>
        <p:nvSpPr>
          <p:cNvPr id="385" name="Google Shape;385;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39</a:t>
            </a:fld>
            <a:endParaRP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838200" y="0"/>
            <a:ext cx="10515600" cy="998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Times New Roman"/>
              <a:buNone/>
            </a:pPr>
            <a:r>
              <a:rPr lang="en-US" b="1" dirty="0">
                <a:solidFill>
                  <a:srgbClr val="00B050"/>
                </a:solidFill>
                <a:latin typeface="Times New Roman"/>
                <a:cs typeface="Times New Roman"/>
                <a:sym typeface="Times New Roman"/>
              </a:rPr>
              <a:t>Revise</a:t>
            </a:r>
            <a:endParaRPr dirty="0"/>
          </a:p>
        </p:txBody>
      </p:sp>
      <p:sp>
        <p:nvSpPr>
          <p:cNvPr id="186" name="Google Shape;186;p21"/>
          <p:cNvSpPr/>
          <p:nvPr/>
        </p:nvSpPr>
        <p:spPr>
          <a:xfrm>
            <a:off x="550073" y="1002835"/>
            <a:ext cx="11190600" cy="127200"/>
          </a:xfrm>
          <a:prstGeom prst="rect">
            <a:avLst/>
          </a:prstGeom>
          <a:solidFill>
            <a:srgbClr val="C55A11"/>
          </a:solid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 name="Google Shape;187;p2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188" name="Google Shape;188;p21"/>
          <p:cNvSpPr txBox="1">
            <a:spLocks noGrp="1"/>
          </p:cNvSpPr>
          <p:nvPr>
            <p:ph type="body" idx="1"/>
          </p:nvPr>
        </p:nvSpPr>
        <p:spPr>
          <a:xfrm>
            <a:off x="838200" y="1273175"/>
            <a:ext cx="10668600" cy="720600"/>
          </a:xfrm>
          <a:prstGeom prst="rect">
            <a:avLst/>
          </a:prstGeom>
          <a:noFill/>
          <a:ln>
            <a:noFill/>
          </a:ln>
        </p:spPr>
        <p:txBody>
          <a:bodyPr spcFirstLastPara="1" wrap="square" lIns="91425" tIns="45700" rIns="91425" bIns="45700" anchor="t" anchorCtr="0">
            <a:normAutofit/>
          </a:bodyPr>
          <a:lstStyle/>
          <a:p>
            <a:pPr marL="457200" lvl="0" indent="-381000" algn="l" rtl="0">
              <a:spcBef>
                <a:spcPts val="0"/>
              </a:spcBef>
              <a:spcAft>
                <a:spcPts val="0"/>
              </a:spcAft>
              <a:buClr>
                <a:srgbClr val="0070C0"/>
              </a:buClr>
              <a:buSzPts val="2400"/>
              <a:buFont typeface="Times New Roman"/>
              <a:buChar char="❖"/>
            </a:pPr>
            <a:r>
              <a:rPr lang="en-US" sz="2400" b="1" dirty="0">
                <a:solidFill>
                  <a:srgbClr val="0070C0"/>
                </a:solidFill>
                <a:latin typeface="Times New Roman"/>
                <a:cs typeface="Times New Roman"/>
                <a:sym typeface="Times New Roman"/>
              </a:rPr>
              <a:t>Lists</a:t>
            </a:r>
            <a:endParaRPr lang="en-US" dirty="0"/>
          </a:p>
        </p:txBody>
      </p:sp>
      <p:sp>
        <p:nvSpPr>
          <p:cNvPr id="16" name="TextBox 15">
            <a:extLst>
              <a:ext uri="{FF2B5EF4-FFF2-40B4-BE49-F238E27FC236}">
                <a16:creationId xmlns:a16="http://schemas.microsoft.com/office/drawing/2014/main" id="{03DACCF5-E2BF-674C-AC76-C65F5C374D3A}"/>
              </a:ext>
            </a:extLst>
          </p:cNvPr>
          <p:cNvSpPr txBox="1"/>
          <p:nvPr/>
        </p:nvSpPr>
        <p:spPr>
          <a:xfrm>
            <a:off x="617637" y="2228671"/>
            <a:ext cx="10956726" cy="1754326"/>
          </a:xfrm>
          <a:prstGeom prst="rect">
            <a:avLst/>
          </a:prstGeom>
          <a:no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VN" sz="1800" dirty="0">
                <a:solidFill>
                  <a:schemeClr val="tx1"/>
                </a:solidFill>
                <a:latin typeface="Courier New" panose="02070309020205020404" pitchFamily="49" charset="0"/>
                <a:cs typeface="Courier New" panose="02070309020205020404" pitchFamily="49" charset="0"/>
              </a:rPr>
              <a:t># store value from 1 to 1000</a:t>
            </a:r>
          </a:p>
          <a:p>
            <a:r>
              <a:rPr lang="en-VN" sz="1800" dirty="0">
                <a:solidFill>
                  <a:schemeClr val="tx1"/>
                </a:solidFill>
                <a:latin typeface="Courier New" panose="02070309020205020404" pitchFamily="49" charset="0"/>
                <a:cs typeface="Courier New" panose="02070309020205020404" pitchFamily="49" charset="0"/>
              </a:rPr>
              <a:t>var_1 = 1</a:t>
            </a:r>
          </a:p>
          <a:p>
            <a:r>
              <a:rPr lang="en-VN" sz="1800" dirty="0">
                <a:solidFill>
                  <a:schemeClr val="tx1"/>
                </a:solidFill>
                <a:latin typeface="Courier New" panose="02070309020205020404" pitchFamily="49" charset="0"/>
                <a:cs typeface="Courier New" panose="02070309020205020404" pitchFamily="49" charset="0"/>
              </a:rPr>
              <a:t>var_2 = 2</a:t>
            </a:r>
          </a:p>
          <a:p>
            <a:r>
              <a:rPr lang="en-VN" sz="1800" dirty="0">
                <a:solidFill>
                  <a:schemeClr val="tx1"/>
                </a:solidFill>
                <a:latin typeface="Courier New" panose="02070309020205020404" pitchFamily="49" charset="0"/>
                <a:cs typeface="Courier New" panose="02070309020205020404" pitchFamily="49" charset="0"/>
              </a:rPr>
              <a:t>…</a:t>
            </a:r>
          </a:p>
          <a:p>
            <a:r>
              <a:rPr lang="en-VN" sz="1800" dirty="0">
                <a:solidFill>
                  <a:schemeClr val="tx1"/>
                </a:solidFill>
                <a:latin typeface="Courier New" panose="02070309020205020404" pitchFamily="49" charset="0"/>
                <a:cs typeface="Courier New" panose="02070309020205020404" pitchFamily="49" charset="0"/>
              </a:rPr>
              <a:t>var_1000 = 1000</a:t>
            </a:r>
          </a:p>
          <a:p>
            <a:r>
              <a:rPr lang="en-VN" sz="1800" dirty="0">
                <a:solidFill>
                  <a:schemeClr val="tx1"/>
                </a:solidFill>
                <a:latin typeface="Courier New" panose="02070309020205020404" pitchFamily="49" charset="0"/>
                <a:cs typeface="Courier New" panose="02070309020205020404" pitchFamily="49" charset="0"/>
              </a:rPr>
              <a:t># too much variables to declare: time consuming, long code…</a:t>
            </a:r>
          </a:p>
        </p:txBody>
      </p:sp>
      <p:sp>
        <p:nvSpPr>
          <p:cNvPr id="9" name="TextBox 8">
            <a:extLst>
              <a:ext uri="{FF2B5EF4-FFF2-40B4-BE49-F238E27FC236}">
                <a16:creationId xmlns:a16="http://schemas.microsoft.com/office/drawing/2014/main" id="{13207F0F-8B7F-AC4B-9134-09320F988724}"/>
              </a:ext>
            </a:extLst>
          </p:cNvPr>
          <p:cNvSpPr txBox="1"/>
          <p:nvPr/>
        </p:nvSpPr>
        <p:spPr>
          <a:xfrm>
            <a:off x="550073" y="1697226"/>
            <a:ext cx="11024290" cy="400110"/>
          </a:xfrm>
          <a:prstGeom prst="rect">
            <a:avLst/>
          </a:prstGeom>
          <a:noFill/>
        </p:spPr>
        <p:txBody>
          <a:bodyPr wrap="square" rtlCol="0">
            <a:spAutoFit/>
          </a:bodyPr>
          <a:lstStyle/>
          <a:p>
            <a:r>
              <a:rPr lang="en-VN" sz="2000" b="1" dirty="0">
                <a:latin typeface="Times New Roman" panose="02020603050405020304" pitchFamily="18" charset="0"/>
                <a:cs typeface="Times New Roman" panose="02020603050405020304" pitchFamily="18" charset="0"/>
              </a:rPr>
              <a:t>🧐 Problem: </a:t>
            </a:r>
            <a:r>
              <a:rPr lang="en-VN" sz="2000" dirty="0">
                <a:latin typeface="Times New Roman" panose="02020603050405020304" pitchFamily="18" charset="0"/>
                <a:cs typeface="Times New Roman" panose="02020603050405020304" pitchFamily="18" charset="0"/>
              </a:rPr>
              <a:t>what if we want to store multiple things?</a:t>
            </a:r>
          </a:p>
        </p:txBody>
      </p:sp>
      <p:sp>
        <p:nvSpPr>
          <p:cNvPr id="10" name="TextBox 9">
            <a:extLst>
              <a:ext uri="{FF2B5EF4-FFF2-40B4-BE49-F238E27FC236}">
                <a16:creationId xmlns:a16="http://schemas.microsoft.com/office/drawing/2014/main" id="{921E9BD3-996D-9542-9A54-8A82F4EA0638}"/>
              </a:ext>
            </a:extLst>
          </p:cNvPr>
          <p:cNvSpPr txBox="1"/>
          <p:nvPr/>
        </p:nvSpPr>
        <p:spPr>
          <a:xfrm>
            <a:off x="550073" y="4070579"/>
            <a:ext cx="11024290" cy="400110"/>
          </a:xfrm>
          <a:prstGeom prst="rect">
            <a:avLst/>
          </a:prstGeom>
          <a:noFill/>
        </p:spPr>
        <p:txBody>
          <a:bodyPr wrap="square" rtlCol="0">
            <a:spAutoFit/>
          </a:bodyPr>
          <a:lstStyle/>
          <a:p>
            <a:r>
              <a:rPr lang="en-VN" sz="2000" b="1" dirty="0">
                <a:latin typeface="Times New Roman" panose="02020603050405020304" pitchFamily="18" charset="0"/>
                <a:cs typeface="Times New Roman" panose="02020603050405020304" pitchFamily="18" charset="0"/>
              </a:rPr>
              <a:t>🥳 Solution: </a:t>
            </a:r>
            <a:r>
              <a:rPr lang="en-VN" sz="2000" dirty="0">
                <a:latin typeface="Times New Roman" panose="02020603050405020304" pitchFamily="18" charset="0"/>
                <a:cs typeface="Times New Roman" panose="02020603050405020304" pitchFamily="18" charset="0"/>
              </a:rPr>
              <a:t>Use</a:t>
            </a:r>
            <a:r>
              <a:rPr lang="en-VN" sz="2000" b="1" dirty="0">
                <a:latin typeface="Times New Roman" panose="02020603050405020304" pitchFamily="18" charset="0"/>
                <a:cs typeface="Times New Roman" panose="02020603050405020304" pitchFamily="18" charset="0"/>
              </a:rPr>
              <a:t> </a:t>
            </a:r>
            <a:r>
              <a:rPr lang="en-VN" sz="2000" dirty="0">
                <a:latin typeface="Times New Roman" panose="02020603050405020304" pitchFamily="18" charset="0"/>
                <a:cs typeface="Times New Roman" panose="02020603050405020304" pitchFamily="18" charset="0"/>
              </a:rPr>
              <a:t>List (a data type)</a:t>
            </a:r>
          </a:p>
        </p:txBody>
      </p:sp>
      <p:sp>
        <p:nvSpPr>
          <p:cNvPr id="11" name="TextBox 10">
            <a:extLst>
              <a:ext uri="{FF2B5EF4-FFF2-40B4-BE49-F238E27FC236}">
                <a16:creationId xmlns:a16="http://schemas.microsoft.com/office/drawing/2014/main" id="{EFFCB3D5-2E1A-1849-A6C0-8CBD9B5A2C07}"/>
              </a:ext>
            </a:extLst>
          </p:cNvPr>
          <p:cNvSpPr txBox="1"/>
          <p:nvPr/>
        </p:nvSpPr>
        <p:spPr>
          <a:xfrm>
            <a:off x="617637" y="4602024"/>
            <a:ext cx="10956726" cy="1200329"/>
          </a:xfrm>
          <a:prstGeom prst="rect">
            <a:avLst/>
          </a:prstGeom>
          <a:no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VN" sz="1800" dirty="0">
                <a:solidFill>
                  <a:schemeClr val="tx1"/>
                </a:solidFill>
                <a:latin typeface="Courier New" panose="02070309020205020404" pitchFamily="49" charset="0"/>
                <a:cs typeface="Courier New" panose="02070309020205020404" pitchFamily="49" charset="0"/>
              </a:rPr>
              <a:t># store value from 1 to 1000</a:t>
            </a:r>
          </a:p>
          <a:p>
            <a:r>
              <a:rPr lang="en-VN" sz="1800" dirty="0">
                <a:solidFill>
                  <a:schemeClr val="tx1"/>
                </a:solidFill>
                <a:latin typeface="Courier New" panose="02070309020205020404" pitchFamily="49" charset="0"/>
                <a:cs typeface="Courier New" panose="02070309020205020404" pitchFamily="49" charset="0"/>
              </a:rPr>
              <a:t># use a single variable to store multiple values</a:t>
            </a:r>
          </a:p>
          <a:p>
            <a:r>
              <a:rPr lang="en-VN" sz="1800" dirty="0">
                <a:solidFill>
                  <a:schemeClr val="tx1"/>
                </a:solidFill>
                <a:latin typeface="Courier New" panose="02070309020205020404" pitchFamily="49" charset="0"/>
                <a:cs typeface="Courier New" panose="02070309020205020404" pitchFamily="49" charset="0"/>
              </a:rPr>
              <a:t>var_1 = [1, 2, …, 1000] # example</a:t>
            </a:r>
          </a:p>
          <a:p>
            <a:r>
              <a:rPr lang="en-VN" sz="1800" dirty="0">
                <a:solidFill>
                  <a:schemeClr val="tx1"/>
                </a:solidFill>
                <a:latin typeface="Courier New" panose="02070309020205020404" pitchFamily="49" charset="0"/>
                <a:cs typeface="Courier New" panose="02070309020205020404" pitchFamily="49" charset="0"/>
              </a:rPr>
              <a:t>var_2 = range(1, 1001) # type(range()) -&gt; list</a:t>
            </a:r>
          </a:p>
        </p:txBody>
      </p:sp>
    </p:spTree>
    <p:extLst>
      <p:ext uri="{BB962C8B-B14F-4D97-AF65-F5344CB8AC3E}">
        <p14:creationId xmlns:p14="http://schemas.microsoft.com/office/powerpoint/2010/main" val="4043062928"/>
      </p:ext>
    </p:extLst>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838200" y="0"/>
            <a:ext cx="10515600" cy="998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Times New Roman"/>
              <a:buNone/>
            </a:pPr>
            <a:r>
              <a:rPr lang="en-US" b="1" dirty="0">
                <a:solidFill>
                  <a:srgbClr val="00B050"/>
                </a:solidFill>
                <a:latin typeface="Times New Roman"/>
                <a:cs typeface="Times New Roman"/>
                <a:sym typeface="Times New Roman"/>
              </a:rPr>
              <a:t>Revise</a:t>
            </a:r>
            <a:endParaRPr dirty="0"/>
          </a:p>
        </p:txBody>
      </p:sp>
      <p:sp>
        <p:nvSpPr>
          <p:cNvPr id="186" name="Google Shape;186;p21"/>
          <p:cNvSpPr/>
          <p:nvPr/>
        </p:nvSpPr>
        <p:spPr>
          <a:xfrm>
            <a:off x="550073" y="1002835"/>
            <a:ext cx="11190600" cy="127200"/>
          </a:xfrm>
          <a:prstGeom prst="rect">
            <a:avLst/>
          </a:prstGeom>
          <a:solidFill>
            <a:srgbClr val="C55A11"/>
          </a:solid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 name="Google Shape;187;p2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188" name="Google Shape;188;p21"/>
          <p:cNvSpPr txBox="1">
            <a:spLocks noGrp="1"/>
          </p:cNvSpPr>
          <p:nvPr>
            <p:ph type="body" idx="1"/>
          </p:nvPr>
        </p:nvSpPr>
        <p:spPr>
          <a:xfrm>
            <a:off x="838200" y="1273175"/>
            <a:ext cx="10668600" cy="720600"/>
          </a:xfrm>
          <a:prstGeom prst="rect">
            <a:avLst/>
          </a:prstGeom>
          <a:noFill/>
          <a:ln>
            <a:noFill/>
          </a:ln>
        </p:spPr>
        <p:txBody>
          <a:bodyPr spcFirstLastPara="1" wrap="square" lIns="91425" tIns="45700" rIns="91425" bIns="45700" anchor="t" anchorCtr="0">
            <a:normAutofit/>
          </a:bodyPr>
          <a:lstStyle/>
          <a:p>
            <a:pPr marL="457200" lvl="0" indent="-381000" algn="l" rtl="0">
              <a:spcBef>
                <a:spcPts val="0"/>
              </a:spcBef>
              <a:spcAft>
                <a:spcPts val="0"/>
              </a:spcAft>
              <a:buClr>
                <a:srgbClr val="0070C0"/>
              </a:buClr>
              <a:buSzPts val="2400"/>
              <a:buFont typeface="Times New Roman"/>
              <a:buChar char="❖"/>
            </a:pPr>
            <a:r>
              <a:rPr lang="en-US" sz="2400" b="1" dirty="0">
                <a:solidFill>
                  <a:srgbClr val="0070C0"/>
                </a:solidFill>
                <a:latin typeface="Times New Roman"/>
                <a:cs typeface="Times New Roman"/>
                <a:sym typeface="Times New Roman"/>
              </a:rPr>
              <a:t>Lists declaration syntax</a:t>
            </a:r>
            <a:endParaRPr lang="en-US" dirty="0"/>
          </a:p>
        </p:txBody>
      </p:sp>
      <p:graphicFrame>
        <p:nvGraphicFramePr>
          <p:cNvPr id="12" name="Table 4">
            <a:extLst>
              <a:ext uri="{FF2B5EF4-FFF2-40B4-BE49-F238E27FC236}">
                <a16:creationId xmlns:a16="http://schemas.microsoft.com/office/drawing/2014/main" id="{234B4038-314D-4444-89D8-B2CD7700E4FF}"/>
              </a:ext>
            </a:extLst>
          </p:cNvPr>
          <p:cNvGraphicFramePr>
            <a:graphicFrameLocks noGrp="1"/>
          </p:cNvGraphicFramePr>
          <p:nvPr>
            <p:extLst>
              <p:ext uri="{D42A27DB-BD31-4B8C-83A1-F6EECF244321}">
                <p14:modId xmlns:p14="http://schemas.microsoft.com/office/powerpoint/2010/main" val="585109827"/>
              </p:ext>
            </p:extLst>
          </p:nvPr>
        </p:nvGraphicFramePr>
        <p:xfrm>
          <a:off x="3621025" y="1787651"/>
          <a:ext cx="8127999" cy="741680"/>
        </p:xfrm>
        <a:graphic>
          <a:graphicData uri="http://schemas.openxmlformats.org/drawingml/2006/table">
            <a:tbl>
              <a:tblPr firstRow="1" bandRow="1">
                <a:tableStyleId>{0E3FDE45-AF77-4B5C-9715-49D594BDF05E}</a:tableStyleId>
              </a:tblPr>
              <a:tblGrid>
                <a:gridCol w="2709333">
                  <a:extLst>
                    <a:ext uri="{9D8B030D-6E8A-4147-A177-3AD203B41FA5}">
                      <a16:colId xmlns:a16="http://schemas.microsoft.com/office/drawing/2014/main" val="536847677"/>
                    </a:ext>
                  </a:extLst>
                </a:gridCol>
                <a:gridCol w="2709333">
                  <a:extLst>
                    <a:ext uri="{9D8B030D-6E8A-4147-A177-3AD203B41FA5}">
                      <a16:colId xmlns:a16="http://schemas.microsoft.com/office/drawing/2014/main" val="2819760103"/>
                    </a:ext>
                  </a:extLst>
                </a:gridCol>
                <a:gridCol w="2709333">
                  <a:extLst>
                    <a:ext uri="{9D8B030D-6E8A-4147-A177-3AD203B41FA5}">
                      <a16:colId xmlns:a16="http://schemas.microsoft.com/office/drawing/2014/main" val="669221858"/>
                    </a:ext>
                  </a:extLst>
                </a:gridCol>
              </a:tblGrid>
              <a:tr h="370840">
                <a:tc>
                  <a:txBody>
                    <a:bodyPr/>
                    <a:lstStyle/>
                    <a:p>
                      <a:pPr algn="ctr"/>
                      <a:r>
                        <a:rPr lang="en-VN" sz="1600" dirty="0">
                          <a:latin typeface="Times New Roman" panose="02020603050405020304" pitchFamily="18" charset="0"/>
                          <a:cs typeface="Times New Roman" panose="02020603050405020304" pitchFamily="18" charset="0"/>
                        </a:rPr>
                        <a:t>Variable Name</a:t>
                      </a:r>
                    </a:p>
                  </a:txBody>
                  <a:tcPr/>
                </a:tc>
                <a:tc>
                  <a:txBody>
                    <a:bodyPr/>
                    <a:lstStyle/>
                    <a:p>
                      <a:pPr algn="ctr"/>
                      <a:r>
                        <a:rPr lang="en-VN" sz="1600" dirty="0">
                          <a:latin typeface="Times New Roman" panose="02020603050405020304" pitchFamily="18" charset="0"/>
                          <a:cs typeface="Times New Roman" panose="02020603050405020304" pitchFamily="18" charset="0"/>
                        </a:rPr>
                        <a:t>Operator</a:t>
                      </a:r>
                    </a:p>
                  </a:txBody>
                  <a:tcPr/>
                </a:tc>
                <a:tc>
                  <a:txBody>
                    <a:bodyPr/>
                    <a:lstStyle/>
                    <a:p>
                      <a:pPr algn="ctr"/>
                      <a:r>
                        <a:rPr lang="en-VN" sz="1600" dirty="0">
                          <a:latin typeface="Times New Roman" panose="02020603050405020304" pitchFamily="18" charset="0"/>
                          <a:cs typeface="Times New Roman" panose="02020603050405020304" pitchFamily="18" charset="0"/>
                        </a:rPr>
                        <a:t>Value (a list)</a:t>
                      </a:r>
                    </a:p>
                  </a:txBody>
                  <a:tcPr/>
                </a:tc>
                <a:extLst>
                  <a:ext uri="{0D108BD9-81ED-4DB2-BD59-A6C34878D82A}">
                    <a16:rowId xmlns:a16="http://schemas.microsoft.com/office/drawing/2014/main" val="4022742964"/>
                  </a:ext>
                </a:extLst>
              </a:tr>
              <a:tr h="370840">
                <a:tc>
                  <a:txBody>
                    <a:bodyPr/>
                    <a:lstStyle/>
                    <a:p>
                      <a:pPr algn="ctr"/>
                      <a:r>
                        <a:rPr lang="en-VN" sz="1600" dirty="0">
                          <a:latin typeface="Courier New" panose="02070309020205020404" pitchFamily="49" charset="0"/>
                          <a:cs typeface="Courier New" panose="02070309020205020404" pitchFamily="49" charset="0"/>
                        </a:rPr>
                        <a:t>var_1</a:t>
                      </a:r>
                    </a:p>
                  </a:txBody>
                  <a:tcPr/>
                </a:tc>
                <a:tc>
                  <a:txBody>
                    <a:bodyPr/>
                    <a:lstStyle/>
                    <a:p>
                      <a:pPr algn="ctr"/>
                      <a:r>
                        <a:rPr lang="en-VN" sz="1600" dirty="0">
                          <a:latin typeface="Courier New" panose="02070309020205020404" pitchFamily="49" charset="0"/>
                          <a:cs typeface="Courier New" panose="02070309020205020404" pitchFamily="49" charset="0"/>
                        </a:rPr>
                        <a:t>=</a:t>
                      </a:r>
                    </a:p>
                  </a:txBody>
                  <a:tcPr/>
                </a:tc>
                <a:tc>
                  <a:txBody>
                    <a:bodyPr/>
                    <a:lstStyle/>
                    <a:p>
                      <a:pPr algn="ctr"/>
                      <a:r>
                        <a:rPr lang="en-VN" sz="1600" dirty="0">
                          <a:latin typeface="Courier New" panose="02070309020205020404" pitchFamily="49" charset="0"/>
                          <a:cs typeface="Courier New" panose="02070309020205020404" pitchFamily="49" charset="0"/>
                        </a:rPr>
                        <a:t>[]</a:t>
                      </a:r>
                    </a:p>
                  </a:txBody>
                  <a:tcPr/>
                </a:tc>
                <a:extLst>
                  <a:ext uri="{0D108BD9-81ED-4DB2-BD59-A6C34878D82A}">
                    <a16:rowId xmlns:a16="http://schemas.microsoft.com/office/drawing/2014/main" val="3876687693"/>
                  </a:ext>
                </a:extLst>
              </a:tr>
            </a:tbl>
          </a:graphicData>
        </a:graphic>
      </p:graphicFrame>
      <p:sp>
        <p:nvSpPr>
          <p:cNvPr id="13" name="TextBox 12">
            <a:extLst>
              <a:ext uri="{FF2B5EF4-FFF2-40B4-BE49-F238E27FC236}">
                <a16:creationId xmlns:a16="http://schemas.microsoft.com/office/drawing/2014/main" id="{7923BD03-BBD4-0643-AE52-DDD4487173BD}"/>
              </a:ext>
            </a:extLst>
          </p:cNvPr>
          <p:cNvSpPr txBox="1"/>
          <p:nvPr/>
        </p:nvSpPr>
        <p:spPr>
          <a:xfrm>
            <a:off x="459678" y="1973825"/>
            <a:ext cx="2995037" cy="646331"/>
          </a:xfrm>
          <a:prstGeom prst="rect">
            <a:avLst/>
          </a:prstGeom>
          <a:noFill/>
        </p:spPr>
        <p:txBody>
          <a:bodyPr wrap="square" rtlCol="0">
            <a:spAutoFit/>
          </a:bodyPr>
          <a:lstStyle/>
          <a:p>
            <a:pPr algn="ctr"/>
            <a:r>
              <a:rPr lang="en-VN" sz="1800" b="1" dirty="0">
                <a:latin typeface="Times New Roman" panose="02020603050405020304" pitchFamily="18" charset="0"/>
                <a:cs typeface="Times New Roman" panose="02020603050405020304" pitchFamily="18" charset="0"/>
              </a:rPr>
              <a:t>💁 List (empty) declaration syntax:</a:t>
            </a:r>
          </a:p>
        </p:txBody>
      </p:sp>
      <p:graphicFrame>
        <p:nvGraphicFramePr>
          <p:cNvPr id="14" name="Table 4">
            <a:extLst>
              <a:ext uri="{FF2B5EF4-FFF2-40B4-BE49-F238E27FC236}">
                <a16:creationId xmlns:a16="http://schemas.microsoft.com/office/drawing/2014/main" id="{84821F5A-57E7-A947-9703-78FCA1295A08}"/>
              </a:ext>
            </a:extLst>
          </p:cNvPr>
          <p:cNvGraphicFramePr>
            <a:graphicFrameLocks noGrp="1"/>
          </p:cNvGraphicFramePr>
          <p:nvPr>
            <p:extLst>
              <p:ext uri="{D42A27DB-BD31-4B8C-83A1-F6EECF244321}">
                <p14:modId xmlns:p14="http://schemas.microsoft.com/office/powerpoint/2010/main" val="3805227999"/>
              </p:ext>
            </p:extLst>
          </p:nvPr>
        </p:nvGraphicFramePr>
        <p:xfrm>
          <a:off x="3621024" y="2893468"/>
          <a:ext cx="8127999" cy="741680"/>
        </p:xfrm>
        <a:graphic>
          <a:graphicData uri="http://schemas.openxmlformats.org/drawingml/2006/table">
            <a:tbl>
              <a:tblPr firstRow="1" bandRow="1">
                <a:tableStyleId>{0E3FDE45-AF77-4B5C-9715-49D594BDF05E}</a:tableStyleId>
              </a:tblPr>
              <a:tblGrid>
                <a:gridCol w="2709333">
                  <a:extLst>
                    <a:ext uri="{9D8B030D-6E8A-4147-A177-3AD203B41FA5}">
                      <a16:colId xmlns:a16="http://schemas.microsoft.com/office/drawing/2014/main" val="536847677"/>
                    </a:ext>
                  </a:extLst>
                </a:gridCol>
                <a:gridCol w="2709333">
                  <a:extLst>
                    <a:ext uri="{9D8B030D-6E8A-4147-A177-3AD203B41FA5}">
                      <a16:colId xmlns:a16="http://schemas.microsoft.com/office/drawing/2014/main" val="2819760103"/>
                    </a:ext>
                  </a:extLst>
                </a:gridCol>
                <a:gridCol w="2709333">
                  <a:extLst>
                    <a:ext uri="{9D8B030D-6E8A-4147-A177-3AD203B41FA5}">
                      <a16:colId xmlns:a16="http://schemas.microsoft.com/office/drawing/2014/main" val="669221858"/>
                    </a:ext>
                  </a:extLst>
                </a:gridCol>
              </a:tblGrid>
              <a:tr h="370840">
                <a:tc>
                  <a:txBody>
                    <a:bodyPr/>
                    <a:lstStyle/>
                    <a:p>
                      <a:pPr algn="ctr"/>
                      <a:r>
                        <a:rPr lang="en-VN" sz="1600" dirty="0">
                          <a:latin typeface="Times New Roman" panose="02020603050405020304" pitchFamily="18" charset="0"/>
                          <a:cs typeface="Times New Roman" panose="02020603050405020304" pitchFamily="18" charset="0"/>
                        </a:rPr>
                        <a:t>Variable Name</a:t>
                      </a:r>
                    </a:p>
                  </a:txBody>
                  <a:tcPr/>
                </a:tc>
                <a:tc>
                  <a:txBody>
                    <a:bodyPr/>
                    <a:lstStyle/>
                    <a:p>
                      <a:pPr algn="ctr"/>
                      <a:r>
                        <a:rPr lang="en-VN" sz="1600" dirty="0">
                          <a:latin typeface="Times New Roman" panose="02020603050405020304" pitchFamily="18" charset="0"/>
                          <a:cs typeface="Times New Roman" panose="02020603050405020304" pitchFamily="18" charset="0"/>
                        </a:rPr>
                        <a:t>Operator</a:t>
                      </a:r>
                    </a:p>
                  </a:txBody>
                  <a:tcPr/>
                </a:tc>
                <a:tc>
                  <a:txBody>
                    <a:bodyPr/>
                    <a:lstStyle/>
                    <a:p>
                      <a:pPr algn="ctr"/>
                      <a:r>
                        <a:rPr lang="en-VN" sz="1600" dirty="0">
                          <a:latin typeface="Times New Roman" panose="02020603050405020304" pitchFamily="18" charset="0"/>
                          <a:cs typeface="Times New Roman" panose="02020603050405020304" pitchFamily="18" charset="0"/>
                        </a:rPr>
                        <a:t>Value (a list)</a:t>
                      </a:r>
                    </a:p>
                  </a:txBody>
                  <a:tcPr/>
                </a:tc>
                <a:extLst>
                  <a:ext uri="{0D108BD9-81ED-4DB2-BD59-A6C34878D82A}">
                    <a16:rowId xmlns:a16="http://schemas.microsoft.com/office/drawing/2014/main" val="4022742964"/>
                  </a:ext>
                </a:extLst>
              </a:tr>
              <a:tr h="370840">
                <a:tc>
                  <a:txBody>
                    <a:bodyPr/>
                    <a:lstStyle/>
                    <a:p>
                      <a:pPr algn="ctr"/>
                      <a:r>
                        <a:rPr lang="en-VN" sz="1600" dirty="0">
                          <a:latin typeface="Courier New" panose="02070309020205020404" pitchFamily="49" charset="0"/>
                          <a:cs typeface="Courier New" panose="02070309020205020404" pitchFamily="49" charset="0"/>
                        </a:rPr>
                        <a:t>var_1</a:t>
                      </a:r>
                    </a:p>
                  </a:txBody>
                  <a:tcPr/>
                </a:tc>
                <a:tc>
                  <a:txBody>
                    <a:bodyPr/>
                    <a:lstStyle/>
                    <a:p>
                      <a:pPr algn="ctr"/>
                      <a:r>
                        <a:rPr lang="en-VN" sz="1600" dirty="0">
                          <a:latin typeface="Courier New" panose="02070309020205020404" pitchFamily="49" charset="0"/>
                          <a:cs typeface="Courier New" panose="02070309020205020404" pitchFamily="49" charset="0"/>
                        </a:rPr>
                        <a:t>=</a:t>
                      </a:r>
                    </a:p>
                  </a:txBody>
                  <a:tcPr/>
                </a:tc>
                <a:tc>
                  <a:txBody>
                    <a:bodyPr/>
                    <a:lstStyle/>
                    <a:p>
                      <a:pPr algn="ctr"/>
                      <a:r>
                        <a:rPr lang="en-VN" sz="1600" dirty="0">
                          <a:latin typeface="Courier New" panose="02070309020205020404" pitchFamily="49" charset="0"/>
                          <a:cs typeface="Courier New" panose="02070309020205020404" pitchFamily="49" charset="0"/>
                        </a:rPr>
                        <a:t>[1, 2, 3]</a:t>
                      </a:r>
                    </a:p>
                  </a:txBody>
                  <a:tcPr/>
                </a:tc>
                <a:extLst>
                  <a:ext uri="{0D108BD9-81ED-4DB2-BD59-A6C34878D82A}">
                    <a16:rowId xmlns:a16="http://schemas.microsoft.com/office/drawing/2014/main" val="3876687693"/>
                  </a:ext>
                </a:extLst>
              </a:tr>
            </a:tbl>
          </a:graphicData>
        </a:graphic>
      </p:graphicFrame>
      <p:sp>
        <p:nvSpPr>
          <p:cNvPr id="15" name="TextBox 14">
            <a:extLst>
              <a:ext uri="{FF2B5EF4-FFF2-40B4-BE49-F238E27FC236}">
                <a16:creationId xmlns:a16="http://schemas.microsoft.com/office/drawing/2014/main" id="{1B87D0E3-FA60-4F47-9B63-607FBFD95BAB}"/>
              </a:ext>
            </a:extLst>
          </p:cNvPr>
          <p:cNvSpPr txBox="1"/>
          <p:nvPr/>
        </p:nvSpPr>
        <p:spPr>
          <a:xfrm>
            <a:off x="459678" y="2941142"/>
            <a:ext cx="2995037" cy="646331"/>
          </a:xfrm>
          <a:prstGeom prst="rect">
            <a:avLst/>
          </a:prstGeom>
          <a:noFill/>
        </p:spPr>
        <p:txBody>
          <a:bodyPr wrap="square" rtlCol="0">
            <a:spAutoFit/>
          </a:bodyPr>
          <a:lstStyle/>
          <a:p>
            <a:pPr algn="ctr"/>
            <a:r>
              <a:rPr lang="en-VN" sz="1800" b="1" dirty="0">
                <a:latin typeface="Times New Roman" panose="02020603050405020304" pitchFamily="18" charset="0"/>
                <a:cs typeface="Times New Roman" panose="02020603050405020304" pitchFamily="18" charset="0"/>
              </a:rPr>
              <a:t>💁‍♀️ List (store some values) declaration syntax:</a:t>
            </a:r>
          </a:p>
        </p:txBody>
      </p:sp>
      <p:graphicFrame>
        <p:nvGraphicFramePr>
          <p:cNvPr id="17" name="Table 4">
            <a:extLst>
              <a:ext uri="{FF2B5EF4-FFF2-40B4-BE49-F238E27FC236}">
                <a16:creationId xmlns:a16="http://schemas.microsoft.com/office/drawing/2014/main" id="{D9203216-FCD2-3748-B8E0-F2DB606CCA3B}"/>
              </a:ext>
            </a:extLst>
          </p:cNvPr>
          <p:cNvGraphicFramePr>
            <a:graphicFrameLocks noGrp="1"/>
          </p:cNvGraphicFramePr>
          <p:nvPr>
            <p:extLst>
              <p:ext uri="{D42A27DB-BD31-4B8C-83A1-F6EECF244321}">
                <p14:modId xmlns:p14="http://schemas.microsoft.com/office/powerpoint/2010/main" val="2722917757"/>
              </p:ext>
            </p:extLst>
          </p:nvPr>
        </p:nvGraphicFramePr>
        <p:xfrm>
          <a:off x="3621025" y="3999285"/>
          <a:ext cx="8127999" cy="741680"/>
        </p:xfrm>
        <a:graphic>
          <a:graphicData uri="http://schemas.openxmlformats.org/drawingml/2006/table">
            <a:tbl>
              <a:tblPr firstRow="1" bandRow="1">
                <a:tableStyleId>{0E3FDE45-AF77-4B5C-9715-49D594BDF05E}</a:tableStyleId>
              </a:tblPr>
              <a:tblGrid>
                <a:gridCol w="2709333">
                  <a:extLst>
                    <a:ext uri="{9D8B030D-6E8A-4147-A177-3AD203B41FA5}">
                      <a16:colId xmlns:a16="http://schemas.microsoft.com/office/drawing/2014/main" val="536847677"/>
                    </a:ext>
                  </a:extLst>
                </a:gridCol>
                <a:gridCol w="2709333">
                  <a:extLst>
                    <a:ext uri="{9D8B030D-6E8A-4147-A177-3AD203B41FA5}">
                      <a16:colId xmlns:a16="http://schemas.microsoft.com/office/drawing/2014/main" val="2819760103"/>
                    </a:ext>
                  </a:extLst>
                </a:gridCol>
                <a:gridCol w="2709333">
                  <a:extLst>
                    <a:ext uri="{9D8B030D-6E8A-4147-A177-3AD203B41FA5}">
                      <a16:colId xmlns:a16="http://schemas.microsoft.com/office/drawing/2014/main" val="669221858"/>
                    </a:ext>
                  </a:extLst>
                </a:gridCol>
              </a:tblGrid>
              <a:tr h="370840">
                <a:tc>
                  <a:txBody>
                    <a:bodyPr/>
                    <a:lstStyle/>
                    <a:p>
                      <a:pPr algn="ctr"/>
                      <a:r>
                        <a:rPr lang="en-VN" sz="1600" dirty="0">
                          <a:latin typeface="Times New Roman" panose="02020603050405020304" pitchFamily="18" charset="0"/>
                          <a:cs typeface="Times New Roman" panose="02020603050405020304" pitchFamily="18" charset="0"/>
                        </a:rPr>
                        <a:t>Variable Name</a:t>
                      </a:r>
                    </a:p>
                  </a:txBody>
                  <a:tcPr/>
                </a:tc>
                <a:tc>
                  <a:txBody>
                    <a:bodyPr/>
                    <a:lstStyle/>
                    <a:p>
                      <a:pPr algn="ctr"/>
                      <a:r>
                        <a:rPr lang="en-VN" sz="1600" dirty="0">
                          <a:latin typeface="Times New Roman" panose="02020603050405020304" pitchFamily="18" charset="0"/>
                          <a:cs typeface="Times New Roman" panose="02020603050405020304" pitchFamily="18" charset="0"/>
                        </a:rPr>
                        <a:t>Operator</a:t>
                      </a:r>
                    </a:p>
                  </a:txBody>
                  <a:tcPr/>
                </a:tc>
                <a:tc>
                  <a:txBody>
                    <a:bodyPr/>
                    <a:lstStyle/>
                    <a:p>
                      <a:pPr algn="ctr"/>
                      <a:r>
                        <a:rPr lang="en-VN" sz="1600" dirty="0">
                          <a:latin typeface="Times New Roman" panose="02020603050405020304" pitchFamily="18" charset="0"/>
                          <a:cs typeface="Times New Roman" panose="02020603050405020304" pitchFamily="18" charset="0"/>
                        </a:rPr>
                        <a:t>Value (a list)</a:t>
                      </a:r>
                    </a:p>
                  </a:txBody>
                  <a:tcPr/>
                </a:tc>
                <a:extLst>
                  <a:ext uri="{0D108BD9-81ED-4DB2-BD59-A6C34878D82A}">
                    <a16:rowId xmlns:a16="http://schemas.microsoft.com/office/drawing/2014/main" val="4022742964"/>
                  </a:ext>
                </a:extLst>
              </a:tr>
              <a:tr h="370840">
                <a:tc>
                  <a:txBody>
                    <a:bodyPr/>
                    <a:lstStyle/>
                    <a:p>
                      <a:pPr algn="ctr"/>
                      <a:r>
                        <a:rPr lang="en-VN" sz="1600" dirty="0">
                          <a:latin typeface="Courier New" panose="02070309020205020404" pitchFamily="49" charset="0"/>
                          <a:cs typeface="Courier New" panose="02070309020205020404" pitchFamily="49" charset="0"/>
                        </a:rPr>
                        <a:t>var_1</a:t>
                      </a:r>
                    </a:p>
                  </a:txBody>
                  <a:tcPr/>
                </a:tc>
                <a:tc>
                  <a:txBody>
                    <a:bodyPr/>
                    <a:lstStyle/>
                    <a:p>
                      <a:pPr algn="ctr"/>
                      <a:r>
                        <a:rPr lang="en-VN" sz="1600" dirty="0">
                          <a:latin typeface="Courier New" panose="02070309020205020404" pitchFamily="49" charset="0"/>
                          <a:cs typeface="Courier New" panose="02070309020205020404" pitchFamily="49" charset="0"/>
                        </a:rPr>
                        <a:t>=</a:t>
                      </a:r>
                    </a:p>
                  </a:txBody>
                  <a:tcPr/>
                </a:tc>
                <a:tc>
                  <a:txBody>
                    <a:bodyPr/>
                    <a:lstStyle/>
                    <a:p>
                      <a:pPr algn="ctr"/>
                      <a:r>
                        <a:rPr lang="en-VN" sz="1600" dirty="0">
                          <a:latin typeface="Courier New" panose="02070309020205020404" pitchFamily="49" charset="0"/>
                          <a:cs typeface="Courier New" panose="02070309020205020404" pitchFamily="49" charset="0"/>
                        </a:rPr>
                        <a:t>[1, 0.5, 'hello']</a:t>
                      </a:r>
                    </a:p>
                  </a:txBody>
                  <a:tcPr/>
                </a:tc>
                <a:extLst>
                  <a:ext uri="{0D108BD9-81ED-4DB2-BD59-A6C34878D82A}">
                    <a16:rowId xmlns:a16="http://schemas.microsoft.com/office/drawing/2014/main" val="3876687693"/>
                  </a:ext>
                </a:extLst>
              </a:tr>
            </a:tbl>
          </a:graphicData>
        </a:graphic>
      </p:graphicFrame>
      <p:sp>
        <p:nvSpPr>
          <p:cNvPr id="18" name="TextBox 17">
            <a:extLst>
              <a:ext uri="{FF2B5EF4-FFF2-40B4-BE49-F238E27FC236}">
                <a16:creationId xmlns:a16="http://schemas.microsoft.com/office/drawing/2014/main" id="{33B81787-3647-D343-82BD-BF099B811617}"/>
              </a:ext>
            </a:extLst>
          </p:cNvPr>
          <p:cNvSpPr txBox="1"/>
          <p:nvPr/>
        </p:nvSpPr>
        <p:spPr>
          <a:xfrm>
            <a:off x="459678" y="3911664"/>
            <a:ext cx="2995037" cy="923330"/>
          </a:xfrm>
          <a:prstGeom prst="rect">
            <a:avLst/>
          </a:prstGeom>
          <a:noFill/>
        </p:spPr>
        <p:txBody>
          <a:bodyPr wrap="square" rtlCol="0">
            <a:spAutoFit/>
          </a:bodyPr>
          <a:lstStyle/>
          <a:p>
            <a:pPr algn="ctr"/>
            <a:r>
              <a:rPr lang="en-VN" sz="1800" b="1" dirty="0">
                <a:latin typeface="Times New Roman" panose="02020603050405020304" pitchFamily="18" charset="0"/>
                <a:cs typeface="Times New Roman" panose="02020603050405020304" pitchFamily="18" charset="0"/>
              </a:rPr>
              <a:t>💁‍♂️ List (store some values with differ</a:t>
            </a:r>
            <a:r>
              <a:rPr lang="en-US" sz="1800" b="1" dirty="0">
                <a:latin typeface="Times New Roman" panose="02020603050405020304" pitchFamily="18" charset="0"/>
                <a:cs typeface="Times New Roman" panose="02020603050405020304" pitchFamily="18" charset="0"/>
              </a:rPr>
              <a:t>e</a:t>
            </a:r>
            <a:r>
              <a:rPr lang="en-VN" sz="1800" b="1" dirty="0">
                <a:latin typeface="Times New Roman" panose="02020603050405020304" pitchFamily="18" charset="0"/>
                <a:cs typeface="Times New Roman" panose="02020603050405020304" pitchFamily="18" charset="0"/>
              </a:rPr>
              <a:t>nt type) declaration syntax:</a:t>
            </a:r>
          </a:p>
        </p:txBody>
      </p:sp>
      <p:graphicFrame>
        <p:nvGraphicFramePr>
          <p:cNvPr id="19" name="Table 4">
            <a:extLst>
              <a:ext uri="{FF2B5EF4-FFF2-40B4-BE49-F238E27FC236}">
                <a16:creationId xmlns:a16="http://schemas.microsoft.com/office/drawing/2014/main" id="{8C3227CE-28DB-9D45-AB66-B653DF6EDBBB}"/>
              </a:ext>
            </a:extLst>
          </p:cNvPr>
          <p:cNvGraphicFramePr>
            <a:graphicFrameLocks noGrp="1"/>
          </p:cNvGraphicFramePr>
          <p:nvPr>
            <p:extLst>
              <p:ext uri="{D42A27DB-BD31-4B8C-83A1-F6EECF244321}">
                <p14:modId xmlns:p14="http://schemas.microsoft.com/office/powerpoint/2010/main" val="3983083243"/>
              </p:ext>
            </p:extLst>
          </p:nvPr>
        </p:nvGraphicFramePr>
        <p:xfrm>
          <a:off x="3621025" y="5199131"/>
          <a:ext cx="8127999" cy="1193800"/>
        </p:xfrm>
        <a:graphic>
          <a:graphicData uri="http://schemas.openxmlformats.org/drawingml/2006/table">
            <a:tbl>
              <a:tblPr firstRow="1" bandRow="1">
                <a:tableStyleId>{0E3FDE45-AF77-4B5C-9715-49D594BDF05E}</a:tableStyleId>
              </a:tblPr>
              <a:tblGrid>
                <a:gridCol w="2709333">
                  <a:extLst>
                    <a:ext uri="{9D8B030D-6E8A-4147-A177-3AD203B41FA5}">
                      <a16:colId xmlns:a16="http://schemas.microsoft.com/office/drawing/2014/main" val="536847677"/>
                    </a:ext>
                  </a:extLst>
                </a:gridCol>
                <a:gridCol w="2709333">
                  <a:extLst>
                    <a:ext uri="{9D8B030D-6E8A-4147-A177-3AD203B41FA5}">
                      <a16:colId xmlns:a16="http://schemas.microsoft.com/office/drawing/2014/main" val="2819760103"/>
                    </a:ext>
                  </a:extLst>
                </a:gridCol>
                <a:gridCol w="2709333">
                  <a:extLst>
                    <a:ext uri="{9D8B030D-6E8A-4147-A177-3AD203B41FA5}">
                      <a16:colId xmlns:a16="http://schemas.microsoft.com/office/drawing/2014/main" val="669221858"/>
                    </a:ext>
                  </a:extLst>
                </a:gridCol>
              </a:tblGrid>
              <a:tr h="370840">
                <a:tc>
                  <a:txBody>
                    <a:bodyPr/>
                    <a:lstStyle/>
                    <a:p>
                      <a:pPr algn="ctr"/>
                      <a:r>
                        <a:rPr lang="en-VN" sz="1600" dirty="0">
                          <a:latin typeface="Times New Roman" panose="02020603050405020304" pitchFamily="18" charset="0"/>
                          <a:cs typeface="Times New Roman" panose="02020603050405020304" pitchFamily="18" charset="0"/>
                        </a:rPr>
                        <a:t>Variable Name</a:t>
                      </a:r>
                    </a:p>
                  </a:txBody>
                  <a:tcPr/>
                </a:tc>
                <a:tc>
                  <a:txBody>
                    <a:bodyPr/>
                    <a:lstStyle/>
                    <a:p>
                      <a:pPr algn="ctr"/>
                      <a:r>
                        <a:rPr lang="en-VN" sz="1600" dirty="0">
                          <a:latin typeface="Times New Roman" panose="02020603050405020304" pitchFamily="18" charset="0"/>
                          <a:cs typeface="Times New Roman" panose="02020603050405020304" pitchFamily="18" charset="0"/>
                        </a:rPr>
                        <a:t>Operator</a:t>
                      </a:r>
                    </a:p>
                  </a:txBody>
                  <a:tcPr/>
                </a:tc>
                <a:tc>
                  <a:txBody>
                    <a:bodyPr/>
                    <a:lstStyle/>
                    <a:p>
                      <a:pPr algn="ctr"/>
                      <a:r>
                        <a:rPr lang="en-VN" sz="1600" dirty="0">
                          <a:latin typeface="Times New Roman" panose="02020603050405020304" pitchFamily="18" charset="0"/>
                          <a:cs typeface="Times New Roman" panose="02020603050405020304" pitchFamily="18" charset="0"/>
                        </a:rPr>
                        <a:t>Value (a list)</a:t>
                      </a:r>
                    </a:p>
                  </a:txBody>
                  <a:tcPr/>
                </a:tc>
                <a:extLst>
                  <a:ext uri="{0D108BD9-81ED-4DB2-BD59-A6C34878D82A}">
                    <a16:rowId xmlns:a16="http://schemas.microsoft.com/office/drawing/2014/main" val="4022742964"/>
                  </a:ext>
                </a:extLst>
              </a:tr>
              <a:tr h="370840">
                <a:tc>
                  <a:txBody>
                    <a:bodyPr/>
                    <a:lstStyle/>
                    <a:p>
                      <a:pPr algn="ctr"/>
                      <a:r>
                        <a:rPr lang="en-VN" sz="1600" dirty="0">
                          <a:latin typeface="Courier New" panose="02070309020205020404" pitchFamily="49" charset="0"/>
                          <a:cs typeface="Courier New" panose="02070309020205020404" pitchFamily="49" charset="0"/>
                        </a:rPr>
                        <a:t>var_1</a:t>
                      </a:r>
                    </a:p>
                  </a:txBody>
                  <a:tcPr anchor="ctr"/>
                </a:tc>
                <a:tc>
                  <a:txBody>
                    <a:bodyPr/>
                    <a:lstStyle/>
                    <a:p>
                      <a:pPr algn="ctr"/>
                      <a:r>
                        <a:rPr lang="en-VN" sz="1600" dirty="0">
                          <a:latin typeface="Courier New" panose="02070309020205020404" pitchFamily="49" charset="0"/>
                          <a:cs typeface="Courier New" panose="02070309020205020404" pitchFamily="49" charset="0"/>
                        </a:rPr>
                        <a:t>=</a:t>
                      </a:r>
                    </a:p>
                  </a:txBody>
                  <a:tcPr anchor="ctr"/>
                </a:tc>
                <a:tc>
                  <a:txBody>
                    <a:bodyPr/>
                    <a:lstStyle/>
                    <a:p>
                      <a:pPr algn="ctr"/>
                      <a:r>
                        <a:rPr lang="en-VN" sz="1600" dirty="0">
                          <a:latin typeface="Courier New" panose="02070309020205020404" pitchFamily="49" charset="0"/>
                          <a:cs typeface="Courier New" panose="02070309020205020404" pitchFamily="49" charset="0"/>
                        </a:rPr>
                        <a:t>[[1, 2], [’hello’, ’aivn’], [[3, 4], [5, 6]]]</a:t>
                      </a:r>
                    </a:p>
                  </a:txBody>
                  <a:tcPr anchor="ctr"/>
                </a:tc>
                <a:extLst>
                  <a:ext uri="{0D108BD9-81ED-4DB2-BD59-A6C34878D82A}">
                    <a16:rowId xmlns:a16="http://schemas.microsoft.com/office/drawing/2014/main" val="3876687693"/>
                  </a:ext>
                </a:extLst>
              </a:tr>
            </a:tbl>
          </a:graphicData>
        </a:graphic>
      </p:graphicFrame>
      <p:sp>
        <p:nvSpPr>
          <p:cNvPr id="20" name="TextBox 19">
            <a:extLst>
              <a:ext uri="{FF2B5EF4-FFF2-40B4-BE49-F238E27FC236}">
                <a16:creationId xmlns:a16="http://schemas.microsoft.com/office/drawing/2014/main" id="{998EA9A6-14F7-3D44-A53D-4A549ACA9048}"/>
              </a:ext>
            </a:extLst>
          </p:cNvPr>
          <p:cNvSpPr txBox="1"/>
          <p:nvPr/>
        </p:nvSpPr>
        <p:spPr>
          <a:xfrm>
            <a:off x="442976" y="5472865"/>
            <a:ext cx="2995037" cy="646331"/>
          </a:xfrm>
          <a:prstGeom prst="rect">
            <a:avLst/>
          </a:prstGeom>
          <a:noFill/>
        </p:spPr>
        <p:txBody>
          <a:bodyPr wrap="square" rtlCol="0">
            <a:spAutoFit/>
          </a:bodyPr>
          <a:lstStyle/>
          <a:p>
            <a:pPr algn="ctr"/>
            <a:r>
              <a:rPr lang="en-VN" sz="1800" b="1" dirty="0">
                <a:latin typeface="Times New Roman" panose="02020603050405020304" pitchFamily="18" charset="0"/>
                <a:cs typeface="Times New Roman" panose="02020603050405020304" pitchFamily="18" charset="0"/>
              </a:rPr>
              <a:t>💁 Nested list declaration syntax:</a:t>
            </a:r>
          </a:p>
        </p:txBody>
      </p:sp>
    </p:spTree>
    <p:extLst>
      <p:ext uri="{BB962C8B-B14F-4D97-AF65-F5344CB8AC3E}">
        <p14:creationId xmlns:p14="http://schemas.microsoft.com/office/powerpoint/2010/main" val="327335031"/>
      </p:ext>
    </p:extLst>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838200" y="0"/>
            <a:ext cx="10515600" cy="998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Times New Roman"/>
              <a:buNone/>
            </a:pPr>
            <a:r>
              <a:rPr lang="en-US" b="1" dirty="0">
                <a:solidFill>
                  <a:srgbClr val="00B050"/>
                </a:solidFill>
                <a:latin typeface="Times New Roman"/>
                <a:cs typeface="Times New Roman"/>
                <a:sym typeface="Times New Roman"/>
              </a:rPr>
              <a:t>Revise</a:t>
            </a:r>
            <a:endParaRPr dirty="0"/>
          </a:p>
        </p:txBody>
      </p:sp>
      <p:sp>
        <p:nvSpPr>
          <p:cNvPr id="186" name="Google Shape;186;p21"/>
          <p:cNvSpPr/>
          <p:nvPr/>
        </p:nvSpPr>
        <p:spPr>
          <a:xfrm>
            <a:off x="550073" y="1002835"/>
            <a:ext cx="11190600" cy="127200"/>
          </a:xfrm>
          <a:prstGeom prst="rect">
            <a:avLst/>
          </a:prstGeom>
          <a:solidFill>
            <a:srgbClr val="C55A11"/>
          </a:solid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 name="Google Shape;187;p2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188" name="Google Shape;188;p21"/>
          <p:cNvSpPr txBox="1">
            <a:spLocks noGrp="1"/>
          </p:cNvSpPr>
          <p:nvPr>
            <p:ph type="body" idx="1"/>
          </p:nvPr>
        </p:nvSpPr>
        <p:spPr>
          <a:xfrm>
            <a:off x="838200" y="1273175"/>
            <a:ext cx="10668600" cy="720600"/>
          </a:xfrm>
          <a:prstGeom prst="rect">
            <a:avLst/>
          </a:prstGeom>
          <a:noFill/>
          <a:ln>
            <a:noFill/>
          </a:ln>
        </p:spPr>
        <p:txBody>
          <a:bodyPr spcFirstLastPara="1" wrap="square" lIns="91425" tIns="45700" rIns="91425" bIns="45700" anchor="t" anchorCtr="0">
            <a:normAutofit/>
          </a:bodyPr>
          <a:lstStyle/>
          <a:p>
            <a:pPr marL="457200" lvl="0" indent="-381000" algn="l" rtl="0">
              <a:spcBef>
                <a:spcPts val="0"/>
              </a:spcBef>
              <a:spcAft>
                <a:spcPts val="0"/>
              </a:spcAft>
              <a:buClr>
                <a:srgbClr val="0070C0"/>
              </a:buClr>
              <a:buSzPts val="2400"/>
              <a:buFont typeface="Times New Roman"/>
              <a:buChar char="❖"/>
            </a:pPr>
            <a:r>
              <a:rPr lang="en-US" sz="2400" b="1" dirty="0">
                <a:solidFill>
                  <a:srgbClr val="0070C0"/>
                </a:solidFill>
                <a:latin typeface="Times New Roman"/>
                <a:cs typeface="Times New Roman"/>
                <a:sym typeface="Times New Roman"/>
              </a:rPr>
              <a:t>Some list usages</a:t>
            </a:r>
            <a:endParaRPr lang="en-US" dirty="0"/>
          </a:p>
        </p:txBody>
      </p:sp>
      <p:sp>
        <p:nvSpPr>
          <p:cNvPr id="6" name="TextBox 5">
            <a:extLst>
              <a:ext uri="{FF2B5EF4-FFF2-40B4-BE49-F238E27FC236}">
                <a16:creationId xmlns:a16="http://schemas.microsoft.com/office/drawing/2014/main" id="{95BE6DD2-258B-094A-98AB-0CF5FA82B627}"/>
              </a:ext>
            </a:extLst>
          </p:cNvPr>
          <p:cNvSpPr txBox="1"/>
          <p:nvPr/>
        </p:nvSpPr>
        <p:spPr>
          <a:xfrm>
            <a:off x="550073" y="2136915"/>
            <a:ext cx="5099165" cy="1754326"/>
          </a:xfrm>
          <a:prstGeom prst="rect">
            <a:avLst/>
          </a:prstGeom>
          <a:no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VN" sz="1800" dirty="0">
                <a:solidFill>
                  <a:schemeClr val="tx1"/>
                </a:solidFill>
                <a:latin typeface="Courier New" panose="02070309020205020404" pitchFamily="49" charset="0"/>
                <a:cs typeface="Courier New" panose="02070309020205020404" pitchFamily="49" charset="0"/>
              </a:rPr>
              <a:t># store value from 1 to 1000</a:t>
            </a:r>
          </a:p>
          <a:p>
            <a:r>
              <a:rPr lang="en-VN" sz="1800" dirty="0">
                <a:solidFill>
                  <a:schemeClr val="tx1"/>
                </a:solidFill>
                <a:latin typeface="Courier New" panose="02070309020205020404" pitchFamily="49" charset="0"/>
                <a:cs typeface="Courier New" panose="02070309020205020404" pitchFamily="49" charset="0"/>
              </a:rPr>
              <a:t># use a single variable to store multiple values</a:t>
            </a:r>
          </a:p>
          <a:p>
            <a:r>
              <a:rPr lang="en-VN" sz="1800" dirty="0">
                <a:solidFill>
                  <a:schemeClr val="tx1"/>
                </a:solidFill>
                <a:latin typeface="Courier New" panose="02070309020205020404" pitchFamily="49" charset="0"/>
                <a:cs typeface="Courier New" panose="02070309020205020404" pitchFamily="49" charset="0"/>
              </a:rPr>
              <a:t>var_1 = [1, 2, …, 1000] # example</a:t>
            </a:r>
          </a:p>
          <a:p>
            <a:r>
              <a:rPr lang="en-VN" sz="1800" dirty="0">
                <a:solidFill>
                  <a:schemeClr val="tx1"/>
                </a:solidFill>
                <a:latin typeface="Courier New" panose="02070309020205020404" pitchFamily="49" charset="0"/>
                <a:cs typeface="Courier New" panose="02070309020205020404" pitchFamily="49" charset="0"/>
              </a:rPr>
              <a:t>var_2 = range(1, 1001) # type(range()) -&gt; list</a:t>
            </a:r>
          </a:p>
        </p:txBody>
      </p:sp>
      <p:sp>
        <p:nvSpPr>
          <p:cNvPr id="7" name="TextBox 6">
            <a:extLst>
              <a:ext uri="{FF2B5EF4-FFF2-40B4-BE49-F238E27FC236}">
                <a16:creationId xmlns:a16="http://schemas.microsoft.com/office/drawing/2014/main" id="{157E465B-62FE-9649-BC6D-633360A21CEE}"/>
              </a:ext>
            </a:extLst>
          </p:cNvPr>
          <p:cNvSpPr txBox="1"/>
          <p:nvPr/>
        </p:nvSpPr>
        <p:spPr>
          <a:xfrm>
            <a:off x="6542762" y="2136915"/>
            <a:ext cx="5099165" cy="3139321"/>
          </a:xfrm>
          <a:prstGeom prst="rect">
            <a:avLst/>
          </a:prstGeom>
          <a:no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VN" sz="1800" dirty="0">
                <a:solidFill>
                  <a:schemeClr val="tx1"/>
                </a:solidFill>
                <a:latin typeface="Courier New" panose="02070309020205020404" pitchFamily="49" charset="0"/>
                <a:cs typeface="Courier New" panose="02070309020205020404" pitchFamily="49" charset="0"/>
              </a:rPr>
              <a:t># iterate through each value in list</a:t>
            </a:r>
          </a:p>
          <a:p>
            <a:r>
              <a:rPr lang="en-VN" sz="1800" dirty="0">
                <a:solidFill>
                  <a:schemeClr val="tx1"/>
                </a:solidFill>
                <a:latin typeface="Courier New" panose="02070309020205020404" pitchFamily="49" charset="0"/>
                <a:cs typeface="Courier New" panose="02070309020205020404" pitchFamily="49" charset="0"/>
              </a:rPr>
              <a:t>var_1 = [1, 2, 3, 4, 5]</a:t>
            </a:r>
          </a:p>
          <a:p>
            <a:r>
              <a:rPr lang="en-US" sz="1800" dirty="0">
                <a:solidFill>
                  <a:schemeClr val="tx1"/>
                </a:solidFill>
                <a:latin typeface="Courier New" panose="02070309020205020404" pitchFamily="49" charset="0"/>
                <a:cs typeface="Courier New" panose="02070309020205020404" pitchFamily="49" charset="0"/>
              </a:rPr>
              <a:t>for element in var_1:</a:t>
            </a:r>
          </a:p>
          <a:p>
            <a:r>
              <a:rPr lang="en-US" sz="1800" dirty="0">
                <a:solidFill>
                  <a:schemeClr val="tx1"/>
                </a:solidFill>
                <a:latin typeface="Courier New" panose="02070309020205020404" pitchFamily="49" charset="0"/>
                <a:cs typeface="Courier New" panose="02070309020205020404" pitchFamily="49" charset="0"/>
              </a:rPr>
              <a:t>  print(element)</a:t>
            </a:r>
            <a:endParaRPr lang="en-VN" sz="1800" dirty="0">
              <a:solidFill>
                <a:schemeClr val="tx1"/>
              </a:solidFill>
              <a:latin typeface="Courier New" panose="02070309020205020404" pitchFamily="49" charset="0"/>
              <a:cs typeface="Courier New" panose="02070309020205020404" pitchFamily="49" charset="0"/>
            </a:endParaRPr>
          </a:p>
          <a:p>
            <a:r>
              <a:rPr lang="en-US" sz="1800" dirty="0">
                <a:solidFill>
                  <a:schemeClr val="tx1"/>
                </a:solidFill>
                <a:latin typeface="Courier New" panose="02070309020205020404" pitchFamily="49" charset="0"/>
                <a:cs typeface="Courier New" panose="02070309020205020404" pitchFamily="49" charset="0"/>
              </a:rPr>
              <a:t>print(var_1)</a:t>
            </a:r>
          </a:p>
          <a:p>
            <a:r>
              <a:rPr lang="en-US" sz="1800" dirty="0">
                <a:solidFill>
                  <a:schemeClr val="tx1"/>
                </a:solidFill>
                <a:latin typeface="Courier New" panose="02070309020205020404" pitchFamily="49" charset="0"/>
                <a:cs typeface="Courier New" panose="02070309020205020404" pitchFamily="49" charset="0"/>
              </a:rPr>
              <a:t>&gt;&gt;&gt; 1</a:t>
            </a:r>
          </a:p>
          <a:p>
            <a:r>
              <a:rPr lang="en-US" sz="1800" dirty="0">
                <a:solidFill>
                  <a:schemeClr val="tx1"/>
                </a:solidFill>
                <a:latin typeface="Courier New" panose="02070309020205020404" pitchFamily="49" charset="0"/>
                <a:cs typeface="Courier New" panose="02070309020205020404" pitchFamily="49" charset="0"/>
              </a:rPr>
              <a:t>&gt;&gt;&gt; 2</a:t>
            </a:r>
          </a:p>
          <a:p>
            <a:r>
              <a:rPr lang="en-US" sz="1800" dirty="0">
                <a:solidFill>
                  <a:schemeClr val="tx1"/>
                </a:solidFill>
                <a:latin typeface="Courier New" panose="02070309020205020404" pitchFamily="49" charset="0"/>
                <a:cs typeface="Courier New" panose="02070309020205020404" pitchFamily="49" charset="0"/>
              </a:rPr>
              <a:t>&gt;&gt;&gt; 3</a:t>
            </a:r>
          </a:p>
          <a:p>
            <a:r>
              <a:rPr lang="en-US" sz="1800" dirty="0">
                <a:solidFill>
                  <a:schemeClr val="tx1"/>
                </a:solidFill>
                <a:latin typeface="Courier New" panose="02070309020205020404" pitchFamily="49" charset="0"/>
                <a:cs typeface="Courier New" panose="02070309020205020404" pitchFamily="49" charset="0"/>
              </a:rPr>
              <a:t>&gt;&gt;&gt; 4</a:t>
            </a:r>
          </a:p>
          <a:p>
            <a:r>
              <a:rPr lang="en-US" sz="1800" dirty="0">
                <a:solidFill>
                  <a:schemeClr val="tx1"/>
                </a:solidFill>
                <a:latin typeface="Courier New" panose="02070309020205020404" pitchFamily="49" charset="0"/>
                <a:cs typeface="Courier New" panose="02070309020205020404" pitchFamily="49" charset="0"/>
              </a:rPr>
              <a:t>&gt;&gt;&gt; 5</a:t>
            </a:r>
          </a:p>
          <a:p>
            <a:r>
              <a:rPr lang="en-US" sz="1800" dirty="0">
                <a:solidFill>
                  <a:schemeClr val="tx1"/>
                </a:solidFill>
                <a:latin typeface="Courier New" panose="02070309020205020404" pitchFamily="49" charset="0"/>
                <a:cs typeface="Courier New" panose="02070309020205020404" pitchFamily="49" charset="0"/>
              </a:rPr>
              <a:t>&gt;&gt;&gt; [1, 2, 3, 4, 5]</a:t>
            </a:r>
          </a:p>
        </p:txBody>
      </p:sp>
      <p:sp>
        <p:nvSpPr>
          <p:cNvPr id="2" name="TextBox 1">
            <a:extLst>
              <a:ext uri="{FF2B5EF4-FFF2-40B4-BE49-F238E27FC236}">
                <a16:creationId xmlns:a16="http://schemas.microsoft.com/office/drawing/2014/main" id="{FC33CC32-7844-B14C-A870-C5CCB6D8BF81}"/>
              </a:ext>
            </a:extLst>
          </p:cNvPr>
          <p:cNvSpPr txBox="1"/>
          <p:nvPr/>
        </p:nvSpPr>
        <p:spPr>
          <a:xfrm>
            <a:off x="1778695" y="5655110"/>
            <a:ext cx="789140"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VN" sz="2000" b="1" dirty="0">
                <a:latin typeface="Times New Roman" panose="02020603050405020304" pitchFamily="18" charset="0"/>
                <a:cs typeface="Times New Roman" panose="02020603050405020304" pitchFamily="18" charset="0"/>
              </a:rPr>
              <a:t>List</a:t>
            </a:r>
          </a:p>
        </p:txBody>
      </p:sp>
      <p:cxnSp>
        <p:nvCxnSpPr>
          <p:cNvPr id="4" name="Straight Arrow Connector 3">
            <a:extLst>
              <a:ext uri="{FF2B5EF4-FFF2-40B4-BE49-F238E27FC236}">
                <a16:creationId xmlns:a16="http://schemas.microsoft.com/office/drawing/2014/main" id="{039E6021-B5B7-4545-A7BC-75D24688C3D8}"/>
              </a:ext>
            </a:extLst>
          </p:cNvPr>
          <p:cNvCxnSpPr>
            <a:cxnSpLocks/>
            <a:stCxn id="2" idx="0"/>
          </p:cNvCxnSpPr>
          <p:nvPr/>
        </p:nvCxnSpPr>
        <p:spPr>
          <a:xfrm flipH="1" flipV="1">
            <a:off x="2163871" y="3891241"/>
            <a:ext cx="9394" cy="17638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262979C6-3D8C-AF4F-B559-3E5826E69932}"/>
              </a:ext>
            </a:extLst>
          </p:cNvPr>
          <p:cNvCxnSpPr>
            <a:cxnSpLocks/>
            <a:stCxn id="2" idx="3"/>
          </p:cNvCxnSpPr>
          <p:nvPr/>
        </p:nvCxnSpPr>
        <p:spPr>
          <a:xfrm flipV="1">
            <a:off x="2567835" y="5276236"/>
            <a:ext cx="3974927" cy="5789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89DB56B-A8E9-4E4D-8D0B-0CD269DFDBF2}"/>
              </a:ext>
            </a:extLst>
          </p:cNvPr>
          <p:cNvSpPr txBox="1"/>
          <p:nvPr/>
        </p:nvSpPr>
        <p:spPr>
          <a:xfrm>
            <a:off x="2211271" y="4532916"/>
            <a:ext cx="2550698" cy="369332"/>
          </a:xfrm>
          <a:prstGeom prst="rect">
            <a:avLst/>
          </a:prstGeom>
          <a:noFill/>
        </p:spPr>
        <p:txBody>
          <a:bodyPr wrap="none" rtlCol="0">
            <a:spAutoFit/>
          </a:bodyPr>
          <a:lstStyle/>
          <a:p>
            <a:r>
              <a:rPr lang="en-VN" sz="1800" b="1" dirty="0">
                <a:latin typeface="Times New Roman" panose="02020603050405020304" pitchFamily="18" charset="0"/>
                <a:cs typeface="Times New Roman" panose="02020603050405020304" pitchFamily="18" charset="0"/>
              </a:rPr>
              <a:t>🧑‍🎨 Store multiple values</a:t>
            </a:r>
          </a:p>
        </p:txBody>
      </p:sp>
      <p:sp>
        <p:nvSpPr>
          <p:cNvPr id="18" name="TextBox 17">
            <a:extLst>
              <a:ext uri="{FF2B5EF4-FFF2-40B4-BE49-F238E27FC236}">
                <a16:creationId xmlns:a16="http://schemas.microsoft.com/office/drawing/2014/main" id="{A3D18894-44C5-A44C-B5F2-E6E18A523AF2}"/>
              </a:ext>
            </a:extLst>
          </p:cNvPr>
          <p:cNvSpPr txBox="1"/>
          <p:nvPr/>
        </p:nvSpPr>
        <p:spPr>
          <a:xfrm rot="21049252">
            <a:off x="3623831" y="5670498"/>
            <a:ext cx="2198038" cy="369332"/>
          </a:xfrm>
          <a:prstGeom prst="rect">
            <a:avLst/>
          </a:prstGeom>
          <a:noFill/>
        </p:spPr>
        <p:txBody>
          <a:bodyPr wrap="none" rtlCol="0">
            <a:spAutoFit/>
          </a:bodyPr>
          <a:lstStyle/>
          <a:p>
            <a:r>
              <a:rPr lang="en-VN" sz="1800" b="1" dirty="0">
                <a:latin typeface="Times New Roman" panose="02020603050405020304" pitchFamily="18" charset="0"/>
                <a:cs typeface="Times New Roman" panose="02020603050405020304" pitchFamily="18" charset="0"/>
              </a:rPr>
              <a:t>🧑‍🎨 Act as an iterable</a:t>
            </a:r>
          </a:p>
        </p:txBody>
      </p:sp>
    </p:spTree>
    <p:extLst>
      <p:ext uri="{BB962C8B-B14F-4D97-AF65-F5344CB8AC3E}">
        <p14:creationId xmlns:p14="http://schemas.microsoft.com/office/powerpoint/2010/main" val="549594145"/>
      </p:ext>
    </p:extLst>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838200" y="0"/>
            <a:ext cx="10515600" cy="998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Times New Roman"/>
              <a:buNone/>
            </a:pPr>
            <a:r>
              <a:rPr lang="en-US" b="1" dirty="0">
                <a:solidFill>
                  <a:srgbClr val="00B050"/>
                </a:solidFill>
                <a:latin typeface="Times New Roman"/>
                <a:cs typeface="Times New Roman"/>
                <a:sym typeface="Times New Roman"/>
              </a:rPr>
              <a:t>Revise</a:t>
            </a:r>
            <a:endParaRPr dirty="0"/>
          </a:p>
        </p:txBody>
      </p:sp>
      <p:sp>
        <p:nvSpPr>
          <p:cNvPr id="186" name="Google Shape;186;p21"/>
          <p:cNvSpPr/>
          <p:nvPr/>
        </p:nvSpPr>
        <p:spPr>
          <a:xfrm>
            <a:off x="550073" y="1002835"/>
            <a:ext cx="11190600" cy="127200"/>
          </a:xfrm>
          <a:prstGeom prst="rect">
            <a:avLst/>
          </a:prstGeom>
          <a:solidFill>
            <a:srgbClr val="C55A11"/>
          </a:solid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 name="Google Shape;187;p2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188" name="Google Shape;188;p21"/>
          <p:cNvSpPr txBox="1">
            <a:spLocks noGrp="1"/>
          </p:cNvSpPr>
          <p:nvPr>
            <p:ph type="body" idx="1"/>
          </p:nvPr>
        </p:nvSpPr>
        <p:spPr>
          <a:xfrm>
            <a:off x="838200" y="1273175"/>
            <a:ext cx="10668600" cy="720600"/>
          </a:xfrm>
          <a:prstGeom prst="rect">
            <a:avLst/>
          </a:prstGeom>
          <a:noFill/>
          <a:ln>
            <a:noFill/>
          </a:ln>
        </p:spPr>
        <p:txBody>
          <a:bodyPr spcFirstLastPara="1" wrap="square" lIns="91425" tIns="45700" rIns="91425" bIns="45700" anchor="t" anchorCtr="0">
            <a:normAutofit/>
          </a:bodyPr>
          <a:lstStyle/>
          <a:p>
            <a:pPr marL="457200" lvl="0" indent="-381000" algn="l" rtl="0">
              <a:spcBef>
                <a:spcPts val="0"/>
              </a:spcBef>
              <a:spcAft>
                <a:spcPts val="0"/>
              </a:spcAft>
              <a:buClr>
                <a:srgbClr val="0070C0"/>
              </a:buClr>
              <a:buSzPts val="2400"/>
              <a:buFont typeface="Times New Roman"/>
              <a:buChar char="❖"/>
            </a:pPr>
            <a:r>
              <a:rPr lang="en-US" sz="2400" b="1" dirty="0">
                <a:solidFill>
                  <a:srgbClr val="0070C0"/>
                </a:solidFill>
                <a:latin typeface="Times New Roman"/>
                <a:cs typeface="Times New Roman"/>
                <a:sym typeface="Times New Roman"/>
              </a:rPr>
              <a:t>Lists: indexing</a:t>
            </a:r>
            <a:endParaRPr lang="en-US" dirty="0"/>
          </a:p>
        </p:txBody>
      </p:sp>
      <p:graphicFrame>
        <p:nvGraphicFramePr>
          <p:cNvPr id="2" name="Table 2">
            <a:extLst>
              <a:ext uri="{FF2B5EF4-FFF2-40B4-BE49-F238E27FC236}">
                <a16:creationId xmlns:a16="http://schemas.microsoft.com/office/drawing/2014/main" id="{C3C31574-99E4-FE49-9894-C339A7BFA8DC}"/>
              </a:ext>
            </a:extLst>
          </p:cNvPr>
          <p:cNvGraphicFramePr>
            <a:graphicFrameLocks noGrp="1"/>
          </p:cNvGraphicFramePr>
          <p:nvPr>
            <p:extLst>
              <p:ext uri="{D42A27DB-BD31-4B8C-83A1-F6EECF244321}">
                <p14:modId xmlns:p14="http://schemas.microsoft.com/office/powerpoint/2010/main" val="2847723280"/>
              </p:ext>
            </p:extLst>
          </p:nvPr>
        </p:nvGraphicFramePr>
        <p:xfrm>
          <a:off x="1520164" y="2229705"/>
          <a:ext cx="9084108" cy="741680"/>
        </p:xfrm>
        <a:graphic>
          <a:graphicData uri="http://schemas.openxmlformats.org/drawingml/2006/table">
            <a:tbl>
              <a:tblPr firstRow="1" bandRow="1">
                <a:tableStyleId>{2D5ABB26-0587-4C30-8999-92F81FD0307C}</a:tableStyleId>
              </a:tblPr>
              <a:tblGrid>
                <a:gridCol w="1514018">
                  <a:extLst>
                    <a:ext uri="{9D8B030D-6E8A-4147-A177-3AD203B41FA5}">
                      <a16:colId xmlns:a16="http://schemas.microsoft.com/office/drawing/2014/main" val="4117393875"/>
                    </a:ext>
                  </a:extLst>
                </a:gridCol>
                <a:gridCol w="1514018">
                  <a:extLst>
                    <a:ext uri="{9D8B030D-6E8A-4147-A177-3AD203B41FA5}">
                      <a16:colId xmlns:a16="http://schemas.microsoft.com/office/drawing/2014/main" val="2394252071"/>
                    </a:ext>
                  </a:extLst>
                </a:gridCol>
                <a:gridCol w="1514018">
                  <a:extLst>
                    <a:ext uri="{9D8B030D-6E8A-4147-A177-3AD203B41FA5}">
                      <a16:colId xmlns:a16="http://schemas.microsoft.com/office/drawing/2014/main" val="102807542"/>
                    </a:ext>
                  </a:extLst>
                </a:gridCol>
                <a:gridCol w="1514018">
                  <a:extLst>
                    <a:ext uri="{9D8B030D-6E8A-4147-A177-3AD203B41FA5}">
                      <a16:colId xmlns:a16="http://schemas.microsoft.com/office/drawing/2014/main" val="2639567592"/>
                    </a:ext>
                  </a:extLst>
                </a:gridCol>
                <a:gridCol w="1514018">
                  <a:extLst>
                    <a:ext uri="{9D8B030D-6E8A-4147-A177-3AD203B41FA5}">
                      <a16:colId xmlns:a16="http://schemas.microsoft.com/office/drawing/2014/main" val="1158529889"/>
                    </a:ext>
                  </a:extLst>
                </a:gridCol>
                <a:gridCol w="1514018">
                  <a:extLst>
                    <a:ext uri="{9D8B030D-6E8A-4147-A177-3AD203B41FA5}">
                      <a16:colId xmlns:a16="http://schemas.microsoft.com/office/drawing/2014/main" val="933857911"/>
                    </a:ext>
                  </a:extLst>
                </a:gridCol>
              </a:tblGrid>
              <a:tr h="370840">
                <a:tc>
                  <a:txBody>
                    <a:bodyPr/>
                    <a:lstStyle/>
                    <a:p>
                      <a:pPr algn="ctr"/>
                      <a:endParaRPr lang="en-VN" b="1" dirty="0">
                        <a:solidFill>
                          <a:srgbClr val="FF0000"/>
                        </a:solidFill>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0</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1</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2</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3</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4</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9674969"/>
                  </a:ext>
                </a:extLst>
              </a:tr>
              <a:tr h="370840">
                <a:tc>
                  <a:txBody>
                    <a:bodyPr/>
                    <a:lstStyle/>
                    <a:p>
                      <a:pPr algn="ctr"/>
                      <a:r>
                        <a:rPr lang="en-VN" sz="1800" b="1" dirty="0">
                          <a:latin typeface="Times New Roman" panose="02020603050405020304" pitchFamily="18" charset="0"/>
                          <a:cs typeface="Times New Roman" panose="02020603050405020304" pitchFamily="18" charset="0"/>
                        </a:rPr>
                        <a:t>lst =</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VN" b="1" dirty="0">
                          <a:latin typeface="Times New Roman" panose="02020603050405020304" pitchFamily="18" charset="0"/>
                          <a:cs typeface="Times New Roman" panose="0202060305040502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VN" b="1" dirty="0">
                          <a:latin typeface="Times New Roman" panose="02020603050405020304" pitchFamily="18" charset="0"/>
                          <a:cs typeface="Times New Roman" panose="02020603050405020304"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VN" b="1" dirty="0">
                          <a:latin typeface="Times New Roman" panose="02020603050405020304" pitchFamily="18" charset="0"/>
                          <a:cs typeface="Times New Roman" panose="02020603050405020304" pitchFamily="18"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VN" b="1" dirty="0">
                          <a:latin typeface="Times New Roman" panose="02020603050405020304" pitchFamily="18" charset="0"/>
                          <a:cs typeface="Times New Roman" panose="02020603050405020304" pitchFamily="18" charset="0"/>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3937723"/>
                  </a:ext>
                </a:extLst>
              </a:tr>
            </a:tbl>
          </a:graphicData>
        </a:graphic>
      </p:graphicFrame>
      <p:sp>
        <p:nvSpPr>
          <p:cNvPr id="7" name="TextBox 6">
            <a:extLst>
              <a:ext uri="{FF2B5EF4-FFF2-40B4-BE49-F238E27FC236}">
                <a16:creationId xmlns:a16="http://schemas.microsoft.com/office/drawing/2014/main" id="{A28A571C-EE21-444D-A78F-3620F58E7833}"/>
              </a:ext>
            </a:extLst>
          </p:cNvPr>
          <p:cNvSpPr txBox="1"/>
          <p:nvPr/>
        </p:nvSpPr>
        <p:spPr>
          <a:xfrm>
            <a:off x="550073" y="1736805"/>
            <a:ext cx="11024290" cy="707886"/>
          </a:xfrm>
          <a:prstGeom prst="rect">
            <a:avLst/>
          </a:prstGeom>
          <a:noFill/>
        </p:spPr>
        <p:txBody>
          <a:bodyPr wrap="square" rtlCol="0">
            <a:spAutoFit/>
          </a:bodyPr>
          <a:lstStyle/>
          <a:p>
            <a:r>
              <a:rPr lang="en-VN" sz="2000" b="1" dirty="0">
                <a:latin typeface="Times New Roman" panose="02020603050405020304" pitchFamily="18" charset="0"/>
                <a:cs typeface="Times New Roman" panose="02020603050405020304" pitchFamily="18" charset="0"/>
              </a:rPr>
              <a:t>👀 Definition: </a:t>
            </a:r>
            <a:r>
              <a:rPr lang="en-VN" sz="2000" dirty="0">
                <a:latin typeface="Times New Roman" panose="02020603050405020304" pitchFamily="18" charset="0"/>
                <a:cs typeface="Times New Roman" panose="02020603050405020304" pitchFamily="18" charset="0"/>
              </a:rPr>
              <a:t>elements in lists have their own value and index. We can access an element’s value by indexing.</a:t>
            </a:r>
          </a:p>
        </p:txBody>
      </p:sp>
      <p:sp>
        <p:nvSpPr>
          <p:cNvPr id="3" name="TextBox 2">
            <a:extLst>
              <a:ext uri="{FF2B5EF4-FFF2-40B4-BE49-F238E27FC236}">
                <a16:creationId xmlns:a16="http://schemas.microsoft.com/office/drawing/2014/main" id="{4FD4336F-A1D1-D84A-B08C-8CBAAAF7A9CF}"/>
              </a:ext>
            </a:extLst>
          </p:cNvPr>
          <p:cNvSpPr txBox="1"/>
          <p:nvPr/>
        </p:nvSpPr>
        <p:spPr>
          <a:xfrm>
            <a:off x="625528" y="4371480"/>
            <a:ext cx="1789272" cy="584775"/>
          </a:xfrm>
          <a:prstGeom prst="rect">
            <a:avLst/>
          </a:prstGeom>
          <a:noFill/>
        </p:spPr>
        <p:txBody>
          <a:bodyPr wrap="none" rtlCol="0">
            <a:spAutoFit/>
          </a:bodyPr>
          <a:lstStyle/>
          <a:p>
            <a:r>
              <a:rPr lang="en-VN" sz="1600" dirty="0">
                <a:latin typeface="Courier New" panose="02070309020205020404" pitchFamily="49" charset="0"/>
                <a:cs typeface="Courier New" panose="02070309020205020404" pitchFamily="49" charset="0"/>
              </a:rPr>
              <a:t>print(lst[0])</a:t>
            </a:r>
          </a:p>
          <a:p>
            <a:r>
              <a:rPr lang="en-VN" sz="1600" dirty="0">
                <a:latin typeface="Courier New" panose="02070309020205020404" pitchFamily="49" charset="0"/>
                <a:cs typeface="Courier New" panose="02070309020205020404" pitchFamily="49" charset="0"/>
              </a:rPr>
              <a:t># 10</a:t>
            </a:r>
          </a:p>
        </p:txBody>
      </p:sp>
      <p:cxnSp>
        <p:nvCxnSpPr>
          <p:cNvPr id="5" name="Straight Arrow Connector 4">
            <a:extLst>
              <a:ext uri="{FF2B5EF4-FFF2-40B4-BE49-F238E27FC236}">
                <a16:creationId xmlns:a16="http://schemas.microsoft.com/office/drawing/2014/main" id="{C84BC91D-1C7E-E84E-92DC-AAE6DF9414DC}"/>
              </a:ext>
            </a:extLst>
          </p:cNvPr>
          <p:cNvCxnSpPr>
            <a:stCxn id="3" idx="0"/>
          </p:cNvCxnSpPr>
          <p:nvPr/>
        </p:nvCxnSpPr>
        <p:spPr>
          <a:xfrm flipV="1">
            <a:off x="1520164" y="2971385"/>
            <a:ext cx="2275222" cy="14000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A4E02E92-AD11-5740-ADE5-8EF95E930410}"/>
              </a:ext>
            </a:extLst>
          </p:cNvPr>
          <p:cNvSpPr txBox="1"/>
          <p:nvPr/>
        </p:nvSpPr>
        <p:spPr>
          <a:xfrm>
            <a:off x="2900750" y="4371479"/>
            <a:ext cx="1789272" cy="584775"/>
          </a:xfrm>
          <a:prstGeom prst="rect">
            <a:avLst/>
          </a:prstGeom>
          <a:noFill/>
        </p:spPr>
        <p:txBody>
          <a:bodyPr wrap="none" rtlCol="0">
            <a:spAutoFit/>
          </a:bodyPr>
          <a:lstStyle/>
          <a:p>
            <a:r>
              <a:rPr lang="en-VN" sz="1600" dirty="0">
                <a:latin typeface="Courier New" panose="02070309020205020404" pitchFamily="49" charset="0"/>
                <a:cs typeface="Courier New" panose="02070309020205020404" pitchFamily="49" charset="0"/>
              </a:rPr>
              <a:t>print(lst[1])</a:t>
            </a:r>
          </a:p>
          <a:p>
            <a:r>
              <a:rPr lang="en-VN" sz="1600" dirty="0">
                <a:latin typeface="Courier New" panose="02070309020205020404" pitchFamily="49" charset="0"/>
                <a:cs typeface="Courier New" panose="02070309020205020404" pitchFamily="49" charset="0"/>
              </a:rPr>
              <a:t># 20</a:t>
            </a:r>
          </a:p>
        </p:txBody>
      </p:sp>
      <p:cxnSp>
        <p:nvCxnSpPr>
          <p:cNvPr id="12" name="Straight Arrow Connector 11">
            <a:extLst>
              <a:ext uri="{FF2B5EF4-FFF2-40B4-BE49-F238E27FC236}">
                <a16:creationId xmlns:a16="http://schemas.microsoft.com/office/drawing/2014/main" id="{BC71EB20-792B-9746-BE57-1B199DBD65C4}"/>
              </a:ext>
            </a:extLst>
          </p:cNvPr>
          <p:cNvCxnSpPr>
            <a:cxnSpLocks/>
            <a:stCxn id="11" idx="0"/>
          </p:cNvCxnSpPr>
          <p:nvPr/>
        </p:nvCxnSpPr>
        <p:spPr>
          <a:xfrm flipV="1">
            <a:off x="3795386" y="2986210"/>
            <a:ext cx="1545989" cy="13852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85D7DB18-E5C2-9044-BDE1-6B364679C0D9}"/>
              </a:ext>
            </a:extLst>
          </p:cNvPr>
          <p:cNvSpPr txBox="1"/>
          <p:nvPr/>
        </p:nvSpPr>
        <p:spPr>
          <a:xfrm>
            <a:off x="5584658" y="4371478"/>
            <a:ext cx="1789272" cy="584775"/>
          </a:xfrm>
          <a:prstGeom prst="rect">
            <a:avLst/>
          </a:prstGeom>
          <a:noFill/>
        </p:spPr>
        <p:txBody>
          <a:bodyPr wrap="none" rtlCol="0">
            <a:spAutoFit/>
          </a:bodyPr>
          <a:lstStyle/>
          <a:p>
            <a:r>
              <a:rPr lang="en-VN" sz="1600" dirty="0">
                <a:latin typeface="Courier New" panose="02070309020205020404" pitchFamily="49" charset="0"/>
                <a:cs typeface="Courier New" panose="02070309020205020404" pitchFamily="49" charset="0"/>
              </a:rPr>
              <a:t>print(lst[2])</a:t>
            </a:r>
          </a:p>
          <a:p>
            <a:r>
              <a:rPr lang="en-VN" sz="1600" dirty="0">
                <a:latin typeface="Courier New" panose="02070309020205020404" pitchFamily="49" charset="0"/>
                <a:cs typeface="Courier New" panose="02070309020205020404" pitchFamily="49" charset="0"/>
              </a:rPr>
              <a:t># 30</a:t>
            </a:r>
          </a:p>
        </p:txBody>
      </p:sp>
      <p:cxnSp>
        <p:nvCxnSpPr>
          <p:cNvPr id="15" name="Straight Arrow Connector 14">
            <a:extLst>
              <a:ext uri="{FF2B5EF4-FFF2-40B4-BE49-F238E27FC236}">
                <a16:creationId xmlns:a16="http://schemas.microsoft.com/office/drawing/2014/main" id="{05203814-7FFC-6B42-B678-E500260DDC80}"/>
              </a:ext>
            </a:extLst>
          </p:cNvPr>
          <p:cNvCxnSpPr>
            <a:cxnSpLocks/>
            <a:stCxn id="14" idx="0"/>
          </p:cNvCxnSpPr>
          <p:nvPr/>
        </p:nvCxnSpPr>
        <p:spPr>
          <a:xfrm flipV="1">
            <a:off x="6479294" y="3001035"/>
            <a:ext cx="371333" cy="13704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83D0FB81-97DA-AE49-80D3-22EFD59A84FE}"/>
              </a:ext>
            </a:extLst>
          </p:cNvPr>
          <p:cNvSpPr txBox="1"/>
          <p:nvPr/>
        </p:nvSpPr>
        <p:spPr>
          <a:xfrm>
            <a:off x="7745263" y="4371477"/>
            <a:ext cx="1789272" cy="584775"/>
          </a:xfrm>
          <a:prstGeom prst="rect">
            <a:avLst/>
          </a:prstGeom>
          <a:noFill/>
        </p:spPr>
        <p:txBody>
          <a:bodyPr wrap="none" rtlCol="0">
            <a:spAutoFit/>
          </a:bodyPr>
          <a:lstStyle/>
          <a:p>
            <a:r>
              <a:rPr lang="en-VN" sz="1600" dirty="0">
                <a:latin typeface="Courier New" panose="02070309020205020404" pitchFamily="49" charset="0"/>
                <a:cs typeface="Courier New" panose="02070309020205020404" pitchFamily="49" charset="0"/>
              </a:rPr>
              <a:t>print(lst[3])</a:t>
            </a:r>
          </a:p>
          <a:p>
            <a:r>
              <a:rPr lang="en-VN" sz="1600" dirty="0">
                <a:latin typeface="Courier New" panose="02070309020205020404" pitchFamily="49" charset="0"/>
                <a:cs typeface="Courier New" panose="02070309020205020404" pitchFamily="49" charset="0"/>
              </a:rPr>
              <a:t># 40</a:t>
            </a:r>
          </a:p>
        </p:txBody>
      </p:sp>
      <p:cxnSp>
        <p:nvCxnSpPr>
          <p:cNvPr id="18" name="Straight Arrow Connector 17">
            <a:extLst>
              <a:ext uri="{FF2B5EF4-FFF2-40B4-BE49-F238E27FC236}">
                <a16:creationId xmlns:a16="http://schemas.microsoft.com/office/drawing/2014/main" id="{BC4F8C1D-95BB-704E-A2FD-EB56557CA15E}"/>
              </a:ext>
            </a:extLst>
          </p:cNvPr>
          <p:cNvCxnSpPr>
            <a:cxnSpLocks/>
            <a:stCxn id="17" idx="0"/>
          </p:cNvCxnSpPr>
          <p:nvPr/>
        </p:nvCxnSpPr>
        <p:spPr>
          <a:xfrm flipH="1" flipV="1">
            <a:off x="8379912" y="2986209"/>
            <a:ext cx="259987" cy="13852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9237C6A9-35E6-604F-A012-A1F687E558AA}"/>
              </a:ext>
            </a:extLst>
          </p:cNvPr>
          <p:cNvSpPr txBox="1"/>
          <p:nvPr/>
        </p:nvSpPr>
        <p:spPr>
          <a:xfrm>
            <a:off x="10169184" y="4371476"/>
            <a:ext cx="1789272" cy="584775"/>
          </a:xfrm>
          <a:prstGeom prst="rect">
            <a:avLst/>
          </a:prstGeom>
          <a:noFill/>
        </p:spPr>
        <p:txBody>
          <a:bodyPr wrap="none" rtlCol="0">
            <a:spAutoFit/>
          </a:bodyPr>
          <a:lstStyle/>
          <a:p>
            <a:r>
              <a:rPr lang="en-VN" sz="1600" dirty="0">
                <a:latin typeface="Courier New" panose="02070309020205020404" pitchFamily="49" charset="0"/>
                <a:cs typeface="Courier New" panose="02070309020205020404" pitchFamily="49" charset="0"/>
              </a:rPr>
              <a:t>print(lst[4])</a:t>
            </a:r>
          </a:p>
          <a:p>
            <a:r>
              <a:rPr lang="en-VN" sz="1600" dirty="0">
                <a:latin typeface="Courier New" panose="02070309020205020404" pitchFamily="49" charset="0"/>
                <a:cs typeface="Courier New" panose="02070309020205020404" pitchFamily="49" charset="0"/>
              </a:rPr>
              <a:t># 50</a:t>
            </a:r>
          </a:p>
        </p:txBody>
      </p:sp>
      <p:cxnSp>
        <p:nvCxnSpPr>
          <p:cNvPr id="22" name="Straight Arrow Connector 21">
            <a:extLst>
              <a:ext uri="{FF2B5EF4-FFF2-40B4-BE49-F238E27FC236}">
                <a16:creationId xmlns:a16="http://schemas.microsoft.com/office/drawing/2014/main" id="{D4D22154-84E0-2343-BD12-FA1E73889CC8}"/>
              </a:ext>
            </a:extLst>
          </p:cNvPr>
          <p:cNvCxnSpPr>
            <a:cxnSpLocks/>
            <a:stCxn id="21" idx="0"/>
          </p:cNvCxnSpPr>
          <p:nvPr/>
        </p:nvCxnSpPr>
        <p:spPr>
          <a:xfrm flipH="1" flipV="1">
            <a:off x="9889164" y="2971379"/>
            <a:ext cx="1174656" cy="1400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25" name="Table 4">
            <a:extLst>
              <a:ext uri="{FF2B5EF4-FFF2-40B4-BE49-F238E27FC236}">
                <a16:creationId xmlns:a16="http://schemas.microsoft.com/office/drawing/2014/main" id="{E6B9A492-8336-7443-89B2-34BFD3CB3627}"/>
              </a:ext>
            </a:extLst>
          </p:cNvPr>
          <p:cNvGraphicFramePr>
            <a:graphicFrameLocks noGrp="1"/>
          </p:cNvGraphicFramePr>
          <p:nvPr>
            <p:extLst>
              <p:ext uri="{D42A27DB-BD31-4B8C-83A1-F6EECF244321}">
                <p14:modId xmlns:p14="http://schemas.microsoft.com/office/powerpoint/2010/main" val="767811249"/>
              </p:ext>
            </p:extLst>
          </p:nvPr>
        </p:nvGraphicFramePr>
        <p:xfrm>
          <a:off x="3618859" y="5400731"/>
          <a:ext cx="3445031" cy="741680"/>
        </p:xfrm>
        <a:graphic>
          <a:graphicData uri="http://schemas.openxmlformats.org/drawingml/2006/table">
            <a:tbl>
              <a:tblPr firstRow="1" bandRow="1">
                <a:tableStyleId>{0E3FDE45-AF77-4B5C-9715-49D594BDF05E}</a:tableStyleId>
              </a:tblPr>
              <a:tblGrid>
                <a:gridCol w="3445031">
                  <a:extLst>
                    <a:ext uri="{9D8B030D-6E8A-4147-A177-3AD203B41FA5}">
                      <a16:colId xmlns:a16="http://schemas.microsoft.com/office/drawing/2014/main" val="536847677"/>
                    </a:ext>
                  </a:extLst>
                </a:gridCol>
              </a:tblGrid>
              <a:tr h="370840">
                <a:tc>
                  <a:txBody>
                    <a:bodyPr/>
                    <a:lstStyle/>
                    <a:p>
                      <a:pPr algn="ctr"/>
                      <a:r>
                        <a:rPr lang="en-VN" sz="1600" dirty="0">
                          <a:latin typeface="Times New Roman" panose="02020603050405020304" pitchFamily="18" charset="0"/>
                          <a:cs typeface="Times New Roman" panose="02020603050405020304" pitchFamily="18" charset="0"/>
                        </a:rPr>
                        <a:t>Variable Name + Idexing operator</a:t>
                      </a:r>
                    </a:p>
                  </a:txBody>
                  <a:tcPr/>
                </a:tc>
                <a:extLst>
                  <a:ext uri="{0D108BD9-81ED-4DB2-BD59-A6C34878D82A}">
                    <a16:rowId xmlns:a16="http://schemas.microsoft.com/office/drawing/2014/main" val="4022742964"/>
                  </a:ext>
                </a:extLst>
              </a:tr>
              <a:tr h="370840">
                <a:tc>
                  <a:txBody>
                    <a:bodyPr/>
                    <a:lstStyle/>
                    <a:p>
                      <a:pPr algn="ctr"/>
                      <a:r>
                        <a:rPr lang="en-VN" sz="1600" dirty="0">
                          <a:latin typeface="Courier New" panose="02070309020205020404" pitchFamily="49" charset="0"/>
                          <a:cs typeface="Courier New" panose="02070309020205020404" pitchFamily="49" charset="0"/>
                        </a:rPr>
                        <a:t>lst_1[index_num]</a:t>
                      </a:r>
                    </a:p>
                  </a:txBody>
                  <a:tcPr/>
                </a:tc>
                <a:extLst>
                  <a:ext uri="{0D108BD9-81ED-4DB2-BD59-A6C34878D82A}">
                    <a16:rowId xmlns:a16="http://schemas.microsoft.com/office/drawing/2014/main" val="3876687693"/>
                  </a:ext>
                </a:extLst>
              </a:tr>
            </a:tbl>
          </a:graphicData>
        </a:graphic>
      </p:graphicFrame>
      <p:sp>
        <p:nvSpPr>
          <p:cNvPr id="26" name="TextBox 25">
            <a:extLst>
              <a:ext uri="{FF2B5EF4-FFF2-40B4-BE49-F238E27FC236}">
                <a16:creationId xmlns:a16="http://schemas.microsoft.com/office/drawing/2014/main" id="{B6A143E2-9C25-7647-8D5C-0D3345F15639}"/>
              </a:ext>
            </a:extLst>
          </p:cNvPr>
          <p:cNvSpPr txBox="1"/>
          <p:nvPr/>
        </p:nvSpPr>
        <p:spPr>
          <a:xfrm>
            <a:off x="247439" y="5557253"/>
            <a:ext cx="2995037" cy="369332"/>
          </a:xfrm>
          <a:prstGeom prst="rect">
            <a:avLst/>
          </a:prstGeom>
          <a:noFill/>
        </p:spPr>
        <p:txBody>
          <a:bodyPr wrap="square" rtlCol="0">
            <a:spAutoFit/>
          </a:bodyPr>
          <a:lstStyle/>
          <a:p>
            <a:pPr algn="ctr"/>
            <a:r>
              <a:rPr lang="en-VN" sz="1800" b="1" dirty="0">
                <a:latin typeface="Times New Roman" panose="02020603050405020304" pitchFamily="18" charset="0"/>
                <a:cs typeface="Times New Roman" panose="02020603050405020304" pitchFamily="18" charset="0"/>
              </a:rPr>
              <a:t>👀 List indexing syntax:</a:t>
            </a:r>
          </a:p>
        </p:txBody>
      </p:sp>
    </p:spTree>
    <p:extLst>
      <p:ext uri="{BB962C8B-B14F-4D97-AF65-F5344CB8AC3E}">
        <p14:creationId xmlns:p14="http://schemas.microsoft.com/office/powerpoint/2010/main" val="2141823733"/>
      </p:ext>
    </p:extLst>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838200" y="0"/>
            <a:ext cx="10515600" cy="998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Times New Roman"/>
              <a:buNone/>
            </a:pPr>
            <a:r>
              <a:rPr lang="en-US" b="1" dirty="0">
                <a:solidFill>
                  <a:srgbClr val="00B050"/>
                </a:solidFill>
                <a:latin typeface="Times New Roman"/>
                <a:cs typeface="Times New Roman"/>
                <a:sym typeface="Times New Roman"/>
              </a:rPr>
              <a:t>Revise</a:t>
            </a:r>
            <a:endParaRPr dirty="0"/>
          </a:p>
        </p:txBody>
      </p:sp>
      <p:sp>
        <p:nvSpPr>
          <p:cNvPr id="186" name="Google Shape;186;p21"/>
          <p:cNvSpPr/>
          <p:nvPr/>
        </p:nvSpPr>
        <p:spPr>
          <a:xfrm>
            <a:off x="550073" y="1002835"/>
            <a:ext cx="11190600" cy="127200"/>
          </a:xfrm>
          <a:prstGeom prst="rect">
            <a:avLst/>
          </a:prstGeom>
          <a:solidFill>
            <a:srgbClr val="C55A11"/>
          </a:solid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 name="Google Shape;187;p2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188" name="Google Shape;188;p21"/>
          <p:cNvSpPr txBox="1">
            <a:spLocks noGrp="1"/>
          </p:cNvSpPr>
          <p:nvPr>
            <p:ph type="body" idx="1"/>
          </p:nvPr>
        </p:nvSpPr>
        <p:spPr>
          <a:xfrm>
            <a:off x="838200" y="1273175"/>
            <a:ext cx="10668600" cy="720600"/>
          </a:xfrm>
          <a:prstGeom prst="rect">
            <a:avLst/>
          </a:prstGeom>
          <a:noFill/>
          <a:ln>
            <a:noFill/>
          </a:ln>
        </p:spPr>
        <p:txBody>
          <a:bodyPr spcFirstLastPara="1" wrap="square" lIns="91425" tIns="45700" rIns="91425" bIns="45700" anchor="t" anchorCtr="0">
            <a:normAutofit/>
          </a:bodyPr>
          <a:lstStyle/>
          <a:p>
            <a:pPr marL="457200" lvl="0" indent="-381000" algn="l" rtl="0">
              <a:spcBef>
                <a:spcPts val="0"/>
              </a:spcBef>
              <a:spcAft>
                <a:spcPts val="0"/>
              </a:spcAft>
              <a:buClr>
                <a:srgbClr val="0070C0"/>
              </a:buClr>
              <a:buSzPts val="2400"/>
              <a:buFont typeface="Times New Roman"/>
              <a:buChar char="❖"/>
            </a:pPr>
            <a:r>
              <a:rPr lang="en-US" sz="2400" b="1" dirty="0">
                <a:solidFill>
                  <a:srgbClr val="0070C0"/>
                </a:solidFill>
                <a:latin typeface="Times New Roman"/>
                <a:cs typeface="Times New Roman"/>
                <a:sym typeface="Times New Roman"/>
              </a:rPr>
              <a:t>Lists: negative indexing</a:t>
            </a:r>
            <a:endParaRPr lang="en-US" dirty="0"/>
          </a:p>
        </p:txBody>
      </p:sp>
      <p:graphicFrame>
        <p:nvGraphicFramePr>
          <p:cNvPr id="6" name="Table 2">
            <a:extLst>
              <a:ext uri="{FF2B5EF4-FFF2-40B4-BE49-F238E27FC236}">
                <a16:creationId xmlns:a16="http://schemas.microsoft.com/office/drawing/2014/main" id="{35A22815-C561-7E4D-BCE2-DC9EA5FDD1E9}"/>
              </a:ext>
            </a:extLst>
          </p:cNvPr>
          <p:cNvGraphicFramePr>
            <a:graphicFrameLocks noGrp="1"/>
          </p:cNvGraphicFramePr>
          <p:nvPr>
            <p:extLst>
              <p:ext uri="{D42A27DB-BD31-4B8C-83A1-F6EECF244321}">
                <p14:modId xmlns:p14="http://schemas.microsoft.com/office/powerpoint/2010/main" val="2397645929"/>
              </p:ext>
            </p:extLst>
          </p:nvPr>
        </p:nvGraphicFramePr>
        <p:xfrm>
          <a:off x="1520164" y="2229705"/>
          <a:ext cx="9084108" cy="1112520"/>
        </p:xfrm>
        <a:graphic>
          <a:graphicData uri="http://schemas.openxmlformats.org/drawingml/2006/table">
            <a:tbl>
              <a:tblPr firstRow="1" bandRow="1">
                <a:tableStyleId>{2D5ABB26-0587-4C30-8999-92F81FD0307C}</a:tableStyleId>
              </a:tblPr>
              <a:tblGrid>
                <a:gridCol w="1514018">
                  <a:extLst>
                    <a:ext uri="{9D8B030D-6E8A-4147-A177-3AD203B41FA5}">
                      <a16:colId xmlns:a16="http://schemas.microsoft.com/office/drawing/2014/main" val="4117393875"/>
                    </a:ext>
                  </a:extLst>
                </a:gridCol>
                <a:gridCol w="1514018">
                  <a:extLst>
                    <a:ext uri="{9D8B030D-6E8A-4147-A177-3AD203B41FA5}">
                      <a16:colId xmlns:a16="http://schemas.microsoft.com/office/drawing/2014/main" val="2394252071"/>
                    </a:ext>
                  </a:extLst>
                </a:gridCol>
                <a:gridCol w="1514018">
                  <a:extLst>
                    <a:ext uri="{9D8B030D-6E8A-4147-A177-3AD203B41FA5}">
                      <a16:colId xmlns:a16="http://schemas.microsoft.com/office/drawing/2014/main" val="102807542"/>
                    </a:ext>
                  </a:extLst>
                </a:gridCol>
                <a:gridCol w="1514018">
                  <a:extLst>
                    <a:ext uri="{9D8B030D-6E8A-4147-A177-3AD203B41FA5}">
                      <a16:colId xmlns:a16="http://schemas.microsoft.com/office/drawing/2014/main" val="2639567592"/>
                    </a:ext>
                  </a:extLst>
                </a:gridCol>
                <a:gridCol w="1514018">
                  <a:extLst>
                    <a:ext uri="{9D8B030D-6E8A-4147-A177-3AD203B41FA5}">
                      <a16:colId xmlns:a16="http://schemas.microsoft.com/office/drawing/2014/main" val="1158529889"/>
                    </a:ext>
                  </a:extLst>
                </a:gridCol>
                <a:gridCol w="1514018">
                  <a:extLst>
                    <a:ext uri="{9D8B030D-6E8A-4147-A177-3AD203B41FA5}">
                      <a16:colId xmlns:a16="http://schemas.microsoft.com/office/drawing/2014/main" val="933857911"/>
                    </a:ext>
                  </a:extLst>
                </a:gridCol>
              </a:tblGrid>
              <a:tr h="370840">
                <a:tc>
                  <a:txBody>
                    <a:bodyPr/>
                    <a:lstStyle/>
                    <a:p>
                      <a:pPr algn="ctr"/>
                      <a:endParaRPr lang="en-VN" b="1" dirty="0">
                        <a:solidFill>
                          <a:srgbClr val="FF0000"/>
                        </a:solidFill>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0</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1</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2</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3</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4</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9674969"/>
                  </a:ext>
                </a:extLst>
              </a:tr>
              <a:tr h="370840">
                <a:tc>
                  <a:txBody>
                    <a:bodyPr/>
                    <a:lstStyle/>
                    <a:p>
                      <a:pPr algn="ctr"/>
                      <a:r>
                        <a:rPr lang="en-VN" sz="1800" b="1" dirty="0">
                          <a:latin typeface="Times New Roman" panose="02020603050405020304" pitchFamily="18" charset="0"/>
                          <a:cs typeface="Times New Roman" panose="02020603050405020304" pitchFamily="18" charset="0"/>
                        </a:rPr>
                        <a:t>lst =</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VN" b="1" dirty="0">
                          <a:latin typeface="Times New Roman" panose="02020603050405020304" pitchFamily="18" charset="0"/>
                          <a:cs typeface="Times New Roman" panose="0202060305040502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latin typeface="Times New Roman" panose="02020603050405020304" pitchFamily="18" charset="0"/>
                          <a:cs typeface="Times New Roman" panose="02020603050405020304"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latin typeface="Times New Roman" panose="02020603050405020304" pitchFamily="18" charset="0"/>
                          <a:cs typeface="Times New Roman" panose="02020603050405020304" pitchFamily="18"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latin typeface="Times New Roman" panose="02020603050405020304" pitchFamily="18" charset="0"/>
                          <a:cs typeface="Times New Roman" panose="02020603050405020304" pitchFamily="18" charset="0"/>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3937723"/>
                  </a:ext>
                </a:extLst>
              </a:tr>
              <a:tr h="370840">
                <a:tc>
                  <a:txBody>
                    <a:bodyPr/>
                    <a:lstStyle/>
                    <a:p>
                      <a:pPr algn="ctr"/>
                      <a:endParaRPr lang="en-VN" sz="1800" b="1"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84179346"/>
                  </a:ext>
                </a:extLst>
              </a:tr>
            </a:tbl>
          </a:graphicData>
        </a:graphic>
      </p:graphicFrame>
      <p:sp>
        <p:nvSpPr>
          <p:cNvPr id="7" name="TextBox 6">
            <a:extLst>
              <a:ext uri="{FF2B5EF4-FFF2-40B4-BE49-F238E27FC236}">
                <a16:creationId xmlns:a16="http://schemas.microsoft.com/office/drawing/2014/main" id="{04272F4B-1551-544C-89FE-337B35453C8B}"/>
              </a:ext>
            </a:extLst>
          </p:cNvPr>
          <p:cNvSpPr txBox="1"/>
          <p:nvPr/>
        </p:nvSpPr>
        <p:spPr>
          <a:xfrm>
            <a:off x="550073" y="4916495"/>
            <a:ext cx="1912703" cy="830997"/>
          </a:xfrm>
          <a:prstGeom prst="rect">
            <a:avLst/>
          </a:prstGeom>
          <a:noFill/>
        </p:spPr>
        <p:txBody>
          <a:bodyPr wrap="none" rtlCol="0">
            <a:spAutoFit/>
          </a:bodyPr>
          <a:lstStyle/>
          <a:p>
            <a:r>
              <a:rPr lang="en-VN" sz="1600" dirty="0">
                <a:latin typeface="Courier New" panose="02070309020205020404" pitchFamily="49" charset="0"/>
                <a:cs typeface="Courier New" panose="02070309020205020404" pitchFamily="49" charset="0"/>
              </a:rPr>
              <a:t>print(lst[0])</a:t>
            </a:r>
          </a:p>
          <a:p>
            <a:r>
              <a:rPr lang="en-VN" sz="1600" dirty="0">
                <a:latin typeface="Courier New" panose="02070309020205020404" pitchFamily="49" charset="0"/>
                <a:cs typeface="Courier New" panose="02070309020205020404" pitchFamily="49" charset="0"/>
              </a:rPr>
              <a:t>print(lst[-5])</a:t>
            </a:r>
          </a:p>
          <a:p>
            <a:r>
              <a:rPr lang="en-VN" sz="1600" dirty="0">
                <a:latin typeface="Courier New" panose="02070309020205020404" pitchFamily="49" charset="0"/>
                <a:cs typeface="Courier New" panose="02070309020205020404" pitchFamily="49" charset="0"/>
              </a:rPr>
              <a:t># 10</a:t>
            </a:r>
          </a:p>
        </p:txBody>
      </p:sp>
      <p:cxnSp>
        <p:nvCxnSpPr>
          <p:cNvPr id="8" name="Straight Arrow Connector 7">
            <a:extLst>
              <a:ext uri="{FF2B5EF4-FFF2-40B4-BE49-F238E27FC236}">
                <a16:creationId xmlns:a16="http://schemas.microsoft.com/office/drawing/2014/main" id="{057D9AFE-9359-3B4B-A4AE-56D66310B7F9}"/>
              </a:ext>
            </a:extLst>
          </p:cNvPr>
          <p:cNvCxnSpPr>
            <a:stCxn id="7" idx="0"/>
          </p:cNvCxnSpPr>
          <p:nvPr/>
        </p:nvCxnSpPr>
        <p:spPr>
          <a:xfrm flipV="1">
            <a:off x="1506425" y="3516400"/>
            <a:ext cx="2213506" cy="14000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E61DF04-F63C-6940-B112-25ECE0D65089}"/>
              </a:ext>
            </a:extLst>
          </p:cNvPr>
          <p:cNvSpPr txBox="1"/>
          <p:nvPr/>
        </p:nvSpPr>
        <p:spPr>
          <a:xfrm>
            <a:off x="2825295" y="4916494"/>
            <a:ext cx="1912703" cy="830997"/>
          </a:xfrm>
          <a:prstGeom prst="rect">
            <a:avLst/>
          </a:prstGeom>
          <a:noFill/>
        </p:spPr>
        <p:txBody>
          <a:bodyPr wrap="none" rtlCol="0">
            <a:spAutoFit/>
          </a:bodyPr>
          <a:lstStyle/>
          <a:p>
            <a:r>
              <a:rPr lang="en-VN" sz="1600" dirty="0">
                <a:latin typeface="Courier New" panose="02070309020205020404" pitchFamily="49" charset="0"/>
                <a:cs typeface="Courier New" panose="02070309020205020404" pitchFamily="49" charset="0"/>
              </a:rPr>
              <a:t>print(lst[1])</a:t>
            </a:r>
          </a:p>
          <a:p>
            <a:r>
              <a:rPr lang="en-VN" sz="1600" dirty="0">
                <a:latin typeface="Courier New" panose="02070309020205020404" pitchFamily="49" charset="0"/>
                <a:cs typeface="Courier New" panose="02070309020205020404" pitchFamily="49" charset="0"/>
              </a:rPr>
              <a:t>print(lst[-4])</a:t>
            </a:r>
          </a:p>
          <a:p>
            <a:r>
              <a:rPr lang="en-VN" sz="1600" dirty="0">
                <a:latin typeface="Courier New" panose="02070309020205020404" pitchFamily="49" charset="0"/>
                <a:cs typeface="Courier New" panose="02070309020205020404" pitchFamily="49" charset="0"/>
              </a:rPr>
              <a:t># 20</a:t>
            </a:r>
          </a:p>
        </p:txBody>
      </p:sp>
      <p:cxnSp>
        <p:nvCxnSpPr>
          <p:cNvPr id="10" name="Straight Arrow Connector 9">
            <a:extLst>
              <a:ext uri="{FF2B5EF4-FFF2-40B4-BE49-F238E27FC236}">
                <a16:creationId xmlns:a16="http://schemas.microsoft.com/office/drawing/2014/main" id="{EE0405F5-8569-D342-A4F7-2A627347A39C}"/>
              </a:ext>
            </a:extLst>
          </p:cNvPr>
          <p:cNvCxnSpPr>
            <a:cxnSpLocks/>
            <a:stCxn id="9" idx="0"/>
          </p:cNvCxnSpPr>
          <p:nvPr/>
        </p:nvCxnSpPr>
        <p:spPr>
          <a:xfrm flipV="1">
            <a:off x="3781647" y="3531225"/>
            <a:ext cx="1484273" cy="13852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A81D3ED0-042B-4B4D-B99E-64CDD12F9565}"/>
              </a:ext>
            </a:extLst>
          </p:cNvPr>
          <p:cNvSpPr txBox="1"/>
          <p:nvPr/>
        </p:nvSpPr>
        <p:spPr>
          <a:xfrm>
            <a:off x="5509203" y="4916493"/>
            <a:ext cx="1912703" cy="830997"/>
          </a:xfrm>
          <a:prstGeom prst="rect">
            <a:avLst/>
          </a:prstGeom>
          <a:noFill/>
        </p:spPr>
        <p:txBody>
          <a:bodyPr wrap="none" rtlCol="0">
            <a:spAutoFit/>
          </a:bodyPr>
          <a:lstStyle/>
          <a:p>
            <a:r>
              <a:rPr lang="en-VN" sz="1600" dirty="0">
                <a:latin typeface="Courier New" panose="02070309020205020404" pitchFamily="49" charset="0"/>
                <a:cs typeface="Courier New" panose="02070309020205020404" pitchFamily="49" charset="0"/>
              </a:rPr>
              <a:t>print(lst[2])</a:t>
            </a:r>
          </a:p>
          <a:p>
            <a:r>
              <a:rPr lang="en-VN" sz="1600" dirty="0">
                <a:latin typeface="Courier New" panose="02070309020205020404" pitchFamily="49" charset="0"/>
                <a:cs typeface="Courier New" panose="02070309020205020404" pitchFamily="49" charset="0"/>
              </a:rPr>
              <a:t>print(lst[-3])</a:t>
            </a:r>
          </a:p>
          <a:p>
            <a:r>
              <a:rPr lang="en-VN" sz="1600" dirty="0">
                <a:latin typeface="Courier New" panose="02070309020205020404" pitchFamily="49" charset="0"/>
                <a:cs typeface="Courier New" panose="02070309020205020404" pitchFamily="49" charset="0"/>
              </a:rPr>
              <a:t># 30</a:t>
            </a:r>
          </a:p>
        </p:txBody>
      </p:sp>
      <p:cxnSp>
        <p:nvCxnSpPr>
          <p:cNvPr id="12" name="Straight Arrow Connector 11">
            <a:extLst>
              <a:ext uri="{FF2B5EF4-FFF2-40B4-BE49-F238E27FC236}">
                <a16:creationId xmlns:a16="http://schemas.microsoft.com/office/drawing/2014/main" id="{BAF2EE6E-DCD1-E242-A60E-56505BDB4142}"/>
              </a:ext>
            </a:extLst>
          </p:cNvPr>
          <p:cNvCxnSpPr>
            <a:cxnSpLocks/>
            <a:stCxn id="11" idx="0"/>
          </p:cNvCxnSpPr>
          <p:nvPr/>
        </p:nvCxnSpPr>
        <p:spPr>
          <a:xfrm flipV="1">
            <a:off x="6465555" y="3546050"/>
            <a:ext cx="309617" cy="13704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684AFDDC-7A17-2B4A-AC20-7DCEAAD82C83}"/>
              </a:ext>
            </a:extLst>
          </p:cNvPr>
          <p:cNvSpPr txBox="1"/>
          <p:nvPr/>
        </p:nvSpPr>
        <p:spPr>
          <a:xfrm>
            <a:off x="7669808" y="4916492"/>
            <a:ext cx="1912703" cy="830997"/>
          </a:xfrm>
          <a:prstGeom prst="rect">
            <a:avLst/>
          </a:prstGeom>
          <a:noFill/>
        </p:spPr>
        <p:txBody>
          <a:bodyPr wrap="none" rtlCol="0">
            <a:spAutoFit/>
          </a:bodyPr>
          <a:lstStyle/>
          <a:p>
            <a:r>
              <a:rPr lang="en-VN" sz="1600" dirty="0">
                <a:latin typeface="Courier New" panose="02070309020205020404" pitchFamily="49" charset="0"/>
                <a:cs typeface="Courier New" panose="02070309020205020404" pitchFamily="49" charset="0"/>
              </a:rPr>
              <a:t>print(lst[3])</a:t>
            </a:r>
          </a:p>
          <a:p>
            <a:r>
              <a:rPr lang="en-VN" sz="1600" dirty="0">
                <a:latin typeface="Courier New" panose="02070309020205020404" pitchFamily="49" charset="0"/>
                <a:cs typeface="Courier New" panose="02070309020205020404" pitchFamily="49" charset="0"/>
              </a:rPr>
              <a:t>print(lst[-2])</a:t>
            </a:r>
          </a:p>
          <a:p>
            <a:r>
              <a:rPr lang="en-VN" sz="1600" dirty="0">
                <a:latin typeface="Courier New" panose="02070309020205020404" pitchFamily="49" charset="0"/>
                <a:cs typeface="Courier New" panose="02070309020205020404" pitchFamily="49" charset="0"/>
              </a:rPr>
              <a:t># 40</a:t>
            </a:r>
          </a:p>
        </p:txBody>
      </p:sp>
      <p:cxnSp>
        <p:nvCxnSpPr>
          <p:cNvPr id="14" name="Straight Arrow Connector 13">
            <a:extLst>
              <a:ext uri="{FF2B5EF4-FFF2-40B4-BE49-F238E27FC236}">
                <a16:creationId xmlns:a16="http://schemas.microsoft.com/office/drawing/2014/main" id="{5FF8C847-C2EC-2940-BAB9-A2CCD3346A49}"/>
              </a:ext>
            </a:extLst>
          </p:cNvPr>
          <p:cNvCxnSpPr>
            <a:cxnSpLocks/>
            <a:stCxn id="13" idx="0"/>
          </p:cNvCxnSpPr>
          <p:nvPr/>
        </p:nvCxnSpPr>
        <p:spPr>
          <a:xfrm flipH="1" flipV="1">
            <a:off x="8304457" y="3531224"/>
            <a:ext cx="321703" cy="13852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A32A8330-F706-3A43-B74F-1BAA2A9CA24A}"/>
              </a:ext>
            </a:extLst>
          </p:cNvPr>
          <p:cNvSpPr txBox="1"/>
          <p:nvPr/>
        </p:nvSpPr>
        <p:spPr>
          <a:xfrm>
            <a:off x="10093729" y="4916491"/>
            <a:ext cx="1912703" cy="830997"/>
          </a:xfrm>
          <a:prstGeom prst="rect">
            <a:avLst/>
          </a:prstGeom>
          <a:noFill/>
        </p:spPr>
        <p:txBody>
          <a:bodyPr wrap="none" rtlCol="0">
            <a:spAutoFit/>
          </a:bodyPr>
          <a:lstStyle/>
          <a:p>
            <a:r>
              <a:rPr lang="en-VN" sz="1600" dirty="0">
                <a:latin typeface="Courier New" panose="02070309020205020404" pitchFamily="49" charset="0"/>
                <a:cs typeface="Courier New" panose="02070309020205020404" pitchFamily="49" charset="0"/>
              </a:rPr>
              <a:t>print(lst[4])</a:t>
            </a:r>
          </a:p>
          <a:p>
            <a:r>
              <a:rPr lang="en-VN" sz="1600" dirty="0">
                <a:latin typeface="Courier New" panose="02070309020205020404" pitchFamily="49" charset="0"/>
                <a:cs typeface="Courier New" panose="02070309020205020404" pitchFamily="49" charset="0"/>
              </a:rPr>
              <a:t>print(lst[-1])</a:t>
            </a:r>
          </a:p>
          <a:p>
            <a:r>
              <a:rPr lang="en-VN" sz="1600" dirty="0">
                <a:latin typeface="Courier New" panose="02070309020205020404" pitchFamily="49" charset="0"/>
                <a:cs typeface="Courier New" panose="02070309020205020404" pitchFamily="49" charset="0"/>
              </a:rPr>
              <a:t># 50</a:t>
            </a:r>
          </a:p>
        </p:txBody>
      </p:sp>
      <p:cxnSp>
        <p:nvCxnSpPr>
          <p:cNvPr id="16" name="Straight Arrow Connector 15">
            <a:extLst>
              <a:ext uri="{FF2B5EF4-FFF2-40B4-BE49-F238E27FC236}">
                <a16:creationId xmlns:a16="http://schemas.microsoft.com/office/drawing/2014/main" id="{733919D9-53C3-3F49-8025-DA0907CB888E}"/>
              </a:ext>
            </a:extLst>
          </p:cNvPr>
          <p:cNvCxnSpPr>
            <a:cxnSpLocks/>
            <a:stCxn id="15" idx="0"/>
          </p:cNvCxnSpPr>
          <p:nvPr/>
        </p:nvCxnSpPr>
        <p:spPr>
          <a:xfrm flipH="1" flipV="1">
            <a:off x="9813709" y="3516394"/>
            <a:ext cx="1236372" cy="1400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06364489"/>
      </p:ext>
    </p:extLst>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838200" y="0"/>
            <a:ext cx="10515600" cy="998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Times New Roman"/>
              <a:buNone/>
            </a:pPr>
            <a:r>
              <a:rPr lang="en-US" b="1" dirty="0">
                <a:solidFill>
                  <a:srgbClr val="00B050"/>
                </a:solidFill>
                <a:latin typeface="Times New Roman"/>
                <a:cs typeface="Times New Roman"/>
                <a:sym typeface="Times New Roman"/>
              </a:rPr>
              <a:t>Revise</a:t>
            </a:r>
            <a:endParaRPr dirty="0"/>
          </a:p>
        </p:txBody>
      </p:sp>
      <p:sp>
        <p:nvSpPr>
          <p:cNvPr id="186" name="Google Shape;186;p21"/>
          <p:cNvSpPr/>
          <p:nvPr/>
        </p:nvSpPr>
        <p:spPr>
          <a:xfrm>
            <a:off x="550073" y="1002835"/>
            <a:ext cx="11190600" cy="127200"/>
          </a:xfrm>
          <a:prstGeom prst="rect">
            <a:avLst/>
          </a:prstGeom>
          <a:solidFill>
            <a:srgbClr val="C55A11"/>
          </a:solid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 name="Google Shape;187;p2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188" name="Google Shape;188;p21"/>
          <p:cNvSpPr txBox="1">
            <a:spLocks noGrp="1"/>
          </p:cNvSpPr>
          <p:nvPr>
            <p:ph type="body" idx="1"/>
          </p:nvPr>
        </p:nvSpPr>
        <p:spPr>
          <a:xfrm>
            <a:off x="838200" y="1273175"/>
            <a:ext cx="10668600" cy="720600"/>
          </a:xfrm>
          <a:prstGeom prst="rect">
            <a:avLst/>
          </a:prstGeom>
          <a:noFill/>
          <a:ln>
            <a:noFill/>
          </a:ln>
        </p:spPr>
        <p:txBody>
          <a:bodyPr spcFirstLastPara="1" wrap="square" lIns="91425" tIns="45700" rIns="91425" bIns="45700" anchor="t" anchorCtr="0">
            <a:normAutofit/>
          </a:bodyPr>
          <a:lstStyle/>
          <a:p>
            <a:pPr marL="457200" lvl="0" indent="-381000" algn="l" rtl="0">
              <a:spcBef>
                <a:spcPts val="0"/>
              </a:spcBef>
              <a:spcAft>
                <a:spcPts val="0"/>
              </a:spcAft>
              <a:buClr>
                <a:srgbClr val="0070C0"/>
              </a:buClr>
              <a:buSzPts val="2400"/>
              <a:buFont typeface="Times New Roman"/>
              <a:buChar char="❖"/>
            </a:pPr>
            <a:r>
              <a:rPr lang="en-US" sz="2400" b="1" dirty="0">
                <a:solidFill>
                  <a:srgbClr val="0070C0"/>
                </a:solidFill>
                <a:latin typeface="Times New Roman"/>
                <a:cs typeface="Times New Roman"/>
                <a:sym typeface="Times New Roman"/>
              </a:rPr>
              <a:t>Lists: slicing</a:t>
            </a:r>
            <a:endParaRPr lang="en-US" dirty="0"/>
          </a:p>
        </p:txBody>
      </p:sp>
      <p:graphicFrame>
        <p:nvGraphicFramePr>
          <p:cNvPr id="6" name="Table 2">
            <a:extLst>
              <a:ext uri="{FF2B5EF4-FFF2-40B4-BE49-F238E27FC236}">
                <a16:creationId xmlns:a16="http://schemas.microsoft.com/office/drawing/2014/main" id="{8C6991C5-F7AB-0D42-9755-B4656B252233}"/>
              </a:ext>
            </a:extLst>
          </p:cNvPr>
          <p:cNvGraphicFramePr>
            <a:graphicFrameLocks noGrp="1"/>
          </p:cNvGraphicFramePr>
          <p:nvPr>
            <p:extLst>
              <p:ext uri="{D42A27DB-BD31-4B8C-83A1-F6EECF244321}">
                <p14:modId xmlns:p14="http://schemas.microsoft.com/office/powerpoint/2010/main" val="1767537708"/>
              </p:ext>
            </p:extLst>
          </p:nvPr>
        </p:nvGraphicFramePr>
        <p:xfrm>
          <a:off x="918547" y="2269515"/>
          <a:ext cx="9084108" cy="741680"/>
        </p:xfrm>
        <a:graphic>
          <a:graphicData uri="http://schemas.openxmlformats.org/drawingml/2006/table">
            <a:tbl>
              <a:tblPr firstRow="1" bandRow="1">
                <a:tableStyleId>{2D5ABB26-0587-4C30-8999-92F81FD0307C}</a:tableStyleId>
              </a:tblPr>
              <a:tblGrid>
                <a:gridCol w="1514018">
                  <a:extLst>
                    <a:ext uri="{9D8B030D-6E8A-4147-A177-3AD203B41FA5}">
                      <a16:colId xmlns:a16="http://schemas.microsoft.com/office/drawing/2014/main" val="4117393875"/>
                    </a:ext>
                  </a:extLst>
                </a:gridCol>
                <a:gridCol w="1514018">
                  <a:extLst>
                    <a:ext uri="{9D8B030D-6E8A-4147-A177-3AD203B41FA5}">
                      <a16:colId xmlns:a16="http://schemas.microsoft.com/office/drawing/2014/main" val="2394252071"/>
                    </a:ext>
                  </a:extLst>
                </a:gridCol>
                <a:gridCol w="1514018">
                  <a:extLst>
                    <a:ext uri="{9D8B030D-6E8A-4147-A177-3AD203B41FA5}">
                      <a16:colId xmlns:a16="http://schemas.microsoft.com/office/drawing/2014/main" val="102807542"/>
                    </a:ext>
                  </a:extLst>
                </a:gridCol>
                <a:gridCol w="1514018">
                  <a:extLst>
                    <a:ext uri="{9D8B030D-6E8A-4147-A177-3AD203B41FA5}">
                      <a16:colId xmlns:a16="http://schemas.microsoft.com/office/drawing/2014/main" val="2639567592"/>
                    </a:ext>
                  </a:extLst>
                </a:gridCol>
                <a:gridCol w="1514018">
                  <a:extLst>
                    <a:ext uri="{9D8B030D-6E8A-4147-A177-3AD203B41FA5}">
                      <a16:colId xmlns:a16="http://schemas.microsoft.com/office/drawing/2014/main" val="1158529889"/>
                    </a:ext>
                  </a:extLst>
                </a:gridCol>
                <a:gridCol w="1514018">
                  <a:extLst>
                    <a:ext uri="{9D8B030D-6E8A-4147-A177-3AD203B41FA5}">
                      <a16:colId xmlns:a16="http://schemas.microsoft.com/office/drawing/2014/main" val="933857911"/>
                    </a:ext>
                  </a:extLst>
                </a:gridCol>
              </a:tblGrid>
              <a:tr h="370840">
                <a:tc>
                  <a:txBody>
                    <a:bodyPr/>
                    <a:lstStyle/>
                    <a:p>
                      <a:pPr algn="ctr"/>
                      <a:endParaRPr lang="en-VN" b="1" dirty="0">
                        <a:solidFill>
                          <a:srgbClr val="FF0000"/>
                        </a:solidFill>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0</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1</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2</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3</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4</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9674969"/>
                  </a:ext>
                </a:extLst>
              </a:tr>
              <a:tr h="370840">
                <a:tc>
                  <a:txBody>
                    <a:bodyPr/>
                    <a:lstStyle/>
                    <a:p>
                      <a:pPr algn="ctr"/>
                      <a:r>
                        <a:rPr lang="en-VN" sz="1800" b="1" dirty="0">
                          <a:latin typeface="Times New Roman" panose="02020603050405020304" pitchFamily="18" charset="0"/>
                          <a:cs typeface="Times New Roman" panose="02020603050405020304" pitchFamily="18" charset="0"/>
                        </a:rPr>
                        <a:t>lst =</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VN" b="1" dirty="0">
                          <a:latin typeface="Times New Roman" panose="02020603050405020304" pitchFamily="18" charset="0"/>
                          <a:cs typeface="Times New Roman" panose="0202060305040502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VN" b="1" dirty="0">
                          <a:latin typeface="Times New Roman" panose="02020603050405020304" pitchFamily="18" charset="0"/>
                          <a:cs typeface="Times New Roman" panose="02020603050405020304"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VN" b="1" dirty="0">
                          <a:latin typeface="Times New Roman" panose="02020603050405020304" pitchFamily="18" charset="0"/>
                          <a:cs typeface="Times New Roman" panose="02020603050405020304" pitchFamily="18"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VN" b="1" dirty="0">
                          <a:latin typeface="Times New Roman" panose="02020603050405020304" pitchFamily="18" charset="0"/>
                          <a:cs typeface="Times New Roman" panose="02020603050405020304" pitchFamily="18" charset="0"/>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3937723"/>
                  </a:ext>
                </a:extLst>
              </a:tr>
            </a:tbl>
          </a:graphicData>
        </a:graphic>
      </p:graphicFrame>
      <p:sp>
        <p:nvSpPr>
          <p:cNvPr id="7" name="TextBox 6">
            <a:extLst>
              <a:ext uri="{FF2B5EF4-FFF2-40B4-BE49-F238E27FC236}">
                <a16:creationId xmlns:a16="http://schemas.microsoft.com/office/drawing/2014/main" id="{5D0B841B-D1D6-5348-BE6D-9A52F084EB65}"/>
              </a:ext>
            </a:extLst>
          </p:cNvPr>
          <p:cNvSpPr txBox="1"/>
          <p:nvPr/>
        </p:nvSpPr>
        <p:spPr>
          <a:xfrm>
            <a:off x="685200" y="1660512"/>
            <a:ext cx="11024290" cy="400110"/>
          </a:xfrm>
          <a:prstGeom prst="rect">
            <a:avLst/>
          </a:prstGeom>
          <a:noFill/>
        </p:spPr>
        <p:txBody>
          <a:bodyPr wrap="square" rtlCol="0">
            <a:spAutoFit/>
          </a:bodyPr>
          <a:lstStyle/>
          <a:p>
            <a:r>
              <a:rPr lang="en-VN" sz="2000" b="1" dirty="0">
                <a:latin typeface="Times New Roman" panose="02020603050405020304" pitchFamily="18" charset="0"/>
                <a:cs typeface="Times New Roman" panose="02020603050405020304" pitchFamily="18" charset="0"/>
              </a:rPr>
              <a:t>🧐 Problem: </a:t>
            </a:r>
            <a:r>
              <a:rPr lang="en-VN" sz="2000" dirty="0">
                <a:latin typeface="Times New Roman" panose="02020603050405020304" pitchFamily="18" charset="0"/>
                <a:cs typeface="Times New Roman" panose="02020603050405020304" pitchFamily="18" charset="0"/>
              </a:rPr>
              <a:t>what if we want to take out element from index 1 -&gt; 3 ?</a:t>
            </a:r>
          </a:p>
        </p:txBody>
      </p:sp>
      <p:sp>
        <p:nvSpPr>
          <p:cNvPr id="2" name="Rounded Rectangle 1">
            <a:extLst>
              <a:ext uri="{FF2B5EF4-FFF2-40B4-BE49-F238E27FC236}">
                <a16:creationId xmlns:a16="http://schemas.microsoft.com/office/drawing/2014/main" id="{61A4D6E8-6FBD-FC46-AE0D-9678C8A9D08F}"/>
              </a:ext>
            </a:extLst>
          </p:cNvPr>
          <p:cNvSpPr/>
          <p:nvPr/>
        </p:nvSpPr>
        <p:spPr>
          <a:xfrm>
            <a:off x="3737975" y="2136915"/>
            <a:ext cx="4872625" cy="1013285"/>
          </a:xfrm>
          <a:prstGeom prst="roundRect">
            <a:avLst/>
          </a:prstGeom>
          <a:noFill/>
          <a:ln>
            <a:solidFill>
              <a:srgbClr val="FF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VN"/>
          </a:p>
        </p:txBody>
      </p:sp>
      <p:sp>
        <p:nvSpPr>
          <p:cNvPr id="10" name="TextBox 9">
            <a:extLst>
              <a:ext uri="{FF2B5EF4-FFF2-40B4-BE49-F238E27FC236}">
                <a16:creationId xmlns:a16="http://schemas.microsoft.com/office/drawing/2014/main" id="{0BB46213-CC30-DB42-818A-79A61E66496A}"/>
              </a:ext>
            </a:extLst>
          </p:cNvPr>
          <p:cNvSpPr txBox="1"/>
          <p:nvPr/>
        </p:nvSpPr>
        <p:spPr>
          <a:xfrm>
            <a:off x="685200" y="3282800"/>
            <a:ext cx="11024290" cy="400110"/>
          </a:xfrm>
          <a:prstGeom prst="rect">
            <a:avLst/>
          </a:prstGeom>
          <a:noFill/>
        </p:spPr>
        <p:txBody>
          <a:bodyPr wrap="square" rtlCol="0">
            <a:spAutoFit/>
          </a:bodyPr>
          <a:lstStyle/>
          <a:p>
            <a:r>
              <a:rPr lang="en-VN" sz="2000" b="1" dirty="0">
                <a:latin typeface="Times New Roman" panose="02020603050405020304" pitchFamily="18" charset="0"/>
                <a:cs typeface="Times New Roman" panose="02020603050405020304" pitchFamily="18" charset="0"/>
              </a:rPr>
              <a:t>🥳 Solution: </a:t>
            </a:r>
            <a:r>
              <a:rPr lang="en-VN" sz="2000" dirty="0">
                <a:latin typeface="Times New Roman" panose="02020603050405020304" pitchFamily="18" charset="0"/>
                <a:cs typeface="Times New Roman" panose="02020603050405020304" pitchFamily="18" charset="0"/>
              </a:rPr>
              <a:t>Use list slicing</a:t>
            </a:r>
          </a:p>
        </p:txBody>
      </p:sp>
      <p:graphicFrame>
        <p:nvGraphicFramePr>
          <p:cNvPr id="12" name="Table 2">
            <a:extLst>
              <a:ext uri="{FF2B5EF4-FFF2-40B4-BE49-F238E27FC236}">
                <a16:creationId xmlns:a16="http://schemas.microsoft.com/office/drawing/2014/main" id="{BC21263E-9422-DC42-BDB8-B69EC4E6B22F}"/>
              </a:ext>
            </a:extLst>
          </p:cNvPr>
          <p:cNvGraphicFramePr>
            <a:graphicFrameLocks noGrp="1"/>
          </p:cNvGraphicFramePr>
          <p:nvPr>
            <p:extLst>
              <p:ext uri="{D42A27DB-BD31-4B8C-83A1-F6EECF244321}">
                <p14:modId xmlns:p14="http://schemas.microsoft.com/office/powerpoint/2010/main" val="237674085"/>
              </p:ext>
            </p:extLst>
          </p:nvPr>
        </p:nvGraphicFramePr>
        <p:xfrm>
          <a:off x="918547" y="4942955"/>
          <a:ext cx="9084108" cy="741680"/>
        </p:xfrm>
        <a:graphic>
          <a:graphicData uri="http://schemas.openxmlformats.org/drawingml/2006/table">
            <a:tbl>
              <a:tblPr firstRow="1" bandRow="1">
                <a:tableStyleId>{2D5ABB26-0587-4C30-8999-92F81FD0307C}</a:tableStyleId>
              </a:tblPr>
              <a:tblGrid>
                <a:gridCol w="1514018">
                  <a:extLst>
                    <a:ext uri="{9D8B030D-6E8A-4147-A177-3AD203B41FA5}">
                      <a16:colId xmlns:a16="http://schemas.microsoft.com/office/drawing/2014/main" val="4117393875"/>
                    </a:ext>
                  </a:extLst>
                </a:gridCol>
                <a:gridCol w="1514018">
                  <a:extLst>
                    <a:ext uri="{9D8B030D-6E8A-4147-A177-3AD203B41FA5}">
                      <a16:colId xmlns:a16="http://schemas.microsoft.com/office/drawing/2014/main" val="2394252071"/>
                    </a:ext>
                  </a:extLst>
                </a:gridCol>
                <a:gridCol w="1514018">
                  <a:extLst>
                    <a:ext uri="{9D8B030D-6E8A-4147-A177-3AD203B41FA5}">
                      <a16:colId xmlns:a16="http://schemas.microsoft.com/office/drawing/2014/main" val="102807542"/>
                    </a:ext>
                  </a:extLst>
                </a:gridCol>
                <a:gridCol w="1514018">
                  <a:extLst>
                    <a:ext uri="{9D8B030D-6E8A-4147-A177-3AD203B41FA5}">
                      <a16:colId xmlns:a16="http://schemas.microsoft.com/office/drawing/2014/main" val="2639567592"/>
                    </a:ext>
                  </a:extLst>
                </a:gridCol>
                <a:gridCol w="1514018">
                  <a:extLst>
                    <a:ext uri="{9D8B030D-6E8A-4147-A177-3AD203B41FA5}">
                      <a16:colId xmlns:a16="http://schemas.microsoft.com/office/drawing/2014/main" val="1158529889"/>
                    </a:ext>
                  </a:extLst>
                </a:gridCol>
                <a:gridCol w="1514018">
                  <a:extLst>
                    <a:ext uri="{9D8B030D-6E8A-4147-A177-3AD203B41FA5}">
                      <a16:colId xmlns:a16="http://schemas.microsoft.com/office/drawing/2014/main" val="933857911"/>
                    </a:ext>
                  </a:extLst>
                </a:gridCol>
              </a:tblGrid>
              <a:tr h="370840">
                <a:tc>
                  <a:txBody>
                    <a:bodyPr/>
                    <a:lstStyle/>
                    <a:p>
                      <a:pPr algn="ctr"/>
                      <a:endParaRPr lang="en-VN" b="1" dirty="0">
                        <a:solidFill>
                          <a:srgbClr val="FF0000"/>
                        </a:solidFill>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0</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1</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2</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3</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4</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9674969"/>
                  </a:ext>
                </a:extLst>
              </a:tr>
              <a:tr h="370840">
                <a:tc>
                  <a:txBody>
                    <a:bodyPr/>
                    <a:lstStyle/>
                    <a:p>
                      <a:pPr algn="ctr"/>
                      <a:r>
                        <a:rPr lang="en-VN" sz="1800" b="1" dirty="0">
                          <a:latin typeface="Times New Roman" panose="02020603050405020304" pitchFamily="18" charset="0"/>
                          <a:cs typeface="Times New Roman" panose="02020603050405020304" pitchFamily="18" charset="0"/>
                        </a:rPr>
                        <a:t>lst[:]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VN" b="1" dirty="0">
                          <a:latin typeface="Times New Roman" panose="02020603050405020304" pitchFamily="18" charset="0"/>
                          <a:cs typeface="Times New Roman" panose="0202060305040502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VN" b="1" dirty="0">
                          <a:latin typeface="Times New Roman" panose="02020603050405020304" pitchFamily="18" charset="0"/>
                          <a:cs typeface="Times New Roman" panose="02020603050405020304"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VN" b="1" dirty="0">
                          <a:latin typeface="Times New Roman" panose="02020603050405020304" pitchFamily="18" charset="0"/>
                          <a:cs typeface="Times New Roman" panose="02020603050405020304" pitchFamily="18"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VN" b="1" dirty="0">
                          <a:latin typeface="Times New Roman" panose="02020603050405020304" pitchFamily="18" charset="0"/>
                          <a:cs typeface="Times New Roman" panose="02020603050405020304" pitchFamily="18" charset="0"/>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3937723"/>
                  </a:ext>
                </a:extLst>
              </a:tr>
            </a:tbl>
          </a:graphicData>
        </a:graphic>
      </p:graphicFrame>
      <p:graphicFrame>
        <p:nvGraphicFramePr>
          <p:cNvPr id="13" name="Table 2">
            <a:extLst>
              <a:ext uri="{FF2B5EF4-FFF2-40B4-BE49-F238E27FC236}">
                <a16:creationId xmlns:a16="http://schemas.microsoft.com/office/drawing/2014/main" id="{36E71796-477E-7540-9403-22EE4F86C4BD}"/>
              </a:ext>
            </a:extLst>
          </p:cNvPr>
          <p:cNvGraphicFramePr>
            <a:graphicFrameLocks noGrp="1"/>
          </p:cNvGraphicFramePr>
          <p:nvPr>
            <p:extLst>
              <p:ext uri="{D42A27DB-BD31-4B8C-83A1-F6EECF244321}">
                <p14:modId xmlns:p14="http://schemas.microsoft.com/office/powerpoint/2010/main" val="1997619442"/>
              </p:ext>
            </p:extLst>
          </p:nvPr>
        </p:nvGraphicFramePr>
        <p:xfrm>
          <a:off x="918547" y="5880731"/>
          <a:ext cx="6056072" cy="741680"/>
        </p:xfrm>
        <a:graphic>
          <a:graphicData uri="http://schemas.openxmlformats.org/drawingml/2006/table">
            <a:tbl>
              <a:tblPr firstRow="1" bandRow="1">
                <a:tableStyleId>{2D5ABB26-0587-4C30-8999-92F81FD0307C}</a:tableStyleId>
              </a:tblPr>
              <a:tblGrid>
                <a:gridCol w="1514018">
                  <a:extLst>
                    <a:ext uri="{9D8B030D-6E8A-4147-A177-3AD203B41FA5}">
                      <a16:colId xmlns:a16="http://schemas.microsoft.com/office/drawing/2014/main" val="4117393875"/>
                    </a:ext>
                  </a:extLst>
                </a:gridCol>
                <a:gridCol w="1514018">
                  <a:extLst>
                    <a:ext uri="{9D8B030D-6E8A-4147-A177-3AD203B41FA5}">
                      <a16:colId xmlns:a16="http://schemas.microsoft.com/office/drawing/2014/main" val="102807542"/>
                    </a:ext>
                  </a:extLst>
                </a:gridCol>
                <a:gridCol w="1514018">
                  <a:extLst>
                    <a:ext uri="{9D8B030D-6E8A-4147-A177-3AD203B41FA5}">
                      <a16:colId xmlns:a16="http://schemas.microsoft.com/office/drawing/2014/main" val="2639567592"/>
                    </a:ext>
                  </a:extLst>
                </a:gridCol>
                <a:gridCol w="1514018">
                  <a:extLst>
                    <a:ext uri="{9D8B030D-6E8A-4147-A177-3AD203B41FA5}">
                      <a16:colId xmlns:a16="http://schemas.microsoft.com/office/drawing/2014/main" val="1158529889"/>
                    </a:ext>
                  </a:extLst>
                </a:gridCol>
              </a:tblGrid>
              <a:tr h="370840">
                <a:tc>
                  <a:txBody>
                    <a:bodyPr/>
                    <a:lstStyle/>
                    <a:p>
                      <a:pPr algn="ctr"/>
                      <a:endParaRPr lang="en-VN" b="1" dirty="0">
                        <a:solidFill>
                          <a:srgbClr val="FF0000"/>
                        </a:solidFill>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1</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2</a:t>
                      </a:r>
                    </a:p>
                  </a:txBody>
                  <a:tcPr>
                    <a:lnB w="12700" cap="flat" cmpd="sng" algn="ctr">
                      <a:solidFill>
                        <a:schemeClr val="tx1"/>
                      </a:solidFill>
                      <a:prstDash val="solid"/>
                      <a:round/>
                      <a:headEnd type="none" w="med" len="med"/>
                      <a:tailEnd type="none" w="med" len="med"/>
                    </a:lnB>
                  </a:tcPr>
                </a:tc>
                <a:tc>
                  <a:txBody>
                    <a:bodyPr/>
                    <a:lstStyle/>
                    <a:p>
                      <a:pPr algn="ctr"/>
                      <a:r>
                        <a:rPr lang="en-VN" b="1" dirty="0">
                          <a:solidFill>
                            <a:srgbClr val="FF0000"/>
                          </a:solidFill>
                          <a:latin typeface="Times New Roman" panose="02020603050405020304" pitchFamily="18" charset="0"/>
                          <a:cs typeface="Times New Roman" panose="02020603050405020304" pitchFamily="18" charset="0"/>
                        </a:rPr>
                        <a:t>3</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9674969"/>
                  </a:ext>
                </a:extLst>
              </a:tr>
              <a:tr h="370840">
                <a:tc>
                  <a:txBody>
                    <a:bodyPr/>
                    <a:lstStyle/>
                    <a:p>
                      <a:pPr algn="ctr"/>
                      <a:r>
                        <a:rPr lang="en-VN" sz="1800" b="1" dirty="0">
                          <a:latin typeface="Times New Roman" panose="02020603050405020304" pitchFamily="18" charset="0"/>
                          <a:cs typeface="Times New Roman" panose="02020603050405020304" pitchFamily="18" charset="0"/>
                        </a:rPr>
                        <a:t>lst[1:4]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b="1" dirty="0">
                          <a:latin typeface="Times New Roman" panose="02020603050405020304" pitchFamily="18" charset="0"/>
                          <a:cs typeface="Times New Roman" panose="0202060305040502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VN" b="1" dirty="0">
                          <a:latin typeface="Times New Roman" panose="02020603050405020304" pitchFamily="18" charset="0"/>
                          <a:cs typeface="Times New Roman" panose="02020603050405020304"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VN" b="1" dirty="0">
                          <a:latin typeface="Times New Roman" panose="02020603050405020304" pitchFamily="18" charset="0"/>
                          <a:cs typeface="Times New Roman" panose="02020603050405020304" pitchFamily="18"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3937723"/>
                  </a:ext>
                </a:extLst>
              </a:tr>
            </a:tbl>
          </a:graphicData>
        </a:graphic>
      </p:graphicFrame>
      <p:graphicFrame>
        <p:nvGraphicFramePr>
          <p:cNvPr id="14" name="Table 4">
            <a:extLst>
              <a:ext uri="{FF2B5EF4-FFF2-40B4-BE49-F238E27FC236}">
                <a16:creationId xmlns:a16="http://schemas.microsoft.com/office/drawing/2014/main" id="{79CE0EA2-310E-D943-B1C8-6C914200488E}"/>
              </a:ext>
            </a:extLst>
          </p:cNvPr>
          <p:cNvGraphicFramePr>
            <a:graphicFrameLocks noGrp="1"/>
          </p:cNvGraphicFramePr>
          <p:nvPr>
            <p:extLst>
              <p:ext uri="{D42A27DB-BD31-4B8C-83A1-F6EECF244321}">
                <p14:modId xmlns:p14="http://schemas.microsoft.com/office/powerpoint/2010/main" val="3712547938"/>
              </p:ext>
            </p:extLst>
          </p:nvPr>
        </p:nvGraphicFramePr>
        <p:xfrm>
          <a:off x="4683832" y="3553059"/>
          <a:ext cx="6477120" cy="1193800"/>
        </p:xfrm>
        <a:graphic>
          <a:graphicData uri="http://schemas.openxmlformats.org/drawingml/2006/table">
            <a:tbl>
              <a:tblPr firstRow="1" bandRow="1">
                <a:tableStyleId>{0E3FDE45-AF77-4B5C-9715-49D594BDF05E}</a:tableStyleId>
              </a:tblPr>
              <a:tblGrid>
                <a:gridCol w="3420508">
                  <a:extLst>
                    <a:ext uri="{9D8B030D-6E8A-4147-A177-3AD203B41FA5}">
                      <a16:colId xmlns:a16="http://schemas.microsoft.com/office/drawing/2014/main" val="536847677"/>
                    </a:ext>
                  </a:extLst>
                </a:gridCol>
                <a:gridCol w="3056612">
                  <a:extLst>
                    <a:ext uri="{9D8B030D-6E8A-4147-A177-3AD203B41FA5}">
                      <a16:colId xmlns:a16="http://schemas.microsoft.com/office/drawing/2014/main" val="2325923758"/>
                    </a:ext>
                  </a:extLst>
                </a:gridCol>
              </a:tblGrid>
              <a:tr h="370840">
                <a:tc>
                  <a:txBody>
                    <a:bodyPr/>
                    <a:lstStyle/>
                    <a:p>
                      <a:pPr algn="ctr"/>
                      <a:r>
                        <a:rPr lang="en-VN" sz="1600" dirty="0">
                          <a:latin typeface="Times New Roman" panose="02020603050405020304" pitchFamily="18" charset="0"/>
                          <a:cs typeface="Times New Roman" panose="02020603050405020304" pitchFamily="18" charset="0"/>
                        </a:rPr>
                        <a:t>Syntax</a:t>
                      </a:r>
                    </a:p>
                  </a:txBody>
                  <a:tcPr anchor="ctr">
                    <a:lnR w="12700" cap="flat" cmpd="sng" algn="ctr">
                      <a:solidFill>
                        <a:schemeClr val="tx1"/>
                      </a:solidFill>
                      <a:prstDash val="solid"/>
                      <a:round/>
                      <a:headEnd type="none" w="med" len="med"/>
                      <a:tailEnd type="none" w="med" len="med"/>
                    </a:lnR>
                  </a:tcPr>
                </a:tc>
                <a:tc>
                  <a:txBody>
                    <a:bodyPr/>
                    <a:lstStyle/>
                    <a:p>
                      <a:pPr algn="ctr"/>
                      <a:r>
                        <a:rPr lang="en-VN" sz="1600" dirty="0">
                          <a:latin typeface="Times New Roman" panose="02020603050405020304" pitchFamily="18" charset="0"/>
                          <a:cs typeface="Times New Roman" panose="02020603050405020304" pitchFamily="18" charset="0"/>
                        </a:rPr>
                        <a:t>Meaning</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22742964"/>
                  </a:ext>
                </a:extLst>
              </a:tr>
              <a:tr h="254558">
                <a:tc>
                  <a:txBody>
                    <a:bodyPr/>
                    <a:lstStyle/>
                    <a:p>
                      <a:pPr algn="ctr"/>
                      <a:r>
                        <a:rPr lang="en-US" sz="1600" dirty="0">
                          <a:latin typeface="Courier New" panose="02070309020205020404" pitchFamily="49" charset="0"/>
                          <a:cs typeface="Courier New" panose="02070309020205020404" pitchFamily="49" charset="0"/>
                        </a:rPr>
                        <a:t>l</a:t>
                      </a:r>
                      <a:r>
                        <a:rPr lang="en-VN" sz="1600" dirty="0">
                          <a:latin typeface="Courier New" panose="02070309020205020404" pitchFamily="49" charset="0"/>
                          <a:cs typeface="Courier New" panose="02070309020205020404" pitchFamily="49" charset="0"/>
                        </a:rPr>
                        <a:t>st[start_index:end_index]</a:t>
                      </a:r>
                    </a:p>
                  </a:txBody>
                  <a:tcPr anchor="ctr">
                    <a:lnR w="12700" cap="flat" cmpd="sng" algn="ctr">
                      <a:solidFill>
                        <a:schemeClr val="tx1"/>
                      </a:solidFill>
                      <a:prstDash val="solid"/>
                      <a:round/>
                      <a:headEnd type="none" w="med" len="med"/>
                      <a:tailEnd type="none" w="med" len="med"/>
                    </a:lnR>
                  </a:tcPr>
                </a:tc>
                <a:tc>
                  <a:txBody>
                    <a:bodyPr/>
                    <a:lstStyle/>
                    <a:p>
                      <a:pPr algn="ctr"/>
                      <a:r>
                        <a:rPr lang="en-VN" sz="1600" dirty="0">
                          <a:latin typeface="Courier New" panose="02070309020205020404" pitchFamily="49" charset="0"/>
                          <a:cs typeface="Courier New" panose="02070309020205020404" pitchFamily="49" charset="0"/>
                        </a:rPr>
                        <a:t>get element values from start_index to (end_index – 1)</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876687693"/>
                  </a:ext>
                </a:extLst>
              </a:tr>
            </a:tbl>
          </a:graphicData>
        </a:graphic>
      </p:graphicFrame>
      <p:sp>
        <p:nvSpPr>
          <p:cNvPr id="15" name="TextBox 14">
            <a:extLst>
              <a:ext uri="{FF2B5EF4-FFF2-40B4-BE49-F238E27FC236}">
                <a16:creationId xmlns:a16="http://schemas.microsoft.com/office/drawing/2014/main" id="{9A96D4C3-AFC2-0B49-83E9-8F9BF9356BF9}"/>
              </a:ext>
            </a:extLst>
          </p:cNvPr>
          <p:cNvSpPr txBox="1"/>
          <p:nvPr/>
        </p:nvSpPr>
        <p:spPr>
          <a:xfrm>
            <a:off x="918548" y="4003046"/>
            <a:ext cx="3263488" cy="461665"/>
          </a:xfrm>
          <a:prstGeom prst="rect">
            <a:avLst/>
          </a:prstGeom>
          <a:noFill/>
        </p:spPr>
        <p:txBody>
          <a:bodyPr wrap="square" rtlCol="0">
            <a:spAutoFit/>
          </a:bodyPr>
          <a:lstStyle/>
          <a:p>
            <a:pPr algn="ctr"/>
            <a:r>
              <a:rPr lang="en-VN" sz="2400" b="1" dirty="0">
                <a:latin typeface="Times New Roman" panose="02020603050405020304" pitchFamily="18" charset="0"/>
                <a:cs typeface="Times New Roman" panose="02020603050405020304" pitchFamily="18" charset="0"/>
              </a:rPr>
              <a:t>👀 List slicing syntax:</a:t>
            </a:r>
          </a:p>
        </p:txBody>
      </p:sp>
    </p:spTree>
    <p:extLst>
      <p:ext uri="{BB962C8B-B14F-4D97-AF65-F5344CB8AC3E}">
        <p14:creationId xmlns:p14="http://schemas.microsoft.com/office/powerpoint/2010/main" val="1177832937"/>
      </p:ext>
    </p:extLst>
  </p:cSld>
  <p:clrMapOvr>
    <a:masterClrMapping/>
  </p:clrMapOvr>
  <p:transition spd="slow">
    <p:fade thruBlk="1"/>
  </p:transition>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2270AFD8898FE84B8C0DEF4AF569EE5F" ma:contentTypeVersion="13" ma:contentTypeDescription="Tạo tài liệu mới." ma:contentTypeScope="" ma:versionID="d00c96ca5f4d6b5a3cf6f7080fed7282">
  <xsd:schema xmlns:xsd="http://www.w3.org/2001/XMLSchema" xmlns:xs="http://www.w3.org/2001/XMLSchema" xmlns:p="http://schemas.microsoft.com/office/2006/metadata/properties" xmlns:ns3="32a3f031-5e38-462b-b0c0-9200614458f0" xmlns:ns4="a069508f-c851-4346-9bc8-e3754af750ae" targetNamespace="http://schemas.microsoft.com/office/2006/metadata/properties" ma:root="true" ma:fieldsID="e8c4487cbe84ede3a2eac2269f36436c" ns3:_="" ns4:_="">
    <xsd:import namespace="32a3f031-5e38-462b-b0c0-9200614458f0"/>
    <xsd:import namespace="a069508f-c851-4346-9bc8-e3754af750ae"/>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a3f031-5e38-462b-b0c0-9200614458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069508f-c851-4346-9bc8-e3754af750ae" elementFormDefault="qualified">
    <xsd:import namespace="http://schemas.microsoft.com/office/2006/documentManagement/types"/>
    <xsd:import namespace="http://schemas.microsoft.com/office/infopath/2007/PartnerControls"/>
    <xsd:element name="SharedWithUsers" ma:index="18"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Chia sẻ Có Chi tiết" ma:internalName="SharedWithDetails" ma:readOnly="true">
      <xsd:simpleType>
        <xsd:restriction base="dms:Note">
          <xsd:maxLength value="255"/>
        </xsd:restriction>
      </xsd:simpleType>
    </xsd:element>
    <xsd:element name="SharingHintHash" ma:index="20" nillable="true" ma:displayName="Hàm băm Gợi ý Chia sẻ"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5516FDB-0FF0-4D76-97C1-C8A850C7C798}">
  <ds:schemaRefs>
    <ds:schemaRef ds:uri="32a3f031-5e38-462b-b0c0-9200614458f0"/>
    <ds:schemaRef ds:uri="a069508f-c851-4346-9bc8-e3754af750a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EEC1A5D-02F9-4B80-95F7-5DB2685725B8}">
  <ds:schemaRefs>
    <ds:schemaRef ds:uri="http://purl.org/dc/terms/"/>
    <ds:schemaRef ds:uri="http://purl.org/dc/elements/1.1/"/>
    <ds:schemaRef ds:uri="32a3f031-5e38-462b-b0c0-9200614458f0"/>
    <ds:schemaRef ds:uri="http://schemas.microsoft.com/office/infopath/2007/PartnerControls"/>
    <ds:schemaRef ds:uri="http://schemas.microsoft.com/office/2006/documentManagement/types"/>
    <ds:schemaRef ds:uri="http://schemas.microsoft.com/office/2006/metadata/properties"/>
    <ds:schemaRef ds:uri="http://www.w3.org/XML/1998/namespace"/>
    <ds:schemaRef ds:uri="http://schemas.openxmlformats.org/package/2006/metadata/core-properties"/>
    <ds:schemaRef ds:uri="a069508f-c851-4346-9bc8-e3754af750ae"/>
    <ds:schemaRef ds:uri="http://purl.org/dc/dcmitype/"/>
  </ds:schemaRefs>
</ds:datastoreItem>
</file>

<file path=customXml/itemProps3.xml><?xml version="1.0" encoding="utf-8"?>
<ds:datastoreItem xmlns:ds="http://schemas.openxmlformats.org/officeDocument/2006/customXml" ds:itemID="{6D399554-D503-414F-AD89-C40C5F7C1EB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9716</TotalTime>
  <Words>4562</Words>
  <Application>Microsoft Macintosh PowerPoint</Application>
  <PresentationFormat>Widescreen</PresentationFormat>
  <Paragraphs>1012</Paragraphs>
  <Slides>39</Slides>
  <Notes>39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Cambria Math</vt:lpstr>
      <vt:lpstr>Courier New</vt:lpstr>
      <vt:lpstr>Times New Roman</vt:lpstr>
      <vt:lpstr>Wingdings</vt:lpstr>
      <vt:lpstr>Office Theme</vt:lpstr>
      <vt:lpstr>Data Structure Assignment03</vt:lpstr>
      <vt:lpstr>PowerPoint Presentation</vt:lpstr>
      <vt:lpstr>Revise</vt:lpstr>
      <vt:lpstr>Revise</vt:lpstr>
      <vt:lpstr>Revise</vt:lpstr>
      <vt:lpstr>Revise</vt:lpstr>
      <vt:lpstr>Revise</vt:lpstr>
      <vt:lpstr>Revise</vt:lpstr>
      <vt:lpstr>Revise</vt:lpstr>
      <vt:lpstr>Revise</vt:lpstr>
      <vt:lpstr>Revise</vt:lpstr>
      <vt:lpstr>Revise</vt:lpstr>
      <vt:lpstr>Revise</vt:lpstr>
      <vt:lpstr>Revise</vt:lpstr>
      <vt:lpstr>Revise</vt:lpstr>
      <vt:lpstr>Revise</vt:lpstr>
      <vt:lpstr>Problem 01</vt:lpstr>
      <vt:lpstr>Problem 01</vt:lpstr>
      <vt:lpstr>Problem 01</vt:lpstr>
      <vt:lpstr>Problem 02</vt:lpstr>
      <vt:lpstr>Problem 02</vt:lpstr>
      <vt:lpstr>Problem 03</vt:lpstr>
      <vt:lpstr>Problem 03</vt:lpstr>
      <vt:lpstr>Problem 03</vt:lpstr>
      <vt:lpstr>Problem 03</vt:lpstr>
      <vt:lpstr>Problem 04</vt:lpstr>
      <vt:lpstr>Problem 04</vt:lpstr>
      <vt:lpstr>Problem 04</vt:lpstr>
      <vt:lpstr>Problem 04</vt:lpstr>
      <vt:lpstr>Problem 04</vt:lpstr>
      <vt:lpstr>Problem 04</vt:lpstr>
      <vt:lpstr>Problem 04</vt:lpstr>
      <vt:lpstr>Problem 04</vt:lpstr>
      <vt:lpstr>Problem 05</vt:lpstr>
      <vt:lpstr>Problem 05</vt:lpstr>
      <vt:lpstr>Problem 05</vt:lpstr>
      <vt:lpstr>Problem 05</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Recognition</dc:title>
  <cp:lastModifiedBy>Dương Đình Thắng</cp:lastModifiedBy>
  <cp:revision>9</cp:revision>
  <dcterms:modified xsi:type="dcterms:W3CDTF">2022-06-05T16:04:35Z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0x0101002270AFD8898FE84B8C0DEF4AF569EE5F</vt:lpwstr>
  </property>
</Properties>
</file>