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58" r:id="rId6"/>
    <p:sldId id="262" r:id="rId7"/>
    <p:sldId id="274" r:id="rId8"/>
    <p:sldId id="264" r:id="rId9"/>
    <p:sldId id="269" r:id="rId10"/>
    <p:sldId id="270" r:id="rId11"/>
    <p:sldId id="273" r:id="rId12"/>
    <p:sldId id="271" r:id="rId13"/>
    <p:sldId id="275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74473" autoAdjust="0"/>
  </p:normalViewPr>
  <p:slideViewPr>
    <p:cSldViewPr snapToGrid="0">
      <p:cViewPr varScale="1">
        <p:scale>
          <a:sx n="56" d="100"/>
          <a:sy n="56" d="100"/>
        </p:scale>
        <p:origin x="16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전체 </a:t>
            </a:r>
            <a:r>
              <a:rPr lang="ko-KR" altLang="en-US" dirty="0" err="1"/>
              <a:t>거래글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중고나라</a:t>
            </a:r>
            <a:r>
              <a:rPr lang="en-US" altLang="ko-KR" dirty="0"/>
              <a:t>, </a:t>
            </a:r>
            <a:r>
              <a:rPr lang="ko-KR" altLang="en-US" dirty="0"/>
              <a:t>표본 </a:t>
            </a:r>
            <a:r>
              <a:rPr lang="en-US" altLang="ko-KR" dirty="0"/>
              <a:t>13103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전체 거래글 (중고나라, 표본 21131개)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C42-4A2C-813A-1A3A9D95FD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FF3-4571-9653-4E1B0D898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FF3-4571-9653-4E1B0D89858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BFA05F1-0E12-4D7C-B575-61C2FE5F87A5}" type="PERCENTAGE">
                      <a:rPr lang="en-US" altLang="ko-KR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C42-4A2C-813A-1A3A9D95FDE8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개인</c:v>
                </c:pt>
                <c:pt idx="1">
                  <c:v>업자</c:v>
                </c:pt>
                <c:pt idx="2">
                  <c:v>홍보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74</c:v>
                </c:pt>
                <c:pt idx="1">
                  <c:v>18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42-4A2C-813A-1A3A9D95FDE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6168799212596"/>
          <c:y val="0.31922980319698557"/>
          <c:w val="0.16136331200787402"/>
          <c:h val="0.3124153966279898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28AC8-E838-4D1A-85D1-8D85FD3A227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D8967-2FF1-4B52-8AAE-DC1AE33C0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3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중고나라에 미리 로그인 </a:t>
            </a:r>
            <a:r>
              <a:rPr lang="ko-KR" altLang="en-US" dirty="0" err="1"/>
              <a:t>해놓을</a:t>
            </a:r>
            <a:r>
              <a:rPr lang="ko-KR" altLang="en-US" dirty="0"/>
              <a:t> 것</a:t>
            </a:r>
            <a:r>
              <a:rPr lang="en-US" altLang="ko-KR" dirty="0"/>
              <a:t>! (</a:t>
            </a:r>
            <a:r>
              <a:rPr lang="ko-KR" altLang="en-US" dirty="0"/>
              <a:t>화면 기다리기</a:t>
            </a:r>
            <a:r>
              <a:rPr lang="en-US" altLang="ko-KR" dirty="0"/>
              <a:t>)(</a:t>
            </a:r>
            <a:r>
              <a:rPr lang="ko-KR" altLang="en-US" dirty="0"/>
              <a:t>클릭 후 기다리기</a:t>
            </a:r>
            <a:r>
              <a:rPr lang="en-US" altLang="ko-KR" dirty="0"/>
              <a:t>)</a:t>
            </a:r>
            <a:r>
              <a:rPr lang="ko-KR" altLang="en-US" dirty="0"/>
              <a:t>안녕하세요 인공지능 중고거래 분석 서비스 </a:t>
            </a:r>
            <a:r>
              <a:rPr lang="ko-KR" altLang="en-US" dirty="0" err="1"/>
              <a:t>캣</a:t>
            </a:r>
            <a:r>
              <a:rPr lang="ko-KR" altLang="en-US" dirty="0"/>
              <a:t> </a:t>
            </a:r>
            <a:r>
              <a:rPr lang="ko-KR" altLang="en-US" dirty="0" err="1"/>
              <a:t>스위밍의</a:t>
            </a:r>
            <a:r>
              <a:rPr lang="ko-KR" altLang="en-US" dirty="0"/>
              <a:t> 프로젝트 발표를 맡은 윤준석입니다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8967-2FF1-4B52-8AAE-DC1AE33C0F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73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설명은 이것을 마치고 저희가 만든 결과물을 시연해보겠습니다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저희 프론트 페이지입니다</a:t>
            </a:r>
            <a:r>
              <a:rPr lang="en-US" altLang="ko-KR" dirty="0"/>
              <a:t>. </a:t>
            </a:r>
            <a:r>
              <a:rPr lang="ko-KR" altLang="en-US" dirty="0"/>
              <a:t>중고나라의 </a:t>
            </a:r>
            <a:r>
              <a:rPr lang="ko-KR" altLang="en-US" dirty="0" err="1"/>
              <a:t>서드</a:t>
            </a:r>
            <a:r>
              <a:rPr lang="ko-KR" altLang="en-US" dirty="0"/>
              <a:t> 파티 사이트이므로 사용자들의 빠른 서비스 접근을 위한 군더더기 없는 심플한 디자인입니다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검색을 한번 해보겠습니다</a:t>
            </a:r>
            <a:r>
              <a:rPr lang="en-US" altLang="ko-KR" dirty="0"/>
              <a:t>. </a:t>
            </a:r>
            <a:r>
              <a:rPr lang="ko-KR" altLang="en-US" dirty="0"/>
              <a:t>카테고리를 설정해줄 수 있고</a:t>
            </a:r>
            <a:r>
              <a:rPr lang="en-US" altLang="ko-KR" dirty="0"/>
              <a:t>, </a:t>
            </a:r>
            <a:r>
              <a:rPr lang="ko-KR" altLang="en-US" dirty="0"/>
              <a:t>기본 값은 모두 입니다</a:t>
            </a:r>
            <a:r>
              <a:rPr lang="en-US" altLang="ko-KR" dirty="0"/>
              <a:t>. “{</a:t>
            </a:r>
            <a:r>
              <a:rPr lang="ko-KR" altLang="en-US" dirty="0"/>
              <a:t>키워드</a:t>
            </a:r>
            <a:r>
              <a:rPr lang="en-US" altLang="ko-KR" dirty="0"/>
              <a:t>}”</a:t>
            </a:r>
            <a:r>
              <a:rPr lang="ko-KR" altLang="en-US" dirty="0"/>
              <a:t>을 검색해보겠습니다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중고나라에서 실시간으로 검색하고 분석이 진행됩니다</a:t>
            </a:r>
            <a:r>
              <a:rPr lang="en-US" altLang="ko-KR" dirty="0"/>
              <a:t>. </a:t>
            </a:r>
            <a:r>
              <a:rPr lang="ko-KR" altLang="en-US" dirty="0"/>
              <a:t>중고거래 글 특성상</a:t>
            </a:r>
            <a:r>
              <a:rPr lang="en-US" altLang="ko-KR" dirty="0"/>
              <a:t>, </a:t>
            </a:r>
            <a:r>
              <a:rPr lang="ko-KR" altLang="en-US" dirty="0"/>
              <a:t>좋은 거래를 찾기 위해 최신 정보 글이 필요하며</a:t>
            </a:r>
            <a:r>
              <a:rPr lang="en-US" altLang="ko-KR" dirty="0"/>
              <a:t>,</a:t>
            </a:r>
            <a:r>
              <a:rPr lang="ko-KR" altLang="en-US" dirty="0"/>
              <a:t> 글들 또 한</a:t>
            </a:r>
            <a:r>
              <a:rPr lang="en-US" altLang="ko-KR" dirty="0"/>
              <a:t>,</a:t>
            </a:r>
            <a:r>
              <a:rPr lang="ko-KR" altLang="en-US" dirty="0"/>
              <a:t> 아주 빨리 올라가고 내려가는데</a:t>
            </a:r>
            <a:r>
              <a:rPr lang="en-US" altLang="ko-KR" dirty="0"/>
              <a:t>, </a:t>
            </a:r>
            <a:r>
              <a:rPr lang="ko-KR" altLang="en-US" dirty="0"/>
              <a:t>보통 하루에 게시되는 글의 절반 정도는 다음날 내려가 있습니다</a:t>
            </a:r>
            <a:r>
              <a:rPr lang="en-US" altLang="ko-KR" dirty="0"/>
              <a:t>. </a:t>
            </a:r>
            <a:r>
              <a:rPr lang="ko-KR" altLang="en-US" dirty="0"/>
              <a:t>이러한 특성때문에 </a:t>
            </a:r>
            <a:r>
              <a:rPr lang="ko-KR" altLang="en-US" dirty="0" err="1"/>
              <a:t>백엔드에</a:t>
            </a:r>
            <a:r>
              <a:rPr lang="ko-KR" altLang="en-US" dirty="0"/>
              <a:t> 글을 분석하고 저장한 뒤 보여주는 방식이 아니라</a:t>
            </a:r>
            <a:r>
              <a:rPr lang="en-US" altLang="ko-KR" dirty="0"/>
              <a:t>, </a:t>
            </a:r>
            <a:r>
              <a:rPr lang="ko-KR" altLang="en-US" dirty="0"/>
              <a:t>실시간으로 분석하고 보여주는 방식을 택했습니다</a:t>
            </a:r>
            <a:r>
              <a:rPr lang="en-US" altLang="ko-KR" dirty="0"/>
              <a:t>. </a:t>
            </a:r>
            <a:r>
              <a:rPr lang="ko-KR" altLang="en-US" dirty="0"/>
              <a:t>분석이 완료되었습니다</a:t>
            </a:r>
            <a:r>
              <a:rPr lang="en-US" altLang="ko-KR" dirty="0"/>
              <a:t>. </a:t>
            </a:r>
            <a:r>
              <a:rPr lang="ko-KR" altLang="en-US" dirty="0"/>
              <a:t>글의 제목과 </a:t>
            </a:r>
            <a:r>
              <a:rPr lang="ko-KR" altLang="en-US" dirty="0" err="1"/>
              <a:t>유저명</a:t>
            </a:r>
            <a:r>
              <a:rPr lang="en-US" altLang="ko-KR" dirty="0"/>
              <a:t>, </a:t>
            </a:r>
            <a:r>
              <a:rPr lang="ko-KR" altLang="en-US" dirty="0"/>
              <a:t>작성시간 등이 표시되며 비고란에 분석결과가 나타납니다</a:t>
            </a:r>
            <a:r>
              <a:rPr lang="en-US" altLang="ko-KR" dirty="0"/>
              <a:t>. </a:t>
            </a:r>
            <a:r>
              <a:rPr lang="ko-KR" altLang="en-US" dirty="0"/>
              <a:t>이 글에 한번 들어가 보겠습니다</a:t>
            </a:r>
            <a:r>
              <a:rPr lang="en-US" altLang="ko-KR" dirty="0"/>
              <a:t>. (</a:t>
            </a:r>
            <a:r>
              <a:rPr lang="ko-KR" altLang="en-US" dirty="0"/>
              <a:t>위험 글에 들어간다</a:t>
            </a:r>
            <a:r>
              <a:rPr lang="en-US" altLang="ko-KR" dirty="0"/>
              <a:t>.)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딱 봐도 업자 글일 경우 </a:t>
            </a:r>
            <a:r>
              <a:rPr lang="en-US" altLang="ko-KR" dirty="0"/>
              <a:t>: </a:t>
            </a:r>
            <a:r>
              <a:rPr lang="ko-KR" altLang="en-US" dirty="0"/>
              <a:t>업자 글입니다</a:t>
            </a:r>
            <a:r>
              <a:rPr lang="en-US" altLang="ko-KR" dirty="0"/>
              <a:t>. </a:t>
            </a:r>
            <a:r>
              <a:rPr lang="ko-KR" altLang="en-US" dirty="0"/>
              <a:t>잘 분석된 것 같습니다</a:t>
            </a:r>
            <a:r>
              <a:rPr lang="en-US" altLang="ko-KR" dirty="0"/>
              <a:t>. </a:t>
            </a:r>
            <a:r>
              <a:rPr lang="ko-KR" altLang="en-US" dirty="0"/>
              <a:t>또 보겠습니다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애매할 경우</a:t>
            </a:r>
            <a:r>
              <a:rPr lang="en-US" altLang="ko-KR" dirty="0"/>
              <a:t>: </a:t>
            </a:r>
            <a:r>
              <a:rPr lang="ko-KR" altLang="en-US" dirty="0"/>
              <a:t>음</a:t>
            </a:r>
            <a:r>
              <a:rPr lang="en-US" altLang="ko-KR" dirty="0"/>
              <a:t>… </a:t>
            </a:r>
            <a:r>
              <a:rPr lang="ko-KR" altLang="en-US" dirty="0" err="1"/>
              <a:t>업자글</a:t>
            </a:r>
            <a:r>
              <a:rPr lang="ko-KR" altLang="en-US" dirty="0"/>
              <a:t> </a:t>
            </a:r>
            <a:r>
              <a:rPr lang="ko-KR" altLang="en-US" dirty="0" err="1"/>
              <a:t>인것</a:t>
            </a:r>
            <a:r>
              <a:rPr lang="ko-KR" altLang="en-US" dirty="0"/>
              <a:t> 같습니다</a:t>
            </a:r>
            <a:r>
              <a:rPr lang="en-US" altLang="ko-KR" dirty="0"/>
              <a:t>. </a:t>
            </a:r>
            <a:r>
              <a:rPr lang="ko-KR" altLang="en-US" dirty="0"/>
              <a:t>다른 글도 보겠습니다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일반글</a:t>
            </a:r>
            <a:r>
              <a:rPr lang="ko-KR" altLang="en-US" dirty="0"/>
              <a:t> 일 경우</a:t>
            </a:r>
            <a:r>
              <a:rPr lang="en-US" altLang="ko-KR" dirty="0"/>
              <a:t>: </a:t>
            </a:r>
            <a:r>
              <a:rPr lang="ko-KR" altLang="en-US" dirty="0"/>
              <a:t>이건 잘못 분석된 글인 것 같습니다</a:t>
            </a:r>
            <a:r>
              <a:rPr lang="en-US" altLang="ko-KR" dirty="0"/>
              <a:t>. </a:t>
            </a:r>
            <a:r>
              <a:rPr lang="ko-KR" altLang="en-US" dirty="0"/>
              <a:t>저희가 분석에 이용한 데이터가 적은 양은 아니지만 본격적인 상용 서비스로 하기에는 턱없이 부족하며</a:t>
            </a:r>
            <a:r>
              <a:rPr lang="en-US" altLang="ko-KR" dirty="0"/>
              <a:t>,</a:t>
            </a:r>
            <a:r>
              <a:rPr lang="ko-KR" altLang="en-US" dirty="0"/>
              <a:t> 이 이상 시간과 인력이 부족했습니다</a:t>
            </a:r>
            <a:r>
              <a:rPr lang="en-US" altLang="ko-KR" dirty="0"/>
              <a:t>. </a:t>
            </a:r>
            <a:r>
              <a:rPr lang="ko-KR" altLang="en-US" dirty="0"/>
              <a:t>이런 경우를 위해 저희는 피드백 시스템을 넣었습니다</a:t>
            </a:r>
            <a:r>
              <a:rPr lang="en-US" altLang="ko-KR" dirty="0"/>
              <a:t>.(</a:t>
            </a:r>
            <a:r>
              <a:rPr lang="ko-KR" altLang="en-US" dirty="0"/>
              <a:t>페이지로 돌아가 신고해보기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이 글을 </a:t>
            </a:r>
            <a:r>
              <a:rPr lang="ko-KR" altLang="en-US" dirty="0" err="1"/>
              <a:t>일반글이</a:t>
            </a:r>
            <a:r>
              <a:rPr lang="ko-KR" altLang="en-US" dirty="0"/>
              <a:t> </a:t>
            </a:r>
            <a:r>
              <a:rPr lang="ko-KR" altLang="en-US" dirty="0" err="1"/>
              <a:t>광고글로</a:t>
            </a:r>
            <a:r>
              <a:rPr lang="ko-KR" altLang="en-US" dirty="0"/>
              <a:t> 표시 됨으로 신고하겠습니다</a:t>
            </a:r>
            <a:r>
              <a:rPr lang="en-US" altLang="ko-KR" dirty="0"/>
              <a:t>. </a:t>
            </a:r>
            <a:r>
              <a:rPr lang="ko-KR" altLang="en-US" dirty="0"/>
              <a:t>이제 </a:t>
            </a:r>
            <a:r>
              <a:rPr lang="ko-KR" altLang="en-US" dirty="0" err="1"/>
              <a:t>백엔드로</a:t>
            </a:r>
            <a:r>
              <a:rPr lang="ko-KR" altLang="en-US" dirty="0"/>
              <a:t> 해당 글의 정보들과 </a:t>
            </a:r>
            <a:r>
              <a:rPr lang="ko-KR" altLang="en-US" dirty="0" err="1"/>
              <a:t>일반글</a:t>
            </a:r>
            <a:r>
              <a:rPr lang="ko-KR" altLang="en-US" dirty="0"/>
              <a:t> 임이 전송되고</a:t>
            </a:r>
            <a:r>
              <a:rPr lang="en-US" altLang="ko-KR" dirty="0"/>
              <a:t>, </a:t>
            </a:r>
            <a:r>
              <a:rPr lang="ko-KR" altLang="en-US" dirty="0"/>
              <a:t>다음 모델 향상에 데이터로 쓰일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글들을 필터링하는 기능 또한 넣었습니다</a:t>
            </a:r>
            <a:r>
              <a:rPr lang="en-US" altLang="ko-KR" dirty="0"/>
              <a:t>. </a:t>
            </a:r>
            <a:r>
              <a:rPr lang="ko-KR" altLang="en-US" dirty="0"/>
              <a:t>이를 통해 기존보다 빠르고 효율적이게 중고거래를 이용할 수 있을 것입니다</a:t>
            </a:r>
            <a:r>
              <a:rPr lang="en-US" altLang="ko-KR" dirty="0"/>
              <a:t>. </a:t>
            </a:r>
            <a:r>
              <a:rPr lang="ko-KR" altLang="en-US" dirty="0"/>
              <a:t>이상으로 시연을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8967-2FF1-4B52-8AAE-DC1AE33C0F4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5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메가톤조의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질문이 있으시면 사소한 것이라도 좋으니 질문해주시기 바랍니다</a:t>
            </a:r>
            <a:r>
              <a:rPr lang="en-US" altLang="ko-KR" dirty="0"/>
              <a:t>. </a:t>
            </a:r>
            <a:r>
              <a:rPr lang="ko-KR" altLang="en-US" dirty="0"/>
              <a:t>채팅으로도 좋습니다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질문을 받는다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r>
              <a:rPr lang="ko-KR" altLang="en-US" dirty="0"/>
              <a:t>발표 마치겠습니다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예상 질문</a:t>
            </a:r>
            <a:r>
              <a:rPr lang="en-US" altLang="ko-KR" dirty="0"/>
              <a:t>: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크롤링에</a:t>
            </a:r>
            <a:r>
              <a:rPr lang="ko-KR" altLang="en-US" dirty="0"/>
              <a:t> 무엇을 </a:t>
            </a:r>
            <a:r>
              <a:rPr lang="ko-KR" altLang="en-US" dirty="0" err="1"/>
              <a:t>썻나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처음에 </a:t>
            </a:r>
            <a:r>
              <a:rPr lang="ko-KR" altLang="en-US" dirty="0" err="1"/>
              <a:t>셀레늄을</a:t>
            </a:r>
            <a:r>
              <a:rPr lang="ko-KR" altLang="en-US" dirty="0"/>
              <a:t> 썼는데 너무 느려서 </a:t>
            </a:r>
            <a:r>
              <a:rPr lang="ko-KR" altLang="en-US" dirty="0" err="1"/>
              <a:t>뷰티플</a:t>
            </a:r>
            <a:r>
              <a:rPr lang="ko-KR" altLang="en-US" dirty="0"/>
              <a:t> 수프를 이용했다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중고나라 </a:t>
            </a:r>
            <a:r>
              <a:rPr lang="ko-KR" altLang="en-US" dirty="0" err="1"/>
              <a:t>크롤링은</a:t>
            </a:r>
            <a:r>
              <a:rPr lang="ko-KR" altLang="en-US" dirty="0"/>
              <a:t> 네이버 </a:t>
            </a:r>
            <a:r>
              <a:rPr lang="en-US" altLang="ko-KR" dirty="0"/>
              <a:t>API</a:t>
            </a:r>
            <a:r>
              <a:rPr lang="ko-KR" altLang="en-US" dirty="0"/>
              <a:t>를 이용했는가</a:t>
            </a:r>
            <a:r>
              <a:rPr lang="en-US" altLang="ko-KR" dirty="0"/>
              <a:t>? OR </a:t>
            </a:r>
            <a:r>
              <a:rPr lang="ko-KR" altLang="en-US" dirty="0"/>
              <a:t>왜 네이버 </a:t>
            </a:r>
            <a:r>
              <a:rPr lang="en-US" altLang="ko-KR" dirty="0"/>
              <a:t>API </a:t>
            </a:r>
            <a:r>
              <a:rPr lang="ko-KR" altLang="en-US" dirty="0" err="1"/>
              <a:t>안썼나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네이버 검색 </a:t>
            </a:r>
            <a:r>
              <a:rPr lang="en-US" altLang="ko-KR" dirty="0"/>
              <a:t>API</a:t>
            </a:r>
            <a:r>
              <a:rPr lang="ko-KR" altLang="en-US" dirty="0"/>
              <a:t>는 편하나</a:t>
            </a:r>
            <a:r>
              <a:rPr lang="en-US" altLang="ko-KR" dirty="0"/>
              <a:t>, </a:t>
            </a:r>
            <a:r>
              <a:rPr lang="ko-KR" altLang="en-US" dirty="0"/>
              <a:t>일간 최대 이용수가 제한되어 있고</a:t>
            </a:r>
            <a:r>
              <a:rPr lang="en-US" altLang="ko-KR" dirty="0"/>
              <a:t>, </a:t>
            </a:r>
            <a:r>
              <a:rPr lang="ko-KR" altLang="en-US" dirty="0"/>
              <a:t>로그인해야 볼 수 있는 비공개 자료는 보여주지 않아 이용하지 않았다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중고나라 </a:t>
            </a:r>
            <a:r>
              <a:rPr lang="ko-KR" altLang="en-US" dirty="0" err="1"/>
              <a:t>크롤링은</a:t>
            </a:r>
            <a:r>
              <a:rPr lang="ko-KR" altLang="en-US" dirty="0"/>
              <a:t> 원칙적으로 하면 안되는데 왜 했나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상업적 이용이 아니며</a:t>
            </a:r>
            <a:r>
              <a:rPr lang="en-US" altLang="ko-KR" dirty="0"/>
              <a:t>, </a:t>
            </a:r>
            <a:r>
              <a:rPr lang="ko-KR" altLang="en-US" dirty="0"/>
              <a:t>해당 글로 이동해 직접 거래하기 때문에 문제 없다고 생각했다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로그인 안 하면 어떻게 되나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글을 클릭하면 로그인하라고 뜬다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5. </a:t>
            </a:r>
            <a:r>
              <a:rPr lang="ko-KR" altLang="en-US" dirty="0"/>
              <a:t>처음에 너무 느리지 않나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서버 상태와 성능에 따라 지금도 </a:t>
            </a:r>
            <a:r>
              <a:rPr lang="en-US" altLang="ko-KR" dirty="0"/>
              <a:t>2~3</a:t>
            </a:r>
            <a:r>
              <a:rPr lang="ko-KR" altLang="en-US" dirty="0"/>
              <a:t>초에 뜨는 경우도 많고</a:t>
            </a:r>
            <a:r>
              <a:rPr lang="en-US" altLang="ko-KR" dirty="0"/>
              <a:t>, </a:t>
            </a:r>
            <a:r>
              <a:rPr lang="ko-KR" altLang="en-US" dirty="0"/>
              <a:t>대부분 분석에 시간이 걸리므로 상용화되어 고성능의 서버를 사용하면 더욱 빠를 것이다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또한 현재는 규모가 작아 중고나라 글을 크롤링하여 분석하는데</a:t>
            </a:r>
            <a:r>
              <a:rPr lang="en-US" altLang="ko-KR" dirty="0"/>
              <a:t>, </a:t>
            </a:r>
            <a:r>
              <a:rPr lang="ko-KR" altLang="en-US" dirty="0"/>
              <a:t>규모가 커지면 중고나라 글이 아닌 자체 중고거래 사이트 서비스를 실시하여 검색 시 분석하는게 아니라 사용자가 글을 등록하면 분석한 뒤</a:t>
            </a:r>
            <a:r>
              <a:rPr lang="en-US" altLang="ko-KR" dirty="0"/>
              <a:t>, DB</a:t>
            </a:r>
            <a:r>
              <a:rPr lang="ko-KR" altLang="en-US" dirty="0"/>
              <a:t>에 등록되게 하고</a:t>
            </a:r>
            <a:r>
              <a:rPr lang="en-US" altLang="ko-KR" dirty="0"/>
              <a:t> </a:t>
            </a:r>
            <a:r>
              <a:rPr lang="ko-KR" altLang="en-US" dirty="0"/>
              <a:t>이를 검색한 뒤 내놓게 하면 훨씬 빠를 것이다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6. </a:t>
            </a:r>
            <a:r>
              <a:rPr lang="ko-KR" altLang="en-US" dirty="0"/>
              <a:t>로그인 </a:t>
            </a:r>
            <a:r>
              <a:rPr lang="ko-KR" altLang="en-US" dirty="0" err="1"/>
              <a:t>안했는</a:t>
            </a:r>
            <a:r>
              <a:rPr lang="ko-KR" altLang="en-US" dirty="0"/>
              <a:t> 데</a:t>
            </a:r>
            <a:r>
              <a:rPr lang="en-US" altLang="ko-KR" dirty="0"/>
              <a:t>, </a:t>
            </a:r>
            <a:r>
              <a:rPr lang="ko-KR" altLang="en-US" dirty="0"/>
              <a:t>로그인 해야 보이는 글들은 어떻게 검색했는가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사실 현재 서버에 로그인 된 상태의 쿠키가 저장되어 있으며</a:t>
            </a:r>
            <a:r>
              <a:rPr lang="en-US" altLang="ko-KR" dirty="0"/>
              <a:t>, </a:t>
            </a:r>
            <a:r>
              <a:rPr lang="ko-KR" altLang="en-US" dirty="0"/>
              <a:t>이 쿠키를 통해 로그인 된 상태로 </a:t>
            </a:r>
            <a:r>
              <a:rPr lang="ko-KR" altLang="en-US" dirty="0" err="1"/>
              <a:t>크롤링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실제 서비스 때는 네이버 소셜 로그인을 도입하여 검색하게 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8. </a:t>
            </a:r>
            <a:r>
              <a:rPr lang="en-US" altLang="ko-KR" dirty="0" err="1"/>
              <a:t>doccano</a:t>
            </a:r>
            <a:r>
              <a:rPr lang="en-US" altLang="ko-KR" dirty="0"/>
              <a:t> </a:t>
            </a:r>
            <a:r>
              <a:rPr lang="ko-KR" altLang="en-US" dirty="0"/>
              <a:t>보여주라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보여준다</a:t>
            </a:r>
            <a:r>
              <a:rPr lang="en-US" altLang="ko-KR" dirty="0"/>
              <a:t>.(</a:t>
            </a:r>
            <a:r>
              <a:rPr lang="ko-KR" altLang="en-US" dirty="0"/>
              <a:t>포트번호 지우기</a:t>
            </a:r>
            <a:r>
              <a:rPr lang="en-US" altLang="ko-KR" dirty="0"/>
              <a:t>, admin</a:t>
            </a:r>
            <a:r>
              <a:rPr lang="ko-KR" altLang="en-US" dirty="0"/>
              <a:t>으로 로그인</a:t>
            </a:r>
            <a:r>
              <a:rPr lang="en-US" altLang="ko-KR" dirty="0"/>
              <a:t>, megaton dataset </a:t>
            </a:r>
            <a:r>
              <a:rPr lang="ko-KR" altLang="en-US" dirty="0"/>
              <a:t>보여주기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8967-2FF1-4B52-8AAE-DC1AE33C0F4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0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팀 소개입니다</a:t>
            </a:r>
            <a:r>
              <a:rPr lang="en-US" altLang="ko-KR" dirty="0"/>
              <a:t>. </a:t>
            </a:r>
            <a:r>
              <a:rPr lang="ko-KR" altLang="en-US" dirty="0"/>
              <a:t>저희 인공지능 </a:t>
            </a:r>
            <a:r>
              <a:rPr lang="en-US" altLang="ko-KR" dirty="0"/>
              <a:t>2</a:t>
            </a:r>
            <a:r>
              <a:rPr lang="ko-KR" altLang="en-US" dirty="0"/>
              <a:t>조 메가톤은 웹 기반 인공지능 서비스를 만들기 위해 모였습니다</a:t>
            </a:r>
            <a:r>
              <a:rPr lang="en-US" altLang="ko-KR" dirty="0"/>
              <a:t>. </a:t>
            </a:r>
            <a:r>
              <a:rPr lang="ko-KR" altLang="en-US" dirty="0"/>
              <a:t>비록 중간에 한명이 빠졌지만 우리 조원들 모두 책임감을 가지고 열심히 개발에 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8967-2FF1-4B52-8AAE-DC1AE33C0F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3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저희가 </a:t>
            </a:r>
            <a:r>
              <a:rPr lang="ko-KR" altLang="en-US" dirty="0"/>
              <a:t>해당 프로젝트를 시작하게 된 계기에 대해 말씀드리겠습니다</a:t>
            </a:r>
            <a:r>
              <a:rPr lang="en-US" altLang="ko-KR" dirty="0"/>
              <a:t>. </a:t>
            </a:r>
            <a:r>
              <a:rPr lang="ko-KR" altLang="en-US" dirty="0"/>
              <a:t>여러분 모두 중고 거래 사이트를 이용해보신 적 있으시죠</a:t>
            </a:r>
            <a:r>
              <a:rPr lang="en-US" altLang="ko-KR" dirty="0"/>
              <a:t>? </a:t>
            </a:r>
            <a:r>
              <a:rPr lang="ko-KR" altLang="en-US" dirty="0"/>
              <a:t>최근 인터넷 상거래 발전과 더불어 중고나라를 대표로 한 여러 사이트가 떠오르고 있는데요</a:t>
            </a:r>
            <a:r>
              <a:rPr lang="en-US" altLang="ko-KR" dirty="0"/>
              <a:t>. </a:t>
            </a:r>
            <a:r>
              <a:rPr lang="ko-KR" altLang="en-US" dirty="0"/>
              <a:t>값싸고 질 좋은 물건들을 검색을 통해 쉽게 찾아낼 수 있어 편하지만 문제가 하나 생겼습니다</a:t>
            </a:r>
            <a:r>
              <a:rPr lang="en-US" altLang="ko-KR" dirty="0"/>
              <a:t>. 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바로 광고나 업체의 거래 글입니다</a:t>
            </a:r>
            <a:r>
              <a:rPr lang="en-US" altLang="ko-KR" dirty="0"/>
              <a:t>. </a:t>
            </a:r>
            <a:r>
              <a:rPr lang="ko-KR" altLang="en-US" dirty="0"/>
              <a:t>누구나 글을 올릴 수 있다는 특성 덕분에 편하기도 하지만 반대로 업자와 개인이 구별할 수 없어</a:t>
            </a:r>
            <a:r>
              <a:rPr lang="en-US" altLang="ko-KR" dirty="0"/>
              <a:t>, </a:t>
            </a:r>
            <a:r>
              <a:rPr lang="ko-KR" altLang="en-US" dirty="0"/>
              <a:t>가성비가 떨어지는 물품이나 단순히 자신의 매점을 홍보하기 위한 거래 글 등이 올라오곤 합니다</a:t>
            </a:r>
            <a:r>
              <a:rPr lang="en-US" altLang="ko-KR" dirty="0"/>
              <a:t>. </a:t>
            </a:r>
            <a:r>
              <a:rPr lang="ko-KR" altLang="en-US" dirty="0"/>
              <a:t>중고 거래 특성상 좋은 매물이 빨리 올라오고 사라져</a:t>
            </a:r>
            <a:r>
              <a:rPr lang="en-US" altLang="ko-KR" dirty="0"/>
              <a:t>, </a:t>
            </a:r>
            <a:r>
              <a:rPr lang="ko-KR" altLang="en-US" dirty="0"/>
              <a:t>빠른 검색이 필요한 경우 이러한 글들은 커다란 방해가 될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8967-2FF1-4B52-8AAE-DC1AE33C0F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7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데이터 라벨링을 위해 중고나라에서 만 </a:t>
            </a:r>
            <a:r>
              <a:rPr lang="ko-KR" altLang="en-US" dirty="0" err="1"/>
              <a:t>삼천여개의</a:t>
            </a:r>
            <a:r>
              <a:rPr lang="ko-KR" altLang="en-US" dirty="0"/>
              <a:t> 글을 </a:t>
            </a:r>
            <a:r>
              <a:rPr lang="ko-KR" altLang="en-US" dirty="0" err="1"/>
              <a:t>크롤링</a:t>
            </a:r>
            <a:r>
              <a:rPr lang="ko-KR" altLang="en-US" dirty="0"/>
              <a:t> 한 뒤</a:t>
            </a:r>
            <a:r>
              <a:rPr lang="en-US" altLang="ko-KR" dirty="0"/>
              <a:t>, </a:t>
            </a:r>
            <a:r>
              <a:rPr lang="ko-KR" altLang="en-US" dirty="0"/>
              <a:t>분석한 결과 대략 전체 글의 </a:t>
            </a:r>
            <a:r>
              <a:rPr lang="en-US" altLang="ko-KR" dirty="0"/>
              <a:t>20</a:t>
            </a:r>
            <a:r>
              <a:rPr lang="ko-KR" altLang="en-US" dirty="0"/>
              <a:t>퍼센트 정도는 개인이 아닌 업자의 글이거나 거래와 상관없는 매점 </a:t>
            </a:r>
            <a:r>
              <a:rPr lang="ko-KR" altLang="en-US" dirty="0" err="1"/>
              <a:t>홍보글이었습니다</a:t>
            </a:r>
            <a:r>
              <a:rPr lang="en-US" altLang="ko-KR" dirty="0"/>
              <a:t>.  </a:t>
            </a:r>
            <a:r>
              <a:rPr lang="ko-KR" altLang="en-US" dirty="0"/>
              <a:t>또한 이것은 전체에 대한 평균일 뿐이며</a:t>
            </a:r>
            <a:r>
              <a:rPr lang="en-US" altLang="ko-KR" dirty="0"/>
              <a:t>,</a:t>
            </a:r>
            <a:r>
              <a:rPr lang="ko-KR" altLang="en-US" dirty="0"/>
              <a:t> 스마트폰이나 타이어 같이 중간 유통 업자가 </a:t>
            </a:r>
            <a:r>
              <a:rPr lang="ko-KR" altLang="en-US" dirty="0" err="1"/>
              <a:t>껴있는</a:t>
            </a:r>
            <a:r>
              <a:rPr lang="ko-KR" altLang="en-US" dirty="0"/>
              <a:t> 경우나</a:t>
            </a:r>
            <a:r>
              <a:rPr lang="en-US" altLang="ko-KR" dirty="0"/>
              <a:t>,</a:t>
            </a:r>
            <a:r>
              <a:rPr lang="ko-KR" altLang="en-US" dirty="0"/>
              <a:t> 최근 닌텐도 스위치처럼 사재기가 극심한 물품들 같은 경우 더욱 높은 부분을 차지하였습니다</a:t>
            </a:r>
            <a:r>
              <a:rPr lang="en-US" altLang="ko-KR" dirty="0"/>
              <a:t>. </a:t>
            </a:r>
            <a:r>
              <a:rPr lang="ko-KR" altLang="en-US" dirty="0"/>
              <a:t>좋은 거래 한번하기 위해 수십개의 글을 며칠에 걸쳐 찾아봐야 하는 사용자 입장에서는 추가적으로 </a:t>
            </a:r>
            <a:r>
              <a:rPr lang="en-US" altLang="ko-KR" dirty="0"/>
              <a:t>20%</a:t>
            </a:r>
            <a:r>
              <a:rPr lang="ko-KR" altLang="en-US" dirty="0"/>
              <a:t>의 시간 낭비를 하는 것과 다름없을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8967-2FF1-4B52-8AAE-DC1AE33C0F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9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이유 때문에 저희는 중고거래 업자 문제를 저희가 </a:t>
            </a:r>
            <a:r>
              <a:rPr lang="en-US" altLang="ko-KR" dirty="0"/>
              <a:t>SSAFY </a:t>
            </a:r>
            <a:r>
              <a:rPr lang="ko-KR" altLang="en-US" dirty="0"/>
              <a:t>교육 과정 중에 배운 웹 기술과</a:t>
            </a:r>
            <a:r>
              <a:rPr lang="en-US" altLang="ko-KR" dirty="0"/>
              <a:t>, </a:t>
            </a:r>
            <a:r>
              <a:rPr lang="ko-KR" altLang="en-US" dirty="0"/>
              <a:t>저희가 관심있어 하는 인공지능 기술을 접목해 해결해보려 하였고</a:t>
            </a:r>
            <a:r>
              <a:rPr lang="en-US" altLang="ko-KR" dirty="0"/>
              <a:t>,(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인공지능 중고거래 분석 서비스인 </a:t>
            </a:r>
            <a:r>
              <a:rPr lang="ko-KR" altLang="en-US" dirty="0" err="1"/>
              <a:t>캣</a:t>
            </a:r>
            <a:r>
              <a:rPr lang="ko-KR" altLang="en-US" dirty="0"/>
              <a:t> </a:t>
            </a:r>
            <a:r>
              <a:rPr lang="ko-KR" altLang="en-US" dirty="0" err="1"/>
              <a:t>스위밍을</a:t>
            </a:r>
            <a:r>
              <a:rPr lang="ko-KR" altLang="en-US" dirty="0"/>
              <a:t> 개발하게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8967-2FF1-4B52-8AAE-DC1AE33C0F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0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기능 소개입니다</a:t>
            </a:r>
            <a:r>
              <a:rPr lang="en-US" altLang="ko-KR" dirty="0"/>
              <a:t>. </a:t>
            </a:r>
            <a:r>
              <a:rPr lang="ko-KR" altLang="en-US" dirty="0"/>
              <a:t>저희 </a:t>
            </a:r>
            <a:r>
              <a:rPr lang="ko-KR" altLang="en-US" dirty="0" err="1"/>
              <a:t>캣스위밍의</a:t>
            </a:r>
            <a:r>
              <a:rPr lang="ko-KR" altLang="en-US" dirty="0"/>
              <a:t> 대략적인 기능과 컨셉은 사용자가 원하는 거래 글을 </a:t>
            </a:r>
            <a:r>
              <a:rPr lang="en-US" altLang="ko-KR" dirty="0"/>
              <a:t>AI</a:t>
            </a:r>
            <a:r>
              <a:rPr lang="ko-KR" altLang="en-US" dirty="0"/>
              <a:t>로 분석한 뒤</a:t>
            </a:r>
            <a:r>
              <a:rPr lang="en-US" altLang="ko-KR" dirty="0"/>
              <a:t>, </a:t>
            </a:r>
            <a:r>
              <a:rPr lang="ko-KR" altLang="en-US" dirty="0"/>
              <a:t>업자</a:t>
            </a:r>
            <a:r>
              <a:rPr lang="en-US" altLang="ko-KR" dirty="0"/>
              <a:t>, </a:t>
            </a:r>
            <a:r>
              <a:rPr lang="ko-KR" altLang="en-US" dirty="0"/>
              <a:t>홍보 글 등은 필터링하고</a:t>
            </a:r>
            <a:r>
              <a:rPr lang="en-US" altLang="ko-KR" dirty="0"/>
              <a:t>, </a:t>
            </a:r>
            <a:r>
              <a:rPr lang="ko-KR" altLang="en-US" dirty="0"/>
              <a:t>정상적인 글을 사용자가 골라 볼 수 있게 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8967-2FF1-4B52-8AAE-DC1AE33C0F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5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기반의 지도학습을 진행하기 위해 저희는 방대한 데이터가 필요했고</a:t>
            </a:r>
            <a:r>
              <a:rPr lang="en-US" altLang="ko-KR" dirty="0"/>
              <a:t>, </a:t>
            </a:r>
            <a:r>
              <a:rPr lang="ko-KR" altLang="en-US" dirty="0"/>
              <a:t>또 그 방대한 데이터를 업자 글과 일반 글로 나누어 </a:t>
            </a:r>
            <a:r>
              <a:rPr lang="ko-KR" altLang="en-US" dirty="0" err="1"/>
              <a:t>레이블링해야</a:t>
            </a:r>
            <a:r>
              <a:rPr lang="ko-KR" altLang="en-US" dirty="0"/>
              <a:t> 했습니다</a:t>
            </a:r>
            <a:r>
              <a:rPr lang="en-US" altLang="ko-KR" dirty="0"/>
              <a:t>. </a:t>
            </a:r>
            <a:r>
              <a:rPr lang="ko-KR" altLang="en-US" dirty="0"/>
              <a:t>데이터는 중고나라에서 크롤링해와 해결할 수 있었지만</a:t>
            </a:r>
            <a:r>
              <a:rPr lang="en-US" altLang="ko-KR" dirty="0"/>
              <a:t>, 4</a:t>
            </a:r>
            <a:r>
              <a:rPr lang="ko-KR" altLang="en-US" dirty="0"/>
              <a:t>명 남짓한 인원으로 계획상 하루 남짓한 시간 안에 </a:t>
            </a:r>
            <a:r>
              <a:rPr lang="en-US" altLang="ko-KR" dirty="0"/>
              <a:t>1</a:t>
            </a:r>
            <a:r>
              <a:rPr lang="ko-KR" altLang="en-US" dirty="0"/>
              <a:t>만개가 넘는 글을 </a:t>
            </a:r>
            <a:r>
              <a:rPr lang="ko-KR" altLang="en-US" dirty="0" err="1"/>
              <a:t>레이블링하는</a:t>
            </a:r>
            <a:r>
              <a:rPr lang="ko-KR" altLang="en-US" dirty="0"/>
              <a:t> 것은 힘든 일이었고</a:t>
            </a:r>
            <a:r>
              <a:rPr lang="en-US" altLang="ko-KR" dirty="0"/>
              <a:t>, </a:t>
            </a:r>
            <a:r>
              <a:rPr lang="ko-KR" altLang="en-US" dirty="0"/>
              <a:t>이를 해결하기 위해 오픈소스 텍스트 데이터 레이블링 툴인 </a:t>
            </a:r>
            <a:r>
              <a:rPr lang="ko-KR" altLang="en-US" dirty="0" err="1"/>
              <a:t>도카노를</a:t>
            </a:r>
            <a:r>
              <a:rPr lang="ko-KR" altLang="en-US" dirty="0"/>
              <a:t> 먼저 </a:t>
            </a:r>
            <a:r>
              <a:rPr lang="en-US" altLang="ko-KR" dirty="0"/>
              <a:t>AWS</a:t>
            </a:r>
            <a:r>
              <a:rPr lang="ko-KR" altLang="en-US" dirty="0"/>
              <a:t> 서버에 배포하였고</a:t>
            </a:r>
            <a:r>
              <a:rPr lang="en-US" altLang="ko-KR" dirty="0"/>
              <a:t>, </a:t>
            </a:r>
            <a:r>
              <a:rPr lang="ko-KR" altLang="en-US" dirty="0"/>
              <a:t>데이터셋 나눔</a:t>
            </a:r>
            <a:r>
              <a:rPr lang="en-US" altLang="ko-KR" dirty="0"/>
              <a:t>, </a:t>
            </a:r>
            <a:r>
              <a:rPr lang="ko-KR" altLang="en-US" dirty="0"/>
              <a:t>형식 변환</a:t>
            </a:r>
            <a:r>
              <a:rPr lang="en-US" altLang="ko-KR" dirty="0"/>
              <a:t>, </a:t>
            </a:r>
            <a:r>
              <a:rPr lang="ko-KR" altLang="en-US" dirty="0"/>
              <a:t>키보드 단축키를 통한 빠른 레이블링</a:t>
            </a:r>
            <a:r>
              <a:rPr lang="en-US" altLang="ko-KR" dirty="0"/>
              <a:t>,</a:t>
            </a:r>
            <a:r>
              <a:rPr lang="ko-KR" altLang="en-US" dirty="0"/>
              <a:t> 통계 기능을 통해 하루만에 해결할 수 있었습니다</a:t>
            </a:r>
            <a:r>
              <a:rPr lang="en-US" altLang="ko-KR" dirty="0"/>
              <a:t>. </a:t>
            </a: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이 데이터셋을 이용해 </a:t>
            </a:r>
            <a:r>
              <a:rPr lang="ko-KR" altLang="en-US" dirty="0" err="1"/>
              <a:t>텐서플로우</a:t>
            </a:r>
            <a:r>
              <a:rPr lang="ko-KR" altLang="en-US" dirty="0"/>
              <a:t> 모델을 학습시켰습니다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8967-2FF1-4B52-8AAE-DC1AE33C0F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6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그렇게 학습한 모델을 파일로 만들어 </a:t>
            </a:r>
            <a:r>
              <a:rPr lang="ko-KR" altLang="en-US" dirty="0" err="1"/>
              <a:t>백엔드</a:t>
            </a:r>
            <a:r>
              <a:rPr lang="ko-KR" altLang="en-US" dirty="0"/>
              <a:t> 플라스크 서버에 저장하였습니다</a:t>
            </a:r>
            <a:r>
              <a:rPr lang="en-US" altLang="ko-KR" dirty="0"/>
              <a:t>. </a:t>
            </a: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ko-KR" altLang="en-US" dirty="0" err="1"/>
              <a:t>리액트로</a:t>
            </a:r>
            <a:r>
              <a:rPr lang="ko-KR" altLang="en-US" dirty="0"/>
              <a:t> 구현한 프론트 서버에서 원하는 키워드를 검색하면 중고나라의 검색결과를 크롤링한 뒤</a:t>
            </a:r>
            <a:r>
              <a:rPr lang="en-US" altLang="ko-KR" dirty="0"/>
              <a:t>, </a:t>
            </a:r>
            <a:r>
              <a:rPr lang="ko-KR" altLang="en-US" dirty="0"/>
              <a:t>검색결과를 </a:t>
            </a:r>
            <a:r>
              <a:rPr lang="ko-KR" altLang="en-US" dirty="0" err="1"/>
              <a:t>백엔드</a:t>
            </a:r>
            <a:r>
              <a:rPr lang="ko-KR" altLang="en-US" dirty="0"/>
              <a:t> 서버로 보내고</a:t>
            </a:r>
            <a:r>
              <a:rPr lang="en-US" altLang="ko-KR" dirty="0"/>
              <a:t>, </a:t>
            </a:r>
            <a:r>
              <a:rPr lang="ko-KR" altLang="en-US" dirty="0"/>
              <a:t>플라스크 서버는 저장된 모델로 해당 글들이 업자의 글일 확률을 예측한 뒤 그 값을 프론트 서버로 다시 보내고</a:t>
            </a:r>
            <a:r>
              <a:rPr lang="en-US" altLang="ko-KR" dirty="0"/>
              <a:t>, </a:t>
            </a:r>
            <a:r>
              <a:rPr lang="ko-KR" altLang="en-US" dirty="0"/>
              <a:t>사용자는 그렇게 처리된 거래 글을 볼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8967-2FF1-4B52-8AAE-DC1AE33C0F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21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중고거래 글은 날이 갈수록 무섭게 올라오고 있으며</a:t>
            </a:r>
            <a:r>
              <a:rPr lang="en-US" altLang="ko-KR" dirty="0"/>
              <a:t>, </a:t>
            </a:r>
            <a:r>
              <a:rPr lang="ko-KR" altLang="en-US" dirty="0"/>
              <a:t>새로운 물품</a:t>
            </a:r>
            <a:r>
              <a:rPr lang="en-US" altLang="ko-KR" dirty="0"/>
              <a:t> </a:t>
            </a:r>
            <a:r>
              <a:rPr lang="ko-KR" altLang="en-US" dirty="0"/>
              <a:t>등이 생겨나고 있고</a:t>
            </a:r>
            <a:r>
              <a:rPr lang="en-US" altLang="ko-KR" dirty="0"/>
              <a:t>, </a:t>
            </a:r>
            <a:r>
              <a:rPr lang="ko-KR" altLang="en-US" dirty="0"/>
              <a:t>중고거래 사용자가 많을 수록 분석하기 힘들거나 새로운 유형의 악성 거래 글들이 생겨나곤 합니다</a:t>
            </a:r>
            <a:r>
              <a:rPr lang="en-US" altLang="ko-KR" dirty="0"/>
              <a:t>. </a:t>
            </a:r>
            <a:r>
              <a:rPr lang="ko-KR" altLang="en-US" dirty="0"/>
              <a:t>그래서 저희는 우리의 분석 모델의 성능을 더욱 향상시키고</a:t>
            </a:r>
            <a:r>
              <a:rPr lang="en-US" altLang="ko-KR" dirty="0"/>
              <a:t>, </a:t>
            </a:r>
            <a:r>
              <a:rPr lang="ko-KR" altLang="en-US" dirty="0"/>
              <a:t>미래의 상황에도 대비하기 위해 모델 피드백 시스템을 넣었습니다</a:t>
            </a:r>
            <a:r>
              <a:rPr lang="en-US" altLang="ko-KR" dirty="0"/>
              <a:t>. </a:t>
            </a:r>
            <a:r>
              <a:rPr lang="ko-KR" altLang="en-US" dirty="0"/>
              <a:t>사용자가 잘못 분석된 글로 신고하면 해당 글을 플라스크 </a:t>
            </a:r>
            <a:r>
              <a:rPr lang="ko-KR" altLang="en-US" dirty="0" err="1"/>
              <a:t>백엔드</a:t>
            </a:r>
            <a:r>
              <a:rPr lang="ko-KR" altLang="en-US" dirty="0"/>
              <a:t> 서버가 받아내 글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게시자 명과 날짜 등</a:t>
            </a:r>
            <a:r>
              <a:rPr lang="en-US" altLang="ko-KR" dirty="0"/>
              <a:t>, </a:t>
            </a:r>
            <a:r>
              <a:rPr lang="ko-KR" altLang="en-US" dirty="0"/>
              <a:t>글의 정보를 받아낸 뒤</a:t>
            </a:r>
            <a:r>
              <a:rPr lang="en-US" altLang="ko-KR" dirty="0"/>
              <a:t>, </a:t>
            </a:r>
            <a:r>
              <a:rPr lang="ko-KR" altLang="en-US" dirty="0"/>
              <a:t>신고 내용을 토대로 </a:t>
            </a:r>
            <a:r>
              <a:rPr lang="ko-KR" altLang="en-US" dirty="0" err="1"/>
              <a:t>레이블링하여</a:t>
            </a:r>
            <a:r>
              <a:rPr lang="ko-KR" altLang="en-US" dirty="0"/>
              <a:t> 데이터베이스 테이블과 </a:t>
            </a:r>
            <a:r>
              <a:rPr lang="en-US" altLang="ko-KR" dirty="0"/>
              <a:t>csv</a:t>
            </a:r>
            <a:r>
              <a:rPr lang="ko-KR" altLang="en-US" dirty="0"/>
              <a:t>파일로 저장합니다</a:t>
            </a:r>
            <a:r>
              <a:rPr lang="en-US" altLang="ko-KR" dirty="0"/>
              <a:t>.</a:t>
            </a:r>
            <a:r>
              <a:rPr lang="ko-KR" altLang="en-US" dirty="0"/>
              <a:t> 신고된 된 글의 수를 알아본 뒤</a:t>
            </a:r>
            <a:r>
              <a:rPr lang="en-US" altLang="ko-KR" dirty="0"/>
              <a:t>, </a:t>
            </a:r>
            <a:r>
              <a:rPr lang="ko-KR" altLang="en-US" dirty="0"/>
              <a:t>축적된 데이터가 </a:t>
            </a:r>
            <a:r>
              <a:rPr lang="en-US" altLang="ko-KR" dirty="0"/>
              <a:t>5000</a:t>
            </a:r>
            <a:r>
              <a:rPr lang="ko-KR" altLang="en-US" dirty="0"/>
              <a:t>건이 넘어가면 자동으로 모델 학습을 실행한 뒤</a:t>
            </a:r>
            <a:r>
              <a:rPr lang="en-US" altLang="ko-KR" dirty="0"/>
              <a:t>, </a:t>
            </a:r>
            <a:r>
              <a:rPr lang="ko-KR" altLang="en-US" dirty="0"/>
              <a:t>기존의 모델을 향상된 모델로 대체합니다</a:t>
            </a:r>
            <a:r>
              <a:rPr lang="en-US" altLang="ko-KR" dirty="0"/>
              <a:t>. </a:t>
            </a:r>
            <a:r>
              <a:rPr lang="ko-KR" altLang="en-US" dirty="0"/>
              <a:t>이 모든 과정은 사용자가 직접 신고하는 과정을 제외하고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백엔드에서</a:t>
            </a:r>
            <a:r>
              <a:rPr lang="ko-KR" altLang="en-US" dirty="0"/>
              <a:t> 일주일 단위로 사람의 조작없이 자동으로 이루어집니다</a:t>
            </a:r>
            <a:r>
              <a:rPr lang="en-US" altLang="ko-KR" dirty="0"/>
              <a:t>.</a:t>
            </a:r>
            <a:r>
              <a:rPr lang="ko-KR" altLang="en-US" dirty="0"/>
              <a:t> 이 과정을 통해 저희 서비스가 개시되면 저희 모델의 성능은 </a:t>
            </a:r>
            <a:r>
              <a:rPr lang="ko-KR" altLang="en-US" dirty="0" err="1"/>
              <a:t>나날히</a:t>
            </a:r>
            <a:r>
              <a:rPr lang="ko-KR" altLang="en-US" dirty="0"/>
              <a:t> 발전해 갈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8967-2FF1-4B52-8AAE-DC1AE33C0F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5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B87F2-226A-4190-932A-CDA5E9BE2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A3226C-9D37-413D-B9D3-84070658F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63EB5-5089-475E-BD55-433F981D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47C7C-18D0-4DA1-99FF-C64A33A1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F4A64-A3B3-41EF-848A-360E5B01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3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8352D-5C66-4735-8B48-6DF7F534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97922-089E-46EC-913C-D144DF125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13151-A714-4AF4-8797-74990EF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6A4C2-86B8-4AAF-8613-1BF2D6C9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71212-8EB2-4170-A200-060E62C8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0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99549B-694F-4C39-8E43-112DA9E7D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82364D-5955-4CE9-B4EC-E52BF1986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E6C24-A1C3-4CAF-BAD1-F25BE297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2B0EC-A9D3-4028-B9F1-871D1E9E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4CDF7-1736-40C4-8933-A37EF9E5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AAF9F-7463-4B2F-8A70-7AF18449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B2E79-337C-41ED-B435-6AB4B893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B62CC-95D1-4FB6-8AF3-584651C6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8F1D3-A798-4BBF-ABBC-4ED5B30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10B47-22FC-43A6-9266-A37F563A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420A-7E70-489E-8A64-73E51D34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43E47-D18F-49A5-AC08-81ABB71E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51DB9-33B0-46D2-935B-4DF7DFC2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61D00-7BB4-4AA9-A740-98C396A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D6C9B-C629-4163-941D-EE79BA19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9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705A1-1619-4FAE-8992-1AEA16AA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7783D-CA8C-4DD3-9419-B0D74ECE4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DBC9D-0FAB-48BB-A71A-F4A9E7450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B4771-6044-450F-9873-57427566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D081A-34BD-4BFE-A14C-E2A4EBA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D4BBB-BA93-43A2-9AB3-CCCBD201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0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C7583-0DA5-435E-A7A4-41841DA4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F3387-A32B-4D1C-9869-7CE3C222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04D01-3E76-470E-A6CF-22C70330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EFEFA-4EB8-4FAC-B713-D64F91122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F1BAC-19BC-4151-B5E4-3B69BC863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F8317-D3F1-4EC9-AEF0-E9DF883C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3CE59-1C03-4C69-9E87-FDFC0391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5BADC1-2414-4038-B63A-87F31140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9A807-796C-4001-B3D3-2AA7B0E3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BF9C1A-D181-40B2-AB63-2DD876A8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249D8F-ECBE-4495-9C90-7E1D83B6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546ED9-82DB-4C49-89FA-5B5C7D05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3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3ACD96-FEEF-4791-B888-5F6BFCC6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50D6B5-26BB-4034-B846-B0931395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FBE229-970B-443F-B585-B3EC848A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5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0BFCC-2F1A-41B7-819E-2BA2FFCF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D1C-CC49-4B81-8D70-6114C3668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23B46-4ACF-428B-A3EB-29049A0C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34259-DDD8-444D-8706-27449C42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63F03-53BA-4E75-AD23-F1B271B8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E2AAF-5709-4153-B525-66E04F6C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9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54DA-0878-4C80-A764-6B49EC20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5CB59F-EDBB-4D86-A6DC-9F50BF930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8A5A85-0BCA-40C2-B63D-174D1CB28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F917B-6BFD-4F81-9BF3-9CD4F276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B3ED0-0B3D-4B24-ACFD-D9FCB064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AC67C-B83C-40C0-A36C-39F78536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4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678249-25B7-4155-A1C6-BA98C217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724A5-7C56-464A-B040-77CF80FA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4AB80-621D-44DE-8945-D0FE3180E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5E19-7A0F-4B32-8C61-2895BDA663AB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13CF6-0E8A-43B4-9952-579C96F7B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7D0E6-4842-45B0-8CE4-86B16244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6759-91AD-4A3E-A876-6D2661B6D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02c102.p.ssafy.io:800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pixabay.com/en/shield-logo-crest-30475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7560567" y="4809036"/>
            <a:ext cx="1457487" cy="1256322"/>
          </a:xfrm>
          <a:custGeom>
            <a:avLst/>
            <a:gdLst>
              <a:gd name="connsiteX0" fmla="*/ 1392933 w 1457487"/>
              <a:gd name="connsiteY0" fmla="*/ 765238 h 1256322"/>
              <a:gd name="connsiteX1" fmla="*/ 1011933 w 1457487"/>
              <a:gd name="connsiteY1" fmla="*/ 422338 h 1256322"/>
              <a:gd name="connsiteX2" fmla="*/ 754758 w 1457487"/>
              <a:gd name="connsiteY2" fmla="*/ 298513 h 1256322"/>
              <a:gd name="connsiteX3" fmla="*/ 602358 w 1457487"/>
              <a:gd name="connsiteY3" fmla="*/ 374713 h 1256322"/>
              <a:gd name="connsiteX4" fmla="*/ 602358 w 1457487"/>
              <a:gd name="connsiteY4" fmla="*/ 641413 h 1256322"/>
              <a:gd name="connsiteX5" fmla="*/ 850008 w 1457487"/>
              <a:gd name="connsiteY5" fmla="*/ 936688 h 1256322"/>
              <a:gd name="connsiteX6" fmla="*/ 907158 w 1457487"/>
              <a:gd name="connsiteY6" fmla="*/ 1241488 h 1256322"/>
              <a:gd name="connsiteX7" fmla="*/ 611883 w 1457487"/>
              <a:gd name="connsiteY7" fmla="*/ 1155763 h 1256322"/>
              <a:gd name="connsiteX8" fmla="*/ 59433 w 1457487"/>
              <a:gd name="connsiteY8" fmla="*/ 698563 h 1256322"/>
              <a:gd name="connsiteX9" fmla="*/ 68958 w 1457487"/>
              <a:gd name="connsiteY9" fmla="*/ 155638 h 1256322"/>
              <a:gd name="connsiteX10" fmla="*/ 535683 w 1457487"/>
              <a:gd name="connsiteY10" fmla="*/ 3238 h 1256322"/>
              <a:gd name="connsiteX11" fmla="*/ 754758 w 1457487"/>
              <a:gd name="connsiteY11" fmla="*/ 69913 h 1256322"/>
              <a:gd name="connsiteX12" fmla="*/ 983358 w 1457487"/>
              <a:gd name="connsiteY12" fmla="*/ 279463 h 1256322"/>
              <a:gd name="connsiteX13" fmla="*/ 1411983 w 1457487"/>
              <a:gd name="connsiteY13" fmla="*/ 717613 h 1256322"/>
              <a:gd name="connsiteX14" fmla="*/ 1392933 w 1457487"/>
              <a:gd name="connsiteY14" fmla="*/ 765238 h 1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7487" h="1256322">
                <a:moveTo>
                  <a:pt x="1392933" y="765238"/>
                </a:moveTo>
                <a:cubicBezTo>
                  <a:pt x="1326258" y="716025"/>
                  <a:pt x="1118295" y="500125"/>
                  <a:pt x="1011933" y="422338"/>
                </a:cubicBezTo>
                <a:cubicBezTo>
                  <a:pt x="905570" y="344550"/>
                  <a:pt x="823020" y="306450"/>
                  <a:pt x="754758" y="298513"/>
                </a:cubicBezTo>
                <a:cubicBezTo>
                  <a:pt x="686495" y="290575"/>
                  <a:pt x="627758" y="317563"/>
                  <a:pt x="602358" y="374713"/>
                </a:cubicBezTo>
                <a:cubicBezTo>
                  <a:pt x="576958" y="431863"/>
                  <a:pt x="561083" y="547751"/>
                  <a:pt x="602358" y="641413"/>
                </a:cubicBezTo>
                <a:cubicBezTo>
                  <a:pt x="643633" y="735075"/>
                  <a:pt x="799208" y="836675"/>
                  <a:pt x="850008" y="936688"/>
                </a:cubicBezTo>
                <a:cubicBezTo>
                  <a:pt x="900808" y="1036701"/>
                  <a:pt x="946845" y="1204976"/>
                  <a:pt x="907158" y="1241488"/>
                </a:cubicBezTo>
                <a:cubicBezTo>
                  <a:pt x="867471" y="1278000"/>
                  <a:pt x="753170" y="1246251"/>
                  <a:pt x="611883" y="1155763"/>
                </a:cubicBezTo>
                <a:cubicBezTo>
                  <a:pt x="470595" y="1065276"/>
                  <a:pt x="149920" y="865250"/>
                  <a:pt x="59433" y="698563"/>
                </a:cubicBezTo>
                <a:cubicBezTo>
                  <a:pt x="-31054" y="531876"/>
                  <a:pt x="-10417" y="271525"/>
                  <a:pt x="68958" y="155638"/>
                </a:cubicBezTo>
                <a:cubicBezTo>
                  <a:pt x="148333" y="39751"/>
                  <a:pt x="421383" y="17526"/>
                  <a:pt x="535683" y="3238"/>
                </a:cubicBezTo>
                <a:cubicBezTo>
                  <a:pt x="649983" y="-11050"/>
                  <a:pt x="680146" y="23876"/>
                  <a:pt x="754758" y="69913"/>
                </a:cubicBezTo>
                <a:cubicBezTo>
                  <a:pt x="829370" y="115950"/>
                  <a:pt x="873820" y="171513"/>
                  <a:pt x="983358" y="279463"/>
                </a:cubicBezTo>
                <a:cubicBezTo>
                  <a:pt x="1092896" y="387413"/>
                  <a:pt x="1335783" y="636651"/>
                  <a:pt x="1411983" y="717613"/>
                </a:cubicBezTo>
                <a:cubicBezTo>
                  <a:pt x="1488183" y="798575"/>
                  <a:pt x="1459608" y="814451"/>
                  <a:pt x="1392933" y="7652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8266254" y="4368497"/>
            <a:ext cx="839646" cy="1150015"/>
          </a:xfrm>
          <a:custGeom>
            <a:avLst/>
            <a:gdLst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69746 w 839646"/>
              <a:gd name="connsiteY4" fmla="*/ 526327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43552 w 839646"/>
              <a:gd name="connsiteY4" fmla="*/ 593002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8759"/>
              <a:gd name="connsiteX1" fmla="*/ 636446 w 839646"/>
              <a:gd name="connsiteY1" fmla="*/ 297727 h 998759"/>
              <a:gd name="connsiteX2" fmla="*/ 477696 w 839646"/>
              <a:gd name="connsiteY2" fmla="*/ 227877 h 998759"/>
              <a:gd name="connsiteX3" fmla="*/ 376096 w 839646"/>
              <a:gd name="connsiteY3" fmla="*/ 342177 h 998759"/>
              <a:gd name="connsiteX4" fmla="*/ 343552 w 839646"/>
              <a:gd name="connsiteY4" fmla="*/ 593002 h 998759"/>
              <a:gd name="connsiteX5" fmla="*/ 564215 w 839646"/>
              <a:gd name="connsiteY5" fmla="*/ 838271 h 998759"/>
              <a:gd name="connsiteX6" fmla="*/ 591996 w 839646"/>
              <a:gd name="connsiteY6" fmla="*/ 996227 h 998759"/>
              <a:gd name="connsiteX7" fmla="*/ 477696 w 839646"/>
              <a:gd name="connsiteY7" fmla="*/ 907327 h 998759"/>
              <a:gd name="connsiteX8" fmla="*/ 109396 w 839646"/>
              <a:gd name="connsiteY8" fmla="*/ 558077 h 998759"/>
              <a:gd name="connsiteX9" fmla="*/ 20496 w 839646"/>
              <a:gd name="connsiteY9" fmla="*/ 81827 h 998759"/>
              <a:gd name="connsiteX10" fmla="*/ 445946 w 839646"/>
              <a:gd name="connsiteY10" fmla="*/ 5627 h 998759"/>
              <a:gd name="connsiteX11" fmla="*/ 553896 w 839646"/>
              <a:gd name="connsiteY11" fmla="*/ 145327 h 998759"/>
              <a:gd name="connsiteX12" fmla="*/ 636446 w 839646"/>
              <a:gd name="connsiteY12" fmla="*/ 246927 h 998759"/>
              <a:gd name="connsiteX13" fmla="*/ 839646 w 839646"/>
              <a:gd name="connsiteY13" fmla="*/ 437427 h 998759"/>
              <a:gd name="connsiteX0" fmla="*/ 839646 w 839646"/>
              <a:gd name="connsiteY0" fmla="*/ 437427 h 1075779"/>
              <a:gd name="connsiteX1" fmla="*/ 636446 w 839646"/>
              <a:gd name="connsiteY1" fmla="*/ 297727 h 1075779"/>
              <a:gd name="connsiteX2" fmla="*/ 477696 w 839646"/>
              <a:gd name="connsiteY2" fmla="*/ 227877 h 1075779"/>
              <a:gd name="connsiteX3" fmla="*/ 376096 w 839646"/>
              <a:gd name="connsiteY3" fmla="*/ 342177 h 1075779"/>
              <a:gd name="connsiteX4" fmla="*/ 343552 w 839646"/>
              <a:gd name="connsiteY4" fmla="*/ 593002 h 1075779"/>
              <a:gd name="connsiteX5" fmla="*/ 564215 w 839646"/>
              <a:gd name="connsiteY5" fmla="*/ 838271 h 1075779"/>
              <a:gd name="connsiteX6" fmla="*/ 692008 w 839646"/>
              <a:gd name="connsiteY6" fmla="*/ 1074808 h 1075779"/>
              <a:gd name="connsiteX7" fmla="*/ 477696 w 839646"/>
              <a:gd name="connsiteY7" fmla="*/ 907327 h 1075779"/>
              <a:gd name="connsiteX8" fmla="*/ 109396 w 839646"/>
              <a:gd name="connsiteY8" fmla="*/ 558077 h 1075779"/>
              <a:gd name="connsiteX9" fmla="*/ 20496 w 839646"/>
              <a:gd name="connsiteY9" fmla="*/ 81827 h 1075779"/>
              <a:gd name="connsiteX10" fmla="*/ 445946 w 839646"/>
              <a:gd name="connsiteY10" fmla="*/ 5627 h 1075779"/>
              <a:gd name="connsiteX11" fmla="*/ 553896 w 839646"/>
              <a:gd name="connsiteY11" fmla="*/ 145327 h 1075779"/>
              <a:gd name="connsiteX12" fmla="*/ 636446 w 839646"/>
              <a:gd name="connsiteY12" fmla="*/ 246927 h 1075779"/>
              <a:gd name="connsiteX13" fmla="*/ 839646 w 839646"/>
              <a:gd name="connsiteY13" fmla="*/ 437427 h 1075779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76096 w 839646"/>
              <a:gd name="connsiteY3" fmla="*/ 342177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57071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2622"/>
              <a:gd name="connsiteX1" fmla="*/ 636446 w 839646"/>
              <a:gd name="connsiteY1" fmla="*/ 297727 h 1132622"/>
              <a:gd name="connsiteX2" fmla="*/ 496746 w 839646"/>
              <a:gd name="connsiteY2" fmla="*/ 261214 h 1132622"/>
              <a:gd name="connsiteX3" fmla="*/ 347521 w 839646"/>
              <a:gd name="connsiteY3" fmla="*/ 354083 h 1132622"/>
              <a:gd name="connsiteX4" fmla="*/ 343552 w 839646"/>
              <a:gd name="connsiteY4" fmla="*/ 593002 h 1132622"/>
              <a:gd name="connsiteX5" fmla="*/ 557071 w 839646"/>
              <a:gd name="connsiteY5" fmla="*/ 838271 h 1132622"/>
              <a:gd name="connsiteX6" fmla="*/ 725345 w 839646"/>
              <a:gd name="connsiteY6" fmla="*/ 1131958 h 1132622"/>
              <a:gd name="connsiteX7" fmla="*/ 477696 w 839646"/>
              <a:gd name="connsiteY7" fmla="*/ 907327 h 1132622"/>
              <a:gd name="connsiteX8" fmla="*/ 109396 w 839646"/>
              <a:gd name="connsiteY8" fmla="*/ 558077 h 1132622"/>
              <a:gd name="connsiteX9" fmla="*/ 20496 w 839646"/>
              <a:gd name="connsiteY9" fmla="*/ 81827 h 1132622"/>
              <a:gd name="connsiteX10" fmla="*/ 445946 w 839646"/>
              <a:gd name="connsiteY10" fmla="*/ 5627 h 1132622"/>
              <a:gd name="connsiteX11" fmla="*/ 553896 w 839646"/>
              <a:gd name="connsiteY11" fmla="*/ 145327 h 1132622"/>
              <a:gd name="connsiteX12" fmla="*/ 636446 w 839646"/>
              <a:gd name="connsiteY12" fmla="*/ 246927 h 1132622"/>
              <a:gd name="connsiteX13" fmla="*/ 839646 w 839646"/>
              <a:gd name="connsiteY13" fmla="*/ 437427 h 1132622"/>
              <a:gd name="connsiteX0" fmla="*/ 839646 w 839646"/>
              <a:gd name="connsiteY0" fmla="*/ 437427 h 1150015"/>
              <a:gd name="connsiteX1" fmla="*/ 636446 w 839646"/>
              <a:gd name="connsiteY1" fmla="*/ 297727 h 1150015"/>
              <a:gd name="connsiteX2" fmla="*/ 496746 w 839646"/>
              <a:gd name="connsiteY2" fmla="*/ 261214 h 1150015"/>
              <a:gd name="connsiteX3" fmla="*/ 347521 w 839646"/>
              <a:gd name="connsiteY3" fmla="*/ 354083 h 1150015"/>
              <a:gd name="connsiteX4" fmla="*/ 343552 w 839646"/>
              <a:gd name="connsiteY4" fmla="*/ 593002 h 1150015"/>
              <a:gd name="connsiteX5" fmla="*/ 557071 w 839646"/>
              <a:gd name="connsiteY5" fmla="*/ 838271 h 1150015"/>
              <a:gd name="connsiteX6" fmla="*/ 725345 w 839646"/>
              <a:gd name="connsiteY6" fmla="*/ 1131958 h 1150015"/>
              <a:gd name="connsiteX7" fmla="*/ 477696 w 839646"/>
              <a:gd name="connsiteY7" fmla="*/ 907327 h 1150015"/>
              <a:gd name="connsiteX8" fmla="*/ 109396 w 839646"/>
              <a:gd name="connsiteY8" fmla="*/ 558077 h 1150015"/>
              <a:gd name="connsiteX9" fmla="*/ 20496 w 839646"/>
              <a:gd name="connsiteY9" fmla="*/ 81827 h 1150015"/>
              <a:gd name="connsiteX10" fmla="*/ 445946 w 839646"/>
              <a:gd name="connsiteY10" fmla="*/ 5627 h 1150015"/>
              <a:gd name="connsiteX11" fmla="*/ 553896 w 839646"/>
              <a:gd name="connsiteY11" fmla="*/ 145327 h 1150015"/>
              <a:gd name="connsiteX12" fmla="*/ 636446 w 839646"/>
              <a:gd name="connsiteY12" fmla="*/ 246927 h 1150015"/>
              <a:gd name="connsiteX13" fmla="*/ 839646 w 839646"/>
              <a:gd name="connsiteY13" fmla="*/ 437427 h 11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9646" h="1150015">
                <a:moveTo>
                  <a:pt x="839646" y="437427"/>
                </a:moveTo>
                <a:cubicBezTo>
                  <a:pt x="839646" y="445894"/>
                  <a:pt x="693596" y="327096"/>
                  <a:pt x="636446" y="297727"/>
                </a:cubicBezTo>
                <a:cubicBezTo>
                  <a:pt x="579296" y="268358"/>
                  <a:pt x="544900" y="251821"/>
                  <a:pt x="496746" y="261214"/>
                </a:cubicBezTo>
                <a:cubicBezTo>
                  <a:pt x="448592" y="270607"/>
                  <a:pt x="373053" y="298785"/>
                  <a:pt x="347521" y="354083"/>
                </a:cubicBezTo>
                <a:cubicBezTo>
                  <a:pt x="321989" y="409381"/>
                  <a:pt x="308627" y="512304"/>
                  <a:pt x="343552" y="593002"/>
                </a:cubicBezTo>
                <a:cubicBezTo>
                  <a:pt x="378477" y="673700"/>
                  <a:pt x="493439" y="748445"/>
                  <a:pt x="557071" y="838271"/>
                </a:cubicBezTo>
                <a:cubicBezTo>
                  <a:pt x="620703" y="928097"/>
                  <a:pt x="686187" y="1051392"/>
                  <a:pt x="725345" y="1131958"/>
                </a:cubicBezTo>
                <a:cubicBezTo>
                  <a:pt x="764503" y="1212524"/>
                  <a:pt x="580354" y="1002974"/>
                  <a:pt x="477696" y="907327"/>
                </a:cubicBezTo>
                <a:cubicBezTo>
                  <a:pt x="375038" y="811680"/>
                  <a:pt x="185596" y="695660"/>
                  <a:pt x="109396" y="558077"/>
                </a:cubicBezTo>
                <a:cubicBezTo>
                  <a:pt x="33196" y="420494"/>
                  <a:pt x="-35596" y="173902"/>
                  <a:pt x="20496" y="81827"/>
                </a:cubicBezTo>
                <a:cubicBezTo>
                  <a:pt x="76588" y="-10248"/>
                  <a:pt x="357046" y="-4956"/>
                  <a:pt x="445946" y="5627"/>
                </a:cubicBezTo>
                <a:cubicBezTo>
                  <a:pt x="534846" y="16210"/>
                  <a:pt x="522146" y="105110"/>
                  <a:pt x="553896" y="145327"/>
                </a:cubicBezTo>
                <a:cubicBezTo>
                  <a:pt x="585646" y="185544"/>
                  <a:pt x="594113" y="203535"/>
                  <a:pt x="636446" y="246927"/>
                </a:cubicBezTo>
                <a:cubicBezTo>
                  <a:pt x="678779" y="290319"/>
                  <a:pt x="839646" y="428960"/>
                  <a:pt x="839646" y="43742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7878731" y="6152744"/>
            <a:ext cx="901633" cy="704273"/>
          </a:xfrm>
          <a:custGeom>
            <a:avLst/>
            <a:gdLst>
              <a:gd name="connsiteX0" fmla="*/ 260382 w 901633"/>
              <a:gd name="connsiteY0" fmla="*/ 683593 h 704273"/>
              <a:gd name="connsiteX1" fmla="*/ 198469 w 901633"/>
              <a:gd name="connsiteY1" fmla="*/ 435943 h 704273"/>
              <a:gd name="connsiteX2" fmla="*/ 212757 w 901633"/>
              <a:gd name="connsiteY2" fmla="*/ 240680 h 704273"/>
              <a:gd name="connsiteX3" fmla="*/ 446119 w 901633"/>
              <a:gd name="connsiteY3" fmla="*/ 269255 h 704273"/>
              <a:gd name="connsiteX4" fmla="*/ 703294 w 901633"/>
              <a:gd name="connsiteY4" fmla="*/ 502618 h 704273"/>
              <a:gd name="connsiteX5" fmla="*/ 846169 w 901633"/>
              <a:gd name="connsiteY5" fmla="*/ 645493 h 704273"/>
              <a:gd name="connsiteX6" fmla="*/ 898557 w 901633"/>
              <a:gd name="connsiteY6" fmla="*/ 631205 h 704273"/>
              <a:gd name="connsiteX7" fmla="*/ 765207 w 901633"/>
              <a:gd name="connsiteY7" fmla="*/ 326405 h 704273"/>
              <a:gd name="connsiteX8" fmla="*/ 346107 w 901633"/>
              <a:gd name="connsiteY8" fmla="*/ 12080 h 704273"/>
              <a:gd name="connsiteX9" fmla="*/ 22257 w 901633"/>
              <a:gd name="connsiteY9" fmla="*/ 88280 h 704273"/>
              <a:gd name="connsiteX10" fmla="*/ 41307 w 901633"/>
              <a:gd name="connsiteY10" fmla="*/ 307355 h 704273"/>
              <a:gd name="connsiteX11" fmla="*/ 146082 w 901633"/>
              <a:gd name="connsiteY11" fmla="*/ 645493 h 704273"/>
              <a:gd name="connsiteX12" fmla="*/ 260382 w 901633"/>
              <a:gd name="connsiteY12" fmla="*/ 683593 h 7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633" h="704273">
                <a:moveTo>
                  <a:pt x="260382" y="683593"/>
                </a:moveTo>
                <a:cubicBezTo>
                  <a:pt x="269113" y="648668"/>
                  <a:pt x="206407" y="509762"/>
                  <a:pt x="198469" y="435943"/>
                </a:cubicBezTo>
                <a:cubicBezTo>
                  <a:pt x="190531" y="362124"/>
                  <a:pt x="171482" y="268461"/>
                  <a:pt x="212757" y="240680"/>
                </a:cubicBezTo>
                <a:cubicBezTo>
                  <a:pt x="254032" y="212899"/>
                  <a:pt x="364363" y="225599"/>
                  <a:pt x="446119" y="269255"/>
                </a:cubicBezTo>
                <a:cubicBezTo>
                  <a:pt x="527875" y="312911"/>
                  <a:pt x="636619" y="439912"/>
                  <a:pt x="703294" y="502618"/>
                </a:cubicBezTo>
                <a:cubicBezTo>
                  <a:pt x="769969" y="565324"/>
                  <a:pt x="813625" y="624062"/>
                  <a:pt x="846169" y="645493"/>
                </a:cubicBezTo>
                <a:cubicBezTo>
                  <a:pt x="878713" y="666924"/>
                  <a:pt x="912051" y="684386"/>
                  <a:pt x="898557" y="631205"/>
                </a:cubicBezTo>
                <a:cubicBezTo>
                  <a:pt x="885063" y="578024"/>
                  <a:pt x="857282" y="429592"/>
                  <a:pt x="765207" y="326405"/>
                </a:cubicBezTo>
                <a:cubicBezTo>
                  <a:pt x="673132" y="223218"/>
                  <a:pt x="469932" y="51767"/>
                  <a:pt x="346107" y="12080"/>
                </a:cubicBezTo>
                <a:cubicBezTo>
                  <a:pt x="222282" y="-27607"/>
                  <a:pt x="73057" y="39067"/>
                  <a:pt x="22257" y="88280"/>
                </a:cubicBezTo>
                <a:cubicBezTo>
                  <a:pt x="-28543" y="137492"/>
                  <a:pt x="20669" y="214486"/>
                  <a:pt x="41307" y="307355"/>
                </a:cubicBezTo>
                <a:cubicBezTo>
                  <a:pt x="61944" y="400224"/>
                  <a:pt x="111157" y="579612"/>
                  <a:pt x="146082" y="645493"/>
                </a:cubicBezTo>
                <a:cubicBezTo>
                  <a:pt x="181007" y="711374"/>
                  <a:pt x="251651" y="718518"/>
                  <a:pt x="260382" y="68359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 flipH="1">
            <a:off x="3584410" y="4665626"/>
            <a:ext cx="1457487" cy="1256322"/>
          </a:xfrm>
          <a:custGeom>
            <a:avLst/>
            <a:gdLst>
              <a:gd name="connsiteX0" fmla="*/ 1392933 w 1457487"/>
              <a:gd name="connsiteY0" fmla="*/ 765238 h 1256322"/>
              <a:gd name="connsiteX1" fmla="*/ 1011933 w 1457487"/>
              <a:gd name="connsiteY1" fmla="*/ 422338 h 1256322"/>
              <a:gd name="connsiteX2" fmla="*/ 754758 w 1457487"/>
              <a:gd name="connsiteY2" fmla="*/ 298513 h 1256322"/>
              <a:gd name="connsiteX3" fmla="*/ 602358 w 1457487"/>
              <a:gd name="connsiteY3" fmla="*/ 374713 h 1256322"/>
              <a:gd name="connsiteX4" fmla="*/ 602358 w 1457487"/>
              <a:gd name="connsiteY4" fmla="*/ 641413 h 1256322"/>
              <a:gd name="connsiteX5" fmla="*/ 850008 w 1457487"/>
              <a:gd name="connsiteY5" fmla="*/ 936688 h 1256322"/>
              <a:gd name="connsiteX6" fmla="*/ 907158 w 1457487"/>
              <a:gd name="connsiteY6" fmla="*/ 1241488 h 1256322"/>
              <a:gd name="connsiteX7" fmla="*/ 611883 w 1457487"/>
              <a:gd name="connsiteY7" fmla="*/ 1155763 h 1256322"/>
              <a:gd name="connsiteX8" fmla="*/ 59433 w 1457487"/>
              <a:gd name="connsiteY8" fmla="*/ 698563 h 1256322"/>
              <a:gd name="connsiteX9" fmla="*/ 68958 w 1457487"/>
              <a:gd name="connsiteY9" fmla="*/ 155638 h 1256322"/>
              <a:gd name="connsiteX10" fmla="*/ 535683 w 1457487"/>
              <a:gd name="connsiteY10" fmla="*/ 3238 h 1256322"/>
              <a:gd name="connsiteX11" fmla="*/ 754758 w 1457487"/>
              <a:gd name="connsiteY11" fmla="*/ 69913 h 1256322"/>
              <a:gd name="connsiteX12" fmla="*/ 983358 w 1457487"/>
              <a:gd name="connsiteY12" fmla="*/ 279463 h 1256322"/>
              <a:gd name="connsiteX13" fmla="*/ 1411983 w 1457487"/>
              <a:gd name="connsiteY13" fmla="*/ 717613 h 1256322"/>
              <a:gd name="connsiteX14" fmla="*/ 1392933 w 1457487"/>
              <a:gd name="connsiteY14" fmla="*/ 765238 h 1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7487" h="1256322">
                <a:moveTo>
                  <a:pt x="1392933" y="765238"/>
                </a:moveTo>
                <a:cubicBezTo>
                  <a:pt x="1326258" y="716025"/>
                  <a:pt x="1118295" y="500125"/>
                  <a:pt x="1011933" y="422338"/>
                </a:cubicBezTo>
                <a:cubicBezTo>
                  <a:pt x="905570" y="344550"/>
                  <a:pt x="823020" y="306450"/>
                  <a:pt x="754758" y="298513"/>
                </a:cubicBezTo>
                <a:cubicBezTo>
                  <a:pt x="686495" y="290575"/>
                  <a:pt x="627758" y="317563"/>
                  <a:pt x="602358" y="374713"/>
                </a:cubicBezTo>
                <a:cubicBezTo>
                  <a:pt x="576958" y="431863"/>
                  <a:pt x="561083" y="547751"/>
                  <a:pt x="602358" y="641413"/>
                </a:cubicBezTo>
                <a:cubicBezTo>
                  <a:pt x="643633" y="735075"/>
                  <a:pt x="799208" y="836675"/>
                  <a:pt x="850008" y="936688"/>
                </a:cubicBezTo>
                <a:cubicBezTo>
                  <a:pt x="900808" y="1036701"/>
                  <a:pt x="946845" y="1204976"/>
                  <a:pt x="907158" y="1241488"/>
                </a:cubicBezTo>
                <a:cubicBezTo>
                  <a:pt x="867471" y="1278000"/>
                  <a:pt x="753170" y="1246251"/>
                  <a:pt x="611883" y="1155763"/>
                </a:cubicBezTo>
                <a:cubicBezTo>
                  <a:pt x="470595" y="1065276"/>
                  <a:pt x="149920" y="865250"/>
                  <a:pt x="59433" y="698563"/>
                </a:cubicBezTo>
                <a:cubicBezTo>
                  <a:pt x="-31054" y="531876"/>
                  <a:pt x="-10417" y="271525"/>
                  <a:pt x="68958" y="155638"/>
                </a:cubicBezTo>
                <a:cubicBezTo>
                  <a:pt x="148333" y="39751"/>
                  <a:pt x="421383" y="17526"/>
                  <a:pt x="535683" y="3238"/>
                </a:cubicBezTo>
                <a:cubicBezTo>
                  <a:pt x="649983" y="-11050"/>
                  <a:pt x="680146" y="23876"/>
                  <a:pt x="754758" y="69913"/>
                </a:cubicBezTo>
                <a:cubicBezTo>
                  <a:pt x="829370" y="115950"/>
                  <a:pt x="873820" y="171513"/>
                  <a:pt x="983358" y="279463"/>
                </a:cubicBezTo>
                <a:cubicBezTo>
                  <a:pt x="1092896" y="387413"/>
                  <a:pt x="1335783" y="636651"/>
                  <a:pt x="1411983" y="717613"/>
                </a:cubicBezTo>
                <a:cubicBezTo>
                  <a:pt x="1488183" y="798575"/>
                  <a:pt x="1459608" y="814451"/>
                  <a:pt x="1392933" y="7652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 flipH="1">
            <a:off x="3496564" y="4225087"/>
            <a:ext cx="839646" cy="1150015"/>
          </a:xfrm>
          <a:custGeom>
            <a:avLst/>
            <a:gdLst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69746 w 839646"/>
              <a:gd name="connsiteY4" fmla="*/ 526327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43552 w 839646"/>
              <a:gd name="connsiteY4" fmla="*/ 593002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8759"/>
              <a:gd name="connsiteX1" fmla="*/ 636446 w 839646"/>
              <a:gd name="connsiteY1" fmla="*/ 297727 h 998759"/>
              <a:gd name="connsiteX2" fmla="*/ 477696 w 839646"/>
              <a:gd name="connsiteY2" fmla="*/ 227877 h 998759"/>
              <a:gd name="connsiteX3" fmla="*/ 376096 w 839646"/>
              <a:gd name="connsiteY3" fmla="*/ 342177 h 998759"/>
              <a:gd name="connsiteX4" fmla="*/ 343552 w 839646"/>
              <a:gd name="connsiteY4" fmla="*/ 593002 h 998759"/>
              <a:gd name="connsiteX5" fmla="*/ 564215 w 839646"/>
              <a:gd name="connsiteY5" fmla="*/ 838271 h 998759"/>
              <a:gd name="connsiteX6" fmla="*/ 591996 w 839646"/>
              <a:gd name="connsiteY6" fmla="*/ 996227 h 998759"/>
              <a:gd name="connsiteX7" fmla="*/ 477696 w 839646"/>
              <a:gd name="connsiteY7" fmla="*/ 907327 h 998759"/>
              <a:gd name="connsiteX8" fmla="*/ 109396 w 839646"/>
              <a:gd name="connsiteY8" fmla="*/ 558077 h 998759"/>
              <a:gd name="connsiteX9" fmla="*/ 20496 w 839646"/>
              <a:gd name="connsiteY9" fmla="*/ 81827 h 998759"/>
              <a:gd name="connsiteX10" fmla="*/ 445946 w 839646"/>
              <a:gd name="connsiteY10" fmla="*/ 5627 h 998759"/>
              <a:gd name="connsiteX11" fmla="*/ 553896 w 839646"/>
              <a:gd name="connsiteY11" fmla="*/ 145327 h 998759"/>
              <a:gd name="connsiteX12" fmla="*/ 636446 w 839646"/>
              <a:gd name="connsiteY12" fmla="*/ 246927 h 998759"/>
              <a:gd name="connsiteX13" fmla="*/ 839646 w 839646"/>
              <a:gd name="connsiteY13" fmla="*/ 437427 h 998759"/>
              <a:gd name="connsiteX0" fmla="*/ 839646 w 839646"/>
              <a:gd name="connsiteY0" fmla="*/ 437427 h 1075779"/>
              <a:gd name="connsiteX1" fmla="*/ 636446 w 839646"/>
              <a:gd name="connsiteY1" fmla="*/ 297727 h 1075779"/>
              <a:gd name="connsiteX2" fmla="*/ 477696 w 839646"/>
              <a:gd name="connsiteY2" fmla="*/ 227877 h 1075779"/>
              <a:gd name="connsiteX3" fmla="*/ 376096 w 839646"/>
              <a:gd name="connsiteY3" fmla="*/ 342177 h 1075779"/>
              <a:gd name="connsiteX4" fmla="*/ 343552 w 839646"/>
              <a:gd name="connsiteY4" fmla="*/ 593002 h 1075779"/>
              <a:gd name="connsiteX5" fmla="*/ 564215 w 839646"/>
              <a:gd name="connsiteY5" fmla="*/ 838271 h 1075779"/>
              <a:gd name="connsiteX6" fmla="*/ 692008 w 839646"/>
              <a:gd name="connsiteY6" fmla="*/ 1074808 h 1075779"/>
              <a:gd name="connsiteX7" fmla="*/ 477696 w 839646"/>
              <a:gd name="connsiteY7" fmla="*/ 907327 h 1075779"/>
              <a:gd name="connsiteX8" fmla="*/ 109396 w 839646"/>
              <a:gd name="connsiteY8" fmla="*/ 558077 h 1075779"/>
              <a:gd name="connsiteX9" fmla="*/ 20496 w 839646"/>
              <a:gd name="connsiteY9" fmla="*/ 81827 h 1075779"/>
              <a:gd name="connsiteX10" fmla="*/ 445946 w 839646"/>
              <a:gd name="connsiteY10" fmla="*/ 5627 h 1075779"/>
              <a:gd name="connsiteX11" fmla="*/ 553896 w 839646"/>
              <a:gd name="connsiteY11" fmla="*/ 145327 h 1075779"/>
              <a:gd name="connsiteX12" fmla="*/ 636446 w 839646"/>
              <a:gd name="connsiteY12" fmla="*/ 246927 h 1075779"/>
              <a:gd name="connsiteX13" fmla="*/ 839646 w 839646"/>
              <a:gd name="connsiteY13" fmla="*/ 437427 h 1075779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76096 w 839646"/>
              <a:gd name="connsiteY3" fmla="*/ 342177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57071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2622"/>
              <a:gd name="connsiteX1" fmla="*/ 636446 w 839646"/>
              <a:gd name="connsiteY1" fmla="*/ 297727 h 1132622"/>
              <a:gd name="connsiteX2" fmla="*/ 496746 w 839646"/>
              <a:gd name="connsiteY2" fmla="*/ 261214 h 1132622"/>
              <a:gd name="connsiteX3" fmla="*/ 347521 w 839646"/>
              <a:gd name="connsiteY3" fmla="*/ 354083 h 1132622"/>
              <a:gd name="connsiteX4" fmla="*/ 343552 w 839646"/>
              <a:gd name="connsiteY4" fmla="*/ 593002 h 1132622"/>
              <a:gd name="connsiteX5" fmla="*/ 557071 w 839646"/>
              <a:gd name="connsiteY5" fmla="*/ 838271 h 1132622"/>
              <a:gd name="connsiteX6" fmla="*/ 725345 w 839646"/>
              <a:gd name="connsiteY6" fmla="*/ 1131958 h 1132622"/>
              <a:gd name="connsiteX7" fmla="*/ 477696 w 839646"/>
              <a:gd name="connsiteY7" fmla="*/ 907327 h 1132622"/>
              <a:gd name="connsiteX8" fmla="*/ 109396 w 839646"/>
              <a:gd name="connsiteY8" fmla="*/ 558077 h 1132622"/>
              <a:gd name="connsiteX9" fmla="*/ 20496 w 839646"/>
              <a:gd name="connsiteY9" fmla="*/ 81827 h 1132622"/>
              <a:gd name="connsiteX10" fmla="*/ 445946 w 839646"/>
              <a:gd name="connsiteY10" fmla="*/ 5627 h 1132622"/>
              <a:gd name="connsiteX11" fmla="*/ 553896 w 839646"/>
              <a:gd name="connsiteY11" fmla="*/ 145327 h 1132622"/>
              <a:gd name="connsiteX12" fmla="*/ 636446 w 839646"/>
              <a:gd name="connsiteY12" fmla="*/ 246927 h 1132622"/>
              <a:gd name="connsiteX13" fmla="*/ 839646 w 839646"/>
              <a:gd name="connsiteY13" fmla="*/ 437427 h 1132622"/>
              <a:gd name="connsiteX0" fmla="*/ 839646 w 839646"/>
              <a:gd name="connsiteY0" fmla="*/ 437427 h 1150015"/>
              <a:gd name="connsiteX1" fmla="*/ 636446 w 839646"/>
              <a:gd name="connsiteY1" fmla="*/ 297727 h 1150015"/>
              <a:gd name="connsiteX2" fmla="*/ 496746 w 839646"/>
              <a:gd name="connsiteY2" fmla="*/ 261214 h 1150015"/>
              <a:gd name="connsiteX3" fmla="*/ 347521 w 839646"/>
              <a:gd name="connsiteY3" fmla="*/ 354083 h 1150015"/>
              <a:gd name="connsiteX4" fmla="*/ 343552 w 839646"/>
              <a:gd name="connsiteY4" fmla="*/ 593002 h 1150015"/>
              <a:gd name="connsiteX5" fmla="*/ 557071 w 839646"/>
              <a:gd name="connsiteY5" fmla="*/ 838271 h 1150015"/>
              <a:gd name="connsiteX6" fmla="*/ 725345 w 839646"/>
              <a:gd name="connsiteY6" fmla="*/ 1131958 h 1150015"/>
              <a:gd name="connsiteX7" fmla="*/ 477696 w 839646"/>
              <a:gd name="connsiteY7" fmla="*/ 907327 h 1150015"/>
              <a:gd name="connsiteX8" fmla="*/ 109396 w 839646"/>
              <a:gd name="connsiteY8" fmla="*/ 558077 h 1150015"/>
              <a:gd name="connsiteX9" fmla="*/ 20496 w 839646"/>
              <a:gd name="connsiteY9" fmla="*/ 81827 h 1150015"/>
              <a:gd name="connsiteX10" fmla="*/ 445946 w 839646"/>
              <a:gd name="connsiteY10" fmla="*/ 5627 h 1150015"/>
              <a:gd name="connsiteX11" fmla="*/ 553896 w 839646"/>
              <a:gd name="connsiteY11" fmla="*/ 145327 h 1150015"/>
              <a:gd name="connsiteX12" fmla="*/ 636446 w 839646"/>
              <a:gd name="connsiteY12" fmla="*/ 246927 h 1150015"/>
              <a:gd name="connsiteX13" fmla="*/ 839646 w 839646"/>
              <a:gd name="connsiteY13" fmla="*/ 437427 h 11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9646" h="1150015">
                <a:moveTo>
                  <a:pt x="839646" y="437427"/>
                </a:moveTo>
                <a:cubicBezTo>
                  <a:pt x="839646" y="445894"/>
                  <a:pt x="693596" y="327096"/>
                  <a:pt x="636446" y="297727"/>
                </a:cubicBezTo>
                <a:cubicBezTo>
                  <a:pt x="579296" y="268358"/>
                  <a:pt x="544900" y="251821"/>
                  <a:pt x="496746" y="261214"/>
                </a:cubicBezTo>
                <a:cubicBezTo>
                  <a:pt x="448592" y="270607"/>
                  <a:pt x="373053" y="298785"/>
                  <a:pt x="347521" y="354083"/>
                </a:cubicBezTo>
                <a:cubicBezTo>
                  <a:pt x="321989" y="409381"/>
                  <a:pt x="308627" y="512304"/>
                  <a:pt x="343552" y="593002"/>
                </a:cubicBezTo>
                <a:cubicBezTo>
                  <a:pt x="378477" y="673700"/>
                  <a:pt x="493439" y="748445"/>
                  <a:pt x="557071" y="838271"/>
                </a:cubicBezTo>
                <a:cubicBezTo>
                  <a:pt x="620703" y="928097"/>
                  <a:pt x="686187" y="1051392"/>
                  <a:pt x="725345" y="1131958"/>
                </a:cubicBezTo>
                <a:cubicBezTo>
                  <a:pt x="764503" y="1212524"/>
                  <a:pt x="580354" y="1002974"/>
                  <a:pt x="477696" y="907327"/>
                </a:cubicBezTo>
                <a:cubicBezTo>
                  <a:pt x="375038" y="811680"/>
                  <a:pt x="185596" y="695660"/>
                  <a:pt x="109396" y="558077"/>
                </a:cubicBezTo>
                <a:cubicBezTo>
                  <a:pt x="33196" y="420494"/>
                  <a:pt x="-35596" y="173902"/>
                  <a:pt x="20496" y="81827"/>
                </a:cubicBezTo>
                <a:cubicBezTo>
                  <a:pt x="76588" y="-10248"/>
                  <a:pt x="357046" y="-4956"/>
                  <a:pt x="445946" y="5627"/>
                </a:cubicBezTo>
                <a:cubicBezTo>
                  <a:pt x="534846" y="16210"/>
                  <a:pt x="522146" y="105110"/>
                  <a:pt x="553896" y="145327"/>
                </a:cubicBezTo>
                <a:cubicBezTo>
                  <a:pt x="585646" y="185544"/>
                  <a:pt x="594113" y="203535"/>
                  <a:pt x="636446" y="246927"/>
                </a:cubicBezTo>
                <a:cubicBezTo>
                  <a:pt x="678779" y="290319"/>
                  <a:pt x="839646" y="428960"/>
                  <a:pt x="839646" y="43742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 flipH="1">
            <a:off x="3822100" y="6009334"/>
            <a:ext cx="901633" cy="704273"/>
          </a:xfrm>
          <a:custGeom>
            <a:avLst/>
            <a:gdLst>
              <a:gd name="connsiteX0" fmla="*/ 260382 w 901633"/>
              <a:gd name="connsiteY0" fmla="*/ 683593 h 704273"/>
              <a:gd name="connsiteX1" fmla="*/ 198469 w 901633"/>
              <a:gd name="connsiteY1" fmla="*/ 435943 h 704273"/>
              <a:gd name="connsiteX2" fmla="*/ 212757 w 901633"/>
              <a:gd name="connsiteY2" fmla="*/ 240680 h 704273"/>
              <a:gd name="connsiteX3" fmla="*/ 446119 w 901633"/>
              <a:gd name="connsiteY3" fmla="*/ 269255 h 704273"/>
              <a:gd name="connsiteX4" fmla="*/ 703294 w 901633"/>
              <a:gd name="connsiteY4" fmla="*/ 502618 h 704273"/>
              <a:gd name="connsiteX5" fmla="*/ 846169 w 901633"/>
              <a:gd name="connsiteY5" fmla="*/ 645493 h 704273"/>
              <a:gd name="connsiteX6" fmla="*/ 898557 w 901633"/>
              <a:gd name="connsiteY6" fmla="*/ 631205 h 704273"/>
              <a:gd name="connsiteX7" fmla="*/ 765207 w 901633"/>
              <a:gd name="connsiteY7" fmla="*/ 326405 h 704273"/>
              <a:gd name="connsiteX8" fmla="*/ 346107 w 901633"/>
              <a:gd name="connsiteY8" fmla="*/ 12080 h 704273"/>
              <a:gd name="connsiteX9" fmla="*/ 22257 w 901633"/>
              <a:gd name="connsiteY9" fmla="*/ 88280 h 704273"/>
              <a:gd name="connsiteX10" fmla="*/ 41307 w 901633"/>
              <a:gd name="connsiteY10" fmla="*/ 307355 h 704273"/>
              <a:gd name="connsiteX11" fmla="*/ 146082 w 901633"/>
              <a:gd name="connsiteY11" fmla="*/ 645493 h 704273"/>
              <a:gd name="connsiteX12" fmla="*/ 260382 w 901633"/>
              <a:gd name="connsiteY12" fmla="*/ 683593 h 7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633" h="704273">
                <a:moveTo>
                  <a:pt x="260382" y="683593"/>
                </a:moveTo>
                <a:cubicBezTo>
                  <a:pt x="269113" y="648668"/>
                  <a:pt x="206407" y="509762"/>
                  <a:pt x="198469" y="435943"/>
                </a:cubicBezTo>
                <a:cubicBezTo>
                  <a:pt x="190531" y="362124"/>
                  <a:pt x="171482" y="268461"/>
                  <a:pt x="212757" y="240680"/>
                </a:cubicBezTo>
                <a:cubicBezTo>
                  <a:pt x="254032" y="212899"/>
                  <a:pt x="364363" y="225599"/>
                  <a:pt x="446119" y="269255"/>
                </a:cubicBezTo>
                <a:cubicBezTo>
                  <a:pt x="527875" y="312911"/>
                  <a:pt x="636619" y="439912"/>
                  <a:pt x="703294" y="502618"/>
                </a:cubicBezTo>
                <a:cubicBezTo>
                  <a:pt x="769969" y="565324"/>
                  <a:pt x="813625" y="624062"/>
                  <a:pt x="846169" y="645493"/>
                </a:cubicBezTo>
                <a:cubicBezTo>
                  <a:pt x="878713" y="666924"/>
                  <a:pt x="912051" y="684386"/>
                  <a:pt x="898557" y="631205"/>
                </a:cubicBezTo>
                <a:cubicBezTo>
                  <a:pt x="885063" y="578024"/>
                  <a:pt x="857282" y="429592"/>
                  <a:pt x="765207" y="326405"/>
                </a:cubicBezTo>
                <a:cubicBezTo>
                  <a:pt x="673132" y="223218"/>
                  <a:pt x="469932" y="51767"/>
                  <a:pt x="346107" y="12080"/>
                </a:cubicBezTo>
                <a:cubicBezTo>
                  <a:pt x="222282" y="-27607"/>
                  <a:pt x="73057" y="39067"/>
                  <a:pt x="22257" y="88280"/>
                </a:cubicBezTo>
                <a:cubicBezTo>
                  <a:pt x="-28543" y="137492"/>
                  <a:pt x="20669" y="214486"/>
                  <a:pt x="41307" y="307355"/>
                </a:cubicBezTo>
                <a:cubicBezTo>
                  <a:pt x="61944" y="400224"/>
                  <a:pt x="111157" y="579612"/>
                  <a:pt x="146082" y="645493"/>
                </a:cubicBezTo>
                <a:cubicBezTo>
                  <a:pt x="181007" y="711374"/>
                  <a:pt x="251651" y="718518"/>
                  <a:pt x="260382" y="68359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2668" y="2198103"/>
            <a:ext cx="6007759" cy="784175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57916" y="2402218"/>
            <a:ext cx="3705230" cy="423128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195" y="2398877"/>
            <a:ext cx="1052103" cy="423128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7321" y="2398877"/>
            <a:ext cx="423578" cy="423128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33834" y="2410578"/>
            <a:ext cx="230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CAT SWIMMING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584409" y="3391020"/>
            <a:ext cx="5071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인공지능</a:t>
            </a:r>
            <a:r>
              <a:rPr lang="en-US" altLang="ko-KR" sz="44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4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중고거래 분석 서비스</a:t>
            </a:r>
            <a:endParaRPr lang="en-US" altLang="ko-KR" sz="4400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SSAFY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5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remove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remove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7" grpId="0" animBg="1"/>
      <p:bldP spid="37" grpId="1" animBg="1"/>
      <p:bldP spid="37" grpId="2" animBg="1"/>
      <p:bldP spid="37" grpId="3" animBg="1"/>
      <p:bldP spid="37" grpId="4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3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PPT</a:t>
            </a:r>
            <a:r>
              <a:rPr lang="en-US" altLang="ko-KR" kern="0" dirty="0">
                <a:solidFill>
                  <a:prstClr val="white"/>
                </a:solidFill>
              </a:rPr>
              <a:t> PRESENTATION</a:t>
            </a:r>
          </a:p>
          <a:p>
            <a:pPr lvl="3" latinLnBrk="0"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2948" y="150358"/>
            <a:ext cx="3086101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F50"/>
                </a:solidFill>
              </a:rPr>
              <a:t>시연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86724" y="15035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47342-7DEB-41FE-AD38-62FB1DEB310A}"/>
              </a:ext>
            </a:extLst>
          </p:cNvPr>
          <p:cNvSpPr txBox="1"/>
          <p:nvPr/>
        </p:nvSpPr>
        <p:spPr>
          <a:xfrm>
            <a:off x="3017333" y="1604518"/>
            <a:ext cx="5943600" cy="2005581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altLang="ko-KR" sz="4400" b="1" dirty="0">
                <a:solidFill>
                  <a:srgbClr val="996600"/>
                </a:solidFill>
                <a:latin typeface="Berlin Sans FB Demi" panose="020E0802020502020306" pitchFamily="34" charset="0"/>
                <a:cs typeface="Arial" panose="020B0604020202020204" pitchFamily="34" charset="0"/>
                <a:hlinkClick r:id="rId3"/>
              </a:rPr>
              <a:t>MEGA</a:t>
            </a:r>
            <a:r>
              <a:rPr lang="en-US" altLang="ko-KR" sz="4400" b="1" dirty="0">
                <a:solidFill>
                  <a:schemeClr val="bg1"/>
                </a:solidFill>
                <a:latin typeface="Berlin Sans FB Demi" panose="020E0802020502020306" pitchFamily="34" charset="0"/>
                <a:cs typeface="Arial" panose="020B0604020202020204" pitchFamily="34" charset="0"/>
                <a:hlinkClick r:id="rId3"/>
              </a:rPr>
              <a:t>TON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8D446-B981-4B79-A398-678D5BC1C197}"/>
              </a:ext>
            </a:extLst>
          </p:cNvPr>
          <p:cNvSpPr txBox="1"/>
          <p:nvPr/>
        </p:nvSpPr>
        <p:spPr>
          <a:xfrm>
            <a:off x="4863128" y="4436259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프로젝트 시연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3F3F0-B44E-444C-B4E6-1B127EE59149}"/>
              </a:ext>
            </a:extLst>
          </p:cNvPr>
          <p:cNvSpPr txBox="1"/>
          <p:nvPr/>
        </p:nvSpPr>
        <p:spPr>
          <a:xfrm>
            <a:off x="9099550" y="914400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광주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반 인공지능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98263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456E8EA-DF41-42AA-8499-FC495C877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31" y="950257"/>
            <a:ext cx="7080738" cy="5360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8088EF-C81A-4CD8-9D80-4F2E725898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46" y="3377956"/>
            <a:ext cx="3006128" cy="23995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PPT</a:t>
            </a:r>
            <a:r>
              <a:rPr lang="en-US" altLang="ko-KR" kern="0" dirty="0">
                <a:solidFill>
                  <a:prstClr val="white"/>
                </a:solidFill>
              </a:rPr>
              <a:t> PRESENTATION</a:t>
            </a:r>
          </a:p>
          <a:p>
            <a:pPr lvl="3" latinLnBrk="0"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2948" y="150358"/>
            <a:ext cx="3086101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3F50"/>
                </a:solidFill>
              </a:rPr>
              <a:t>Q&amp;A</a:t>
            </a:r>
            <a:endParaRPr lang="ko-KR" altLang="en-US" dirty="0">
              <a:solidFill>
                <a:srgbClr val="333F5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86724" y="15035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B2F0EF-4724-4197-93FC-27E67D7D9B95}"/>
              </a:ext>
            </a:extLst>
          </p:cNvPr>
          <p:cNvSpPr txBox="1"/>
          <p:nvPr/>
        </p:nvSpPr>
        <p:spPr>
          <a:xfrm>
            <a:off x="3808564" y="2307244"/>
            <a:ext cx="4679950" cy="26463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ko-KR" sz="16600" dirty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Q&amp;A</a:t>
            </a:r>
            <a:endParaRPr lang="ko-KR" altLang="en-US" sz="16600" dirty="0">
              <a:solidFill>
                <a:srgbClr val="595959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78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PPT</a:t>
            </a:r>
            <a:r>
              <a:rPr lang="en-US" altLang="ko-KR" kern="0" dirty="0">
                <a:solidFill>
                  <a:prstClr val="white"/>
                </a:solidFill>
              </a:rPr>
              <a:t> PRESENTATION</a:t>
            </a:r>
          </a:p>
          <a:p>
            <a:pPr lvl="3" latinLnBrk="0"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2948" y="150358"/>
            <a:ext cx="3086101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333F50"/>
                </a:solidFill>
              </a:rPr>
              <a:t>팀소개</a:t>
            </a:r>
            <a:endParaRPr lang="ko-KR" altLang="en-US" dirty="0">
              <a:solidFill>
                <a:srgbClr val="333F5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86724" y="15035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47342-7DEB-41FE-AD38-62FB1DEB310A}"/>
              </a:ext>
            </a:extLst>
          </p:cNvPr>
          <p:cNvSpPr txBox="1"/>
          <p:nvPr/>
        </p:nvSpPr>
        <p:spPr>
          <a:xfrm>
            <a:off x="3017333" y="1604518"/>
            <a:ext cx="5943600" cy="2005581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altLang="ko-KR" sz="4400" b="1" dirty="0">
                <a:solidFill>
                  <a:srgbClr val="996600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MEGA</a:t>
            </a:r>
            <a:r>
              <a:rPr lang="en-US" altLang="ko-KR" sz="4400" b="1" dirty="0">
                <a:solidFill>
                  <a:schemeClr val="bg1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TON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8D446-B981-4B79-A398-678D5BC1C197}"/>
              </a:ext>
            </a:extLst>
          </p:cNvPr>
          <p:cNvSpPr txBox="1"/>
          <p:nvPr/>
        </p:nvSpPr>
        <p:spPr>
          <a:xfrm>
            <a:off x="2804071" y="4504306"/>
            <a:ext cx="658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김기범</a:t>
            </a:r>
            <a:r>
              <a:rPr lang="en-US" altLang="ko-KR" sz="2800" dirty="0">
                <a:solidFill>
                  <a:schemeClr val="bg1"/>
                </a:solidFill>
              </a:rPr>
              <a:t>  </a:t>
            </a:r>
            <a:r>
              <a:rPr lang="ko-KR" altLang="en-US" sz="2800" dirty="0">
                <a:solidFill>
                  <a:schemeClr val="bg1"/>
                </a:solidFill>
              </a:rPr>
              <a:t>김승연</a:t>
            </a:r>
            <a:r>
              <a:rPr lang="en-US" altLang="ko-KR" sz="2800" dirty="0">
                <a:solidFill>
                  <a:schemeClr val="bg1"/>
                </a:solidFill>
              </a:rPr>
              <a:t>  </a:t>
            </a:r>
            <a:r>
              <a:rPr lang="ko-KR" altLang="en-US" sz="2800" dirty="0" err="1">
                <a:solidFill>
                  <a:schemeClr val="bg1"/>
                </a:solidFill>
              </a:rPr>
              <a:t>남선웅</a:t>
            </a:r>
            <a:r>
              <a:rPr lang="en-US" altLang="ko-KR" sz="2800" dirty="0">
                <a:solidFill>
                  <a:schemeClr val="bg1"/>
                </a:solidFill>
              </a:rPr>
              <a:t>  </a:t>
            </a:r>
            <a:r>
              <a:rPr lang="ko-KR" altLang="en-US" sz="2800" dirty="0">
                <a:solidFill>
                  <a:schemeClr val="bg1"/>
                </a:solidFill>
              </a:rPr>
              <a:t>윤준석</a:t>
            </a:r>
            <a:r>
              <a:rPr lang="en-US" altLang="ko-KR" sz="2800" dirty="0">
                <a:solidFill>
                  <a:schemeClr val="bg1"/>
                </a:solidFill>
              </a:rPr>
              <a:t>  </a:t>
            </a:r>
            <a:r>
              <a:rPr lang="ko-KR" altLang="en-US" sz="2800" dirty="0" err="1">
                <a:solidFill>
                  <a:schemeClr val="bg1"/>
                </a:solidFill>
              </a:rPr>
              <a:t>송광우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3F3F0-B44E-444C-B4E6-1B127EE59149}"/>
              </a:ext>
            </a:extLst>
          </p:cNvPr>
          <p:cNvSpPr txBox="1"/>
          <p:nvPr/>
        </p:nvSpPr>
        <p:spPr>
          <a:xfrm>
            <a:off x="9099550" y="914400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광주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반 인공지능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41843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8">
            <a:extLst>
              <a:ext uri="{FF2B5EF4-FFF2-40B4-BE49-F238E27FC236}">
                <a16:creationId xmlns:a16="http://schemas.microsoft.com/office/drawing/2014/main" id="{4C634A67-28F8-45B9-A396-50B917E10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79" y="1134086"/>
            <a:ext cx="6591688" cy="483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79BAC1-B432-42B1-A401-3EF6616C2A42}"/>
              </a:ext>
            </a:extLst>
          </p:cNvPr>
          <p:cNvGrpSpPr/>
          <p:nvPr/>
        </p:nvGrpSpPr>
        <p:grpSpPr>
          <a:xfrm>
            <a:off x="6376920" y="47609"/>
            <a:ext cx="5121277" cy="7585906"/>
            <a:chOff x="6205055" y="51568"/>
            <a:chExt cx="5121277" cy="758590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559854A-C8DA-4C58-9ECA-13757AC77C41}"/>
                </a:ext>
              </a:extLst>
            </p:cNvPr>
            <p:cNvGrpSpPr/>
            <p:nvPr/>
          </p:nvGrpSpPr>
          <p:grpSpPr>
            <a:xfrm>
              <a:off x="6667892" y="51568"/>
              <a:ext cx="4601103" cy="7585906"/>
              <a:chOff x="6667892" y="51568"/>
              <a:chExt cx="4601103" cy="758590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D7B08A6-3276-4958-88E0-A739A6E6C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29353">
                <a:off x="6681493" y="51568"/>
                <a:ext cx="4587502" cy="7585906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B73ABF2-BC9F-42F2-A630-A2075C6496B9}"/>
                  </a:ext>
                </a:extLst>
              </p:cNvPr>
              <p:cNvSpPr/>
              <p:nvPr/>
            </p:nvSpPr>
            <p:spPr>
              <a:xfrm rot="900000">
                <a:off x="6667892" y="4567273"/>
                <a:ext cx="774444" cy="14901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C1D354B-3CCD-4032-8D5F-3C5E19C72D61}"/>
                  </a:ext>
                </a:extLst>
              </p:cNvPr>
              <p:cNvSpPr/>
              <p:nvPr/>
            </p:nvSpPr>
            <p:spPr>
              <a:xfrm rot="900000">
                <a:off x="9350307" y="3128308"/>
                <a:ext cx="1859472" cy="21676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FFB3F5-480E-45A5-9D51-A304208FA9FE}"/>
                </a:ext>
              </a:extLst>
            </p:cNvPr>
            <p:cNvSpPr txBox="1"/>
            <p:nvPr/>
          </p:nvSpPr>
          <p:spPr>
            <a:xfrm>
              <a:off x="6205055" y="3346593"/>
              <a:ext cx="5121277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업체</a:t>
              </a:r>
              <a:r>
                <a:rPr lang="en-US" altLang="ko-KR" sz="16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!</a:t>
              </a:r>
              <a:endParaRPr lang="ko-KR" altLang="en-US" sz="1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255B51-E6EB-4867-9EA9-3B4DF844EDEE}"/>
              </a:ext>
            </a:extLst>
          </p:cNvPr>
          <p:cNvGrpSpPr/>
          <p:nvPr/>
        </p:nvGrpSpPr>
        <p:grpSpPr>
          <a:xfrm>
            <a:off x="261403" y="350896"/>
            <a:ext cx="5989566" cy="5667472"/>
            <a:chOff x="454048" y="189286"/>
            <a:chExt cx="5989566" cy="56674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FF2C68E-C1CA-4646-8A2D-8F5CE952DB2E}"/>
                </a:ext>
              </a:extLst>
            </p:cNvPr>
            <p:cNvGrpSpPr/>
            <p:nvPr/>
          </p:nvGrpSpPr>
          <p:grpSpPr>
            <a:xfrm>
              <a:off x="454048" y="189286"/>
              <a:ext cx="5989566" cy="5667472"/>
              <a:chOff x="454048" y="189286"/>
              <a:chExt cx="5989566" cy="5667472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3D5ACF8-0C24-44EC-9263-C972FACFB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063475">
                <a:off x="454048" y="189286"/>
                <a:ext cx="5989566" cy="5667472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BE6EA2F3-E617-4CE4-B2CA-98494917B241}"/>
                  </a:ext>
                </a:extLst>
              </p:cNvPr>
              <p:cNvSpPr/>
              <p:nvPr/>
            </p:nvSpPr>
            <p:spPr>
              <a:xfrm rot="21032980">
                <a:off x="4454804" y="2100866"/>
                <a:ext cx="709765" cy="9893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E533D68-BC38-48A3-B969-9F708E5673E2}"/>
                  </a:ext>
                </a:extLst>
              </p:cNvPr>
              <p:cNvSpPr/>
              <p:nvPr/>
            </p:nvSpPr>
            <p:spPr>
              <a:xfrm rot="21075373">
                <a:off x="796991" y="2469393"/>
                <a:ext cx="3400338" cy="956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DCF75-E921-46F4-92AA-2964EF168A8A}"/>
                  </a:ext>
                </a:extLst>
              </p:cNvPr>
              <p:cNvSpPr txBox="1"/>
              <p:nvPr/>
            </p:nvSpPr>
            <p:spPr>
              <a:xfrm>
                <a:off x="1070574" y="1364478"/>
                <a:ext cx="5121277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6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광고</a:t>
                </a:r>
                <a:r>
                  <a:rPr lang="en-US" altLang="ko-KR" sz="166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!</a:t>
                </a:r>
                <a:endParaRPr lang="ko-KR" altLang="en-US" sz="16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241F6A3-C27D-4705-BB1D-08A63B7400CF}"/>
                </a:ext>
              </a:extLst>
            </p:cNvPr>
            <p:cNvSpPr/>
            <p:nvPr/>
          </p:nvSpPr>
          <p:spPr>
            <a:xfrm rot="21032980">
              <a:off x="4704407" y="3600843"/>
              <a:ext cx="709765" cy="98938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CC2CFF8-5FA1-4CB7-88E1-D5B3A4670C6D}"/>
                </a:ext>
              </a:extLst>
            </p:cNvPr>
            <p:cNvSpPr/>
            <p:nvPr/>
          </p:nvSpPr>
          <p:spPr>
            <a:xfrm rot="21032980">
              <a:off x="4896614" y="4940860"/>
              <a:ext cx="709765" cy="59624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286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EA21C50-DF0D-4EB2-B0EA-E5A130BFC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5961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045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BA05B-1496-429C-A45A-14E87AB3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924675" cy="13208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우리가 찾던 중고거래는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71C68D-2FF1-4D9D-90C6-33C97D08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33" y="1825625"/>
            <a:ext cx="6326100" cy="48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2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PPT</a:t>
            </a:r>
            <a:r>
              <a:rPr lang="en-US" altLang="ko-KR" kern="0" dirty="0">
                <a:solidFill>
                  <a:prstClr val="white"/>
                </a:solidFill>
              </a:rPr>
              <a:t> PRESENTATION</a:t>
            </a:r>
          </a:p>
          <a:p>
            <a:pPr lvl="3" latinLnBrk="0"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2948" y="150358"/>
            <a:ext cx="3086101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33F50"/>
                </a:solidFill>
              </a:rPr>
              <a:t>기능소개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86724" y="15035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Rectangle 161">
            <a:extLst>
              <a:ext uri="{FF2B5EF4-FFF2-40B4-BE49-F238E27FC236}">
                <a16:creationId xmlns:a16="http://schemas.microsoft.com/office/drawing/2014/main" id="{B8E4EB9D-9F67-4637-9A3F-2E593AE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498725"/>
            <a:ext cx="40322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ko-KR" sz="1600" b="1" dirty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grpSp>
        <p:nvGrpSpPr>
          <p:cNvPr id="19" name="그룹 2">
            <a:extLst>
              <a:ext uri="{FF2B5EF4-FFF2-40B4-BE49-F238E27FC236}">
                <a16:creationId xmlns:a16="http://schemas.microsoft.com/office/drawing/2014/main" id="{7A629FD6-121B-40D5-BCB2-6F7F963232FC}"/>
              </a:ext>
            </a:extLst>
          </p:cNvPr>
          <p:cNvGrpSpPr>
            <a:grpSpLocks/>
          </p:cNvGrpSpPr>
          <p:nvPr/>
        </p:nvGrpSpPr>
        <p:grpSpPr bwMode="auto">
          <a:xfrm>
            <a:off x="930562" y="882882"/>
            <a:ext cx="2239962" cy="2016125"/>
            <a:chOff x="2339752" y="2132856"/>
            <a:chExt cx="2880320" cy="2592288"/>
          </a:xfrm>
        </p:grpSpPr>
        <p:pic>
          <p:nvPicPr>
            <p:cNvPr id="20" name="그림 1">
              <a:extLst>
                <a:ext uri="{FF2B5EF4-FFF2-40B4-BE49-F238E27FC236}">
                  <a16:creationId xmlns:a16="http://schemas.microsoft.com/office/drawing/2014/main" id="{CE89031E-BA09-4F63-83B8-4D3B03F7A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67" t="23422" r="15654" b="23422"/>
            <a:stretch>
              <a:fillRect/>
            </a:stretch>
          </p:blipFill>
          <p:spPr bwMode="auto">
            <a:xfrm>
              <a:off x="2339752" y="2132856"/>
              <a:ext cx="2880320" cy="25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5">
              <a:extLst>
                <a:ext uri="{FF2B5EF4-FFF2-40B4-BE49-F238E27FC236}">
                  <a16:creationId xmlns:a16="http://schemas.microsoft.com/office/drawing/2014/main" id="{338F879B-33D5-40D1-BD01-9FAA3F793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421" t="-4765" r="-3868" b="-4836"/>
            <a:stretch>
              <a:fillRect/>
            </a:stretch>
          </p:blipFill>
          <p:spPr bwMode="auto">
            <a:xfrm>
              <a:off x="2483768" y="2708920"/>
              <a:ext cx="1590741" cy="1829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오른쪽 화살표 26">
            <a:extLst>
              <a:ext uri="{FF2B5EF4-FFF2-40B4-BE49-F238E27FC236}">
                <a16:creationId xmlns:a16="http://schemas.microsoft.com/office/drawing/2014/main" id="{03C5B48E-A8D6-43DD-8532-5850AC5F1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288" y="1755047"/>
            <a:ext cx="1396667" cy="323850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D8D271-DC02-4976-801B-D68D5ED3351D}"/>
              </a:ext>
            </a:extLst>
          </p:cNvPr>
          <p:cNvSpPr txBox="1"/>
          <p:nvPr/>
        </p:nvSpPr>
        <p:spPr>
          <a:xfrm>
            <a:off x="6329361" y="1698863"/>
            <a:ext cx="4391025" cy="76944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19700"/>
              </a:avLst>
            </a:prstTxWarp>
            <a:spAutoFit/>
          </a:bodyPr>
          <a:lstStyle/>
          <a:p>
            <a:r>
              <a:rPr lang="en-US" altLang="ko-K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 Demi" panose="020E0802020502020306" pitchFamily="34" charset="0"/>
                <a:cs typeface="Arial" panose="020B0604020202020204" pitchFamily="34" charset="0"/>
              </a:rPr>
              <a:t>CAT SWMIMMNING</a:t>
            </a:r>
            <a:endParaRPr lang="ko-KR" altLang="en-US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4" name="그림 14">
            <a:extLst>
              <a:ext uri="{FF2B5EF4-FFF2-40B4-BE49-F238E27FC236}">
                <a16:creationId xmlns:a16="http://schemas.microsoft.com/office/drawing/2014/main" id="{3729FC49-3CC9-4336-B7F6-5478DCC45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8" t="37924" r="24638" b="39131"/>
          <a:stretch>
            <a:fillRect/>
          </a:stretch>
        </p:blipFill>
        <p:spPr bwMode="auto">
          <a:xfrm>
            <a:off x="7471510" y="4332222"/>
            <a:ext cx="223202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78B990-6885-4D35-AD6E-38E1DA5E9E9B}"/>
              </a:ext>
            </a:extLst>
          </p:cNvPr>
          <p:cNvSpPr txBox="1"/>
          <p:nvPr/>
        </p:nvSpPr>
        <p:spPr>
          <a:xfrm>
            <a:off x="6498653" y="5518014"/>
            <a:ext cx="4176464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61D9DEAA-31B0-446C-BA15-EDA64D4F8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44" y="2008789"/>
            <a:ext cx="4067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800" b="1" dirty="0">
                <a:solidFill>
                  <a:schemeClr val="bg1"/>
                </a:solidFill>
                <a:ea typeface="굴림" panose="020B0600000101010101" pitchFamily="50" charset="-127"/>
              </a:rPr>
              <a:t>거래 글 분석 서비스</a:t>
            </a:r>
          </a:p>
        </p:txBody>
      </p:sp>
      <p:sp>
        <p:nvSpPr>
          <p:cNvPr id="27" name="오른쪽 화살표 22">
            <a:extLst>
              <a:ext uri="{FF2B5EF4-FFF2-40B4-BE49-F238E27FC236}">
                <a16:creationId xmlns:a16="http://schemas.microsoft.com/office/drawing/2014/main" id="{9F176D79-A95B-40CA-8CE4-F4EB7E3985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71615" y="3356167"/>
            <a:ext cx="1306513" cy="263525"/>
          </a:xfrm>
          <a:prstGeom prst="rightArrow">
            <a:avLst>
              <a:gd name="adj1" fmla="val 50000"/>
              <a:gd name="adj2" fmla="val 498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8" name="오른쪽 화살표 25">
            <a:extLst>
              <a:ext uri="{FF2B5EF4-FFF2-40B4-BE49-F238E27FC236}">
                <a16:creationId xmlns:a16="http://schemas.microsoft.com/office/drawing/2014/main" id="{7678FAC2-5DE9-49C7-9405-C1160A82E7C6}"/>
              </a:ext>
            </a:extLst>
          </p:cNvPr>
          <p:cNvSpPr>
            <a:spLocks noChangeArrowheads="1"/>
          </p:cNvSpPr>
          <p:nvPr/>
        </p:nvSpPr>
        <p:spPr bwMode="auto">
          <a:xfrm rot="8436093">
            <a:off x="4858483" y="3799845"/>
            <a:ext cx="1452610" cy="338137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pic>
        <p:nvPicPr>
          <p:cNvPr id="29" name="그림 11">
            <a:extLst>
              <a:ext uri="{FF2B5EF4-FFF2-40B4-BE49-F238E27FC236}">
                <a16:creationId xmlns:a16="http://schemas.microsoft.com/office/drawing/2014/main" id="{AB6CF17A-F3BE-4CA8-A94E-0BC193B55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7" t="23422" r="15654" b="23422"/>
          <a:stretch>
            <a:fillRect/>
          </a:stretch>
        </p:blipFill>
        <p:spPr bwMode="auto">
          <a:xfrm rot="337150">
            <a:off x="2660945" y="3959940"/>
            <a:ext cx="2239963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DFD73F0-6AAB-4D71-B4C7-7307D394D3F1}"/>
              </a:ext>
            </a:extLst>
          </p:cNvPr>
          <p:cNvSpPr txBox="1"/>
          <p:nvPr/>
        </p:nvSpPr>
        <p:spPr>
          <a:xfrm rot="21355864">
            <a:off x="1938327" y="4584071"/>
            <a:ext cx="4176464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b="1" dirty="0">
                <a:ln>
                  <a:solidFill>
                    <a:schemeClr val="tx1"/>
                  </a:solidFill>
                </a:ln>
                <a:solidFill>
                  <a:srgbClr val="FF3300"/>
                </a:solidFill>
              </a:rPr>
              <a:t>악성 거래 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E2D4A-B28D-4385-9961-9F3E0B63302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6033515" y="2457303"/>
            <a:ext cx="1256493" cy="15706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27ED56-3CCE-46F6-9107-AFFEEE49E83F}"/>
              </a:ext>
            </a:extLst>
          </p:cNvPr>
          <p:cNvSpPr txBox="1"/>
          <p:nvPr/>
        </p:nvSpPr>
        <p:spPr>
          <a:xfrm>
            <a:off x="5981635" y="2595830"/>
            <a:ext cx="13684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dirty="0">
                <a:ln>
                  <a:solidFill>
                    <a:schemeClr val="tx1"/>
                  </a:solidFill>
                </a:ln>
              </a:rPr>
              <a:t>필터 </a:t>
            </a:r>
            <a:r>
              <a:rPr lang="en-US" altLang="ko-KR" sz="3600" b="1" dirty="0">
                <a:ln>
                  <a:solidFill>
                    <a:schemeClr val="tx1"/>
                  </a:solidFill>
                </a:ln>
              </a:rPr>
              <a:t>ON</a:t>
            </a:r>
            <a:endParaRPr lang="ko-KR" altLang="en-US" sz="36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3BBFCE-A4B3-4690-A504-6BAB9193EBD2}"/>
              </a:ext>
            </a:extLst>
          </p:cNvPr>
          <p:cNvSpPr txBox="1"/>
          <p:nvPr/>
        </p:nvSpPr>
        <p:spPr>
          <a:xfrm>
            <a:off x="881502" y="1535895"/>
            <a:ext cx="22399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거래 글</a:t>
            </a:r>
          </a:p>
        </p:txBody>
      </p:sp>
    </p:spTree>
    <p:extLst>
      <p:ext uri="{BB962C8B-B14F-4D97-AF65-F5344CB8AC3E}">
        <p14:creationId xmlns:p14="http://schemas.microsoft.com/office/powerpoint/2010/main" val="127154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PPT</a:t>
            </a:r>
            <a:r>
              <a:rPr lang="en-US" altLang="ko-KR" kern="0" dirty="0">
                <a:solidFill>
                  <a:prstClr val="white"/>
                </a:solidFill>
              </a:rPr>
              <a:t> PRESENTATION</a:t>
            </a:r>
          </a:p>
          <a:p>
            <a:pPr lvl="3" latinLnBrk="0"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2948" y="150358"/>
            <a:ext cx="3086101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기술소개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데이터셋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86724" y="15035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Rectangle 161">
            <a:extLst>
              <a:ext uri="{FF2B5EF4-FFF2-40B4-BE49-F238E27FC236}">
                <a16:creationId xmlns:a16="http://schemas.microsoft.com/office/drawing/2014/main" id="{D5B4BCF8-0C3B-4552-8C32-00B64B53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274" y="2523055"/>
            <a:ext cx="40322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ko-KR" sz="1600" b="1" dirty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651F91D4-A4DD-4AAF-9B75-2EA53EB78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939" y="1299584"/>
            <a:ext cx="1897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ea typeface="굴림" panose="020B0600000101010101" pitchFamily="50" charset="-127"/>
              </a:rPr>
              <a:t>거래 글 데이터</a:t>
            </a:r>
          </a:p>
        </p:txBody>
      </p:sp>
      <p:sp>
        <p:nvSpPr>
          <p:cNvPr id="19" name="오른쪽 화살표 33">
            <a:extLst>
              <a:ext uri="{FF2B5EF4-FFF2-40B4-BE49-F238E27FC236}">
                <a16:creationId xmlns:a16="http://schemas.microsoft.com/office/drawing/2014/main" id="{BF2A1531-DB6E-4E21-9186-800D9E94E898}"/>
              </a:ext>
            </a:extLst>
          </p:cNvPr>
          <p:cNvSpPr>
            <a:spLocks noChangeArrowheads="1"/>
          </p:cNvSpPr>
          <p:nvPr/>
        </p:nvSpPr>
        <p:spPr bwMode="auto">
          <a:xfrm rot="1104007">
            <a:off x="2892431" y="2660172"/>
            <a:ext cx="1318679" cy="323850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D7DAE47-D9D2-4495-9A68-6F5894701B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6" t="10946" r="10952" b="11843"/>
          <a:stretch/>
        </p:blipFill>
        <p:spPr>
          <a:xfrm>
            <a:off x="8255143" y="4717874"/>
            <a:ext cx="2927125" cy="1646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DFB092-3977-4EE9-B18E-07DE3D43E3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1" y="1005502"/>
            <a:ext cx="2072044" cy="15175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2" name="Picture 2" descr="doccano · GitHub">
            <a:extLst>
              <a:ext uri="{FF2B5EF4-FFF2-40B4-BE49-F238E27FC236}">
                <a16:creationId xmlns:a16="http://schemas.microsoft.com/office/drawing/2014/main" id="{49631936-E072-437F-B3E3-9AB78CE7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794" y="26500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9">
            <a:extLst>
              <a:ext uri="{FF2B5EF4-FFF2-40B4-BE49-F238E27FC236}">
                <a16:creationId xmlns:a16="http://schemas.microsoft.com/office/drawing/2014/main" id="{CA9CEEA8-6D65-4BC0-82D8-B0411DB7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471" y="4404490"/>
            <a:ext cx="26004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3600" b="1" dirty="0">
                <a:solidFill>
                  <a:srgbClr val="FFFFFF"/>
                </a:solidFill>
                <a:ea typeface="굴림" panose="020B0600000101010101" pitchFamily="50" charset="-127"/>
              </a:rPr>
              <a:t>DOCCANO</a:t>
            </a:r>
            <a:endParaRPr lang="ko-KR" altLang="en-US" sz="3600" b="1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971594D7-B721-43B5-B7E6-C70D6F39C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226" y="2267282"/>
            <a:ext cx="26004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ea typeface="굴림" panose="020B0600000101010101" pitchFamily="50" charset="-127"/>
              </a:rPr>
              <a:t>레이블링</a:t>
            </a:r>
          </a:p>
        </p:txBody>
      </p:sp>
      <p:sp>
        <p:nvSpPr>
          <p:cNvPr id="25" name="오른쪽 화살표 33">
            <a:extLst>
              <a:ext uri="{FF2B5EF4-FFF2-40B4-BE49-F238E27FC236}">
                <a16:creationId xmlns:a16="http://schemas.microsoft.com/office/drawing/2014/main" id="{1F334AB1-9552-4DB3-85A8-64FEF5AF8E26}"/>
              </a:ext>
            </a:extLst>
          </p:cNvPr>
          <p:cNvSpPr>
            <a:spLocks noChangeArrowheads="1"/>
          </p:cNvSpPr>
          <p:nvPr/>
        </p:nvSpPr>
        <p:spPr bwMode="auto">
          <a:xfrm rot="1186543">
            <a:off x="6584629" y="4180493"/>
            <a:ext cx="1318679" cy="323850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6" name="TextBox 36">
            <a:extLst>
              <a:ext uri="{FF2B5EF4-FFF2-40B4-BE49-F238E27FC236}">
                <a16:creationId xmlns:a16="http://schemas.microsoft.com/office/drawing/2014/main" id="{89BB714C-6B25-46B6-A91C-E5A7ABD0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042" y="3981049"/>
            <a:ext cx="2219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ea typeface="굴림" panose="020B0600000101010101" pitchFamily="50" charset="-127"/>
              </a:rPr>
              <a:t>모델 학습</a:t>
            </a:r>
          </a:p>
        </p:txBody>
      </p:sp>
    </p:spTree>
    <p:extLst>
      <p:ext uri="{BB962C8B-B14F-4D97-AF65-F5344CB8AC3E}">
        <p14:creationId xmlns:p14="http://schemas.microsoft.com/office/powerpoint/2010/main" val="3590921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PPT</a:t>
            </a:r>
            <a:r>
              <a:rPr lang="en-US" altLang="ko-KR" kern="0" dirty="0">
                <a:solidFill>
                  <a:prstClr val="white"/>
                </a:solidFill>
              </a:rPr>
              <a:t> PRESENTATION</a:t>
            </a:r>
          </a:p>
          <a:p>
            <a:pPr lvl="3" latinLnBrk="0"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2948" y="150358"/>
            <a:ext cx="3086101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기술소개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웹연결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86724" y="15035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36">
            <a:extLst>
              <a:ext uri="{FF2B5EF4-FFF2-40B4-BE49-F238E27FC236}">
                <a16:creationId xmlns:a16="http://schemas.microsoft.com/office/drawing/2014/main" id="{58A0296E-83F5-4220-B604-DEF0D6062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714" y="1531448"/>
            <a:ext cx="21542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ko-KR" sz="2400" b="1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FFFFFF"/>
                </a:solidFill>
                <a:ea typeface="굴림" panose="020B0600000101010101" pitchFamily="50" charset="-127"/>
              </a:rPr>
              <a:t>분석된 거래글</a:t>
            </a:r>
            <a:endParaRPr lang="en-US" altLang="ko-KR" sz="2400" b="1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E04681-C433-4FC1-82D9-D697BB93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6" t="10946" r="10952" b="11843"/>
          <a:stretch/>
        </p:blipFill>
        <p:spPr>
          <a:xfrm>
            <a:off x="1125916" y="1088398"/>
            <a:ext cx="2816312" cy="158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41561B-228E-445A-81CE-ACDFB2309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81" y="1258327"/>
            <a:ext cx="2430212" cy="1250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오른쪽 화살표 27">
            <a:extLst>
              <a:ext uri="{FF2B5EF4-FFF2-40B4-BE49-F238E27FC236}">
                <a16:creationId xmlns:a16="http://schemas.microsoft.com/office/drawing/2014/main" id="{0B4C1DD5-6F03-40BE-ACD8-CAD1E29E0CC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44727" y="1342535"/>
            <a:ext cx="1287462" cy="323850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17" name="TextBox 34">
            <a:extLst>
              <a:ext uri="{FF2B5EF4-FFF2-40B4-BE49-F238E27FC236}">
                <a16:creationId xmlns:a16="http://schemas.microsoft.com/office/drawing/2014/main" id="{754B5217-C3C9-42A5-81A7-9F0B614A6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352" y="517035"/>
            <a:ext cx="1895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ko-KR" sz="2400" b="1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FFFFFF"/>
                </a:solidFill>
                <a:ea typeface="굴림" panose="020B0600000101010101" pitchFamily="50" charset="-127"/>
              </a:rPr>
              <a:t>중고 거래 글</a:t>
            </a:r>
            <a:endParaRPr lang="en-US" altLang="ko-KR" sz="2400" b="1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8" name="오른쪽 화살표 35">
            <a:extLst>
              <a:ext uri="{FF2B5EF4-FFF2-40B4-BE49-F238E27FC236}">
                <a16:creationId xmlns:a16="http://schemas.microsoft.com/office/drawing/2014/main" id="{D7BD3386-AFB9-4AC2-9866-0238350B7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827" y="2282335"/>
            <a:ext cx="1287462" cy="323850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AD1068-D899-4675-A0FC-E5557C869F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88" y="3685291"/>
            <a:ext cx="935156" cy="104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오른쪽 화살표 29">
            <a:extLst>
              <a:ext uri="{FF2B5EF4-FFF2-40B4-BE49-F238E27FC236}">
                <a16:creationId xmlns:a16="http://schemas.microsoft.com/office/drawing/2014/main" id="{11CAC7E9-C9A0-4620-918C-BCBD53E6E2EE}"/>
              </a:ext>
            </a:extLst>
          </p:cNvPr>
          <p:cNvSpPr>
            <a:spLocks noChangeArrowheads="1"/>
          </p:cNvSpPr>
          <p:nvPr/>
        </p:nvSpPr>
        <p:spPr bwMode="auto">
          <a:xfrm rot="18321872">
            <a:off x="7123111" y="2954822"/>
            <a:ext cx="658813" cy="347663"/>
          </a:xfrm>
          <a:prstGeom prst="rightArrow">
            <a:avLst>
              <a:gd name="adj1" fmla="val 50000"/>
              <a:gd name="adj2" fmla="val 499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1" name="오른쪽 화살표 30">
            <a:extLst>
              <a:ext uri="{FF2B5EF4-FFF2-40B4-BE49-F238E27FC236}">
                <a16:creationId xmlns:a16="http://schemas.microsoft.com/office/drawing/2014/main" id="{D6E6F338-B819-4869-92F1-4C423318FFE5}"/>
              </a:ext>
            </a:extLst>
          </p:cNvPr>
          <p:cNvSpPr>
            <a:spLocks noChangeArrowheads="1"/>
          </p:cNvSpPr>
          <p:nvPr/>
        </p:nvSpPr>
        <p:spPr bwMode="auto">
          <a:xfrm rot="7524798">
            <a:off x="7433755" y="3164131"/>
            <a:ext cx="658813" cy="347663"/>
          </a:xfrm>
          <a:prstGeom prst="rightArrow">
            <a:avLst>
              <a:gd name="adj1" fmla="val 50000"/>
              <a:gd name="adj2" fmla="val 499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9263AEC2-F69B-44A5-882D-4A9EDBA8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851" y="3107089"/>
            <a:ext cx="152014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rgbClr val="FFFFFF"/>
                </a:solidFill>
                <a:ea typeface="굴림" panose="020B0600000101010101" pitchFamily="50" charset="-127"/>
              </a:rPr>
              <a:t>필터링</a:t>
            </a:r>
            <a:r>
              <a:rPr lang="en-US" altLang="ko-KR" sz="2400" b="1" dirty="0">
                <a:solidFill>
                  <a:srgbClr val="FFFFFF"/>
                </a:solidFill>
                <a:ea typeface="굴림" panose="020B0600000101010101" pitchFamily="50" charset="-127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rgbClr val="FFFFFF"/>
                </a:solidFill>
                <a:ea typeface="굴림" panose="020B0600000101010101" pitchFamily="50" charset="-127"/>
              </a:rPr>
              <a:t>추가 정보</a:t>
            </a:r>
            <a:endParaRPr lang="en-US" altLang="ko-KR" sz="2400" b="1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A4CD17C9-80CE-4327-B0EC-C8C313CC5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458" y="2807702"/>
            <a:ext cx="189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FFFFFF"/>
                </a:solidFill>
                <a:ea typeface="굴림" panose="020B0600000101010101" pitchFamily="50" charset="-127"/>
              </a:rPr>
              <a:t>중고 거래 글</a:t>
            </a:r>
            <a:endParaRPr lang="en-US" altLang="ko-KR" sz="1800" b="1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4" name="오른쪽 화살표 26">
            <a:extLst>
              <a:ext uri="{FF2B5EF4-FFF2-40B4-BE49-F238E27FC236}">
                <a16:creationId xmlns:a16="http://schemas.microsoft.com/office/drawing/2014/main" id="{A1687985-47EA-4454-8042-EBEC981EFDFB}"/>
              </a:ext>
            </a:extLst>
          </p:cNvPr>
          <p:cNvSpPr>
            <a:spLocks noChangeArrowheads="1"/>
          </p:cNvSpPr>
          <p:nvPr/>
        </p:nvSpPr>
        <p:spPr bwMode="auto">
          <a:xfrm rot="9305448">
            <a:off x="5560042" y="4622587"/>
            <a:ext cx="951316" cy="347663"/>
          </a:xfrm>
          <a:prstGeom prst="rightArrow">
            <a:avLst>
              <a:gd name="adj1" fmla="val 50000"/>
              <a:gd name="adj2" fmla="val 5003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E52284CC-E4D2-4A01-AC6B-4E30B8FF81E2}"/>
              </a:ext>
            </a:extLst>
          </p:cNvPr>
          <p:cNvSpPr txBox="1">
            <a:spLocks noChangeArrowheads="1"/>
          </p:cNvSpPr>
          <p:nvPr/>
        </p:nvSpPr>
        <p:spPr bwMode="auto">
          <a:xfrm rot="9331">
            <a:off x="4554073" y="3697209"/>
            <a:ext cx="1897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rgbClr val="FFFFFF"/>
                </a:solidFill>
                <a:ea typeface="굴림" panose="020B0600000101010101" pitchFamily="50" charset="-127"/>
              </a:rPr>
              <a:t>처리된</a:t>
            </a:r>
            <a:endParaRPr lang="en-US" altLang="ko-KR" sz="2400" b="1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rgbClr val="FFFFFF"/>
                </a:solidFill>
                <a:ea typeface="굴림" panose="020B0600000101010101" pitchFamily="50" charset="-127"/>
              </a:rPr>
              <a:t>거래 글 </a:t>
            </a:r>
          </a:p>
        </p:txBody>
      </p:sp>
      <p:grpSp>
        <p:nvGrpSpPr>
          <p:cNvPr id="26" name="그룹 2">
            <a:extLst>
              <a:ext uri="{FF2B5EF4-FFF2-40B4-BE49-F238E27FC236}">
                <a16:creationId xmlns:a16="http://schemas.microsoft.com/office/drawing/2014/main" id="{7941B5A5-65A3-4675-B389-9083ED8B1C49}"/>
              </a:ext>
            </a:extLst>
          </p:cNvPr>
          <p:cNvGrpSpPr>
            <a:grpSpLocks/>
          </p:cNvGrpSpPr>
          <p:nvPr/>
        </p:nvGrpSpPr>
        <p:grpSpPr bwMode="auto">
          <a:xfrm>
            <a:off x="2655114" y="4327221"/>
            <a:ext cx="3938588" cy="1998662"/>
            <a:chOff x="5375556" y="4337264"/>
            <a:chExt cx="4176464" cy="2120636"/>
          </a:xfrm>
        </p:grpSpPr>
        <p:pic>
          <p:nvPicPr>
            <p:cNvPr id="27" name="그림 15">
              <a:extLst>
                <a:ext uri="{FF2B5EF4-FFF2-40B4-BE49-F238E27FC236}">
                  <a16:creationId xmlns:a16="http://schemas.microsoft.com/office/drawing/2014/main" id="{FAFC5344-1351-48C0-98FF-F1015E125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08" t="37924" r="24638" b="39131"/>
            <a:stretch>
              <a:fillRect/>
            </a:stretch>
          </p:blipFill>
          <p:spPr bwMode="auto">
            <a:xfrm>
              <a:off x="6347664" y="4337264"/>
              <a:ext cx="2232248" cy="212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5A461E-1BAD-476E-875C-2D2D8B688D05}"/>
                </a:ext>
              </a:extLst>
            </p:cNvPr>
            <p:cNvSpPr txBox="1"/>
            <p:nvPr/>
          </p:nvSpPr>
          <p:spPr>
            <a:xfrm>
              <a:off x="5375556" y="5522842"/>
              <a:ext cx="4176464" cy="769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44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사용자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245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b="1" kern="0" dirty="0">
                <a:solidFill>
                  <a:prstClr val="white"/>
                </a:solidFill>
              </a:rPr>
              <a:t>PPT</a:t>
            </a:r>
            <a:r>
              <a:rPr lang="en-US" altLang="ko-KR" kern="0" dirty="0">
                <a:solidFill>
                  <a:prstClr val="white"/>
                </a:solidFill>
              </a:rPr>
              <a:t> PRESENTATION</a:t>
            </a:r>
          </a:p>
          <a:p>
            <a:pPr lvl="3" latinLnBrk="0"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2948" y="150358"/>
            <a:ext cx="3086101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기술소개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86724" y="15035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E04681-C433-4FC1-82D9-D697BB93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6" t="10946" r="10952" b="11843"/>
          <a:stretch/>
        </p:blipFill>
        <p:spPr>
          <a:xfrm>
            <a:off x="7875310" y="4572332"/>
            <a:ext cx="2816312" cy="158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41561B-228E-445A-81CE-ACDFB2309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85" y="1440451"/>
            <a:ext cx="2430212" cy="1250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오른쪽 화살표 27">
            <a:extLst>
              <a:ext uri="{FF2B5EF4-FFF2-40B4-BE49-F238E27FC236}">
                <a16:creationId xmlns:a16="http://schemas.microsoft.com/office/drawing/2014/main" id="{0B4C1DD5-6F03-40BE-ACD8-CAD1E29E0CC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015467" y="1835455"/>
            <a:ext cx="1531100" cy="323850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17" name="TextBox 34">
            <a:extLst>
              <a:ext uri="{FF2B5EF4-FFF2-40B4-BE49-F238E27FC236}">
                <a16:creationId xmlns:a16="http://schemas.microsoft.com/office/drawing/2014/main" id="{754B5217-C3C9-42A5-81A7-9F0B614A6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971" y="1049118"/>
            <a:ext cx="24087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ko-KR" sz="2400" b="1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rgbClr val="FFFFFF"/>
                </a:solidFill>
                <a:ea typeface="굴림" panose="020B0600000101010101" pitchFamily="50" charset="-127"/>
              </a:rPr>
              <a:t>잘못 분석된 글</a:t>
            </a:r>
            <a:endParaRPr lang="en-US" altLang="ko-KR" sz="2400" b="1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8" name="오른쪽 화살표 35">
            <a:extLst>
              <a:ext uri="{FF2B5EF4-FFF2-40B4-BE49-F238E27FC236}">
                <a16:creationId xmlns:a16="http://schemas.microsoft.com/office/drawing/2014/main" id="{D7BD3386-AFB9-4AC2-9866-0238350B7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149" y="2204722"/>
            <a:ext cx="1531100" cy="323850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AD1068-D899-4675-A0FC-E5557C869F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21" y="1381123"/>
            <a:ext cx="1143428" cy="127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오른쪽 화살표 29">
            <a:extLst>
              <a:ext uri="{FF2B5EF4-FFF2-40B4-BE49-F238E27FC236}">
                <a16:creationId xmlns:a16="http://schemas.microsoft.com/office/drawing/2014/main" id="{11CAC7E9-C9A0-4620-918C-BCBD53E6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907" y="1968926"/>
            <a:ext cx="1356943" cy="347663"/>
          </a:xfrm>
          <a:prstGeom prst="rightArrow">
            <a:avLst>
              <a:gd name="adj1" fmla="val 50000"/>
              <a:gd name="adj2" fmla="val 499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1" name="오른쪽 화살표 30">
            <a:extLst>
              <a:ext uri="{FF2B5EF4-FFF2-40B4-BE49-F238E27FC236}">
                <a16:creationId xmlns:a16="http://schemas.microsoft.com/office/drawing/2014/main" id="{D6E6F338-B819-4869-92F1-4C423318FFE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20821" y="3441147"/>
            <a:ext cx="1325290" cy="380534"/>
          </a:xfrm>
          <a:prstGeom prst="rightArrow">
            <a:avLst>
              <a:gd name="adj1" fmla="val 50000"/>
              <a:gd name="adj2" fmla="val 499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9263AEC2-F69B-44A5-882D-4A9EDBA8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727" y="3150175"/>
            <a:ext cx="15201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rgbClr val="FFFFFF"/>
                </a:solidFill>
                <a:ea typeface="굴림" panose="020B0600000101010101" pitchFamily="50" charset="-127"/>
              </a:rPr>
              <a:t>추가 </a:t>
            </a:r>
            <a:endParaRPr lang="en-US" altLang="ko-KR" sz="2400" b="1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rgbClr val="FFFFFF"/>
                </a:solidFill>
                <a:ea typeface="굴림" panose="020B0600000101010101" pitchFamily="50" charset="-127"/>
              </a:rPr>
              <a:t>모델학습</a:t>
            </a:r>
            <a:endParaRPr lang="en-US" altLang="ko-KR" sz="2400" b="1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A4CD17C9-80CE-4327-B0EC-C8C313CC5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155" y="1412803"/>
            <a:ext cx="15824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FFFFFF"/>
                </a:solidFill>
                <a:ea typeface="굴림" panose="020B0600000101010101" pitchFamily="50" charset="-127"/>
              </a:rPr>
              <a:t>신고된 </a:t>
            </a:r>
            <a:endParaRPr lang="en-US" altLang="ko-KR" sz="1800" b="1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FFFFFF"/>
                </a:solidFill>
                <a:ea typeface="굴림" panose="020B0600000101010101" pitchFamily="50" charset="-127"/>
              </a:rPr>
              <a:t>데이터 축적</a:t>
            </a:r>
            <a:endParaRPr lang="en-US" altLang="ko-KR" sz="1800" b="1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4" name="오른쪽 화살표 26">
            <a:extLst>
              <a:ext uri="{FF2B5EF4-FFF2-40B4-BE49-F238E27FC236}">
                <a16:creationId xmlns:a16="http://schemas.microsoft.com/office/drawing/2014/main" id="{A1687985-47EA-4454-8042-EBEC981EFDF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256723" y="3406163"/>
            <a:ext cx="1325290" cy="347663"/>
          </a:xfrm>
          <a:prstGeom prst="rightArrow">
            <a:avLst>
              <a:gd name="adj1" fmla="val 50000"/>
              <a:gd name="adj2" fmla="val 5003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E52284CC-E4D2-4A01-AC6B-4E30B8FF81E2}"/>
              </a:ext>
            </a:extLst>
          </p:cNvPr>
          <p:cNvSpPr txBox="1">
            <a:spLocks noChangeArrowheads="1"/>
          </p:cNvSpPr>
          <p:nvPr/>
        </p:nvSpPr>
        <p:spPr bwMode="auto">
          <a:xfrm rot="9331">
            <a:off x="7348353" y="3322725"/>
            <a:ext cx="1897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rgbClr val="FFFFFF"/>
                </a:solidFill>
                <a:ea typeface="굴림" panose="020B0600000101010101" pitchFamily="50" charset="-127"/>
              </a:rPr>
              <a:t>향상된</a:t>
            </a:r>
            <a:endParaRPr lang="en-US" altLang="ko-KR" sz="2400" b="1" dirty="0">
              <a:solidFill>
                <a:srgbClr val="FFFFFF"/>
              </a:solidFill>
              <a:ea typeface="굴림" panose="020B0600000101010101" pitchFamily="50" charset="-127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rgbClr val="FFFFFF"/>
                </a:solidFill>
                <a:ea typeface="굴림" panose="020B0600000101010101" pitchFamily="50" charset="-127"/>
              </a:rPr>
              <a:t>모델</a:t>
            </a:r>
          </a:p>
        </p:txBody>
      </p:sp>
      <p:grpSp>
        <p:nvGrpSpPr>
          <p:cNvPr id="26" name="그룹 2">
            <a:extLst>
              <a:ext uri="{FF2B5EF4-FFF2-40B4-BE49-F238E27FC236}">
                <a16:creationId xmlns:a16="http://schemas.microsoft.com/office/drawing/2014/main" id="{7941B5A5-65A3-4675-B389-9083ED8B1C49}"/>
              </a:ext>
            </a:extLst>
          </p:cNvPr>
          <p:cNvGrpSpPr>
            <a:grpSpLocks/>
          </p:cNvGrpSpPr>
          <p:nvPr/>
        </p:nvGrpSpPr>
        <p:grpSpPr bwMode="auto">
          <a:xfrm>
            <a:off x="-287054" y="970106"/>
            <a:ext cx="3938588" cy="1998662"/>
            <a:chOff x="5526506" y="4428606"/>
            <a:chExt cx="4176464" cy="2120636"/>
          </a:xfrm>
        </p:grpSpPr>
        <p:pic>
          <p:nvPicPr>
            <p:cNvPr id="27" name="그림 15">
              <a:extLst>
                <a:ext uri="{FF2B5EF4-FFF2-40B4-BE49-F238E27FC236}">
                  <a16:creationId xmlns:a16="http://schemas.microsoft.com/office/drawing/2014/main" id="{FAFC5344-1351-48C0-98FF-F1015E125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08" t="37924" r="24638" b="39131"/>
            <a:stretch>
              <a:fillRect/>
            </a:stretch>
          </p:blipFill>
          <p:spPr bwMode="auto">
            <a:xfrm>
              <a:off x="6498614" y="4428606"/>
              <a:ext cx="2232248" cy="212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5A461E-1BAD-476E-875C-2D2D8B688D05}"/>
                </a:ext>
              </a:extLst>
            </p:cNvPr>
            <p:cNvSpPr txBox="1"/>
            <p:nvPr/>
          </p:nvSpPr>
          <p:spPr>
            <a:xfrm>
              <a:off x="5526506" y="5614183"/>
              <a:ext cx="4176464" cy="769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44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사용자</a:t>
              </a:r>
            </a:p>
          </p:txBody>
        </p:sp>
      </p:grpSp>
      <p:sp>
        <p:nvSpPr>
          <p:cNvPr id="29" name="TextBox 33">
            <a:extLst>
              <a:ext uri="{FF2B5EF4-FFF2-40B4-BE49-F238E27FC236}">
                <a16:creationId xmlns:a16="http://schemas.microsoft.com/office/drawing/2014/main" id="{5C86DAB0-6F05-4503-AECC-FEAE441BB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654" y="2575755"/>
            <a:ext cx="189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FFFFFF"/>
                </a:solidFill>
                <a:ea typeface="굴림" panose="020B0600000101010101" pitchFamily="50" charset="-127"/>
              </a:rPr>
              <a:t>신고</a:t>
            </a:r>
            <a:endParaRPr lang="en-US" altLang="ko-KR" sz="1800" b="1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91B797C1-3539-47B9-BF3F-E3A71EAAF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07" y="2516306"/>
            <a:ext cx="1582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FFFFFF"/>
                </a:solidFill>
                <a:ea typeface="굴림" panose="020B0600000101010101" pitchFamily="50" charset="-127"/>
              </a:rPr>
              <a:t>데이터</a:t>
            </a:r>
            <a:endParaRPr lang="en-US" altLang="ko-KR" sz="1800" b="1" dirty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1" name="오른쪽 화살표 35">
            <a:extLst>
              <a:ext uri="{FF2B5EF4-FFF2-40B4-BE49-F238E27FC236}">
                <a16:creationId xmlns:a16="http://schemas.microsoft.com/office/drawing/2014/main" id="{40825868-582A-455D-BB40-32E512ED447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34907" y="2255468"/>
            <a:ext cx="1239886" cy="323850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600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233F1772EE8AA4C8C7D847299D4D3DC" ma:contentTypeVersion="8" ma:contentTypeDescription="새 문서를 만듭니다." ma:contentTypeScope="" ma:versionID="d3966d5122f792535effc1e5ccd2859d">
  <xsd:schema xmlns:xsd="http://www.w3.org/2001/XMLSchema" xmlns:xs="http://www.w3.org/2001/XMLSchema" xmlns:p="http://schemas.microsoft.com/office/2006/metadata/properties" xmlns:ns3="117dab29-3d0c-46be-b253-28d81128fd36" targetNamespace="http://schemas.microsoft.com/office/2006/metadata/properties" ma:root="true" ma:fieldsID="0d134a09676e71c9ca76014b8690ef3e" ns3:_="">
    <xsd:import namespace="117dab29-3d0c-46be-b253-28d81128fd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7dab29-3d0c-46be-b253-28d81128fd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8B0BA2-1653-4308-AF30-812C9AAC15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25147B-A3FD-4E9D-B7FF-3AA536AB5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7dab29-3d0c-46be-b253-28d81128fd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B3A1BF-C128-4A00-A427-8D8CB3FDE8AF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117dab29-3d0c-46be-b253-28d81128fd3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1311</Words>
  <Application>Microsoft Office PowerPoint</Application>
  <PresentationFormat>와이드스크린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야놀자 야체 B</vt:lpstr>
      <vt:lpstr>Arial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우리가 찾던 중고거래는?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김승연</dc:creator>
  <cp:lastModifiedBy>multicampus</cp:lastModifiedBy>
  <cp:revision>69</cp:revision>
  <dcterms:created xsi:type="dcterms:W3CDTF">2020-04-29T08:30:18Z</dcterms:created>
  <dcterms:modified xsi:type="dcterms:W3CDTF">2020-05-01T01:05:50Z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0x010100B233F1772EE8AA4C8C7D847299D4D3DC</vt:lpwstr>
  </property>
</Properties>
</file>