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78" r:id="rId4"/>
    <p:sldId id="279" r:id="rId5"/>
    <p:sldId id="258" r:id="rId6"/>
    <p:sldId id="261" r:id="rId7"/>
    <p:sldId id="265" r:id="rId8"/>
    <p:sldId id="269" r:id="rId9"/>
    <p:sldId id="271" r:id="rId10"/>
    <p:sldId id="275" r:id="rId11"/>
    <p:sldId id="276" r:id="rId12"/>
    <p:sldId id="277" r:id="rId13"/>
    <p:sldId id="272" r:id="rId14"/>
    <p:sldId id="270" r:id="rId15"/>
    <p:sldId id="282" r:id="rId16"/>
    <p:sldId id="283" r:id="rId17"/>
    <p:sldId id="280" r:id="rId18"/>
    <p:sldId id="268" r:id="rId19"/>
    <p:sldId id="267" r:id="rId20"/>
    <p:sldId id="264" r:id="rId21"/>
    <p:sldId id="262" r:id="rId22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나눔스퀘어 ExtraBold" panose="020B0600000101010101" pitchFamily="50" charset="-127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CAC4"/>
    <a:srgbClr val="669FA0"/>
    <a:srgbClr val="DAE9E4"/>
    <a:srgbClr val="D4ECEA"/>
    <a:srgbClr val="A8D8D3"/>
    <a:srgbClr val="EBC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69150" autoAdjust="0"/>
  </p:normalViewPr>
  <p:slideViewPr>
    <p:cSldViewPr showGuides="1">
      <p:cViewPr varScale="1">
        <p:scale>
          <a:sx n="105" d="100"/>
          <a:sy n="105" d="100"/>
        </p:scale>
        <p:origin x="1776" y="9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818B6-BB00-40A4-B19D-D1D777A836D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D19F5-6591-4E81-8EB4-A9885DDE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57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smtClean="0"/>
              <a:t>ExtraBold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D19F5-6591-4E81-8EB4-A9885DDEED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20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환경에서 파일을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공유받을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있도록 제작한 파일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탐색화면입니다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및 폴더를 추가할 수 있으며 파일이름을 변경하거나 삭제할 수 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이부분은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시간버는용으로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좀길게설명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..? 10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분안된다면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!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아니면 파일컴포넌트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구성할때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방법이나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구조같은거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설명할 수 있으면 설명해도 좋을 것 같아요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rtl="0"/>
            <a:endParaRPr lang="en-US" altLang="ko-KR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클릭을 하면 폴더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파일을 지정할 수 있고 마우스 오른쪽 버튼을 클릭하면 삭제할 수 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새폴더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생성 </a:t>
            </a: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폴더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파일을 지정하지 않은 상태에서 마우스 오른쪽 버튼을 클릭하면 새 폴더를 생성할 수 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 폴더는 이름 중복을 제거하기 위해 중복된 폴더가 있으면 뒤에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(1), (2)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숫자가 추가됩니다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폴더 내부로 이동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폴더를 더블클릭하면 내부 폴더로 이동합니다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ko-KR" altLang="en-US" b="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D19F5-6591-4E81-8EB4-A9885DDEED7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72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Extension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사이드 화면에 현재 디렉토리의 구조를 파악할 수 있으며 마찬가지로 수정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다운로드가 가능합니다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b="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D19F5-6591-4E81-8EB4-A9885DDEED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99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r>
              <a:rPr lang="ko-KR" altLang="en-US" dirty="0" smtClean="0"/>
              <a:t>서버는 </a:t>
            </a:r>
            <a:r>
              <a:rPr lang="en-US" altLang="ko-KR" dirty="0" err="1" smtClean="0"/>
              <a:t>expressjs</a:t>
            </a:r>
            <a:r>
              <a:rPr lang="ko-KR" altLang="en-US" dirty="0" smtClean="0"/>
              <a:t>를 사용해서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서버를 구축 중입니다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기본적인 회원가입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로그인기능과 더불어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팔로우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팔로윙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접근했던 디바이스들을 관리할 수 있는 기능이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D19F5-6591-4E81-8EB4-A9885DDEED7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887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백엔드에서는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파일을 전송합니다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전송 서버는 릴레이 서버로 구성되어 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릴레이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클라이언트로부터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전송받은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파일을 서버의 공간에 저장하지 않고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파일을 받는 즉시 또다른 클라이언트에게 전송하는 서버입니다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b="0" dirty="0" smtClean="0">
              <a:effectLst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특징으로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업로드 및 다운로드 과정과 비교해 파일 전송 속도를 두배 빠르게 할 수 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릴레이 서버는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socket.io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이용해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소켓통신을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수행합니다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PC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통신을 수행할 수 있다는 특징을 이용해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socket.io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사용하였습니다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안드로이드와 릴레이 서버는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Socket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연결을 수행합니다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Protocol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직접 정의하고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API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만들어 메시지를 주고받는 것이 가능합니다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최종적으로 파일 전송으로 안드로이드 내부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스토리지에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파일을 업로드 하거나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안드로이드 파일을 다운로드 할 수 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D19F5-6591-4E81-8EB4-A9885DDEED7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049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D19F5-6591-4E81-8EB4-A9885DDEED7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53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D19F5-6591-4E81-8EB4-A9885DDEED7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546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지금까지 개발현황을 말씀드리겠습니다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Share hi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환경에서 사용할 수 있도록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Extension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개의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존재합니다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Web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제가 담당하고 있고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extension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이병훈팀원이 담당하고 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이동단말에서 사용할 안드로이드 개발은 남우진 팀원이 담당하고 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D19F5-6591-4E81-8EB4-A9885DDEED7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766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백엔드개발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API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개발은 구민진팀장과 심재혁팀원이 고생해주고 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D19F5-6591-4E81-8EB4-A9885DDEED7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42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D19F5-6591-4E81-8EB4-A9885DDEED7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7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여러분들은 많은 자료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 공유할 때 어떤 서비스를 이용하나요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D19F5-6591-4E81-8EB4-A9885DDEED7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78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이메일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Usb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또는 </a:t>
            </a:r>
            <a:r>
              <a:rPr lang="ko-KR" altLang="en-US" dirty="0" err="1" smtClean="0"/>
              <a:t>클라우드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서비스를 이용하는 네이버의 </a:t>
            </a:r>
            <a:r>
              <a:rPr lang="ko-KR" altLang="en-US" dirty="0" err="1" smtClean="0"/>
              <a:t>마이박스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구글드라이브</a:t>
            </a:r>
            <a:r>
              <a:rPr lang="ko-KR" altLang="en-US" baseline="0" dirty="0" smtClean="0"/>
              <a:t> 등 다양한 방법을 통해 자료를 공유할 수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이때 선을 드라이브에 올리고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드라이브에 저장해서 파일을 다운받고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뭔가 더 불편하게 적으면 좋겠는데 튼</a:t>
            </a:r>
            <a:r>
              <a:rPr lang="en-US" altLang="ko-KR" baseline="0" dirty="0" smtClean="0"/>
              <a:t>!) </a:t>
            </a:r>
          </a:p>
          <a:p>
            <a:r>
              <a:rPr lang="ko-KR" altLang="en-US" baseline="0" dirty="0" smtClean="0"/>
              <a:t>저장소의 공간이 부족하면 요금을 지불해야합니다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D19F5-6591-4E81-8EB4-A9885DDEED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8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고민을 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다양한 디바이스를 이용하며 자료를</a:t>
            </a:r>
            <a:r>
              <a:rPr lang="ko-KR" altLang="en-US" baseline="0" dirty="0" smtClean="0"/>
              <a:t> 공유하는데 더 편한 방법이 없을까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D19F5-6591-4E81-8EB4-A9885DDEED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71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저런상황일때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SHAIR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이용해보세요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^_^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간단히 프로젝트를 소개해 드리겠습니다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SHARE HI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이동단말과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 파일을 공유하는 서비스입니다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이동단말과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 양방향 통신을 통해 파일을 추가하거나 다운로드하고 이름을 변경하고 삭제하는 등 작업을 수행할 수 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사용방법은 모바일 안드로이드와 웹사이트에서 같은 계정으로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하게 되면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이동단말의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저장공간을 공유할 수 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추후에 이용자를 지정하여 공동으로 파일을 공유하는 서비스를 제작할 예정입니다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코로나로 인한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언택트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환경이 자리잡으면서 파일을 빠르고 쉽게 이동하고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저장하고자 하는 이용자들의 수요를 만족시켜 줄 수 있는 서비스입니다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D19F5-6591-4E81-8EB4-A9885DDEED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8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개발현황을 말씀드리겠습니다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hi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웹과 모바일 환경에서 모두 동작할 수 있도록 개발하고 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PC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환경에서 사용할 수 있도록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Extension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개의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존재합니다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이동단말에서 사용할 안드로이드 개발이 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벡앤드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기능으로 나누어서 개발을 진행하고있습니다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D19F5-6591-4E81-8EB4-A9885DDEED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992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전체적인 서비스 구성입니다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제공받은 </a:t>
            </a:r>
            <a:r>
              <a:rPr lang="en-US" altLang="ko-KR" dirty="0" err="1" smtClean="0"/>
              <a:t>aws</a:t>
            </a:r>
            <a:r>
              <a:rPr lang="ko-KR" altLang="en-US" dirty="0" smtClean="0"/>
              <a:t>서버에 </a:t>
            </a:r>
            <a:r>
              <a:rPr lang="ko-KR" altLang="en-US" dirty="0" err="1" smtClean="0"/>
              <a:t>도커를</a:t>
            </a:r>
            <a:r>
              <a:rPr lang="ko-KR" altLang="en-US" dirty="0" smtClean="0"/>
              <a:t> 설치해서 서버와 </a:t>
            </a:r>
            <a:r>
              <a:rPr lang="en-US" altLang="ko-KR" dirty="0" smtClean="0"/>
              <a:t>DB, Jenkins</a:t>
            </a:r>
            <a:r>
              <a:rPr lang="ko-KR" altLang="en-US" baseline="0" dirty="0" smtClean="0"/>
              <a:t>를 </a:t>
            </a:r>
            <a:r>
              <a:rPr lang="ko-KR" altLang="en-US" dirty="0" smtClean="0"/>
              <a:t>각각의 컨테이너로 관리하고있습니다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그리고 </a:t>
            </a:r>
            <a:r>
              <a:rPr lang="ko-KR" altLang="en-US" baseline="0" dirty="0" err="1" smtClean="0"/>
              <a:t>젠킨스를</a:t>
            </a:r>
            <a:r>
              <a:rPr lang="ko-KR" altLang="en-US" baseline="0" dirty="0" smtClean="0"/>
              <a:t> 이용해 </a:t>
            </a:r>
            <a:r>
              <a:rPr lang="en-US" altLang="ko-KR" baseline="0" dirty="0" smtClean="0"/>
              <a:t>CICD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유지시켜주고있습니다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D19F5-6591-4E81-8EB4-A9885DDEED7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26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지금까지 진행된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개발상황을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말씀드리겠습니다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크게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프론트엔드와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안드로이드를 묶어서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설명드리고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이따가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백엔드를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소개해 드리겠습니다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프론트엔드와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안드로이드 화면입니다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회원가입 및 로그인페이지를 모두 제작했고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구글계정을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사용한 회원가입과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로그인까지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사용할 예정입니다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D19F5-6591-4E81-8EB4-A9885DDEED7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63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회원가입은 이메일 인증방식으로 이메일에 인증코드를 발송한 다음 제한시간 내로 인증코드를 입력하는 방식입니다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D19F5-6591-4E81-8EB4-A9885DDEED7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0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2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1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01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73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80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00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9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5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9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37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26F6-4887-4E29-A503-59AE8B59648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6.jpe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35896" y="1419622"/>
            <a:ext cx="1872208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8021" y="1686962"/>
            <a:ext cx="2367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SHARE HI</a:t>
            </a:r>
            <a:endParaRPr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65103" y="3795886"/>
            <a:ext cx="1213794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66045" y="1370847"/>
            <a:ext cx="1152128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35895" y="3841606"/>
            <a:ext cx="683039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3568" y="555526"/>
            <a:ext cx="683039" cy="144016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27041" y="3507854"/>
            <a:ext cx="1080120" cy="72008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07604" y="653823"/>
            <a:ext cx="108012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11017" y="3557002"/>
            <a:ext cx="432048" cy="9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14071" y="4303034"/>
            <a:ext cx="432048" cy="9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06059" y="4361898"/>
            <a:ext cx="480418" cy="72008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91774" y="2526031"/>
            <a:ext cx="360452" cy="45719"/>
          </a:xfrm>
          <a:prstGeom prst="rect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21515" y="915566"/>
            <a:ext cx="64807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68126" y="964714"/>
            <a:ext cx="517485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6583" y="2903230"/>
            <a:ext cx="5610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휴대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단말과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PC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간의 파일 공유 구글 크롬 확장 애플리케이션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43065" y="4705637"/>
            <a:ext cx="1170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태양광전구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812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373293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현황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16200000">
            <a:off x="6575396" y="-1467207"/>
            <a:ext cx="183450" cy="3563774"/>
            <a:chOff x="4470750" y="675965"/>
            <a:chExt cx="183450" cy="3563774"/>
          </a:xfrm>
        </p:grpSpPr>
        <p:sp>
          <p:nvSpPr>
            <p:cNvPr id="9" name="직사각형 8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68684" y="16998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13999" y="17618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9314" y="1761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3693" y="16998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9008" y="17617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6586369" y="132925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231828" y="527181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</a:t>
            </a:r>
          </a:p>
        </p:txBody>
      </p:sp>
      <p:pic>
        <p:nvPicPr>
          <p:cNvPr id="4098" name="Picture 2" descr="https://lh5.googleusercontent.com/TLSVLJmmPYs3VHcExckobF6oHb7mh0SIcLoYWJOB1pwLps8_3850oz2XfimkfoXGyvgDZuQ9Bf1d2hoXeI3EgkC1Eey068sJvefMeDoyq7D0zGYUGNl9GI0R9eWRvVai8YBZffa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26947"/>
            <a:ext cx="2669347" cy="291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oogleusercontent.com/XwNJMqBn7uHTPN0IF516FOsUhw9m4t2pX0gFsKuB-zJD3S_cx6SwhSI-Nl80KkXfJLBTvoqcfwwfbDJENoGZJtGjrTG9OLL1qlm7yK55XXy5_dI35tKTI7yef5N7PrZ1tsPT4J2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171" y="3590277"/>
            <a:ext cx="1838546" cy="99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7081225" y="1304818"/>
            <a:ext cx="1724642" cy="3427172"/>
            <a:chOff x="7388493" y="1067576"/>
            <a:chExt cx="1815436" cy="3607596"/>
          </a:xfrm>
        </p:grpSpPr>
        <p:pic>
          <p:nvPicPr>
            <p:cNvPr id="30" name="Picture 6" descr="갤럭시 노트10 &amp; 아이폰XS Max 비교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78" t="8159" r="7945" b="11983"/>
            <a:stretch/>
          </p:blipFill>
          <p:spPr bwMode="auto">
            <a:xfrm>
              <a:off x="7388493" y="1067576"/>
              <a:ext cx="1815436" cy="3607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https://lh3.googleusercontent.com/97ofjiYZzX3xYxEgBGpkHLiqKaqOX4MSmmMik_4aWb7l_mXM6ZW4zVVdThlgmfnGktpuoaRFtSjXfsxEam88fBssZtz30iGF6QSXo2bIXznrPFYbUIVi3oMllioyu-WK_Kohe8Gp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4042" y="1108157"/>
              <a:ext cx="1709958" cy="3479817"/>
            </a:xfrm>
            <a:prstGeom prst="roundRect">
              <a:avLst>
                <a:gd name="adj" fmla="val 3716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/>
          <p:cNvGrpSpPr/>
          <p:nvPr/>
        </p:nvGrpSpPr>
        <p:grpSpPr>
          <a:xfrm>
            <a:off x="5008672" y="1304818"/>
            <a:ext cx="1724642" cy="3427172"/>
            <a:chOff x="3522051" y="1108157"/>
            <a:chExt cx="1815436" cy="3607596"/>
          </a:xfrm>
        </p:grpSpPr>
        <p:pic>
          <p:nvPicPr>
            <p:cNvPr id="37" name="Picture 6" descr="갤럭시 노트10 &amp; 아이폰XS Max 비교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78" t="8159" r="7945" b="11983"/>
            <a:stretch/>
          </p:blipFill>
          <p:spPr bwMode="auto">
            <a:xfrm>
              <a:off x="3522051" y="1108157"/>
              <a:ext cx="1815436" cy="3607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https://lh3.googleusercontent.com/Z57cj71tbHp9WfyvqKrrunrvWknvX4EjsYuvcKQS8ybGeu4u02nrrc0_Z6aOFvtgPkI4qYd_QWFF0h8-QpCvIxPVVTkQrFvw5PVgu44H4GIJGLcTQxQMjjJgEN7vT686z0OABZEJ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7281" y="1148739"/>
              <a:ext cx="1704975" cy="3439235"/>
            </a:xfrm>
            <a:prstGeom prst="roundRect">
              <a:avLst>
                <a:gd name="adj" fmla="val 1164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61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373293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현황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31828" y="527181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</a:t>
            </a:r>
          </a:p>
        </p:txBody>
      </p:sp>
      <p:pic>
        <p:nvPicPr>
          <p:cNvPr id="5122" name="Picture 2" descr="https://lh3.googleusercontent.com/5x0N9zmVA-ftRyI744AuUnBQlmXm9bhYxe-eSqv5jsqNzRvF34NLyfiFm7bgvLXlRoC1gcYSts4ASn66j2Wm8cmsVc5Fe29K_sd7COhnxPF3VAHllcX45ojglH2eE4t8bYVkRovF1z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74" y="1347614"/>
            <a:ext cx="7148251" cy="306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/>
          <p:cNvGrpSpPr/>
          <p:nvPr/>
        </p:nvGrpSpPr>
        <p:grpSpPr>
          <a:xfrm rot="16200000">
            <a:off x="6575396" y="-1467207"/>
            <a:ext cx="183450" cy="3563774"/>
            <a:chOff x="4470750" y="675965"/>
            <a:chExt cx="183450" cy="3563774"/>
          </a:xfrm>
        </p:grpSpPr>
        <p:sp>
          <p:nvSpPr>
            <p:cNvPr id="23" name="직사각형 22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068684" y="16998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13999" y="17618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59314" y="1761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03693" y="16998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49008" y="17617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5749386" y="122594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373293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현황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31828" y="527181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</a:t>
            </a:r>
          </a:p>
        </p:txBody>
      </p:sp>
      <p:pic>
        <p:nvPicPr>
          <p:cNvPr id="6146" name="Picture 2" descr="https://lh3.googleusercontent.com/RYFcgzLwp8sf-VwigvbxEDLh7vI1kXd6-3nYEdJWScDyZ96zAfEQ0mORtm6vlzI5LSo0FyLqPPsYPRbi_qF34vPR7hCwSPqn_UCYZAbvbIv5g1HvN8MyktxL639mMREand0KKLujg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449" y="1203598"/>
            <a:ext cx="3886347" cy="334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 rot="16200000">
            <a:off x="6575396" y="-1467207"/>
            <a:ext cx="183450" cy="3563774"/>
            <a:chOff x="4470750" y="675965"/>
            <a:chExt cx="183450" cy="3563774"/>
          </a:xfrm>
        </p:grpSpPr>
        <p:sp>
          <p:nvSpPr>
            <p:cNvPr id="22" name="직사각형 21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068684" y="16998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13999" y="17618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59314" y="1761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03693" y="16998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49008" y="17617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5749386" y="122594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7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373293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현황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31828" y="527181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API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23678"/>
            <a:ext cx="4997118" cy="166570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 rot="16200000">
            <a:off x="6575396" y="-1467207"/>
            <a:ext cx="183450" cy="3563774"/>
            <a:chOff x="4470750" y="675965"/>
            <a:chExt cx="183450" cy="3563774"/>
          </a:xfrm>
        </p:grpSpPr>
        <p:sp>
          <p:nvSpPr>
            <p:cNvPr id="22" name="직사각형 21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068684" y="16998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13999" y="17618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59314" y="1761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03693" y="16998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49008" y="17617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5749386" y="122594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2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373293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현황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16200000">
            <a:off x="6575396" y="-1467207"/>
            <a:ext cx="183450" cy="3563774"/>
            <a:chOff x="4470750" y="675965"/>
            <a:chExt cx="183450" cy="3563774"/>
          </a:xfrm>
        </p:grpSpPr>
        <p:sp>
          <p:nvSpPr>
            <p:cNvPr id="9" name="직사각형 8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68684" y="16998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13999" y="17618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9314" y="1761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3693" y="16998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9008" y="17617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5749386" y="122594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231828" y="527181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전송 서버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179" name="Picture 11" descr="https://lh3.googleusercontent.com/hT7g89zHrDvjm0uOaS1jhjzfB7oOsWpr6RxaEJcn90U4sDI-9B9V9GHGKa4f3C5uwpZqmmFNtat639WWhUvEa_lxOXKEGmHICpPr803Cit5V6EKuKnIGq236sYfLCKb1MLibPKoI4y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29" y="2295695"/>
            <a:ext cx="1336810" cy="133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s://lh3.googleusercontent.com/jpfrKFUe5aB-E5LuOzhyiYQf6HSeyxyAJTW8YKAHqIarBOkFeJbp3jSwlSJXuniP6byHyEGKgDZXkuVIGLby6oJbObVtfE8QkzjmmrhL68YkFF1impjm-7S0cq61eqdfLw2zd-kXYJ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53" y="2394958"/>
            <a:ext cx="956980" cy="11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13" descr="https://lh3.googleusercontent.com/ccZlpYRsCRt_AU5fiynhLj0vzb1PpiET__kEsyqflErEdsx7YZELYHaP_zqqdxYxtn_MGO0TcWrui7AfU9DQezPXB_lxMED1ts7md6XF0Q6C0T-OpLLcKIHPIK4K0I6mGa_0V74WCq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70852"/>
            <a:ext cx="620312" cy="60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https://lh4.googleusercontent.com/COkVzivw784L-8_RLlmN-DGeGhH801m7MdL-DD72IF17UzHVOO38hMAjdrV7VhbhZ-xzzK5WI7tR9shN5E8XSm-1fBLKiS2SDEkT-2cUbvucT4rnWxwYPbeZBVYFcmR2S01Eai9h6_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713" y="2551630"/>
            <a:ext cx="1348574" cy="82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>
            <a:stCxn id="7179" idx="3"/>
            <a:endCxn id="7182" idx="1"/>
          </p:cNvCxnSpPr>
          <p:nvPr/>
        </p:nvCxnSpPr>
        <p:spPr>
          <a:xfrm>
            <a:off x="2111939" y="2964099"/>
            <a:ext cx="1785774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182" idx="3"/>
            <a:endCxn id="7180" idx="1"/>
          </p:cNvCxnSpPr>
          <p:nvPr/>
        </p:nvCxnSpPr>
        <p:spPr>
          <a:xfrm flipV="1">
            <a:off x="5246287" y="2964099"/>
            <a:ext cx="1768866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5765037" y="2295695"/>
            <a:ext cx="706348" cy="614818"/>
            <a:chOff x="5729113" y="1633799"/>
            <a:chExt cx="706348" cy="614818"/>
          </a:xfrm>
        </p:grpSpPr>
        <p:pic>
          <p:nvPicPr>
            <p:cNvPr id="45" name="Picture 13" descr="https://lh3.googleusercontent.com/ccZlpYRsCRt_AU5fiynhLj0vzb1PpiET__kEsyqflErEdsx7YZELYHaP_zqqdxYxtn_MGO0TcWrui7AfU9DQezPXB_lxMED1ts7md6XF0Q6C0T-OpLLcKIHPIK4K0I6mGa_0V74WCq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9113" y="1633799"/>
              <a:ext cx="620312" cy="601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5729113" y="2101355"/>
              <a:ext cx="706348" cy="147262"/>
            </a:xfrm>
            <a:prstGeom prst="rect">
              <a:avLst/>
            </a:prstGeom>
            <a:solidFill>
              <a:srgbClr val="DAE9E4"/>
            </a:solidFill>
            <a:ln>
              <a:solidFill>
                <a:srgbClr val="DAE9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28388" y="2767481"/>
            <a:ext cx="609921" cy="224764"/>
            <a:chOff x="5470404" y="2346986"/>
            <a:chExt cx="609921" cy="224764"/>
          </a:xfrm>
        </p:grpSpPr>
        <p:pic>
          <p:nvPicPr>
            <p:cNvPr id="7178" name="Picture 10" descr="https://lh3.googleusercontent.com/ccZlpYRsCRt_AU5fiynhLj0vzb1PpiET__kEsyqflErEdsx7YZELYHaP_zqqdxYxtn_MGO0TcWrui7AfU9DQezPXB_lxMED1ts7md6XF0Q6C0T-OpLLcKIHPIK4K0I6mGa_0V74WCq0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679" r="21986" b="-12610"/>
            <a:stretch/>
          </p:blipFill>
          <p:spPr bwMode="auto">
            <a:xfrm>
              <a:off x="5470404" y="2346986"/>
              <a:ext cx="517418" cy="224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직사각형 46"/>
            <p:cNvSpPr/>
            <p:nvPr/>
          </p:nvSpPr>
          <p:spPr>
            <a:xfrm>
              <a:off x="5985860" y="2459368"/>
              <a:ext cx="94465" cy="59902"/>
            </a:xfrm>
            <a:prstGeom prst="rect">
              <a:avLst/>
            </a:prstGeom>
            <a:solidFill>
              <a:srgbClr val="DAE9E4"/>
            </a:solidFill>
            <a:ln>
              <a:solidFill>
                <a:srgbClr val="DAE9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973351" y="2459369"/>
              <a:ext cx="94465" cy="54984"/>
            </a:xfrm>
            <a:prstGeom prst="rect">
              <a:avLst/>
            </a:prstGeom>
            <a:solidFill>
              <a:srgbClr val="DAE9E4"/>
            </a:solidFill>
            <a:ln>
              <a:solidFill>
                <a:srgbClr val="DAE9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70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373293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현황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16200000">
            <a:off x="6575396" y="-1467207"/>
            <a:ext cx="183450" cy="3563774"/>
            <a:chOff x="4470750" y="675965"/>
            <a:chExt cx="183450" cy="3563774"/>
          </a:xfrm>
        </p:grpSpPr>
        <p:sp>
          <p:nvSpPr>
            <p:cNvPr id="9" name="직사각형 8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68684" y="169988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13999" y="176180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9314" y="176179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3693" y="1699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9008" y="176178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5749386" y="122594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31828" y="527181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공유 요청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78382" y="1593199"/>
            <a:ext cx="1787236" cy="1147154"/>
          </a:xfrm>
          <a:prstGeom prst="rect">
            <a:avLst/>
          </a:prstGeom>
          <a:solidFill>
            <a:schemeClr val="bg1"/>
          </a:solidFill>
          <a:ln>
            <a:solidFill>
              <a:srgbClr val="89C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04709" y="3874149"/>
            <a:ext cx="1393764" cy="532015"/>
          </a:xfrm>
          <a:prstGeom prst="rect">
            <a:avLst/>
          </a:prstGeom>
          <a:solidFill>
            <a:srgbClr val="89CAC4"/>
          </a:solidFill>
          <a:ln>
            <a:solidFill>
              <a:srgbClr val="89C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Android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7" name="직선 화살표 연결선 36"/>
          <p:cNvCxnSpPr>
            <a:stCxn id="35" idx="0"/>
            <a:endCxn id="31" idx="3"/>
          </p:cNvCxnSpPr>
          <p:nvPr/>
        </p:nvCxnSpPr>
        <p:spPr>
          <a:xfrm flipH="1" flipV="1">
            <a:off x="5465618" y="2166776"/>
            <a:ext cx="2035973" cy="170737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37800" y="3556569"/>
            <a:ext cx="285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수락 및 저장소 구조 전달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353222" y="1854744"/>
            <a:ext cx="2325160" cy="201319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4" idx="0"/>
            <a:endCxn id="31" idx="1"/>
          </p:cNvCxnSpPr>
          <p:nvPr/>
        </p:nvCxnSpPr>
        <p:spPr>
          <a:xfrm flipV="1">
            <a:off x="1740490" y="2166776"/>
            <a:ext cx="1937892" cy="17011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2791" y="3557847"/>
            <a:ext cx="233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안드로이드와 공유 요청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5478917" y="1848726"/>
            <a:ext cx="2390643" cy="20192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498265" y="1617380"/>
            <a:ext cx="233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공유 요청 전달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64917" y="1620505"/>
            <a:ext cx="285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저장소 구조 전달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43608" y="3867936"/>
            <a:ext cx="1393764" cy="532015"/>
          </a:xfrm>
          <a:prstGeom prst="rect">
            <a:avLst/>
          </a:prstGeom>
          <a:solidFill>
            <a:srgbClr val="89CAC4"/>
          </a:solidFill>
          <a:ln>
            <a:solidFill>
              <a:srgbClr val="89C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05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373293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현황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16200000">
            <a:off x="6575396" y="-1467207"/>
            <a:ext cx="183450" cy="3563774"/>
            <a:chOff x="4470750" y="675965"/>
            <a:chExt cx="183450" cy="3563774"/>
          </a:xfrm>
        </p:grpSpPr>
        <p:sp>
          <p:nvSpPr>
            <p:cNvPr id="9" name="직사각형 8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68684" y="169988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13999" y="176180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9314" y="176179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3693" y="1699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9008" y="176178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5749386" y="122594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31828" y="527181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전송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78382" y="3372232"/>
            <a:ext cx="1787236" cy="1147154"/>
          </a:xfrm>
          <a:prstGeom prst="rect">
            <a:avLst/>
          </a:prstGeom>
          <a:solidFill>
            <a:schemeClr val="bg1"/>
          </a:solidFill>
          <a:ln>
            <a:solidFill>
              <a:srgbClr val="89C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78382" y="1154459"/>
            <a:ext cx="1787236" cy="1147154"/>
          </a:xfrm>
          <a:prstGeom prst="rect">
            <a:avLst/>
          </a:prstGeom>
          <a:solidFill>
            <a:schemeClr val="bg1"/>
          </a:solidFill>
          <a:ln>
            <a:solidFill>
              <a:srgbClr val="89C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파일공유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1671" y="3679802"/>
            <a:ext cx="1393764" cy="532015"/>
          </a:xfrm>
          <a:prstGeom prst="rect">
            <a:avLst/>
          </a:prstGeom>
          <a:solidFill>
            <a:srgbClr val="89CAC4"/>
          </a:solidFill>
          <a:ln>
            <a:solidFill>
              <a:srgbClr val="89C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62597" y="3679801"/>
            <a:ext cx="1393764" cy="532015"/>
          </a:xfrm>
          <a:prstGeom prst="rect">
            <a:avLst/>
          </a:prstGeom>
          <a:solidFill>
            <a:srgbClr val="89CAC4"/>
          </a:solidFill>
          <a:ln>
            <a:solidFill>
              <a:srgbClr val="89C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Android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7" name="직선 화살표 연결선 36"/>
          <p:cNvCxnSpPr>
            <a:stCxn id="35" idx="0"/>
            <a:endCxn id="31" idx="3"/>
          </p:cNvCxnSpPr>
          <p:nvPr/>
        </p:nvCxnSpPr>
        <p:spPr>
          <a:xfrm flipH="1" flipV="1">
            <a:off x="5465618" y="1728036"/>
            <a:ext cx="2593861" cy="195176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4" idx="3"/>
            <a:endCxn id="30" idx="1"/>
          </p:cNvCxnSpPr>
          <p:nvPr/>
        </p:nvCxnSpPr>
        <p:spPr>
          <a:xfrm flipV="1">
            <a:off x="1745435" y="3945809"/>
            <a:ext cx="1932947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68923" y="4065155"/>
            <a:ext cx="184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다운로드 요청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(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경로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이름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..)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8" name="직선 화살표 연결선 47"/>
          <p:cNvCxnSpPr>
            <a:stCxn id="30" idx="3"/>
            <a:endCxn id="35" idx="1"/>
          </p:cNvCxnSpPr>
          <p:nvPr/>
        </p:nvCxnSpPr>
        <p:spPr>
          <a:xfrm>
            <a:off x="5465618" y="3945809"/>
            <a:ext cx="189697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56078" y="4065155"/>
            <a:ext cx="169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요청 전달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61442" y="2901421"/>
            <a:ext cx="139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전송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(And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파일서버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)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1"/>
            <a:endCxn id="34" idx="0"/>
          </p:cNvCxnSpPr>
          <p:nvPr/>
        </p:nvCxnSpPr>
        <p:spPr>
          <a:xfrm flipH="1">
            <a:off x="1048553" y="1728036"/>
            <a:ext cx="2629829" cy="195176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69643" y="1333358"/>
            <a:ext cx="151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전송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파일서버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Web)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3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373293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 소개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687264" y="1827227"/>
            <a:ext cx="4475209" cy="1670675"/>
            <a:chOff x="2374435" y="2427734"/>
            <a:chExt cx="4689853" cy="1750805"/>
          </a:xfrm>
        </p:grpSpPr>
        <p:grpSp>
          <p:nvGrpSpPr>
            <p:cNvPr id="2" name="그룹 1"/>
            <p:cNvGrpSpPr/>
            <p:nvPr/>
          </p:nvGrpSpPr>
          <p:grpSpPr>
            <a:xfrm>
              <a:off x="2378305" y="2427734"/>
              <a:ext cx="4685983" cy="377823"/>
              <a:chOff x="2484683" y="1563638"/>
              <a:chExt cx="3934095" cy="377823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484683" y="1563638"/>
                <a:ext cx="2475528" cy="355058"/>
              </a:xfrm>
              <a:prstGeom prst="rect">
                <a:avLst/>
              </a:prstGeom>
              <a:solidFill>
                <a:srgbClr val="89CAC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Web</a:t>
                </a:r>
                <a:endPara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925005" y="1563638"/>
                <a:ext cx="1493773" cy="3778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권세진</a:t>
                </a:r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2374435" y="3114225"/>
              <a:ext cx="4680522" cy="377823"/>
              <a:chOff x="2484683" y="2493986"/>
              <a:chExt cx="3929510" cy="37782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484683" y="2499742"/>
                <a:ext cx="2475528" cy="355058"/>
              </a:xfrm>
              <a:prstGeom prst="rect">
                <a:avLst/>
              </a:prstGeom>
              <a:solidFill>
                <a:srgbClr val="89CAC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Chrome Extension</a:t>
                </a:r>
                <a:endPara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920420" y="2493986"/>
                <a:ext cx="1493773" cy="3778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이병훈</a:t>
                </a:r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2382890" y="3800716"/>
              <a:ext cx="4680522" cy="377823"/>
              <a:chOff x="2484683" y="3430090"/>
              <a:chExt cx="3929510" cy="377823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84683" y="3438581"/>
                <a:ext cx="2475528" cy="355058"/>
              </a:xfrm>
              <a:prstGeom prst="rect">
                <a:avLst/>
              </a:prstGeom>
              <a:solidFill>
                <a:srgbClr val="89CAC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Android</a:t>
                </a:r>
                <a:endPara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920420" y="3430090"/>
                <a:ext cx="1493773" cy="3778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남우진</a:t>
                </a:r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1388234" y="2361306"/>
            <a:ext cx="129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막힌 원호 40"/>
          <p:cNvSpPr/>
          <p:nvPr/>
        </p:nvSpPr>
        <p:spPr>
          <a:xfrm rot="2750932">
            <a:off x="1024099" y="1688143"/>
            <a:ext cx="1992658" cy="1992658"/>
          </a:xfrm>
          <a:prstGeom prst="blockArc">
            <a:avLst>
              <a:gd name="adj1" fmla="val 20831044"/>
              <a:gd name="adj2" fmla="val 16973023"/>
              <a:gd name="adj3" fmla="val 35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 rot="16200000">
            <a:off x="6575396" y="-1467207"/>
            <a:ext cx="183450" cy="3563774"/>
            <a:chOff x="4470750" y="675965"/>
            <a:chExt cx="183450" cy="3563774"/>
          </a:xfrm>
        </p:grpSpPr>
        <p:sp>
          <p:nvSpPr>
            <p:cNvPr id="34" name="직사각형 33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068684" y="16998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13999" y="17618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59314" y="1761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03693" y="16998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49008" y="17617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6573189" y="122665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373293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 소개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16200000">
            <a:off x="6575396" y="-1467207"/>
            <a:ext cx="183450" cy="3563774"/>
            <a:chOff x="4470750" y="675965"/>
            <a:chExt cx="183450" cy="3563774"/>
          </a:xfrm>
        </p:grpSpPr>
        <p:sp>
          <p:nvSpPr>
            <p:cNvPr id="9" name="직사각형 8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68684" y="16998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13999" y="17618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9314" y="1761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3693" y="16998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9008" y="17617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6573189" y="122665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3640163" y="2161379"/>
            <a:ext cx="4475209" cy="1015603"/>
            <a:chOff x="2374435" y="2427734"/>
            <a:chExt cx="4689853" cy="1064314"/>
          </a:xfrm>
        </p:grpSpPr>
        <p:grpSp>
          <p:nvGrpSpPr>
            <p:cNvPr id="2" name="그룹 1"/>
            <p:cNvGrpSpPr/>
            <p:nvPr/>
          </p:nvGrpSpPr>
          <p:grpSpPr>
            <a:xfrm>
              <a:off x="2378305" y="2427734"/>
              <a:ext cx="4685983" cy="377823"/>
              <a:chOff x="2484683" y="1563638"/>
              <a:chExt cx="3934095" cy="377823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484683" y="1563638"/>
                <a:ext cx="2475528" cy="355058"/>
              </a:xfrm>
              <a:prstGeom prst="rect">
                <a:avLst/>
              </a:prstGeom>
              <a:solidFill>
                <a:srgbClr val="89CAC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Infra , API  </a:t>
                </a:r>
                <a:r>
                  <a:rPr lang="ko-KR" altLang="en-US" sz="16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서버</a:t>
                </a:r>
                <a:endPara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925005" y="1563638"/>
                <a:ext cx="1493773" cy="3778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구민진</a:t>
                </a:r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2374435" y="3114225"/>
              <a:ext cx="4680522" cy="377823"/>
              <a:chOff x="2484683" y="2493986"/>
              <a:chExt cx="3929510" cy="37782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484683" y="2499742"/>
                <a:ext cx="2475528" cy="355058"/>
              </a:xfrm>
              <a:prstGeom prst="rect">
                <a:avLst/>
              </a:prstGeom>
              <a:solidFill>
                <a:srgbClr val="89CAC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파일  전송 서버</a:t>
                </a:r>
                <a:endPara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920420" y="2493986"/>
                <a:ext cx="1493773" cy="3778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심재혁</a:t>
                </a:r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1410675" y="2484377"/>
            <a:ext cx="1292849" cy="36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엔드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막힌 원호 40"/>
          <p:cNvSpPr/>
          <p:nvPr/>
        </p:nvSpPr>
        <p:spPr>
          <a:xfrm rot="2750932">
            <a:off x="1024099" y="1688143"/>
            <a:ext cx="1992658" cy="1992658"/>
          </a:xfrm>
          <a:prstGeom prst="blockArc">
            <a:avLst>
              <a:gd name="adj1" fmla="val 20831044"/>
              <a:gd name="adj2" fmla="val 16973023"/>
              <a:gd name="adj3" fmla="val 35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373293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16200000">
            <a:off x="6575396" y="-1467207"/>
            <a:ext cx="183450" cy="3563774"/>
            <a:chOff x="4470750" y="675965"/>
            <a:chExt cx="183450" cy="3563774"/>
          </a:xfrm>
        </p:grpSpPr>
        <p:sp>
          <p:nvSpPr>
            <p:cNvPr id="9" name="직사각형 8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68684" y="16998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13999" y="17618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9314" y="1761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3693" y="16998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9008" y="17617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7453507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92377" y="2122065"/>
            <a:ext cx="569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Android / Web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파일전송서버와의 연동 시험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2377" y="1635646"/>
            <a:ext cx="569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프론트와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서버의 연결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78685" y="2608484"/>
            <a:ext cx="5704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메시지 큐를 이용한 알림 전송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73352" y="3581322"/>
            <a:ext cx="569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UI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기능 보완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73352" y="3094903"/>
            <a:ext cx="5704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일대일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일대다 추가 기능 개발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8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5400000">
            <a:off x="4470750" y="67596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562475" y="945216"/>
            <a:ext cx="0" cy="5040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 rot="5400000">
            <a:off x="4470750" y="1521280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562475" y="1790531"/>
            <a:ext cx="0" cy="5040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 rot="5400000">
            <a:off x="4470750" y="236659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562475" y="2635846"/>
            <a:ext cx="0" cy="5040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 rot="5400000">
            <a:off x="4470750" y="3210974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4562475" y="3480225"/>
            <a:ext cx="0" cy="5040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 rot="5400000">
            <a:off x="4470750" y="4056289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49" name="직사각형 48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3" name="한쪽 모서리가 잘린 사각형 52"/>
          <p:cNvSpPr/>
          <p:nvPr/>
        </p:nvSpPr>
        <p:spPr>
          <a:xfrm rot="16200000">
            <a:off x="6356837" y="-823274"/>
            <a:ext cx="650714" cy="3649192"/>
          </a:xfrm>
          <a:prstGeom prst="snip1Rect">
            <a:avLst/>
          </a:prstGeom>
          <a:solidFill>
            <a:srgbClr val="A8D8D3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한쪽 모서리가 잘린 사각형 53"/>
          <p:cNvSpPr/>
          <p:nvPr/>
        </p:nvSpPr>
        <p:spPr>
          <a:xfrm rot="16200000">
            <a:off x="6356837" y="867356"/>
            <a:ext cx="650714" cy="3649192"/>
          </a:xfrm>
          <a:prstGeom prst="snip1Rect">
            <a:avLst/>
          </a:prstGeom>
          <a:solidFill>
            <a:srgbClr val="A8D8D3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한쪽 모서리가 잘린 사각형 54"/>
          <p:cNvSpPr/>
          <p:nvPr/>
        </p:nvSpPr>
        <p:spPr>
          <a:xfrm rot="16200000">
            <a:off x="6356837" y="2557050"/>
            <a:ext cx="650714" cy="3649192"/>
          </a:xfrm>
          <a:prstGeom prst="snip1Rect">
            <a:avLst/>
          </a:prstGeom>
          <a:solidFill>
            <a:srgbClr val="A8D8D3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한쪽 모서리가 잘린 사각형 55"/>
          <p:cNvSpPr/>
          <p:nvPr/>
        </p:nvSpPr>
        <p:spPr>
          <a:xfrm>
            <a:off x="641039" y="1521280"/>
            <a:ext cx="3649191" cy="650715"/>
          </a:xfrm>
          <a:prstGeom prst="snip1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한쪽 모서리가 잘린 사각형 56"/>
          <p:cNvSpPr/>
          <p:nvPr/>
        </p:nvSpPr>
        <p:spPr>
          <a:xfrm>
            <a:off x="640617" y="3210974"/>
            <a:ext cx="3649191" cy="650715"/>
          </a:xfrm>
          <a:prstGeom prst="snip1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23663" y="816655"/>
            <a:ext cx="331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spc="-15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pPr algn="l"/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6681" y="1661971"/>
            <a:ext cx="331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spc="-15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pPr algn="l"/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 현황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0638" y="354990"/>
            <a:ext cx="103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spc="-15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pPr algn="l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3662" y="2507285"/>
            <a:ext cx="331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spc="-15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pPr algn="l"/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  소개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6680" y="3351665"/>
            <a:ext cx="331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spc="-15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pPr algn="l"/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 계획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23661" y="4196979"/>
            <a:ext cx="331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spc="-15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pPr algn="l"/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Q &amp; A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7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6200000">
            <a:off x="6575396" y="-1467207"/>
            <a:ext cx="183450" cy="3563774"/>
            <a:chOff x="4470750" y="675965"/>
            <a:chExt cx="183450" cy="3563774"/>
          </a:xfrm>
        </p:grpSpPr>
        <p:sp>
          <p:nvSpPr>
            <p:cNvPr id="9" name="직사각형 8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68684" y="16998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13999" y="17618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9314" y="1761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3693" y="16998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9008" y="17617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298822" y="106656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73777" y="2192297"/>
            <a:ext cx="1515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 &amp; A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9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5896" y="2116469"/>
            <a:ext cx="1872208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87824" y="2192297"/>
            <a:ext cx="3087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65103" y="3795886"/>
            <a:ext cx="1213794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66045" y="2067694"/>
            <a:ext cx="1152128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35895" y="3841606"/>
            <a:ext cx="683039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568" y="555526"/>
            <a:ext cx="683039" cy="144016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27041" y="3507854"/>
            <a:ext cx="1080120" cy="72008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7604" y="653823"/>
            <a:ext cx="108012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11017" y="3557002"/>
            <a:ext cx="432048" cy="9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14071" y="4303034"/>
            <a:ext cx="432048" cy="9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06059" y="4361898"/>
            <a:ext cx="480418" cy="72008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21515" y="915566"/>
            <a:ext cx="64807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68126" y="964714"/>
            <a:ext cx="517485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373293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16200000">
            <a:off x="6575396" y="-1467207"/>
            <a:ext cx="183450" cy="3563774"/>
            <a:chOff x="4470750" y="675965"/>
            <a:chExt cx="183450" cy="3563774"/>
          </a:xfrm>
        </p:grpSpPr>
        <p:sp>
          <p:nvSpPr>
            <p:cNvPr id="9" name="직사각형 8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68684" y="16998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13999" y="17618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9314" y="1761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3693" y="16998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9008" y="17617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489243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6" name="Picture 6" descr="좋은 보도자료는 일을 불러온다 | ㅍㅍㅅ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234" y="1347614"/>
            <a:ext cx="3903531" cy="289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8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373293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16200000">
            <a:off x="6575396" y="-1467207"/>
            <a:ext cx="183450" cy="3563774"/>
            <a:chOff x="4470750" y="675965"/>
            <a:chExt cx="183450" cy="3563774"/>
          </a:xfrm>
        </p:grpSpPr>
        <p:sp>
          <p:nvSpPr>
            <p:cNvPr id="9" name="직사각형 8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68684" y="16998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13999" y="17618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9314" y="1761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3693" y="16998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9008" y="17617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489243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 descr="네이버 MYBOX - 네이버 클라우드의 새 이름 - Google Play 앱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540" y="2091862"/>
            <a:ext cx="1294100" cy="12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구글 드라이브 - 위키백과, 우리 모두의 백과사전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312" y="2159172"/>
            <a:ext cx="1293101" cy="115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322" y="2159172"/>
            <a:ext cx="2002357" cy="14423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2" y="2126926"/>
            <a:ext cx="1395890" cy="13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2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다양한 디바이스와 손을 잡고 플랫 손 아이콘 다른 작업을하고있다. 스마트 시계, 노트북, 종이, 포인팅 컴퓨터, 키보드, 타자기, 그림  로열티 무료 사진, 그림, 이미지 그리고 스톡포토그래피. Image 48206959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91" y="0"/>
            <a:ext cx="915619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23697" y="0"/>
            <a:ext cx="9144000" cy="51435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72469" y="2624594"/>
            <a:ext cx="3347391" cy="523220"/>
          </a:xfrm>
          <a:prstGeom prst="rect">
            <a:avLst/>
          </a:prstGeom>
          <a:solidFill>
            <a:srgbClr val="89CAC4"/>
          </a:solidFill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 편한 방법이 없을까</a:t>
            </a:r>
            <a:r>
              <a:rPr lang="en-US" altLang="ko-KR" sz="28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8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5736" y="2200870"/>
            <a:ext cx="470513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다양한 디바이스를 이용해 정보를 공유하는 시대</a:t>
            </a:r>
          </a:p>
        </p:txBody>
      </p:sp>
    </p:spTree>
    <p:extLst>
      <p:ext uri="{BB962C8B-B14F-4D97-AF65-F5344CB8AC3E}">
        <p14:creationId xmlns:p14="http://schemas.microsoft.com/office/powerpoint/2010/main" val="24803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373293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16200000">
            <a:off x="6575396" y="-1467207"/>
            <a:ext cx="183450" cy="3563774"/>
            <a:chOff x="4470750" y="675965"/>
            <a:chExt cx="183450" cy="3563774"/>
          </a:xfrm>
        </p:grpSpPr>
        <p:sp>
          <p:nvSpPr>
            <p:cNvPr id="9" name="직사각형 8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68684" y="16998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13999" y="17618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9314" y="1761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3693" y="16998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9008" y="17617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489243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Picture 4" descr="https://lh4.googleusercontent.com/DfC64JJ0kXblPoCJUtiwrfEe0ce59cpgSxag545kLac0H-lJZMabV4nGblmFWCrHna6NFww5yaolNfof-KSlnhaf1HQbyFUe1e465VtMg6ISLT8-M-dJcuOUk8WoFgqK2YCEIgw6sr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02" y="1469200"/>
            <a:ext cx="4066981" cy="270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3" b="18814"/>
          <a:stretch/>
        </p:blipFill>
        <p:spPr>
          <a:xfrm>
            <a:off x="1043608" y="1995686"/>
            <a:ext cx="277082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373293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현황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16200000">
            <a:off x="6575396" y="-1467207"/>
            <a:ext cx="183450" cy="3563774"/>
            <a:chOff x="4470750" y="675965"/>
            <a:chExt cx="183450" cy="3563774"/>
          </a:xfrm>
        </p:grpSpPr>
        <p:sp>
          <p:nvSpPr>
            <p:cNvPr id="9" name="직사각형 8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68684" y="16998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13999" y="17618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9314" y="1761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3693" y="16998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9008" y="17617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5755363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892291" y="2423892"/>
            <a:ext cx="129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막힌 원호 40"/>
          <p:cNvSpPr/>
          <p:nvPr/>
        </p:nvSpPr>
        <p:spPr>
          <a:xfrm rot="2750932">
            <a:off x="1528156" y="1750729"/>
            <a:ext cx="1992658" cy="1992658"/>
          </a:xfrm>
          <a:prstGeom prst="blockArc">
            <a:avLst>
              <a:gd name="adj1" fmla="val 20831044"/>
              <a:gd name="adj2" fmla="val 16973023"/>
              <a:gd name="adj3" fmla="val 35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96751" y="2544185"/>
            <a:ext cx="1292849" cy="36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엔드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막힌 원호 42"/>
          <p:cNvSpPr/>
          <p:nvPr/>
        </p:nvSpPr>
        <p:spPr>
          <a:xfrm rot="2750932">
            <a:off x="5710175" y="1747951"/>
            <a:ext cx="1992658" cy="1992658"/>
          </a:xfrm>
          <a:prstGeom prst="blockArc">
            <a:avLst>
              <a:gd name="adj1" fmla="val 20831044"/>
              <a:gd name="adj2" fmla="val 16973023"/>
              <a:gd name="adj3" fmla="val 35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373293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현황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391" y="883201"/>
            <a:ext cx="721707" cy="665036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2401319" y="1663693"/>
            <a:ext cx="6166725" cy="2922425"/>
          </a:xfrm>
          <a:prstGeom prst="roundRect">
            <a:avLst/>
          </a:prstGeom>
          <a:solidFill>
            <a:srgbClr val="DAE9E4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 w="57150">
                <a:solidFill>
                  <a:schemeClr val="tx1"/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2" name="Picture 2" descr="Docker란 무엇입니까? | AWS">
            <a:extLst>
              <a:ext uri="{FF2B5EF4-FFF2-40B4-BE49-F238E27FC236}">
                <a16:creationId xmlns:a16="http://schemas.microsoft.com/office/drawing/2014/main" id="{ACDC3785-3801-4CEE-8E64-F0B682DA3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5001"/>
          <a:stretch/>
        </p:blipFill>
        <p:spPr bwMode="auto">
          <a:xfrm>
            <a:off x="5079797" y="4244208"/>
            <a:ext cx="650752" cy="57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22" y="1847047"/>
            <a:ext cx="775969" cy="74063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202202" y="1432780"/>
            <a:ext cx="6502646" cy="3387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28515" y="1825693"/>
            <a:ext cx="988661" cy="2414797"/>
          </a:xfrm>
          <a:prstGeom prst="roundRect">
            <a:avLst/>
          </a:prstGeom>
          <a:solidFill>
            <a:srgbClr val="DAE9E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Vuejs</a:t>
            </a: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웹서버</a:t>
            </a:r>
            <a:endParaRPr lang="ko-KR" altLang="en-US" sz="1100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3953" y="2402060"/>
            <a:ext cx="2143727" cy="1244326"/>
          </a:xfrm>
          <a:prstGeom prst="roundRect">
            <a:avLst/>
          </a:prstGeom>
          <a:solidFill>
            <a:srgbClr val="DAE9E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Nodejs : API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</a:t>
            </a:r>
            <a:endParaRPr lang="ko-KR" altLang="en-US" sz="1100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49943" y="2447571"/>
            <a:ext cx="2161859" cy="336803"/>
          </a:xfrm>
          <a:prstGeom prst="roundRect">
            <a:avLst/>
          </a:prstGeom>
          <a:solidFill>
            <a:srgbClr val="DAE9E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endParaRPr lang="ko-KR" altLang="en-US" sz="1100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42228" y="1044755"/>
            <a:ext cx="1381552" cy="492258"/>
            <a:chOff x="917155" y="303873"/>
            <a:chExt cx="2822417" cy="1168776"/>
          </a:xfrm>
        </p:grpSpPr>
        <p:sp>
          <p:nvSpPr>
            <p:cNvPr id="39" name="직사각형 38"/>
            <p:cNvSpPr/>
            <p:nvPr/>
          </p:nvSpPr>
          <p:spPr>
            <a:xfrm flipH="1">
              <a:off x="917155" y="303873"/>
              <a:ext cx="2822417" cy="11687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159305" y="409286"/>
              <a:ext cx="1966207" cy="827385"/>
              <a:chOff x="1351555" y="343557"/>
              <a:chExt cx="1966207" cy="827385"/>
            </a:xfrm>
          </p:grpSpPr>
          <p:sp>
            <p:nvSpPr>
              <p:cNvPr id="41" name="오른쪽 화살표 40"/>
              <p:cNvSpPr/>
              <p:nvPr/>
            </p:nvSpPr>
            <p:spPr>
              <a:xfrm>
                <a:off x="1351557" y="457201"/>
                <a:ext cx="801645" cy="249778"/>
              </a:xfrm>
              <a:prstGeom prst="rightArrow">
                <a:avLst>
                  <a:gd name="adj1" fmla="val 50000"/>
                  <a:gd name="adj2" fmla="val 82000"/>
                </a:avLst>
              </a:prstGeom>
              <a:solidFill>
                <a:srgbClr val="FF5050"/>
              </a:solidFill>
              <a:ln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2" name="오른쪽 화살표 41"/>
              <p:cNvSpPr/>
              <p:nvPr/>
            </p:nvSpPr>
            <p:spPr>
              <a:xfrm flipH="1">
                <a:off x="1351555" y="921164"/>
                <a:ext cx="801645" cy="249778"/>
              </a:xfrm>
              <a:prstGeom prst="rightArrow">
                <a:avLst>
                  <a:gd name="adj1" fmla="val 50000"/>
                  <a:gd name="adj2" fmla="val 82000"/>
                </a:avLst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176247" y="343557"/>
                <a:ext cx="1027332" cy="363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Request</a:t>
                </a:r>
                <a:endParaRPr lang="ko-KR" altLang="en-US" sz="1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153199" y="807520"/>
                <a:ext cx="1164563" cy="363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Response</a:t>
                </a:r>
                <a:endParaRPr lang="ko-KR" altLang="en-US" sz="1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1682736" y="2034413"/>
            <a:ext cx="1110144" cy="357549"/>
            <a:chOff x="3030575" y="4352507"/>
            <a:chExt cx="1884300" cy="922805"/>
          </a:xfrm>
        </p:grpSpPr>
        <p:sp>
          <p:nvSpPr>
            <p:cNvPr id="51" name="오른쪽 화살표 50"/>
            <p:cNvSpPr/>
            <p:nvPr/>
          </p:nvSpPr>
          <p:spPr>
            <a:xfrm>
              <a:off x="3030576" y="4352507"/>
              <a:ext cx="1884299" cy="458841"/>
            </a:xfrm>
            <a:prstGeom prst="rightArrow">
              <a:avLst>
                <a:gd name="adj1" fmla="val 50000"/>
                <a:gd name="adj2" fmla="val 82000"/>
              </a:avLst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flipH="1">
              <a:off x="3030575" y="4816471"/>
              <a:ext cx="1884299" cy="458841"/>
            </a:xfrm>
            <a:prstGeom prst="rightArrow">
              <a:avLst>
                <a:gd name="adj1" fmla="val 50000"/>
                <a:gd name="adj2" fmla="val 82000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3853954" y="3761842"/>
            <a:ext cx="2143727" cy="472932"/>
          </a:xfrm>
          <a:prstGeom prst="roundRect">
            <a:avLst/>
          </a:prstGeom>
          <a:solidFill>
            <a:srgbClr val="DAE9E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RabbitMQ :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메시지 </a:t>
            </a:r>
            <a:r>
              <a:rPr lang="ko-KR" altLang="en-US" sz="11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큐 서버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160156" y="1825694"/>
            <a:ext cx="2151646" cy="387494"/>
          </a:xfrm>
          <a:prstGeom prst="roundRect">
            <a:avLst/>
          </a:prstGeom>
          <a:solidFill>
            <a:srgbClr val="DAE9E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Jenkins</a:t>
            </a:r>
            <a:endParaRPr lang="ko-KR" altLang="en-US" sz="1100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158852" y="3307055"/>
            <a:ext cx="2168254" cy="338260"/>
          </a:xfrm>
          <a:prstGeom prst="roundRect">
            <a:avLst/>
          </a:prstGeom>
          <a:solidFill>
            <a:srgbClr val="DAE9E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Redis : Email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</a:t>
            </a:r>
            <a:r>
              <a:rPr lang="ko-KR" altLang="en-US" sz="11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증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149441" y="2883557"/>
            <a:ext cx="2168254" cy="338260"/>
          </a:xfrm>
          <a:prstGeom prst="roundRect">
            <a:avLst/>
          </a:prstGeom>
          <a:solidFill>
            <a:srgbClr val="DAE9E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Redis  :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접속된 디바이스 관</a:t>
            </a:r>
            <a:r>
              <a:rPr lang="ko-KR" altLang="en-US" sz="11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851920" y="1825693"/>
            <a:ext cx="2169619" cy="460911"/>
          </a:xfrm>
          <a:prstGeom prst="roundRect">
            <a:avLst/>
          </a:prstGeom>
          <a:solidFill>
            <a:srgbClr val="DAE9E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Nodejs :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파일전송서버</a:t>
            </a:r>
            <a:endParaRPr lang="ko-KR" altLang="en-US" sz="1100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33" y="3407969"/>
            <a:ext cx="794546" cy="794546"/>
          </a:xfrm>
          <a:prstGeom prst="rect">
            <a:avLst/>
          </a:prstGeom>
        </p:spPr>
      </p:pic>
      <p:grpSp>
        <p:nvGrpSpPr>
          <p:cNvPr id="82" name="그룹 81"/>
          <p:cNvGrpSpPr/>
          <p:nvPr/>
        </p:nvGrpSpPr>
        <p:grpSpPr>
          <a:xfrm>
            <a:off x="1682736" y="3626467"/>
            <a:ext cx="1110144" cy="357549"/>
            <a:chOff x="3030575" y="4352507"/>
            <a:chExt cx="1884300" cy="922805"/>
          </a:xfrm>
        </p:grpSpPr>
        <p:sp>
          <p:nvSpPr>
            <p:cNvPr id="83" name="오른쪽 화살표 82"/>
            <p:cNvSpPr/>
            <p:nvPr/>
          </p:nvSpPr>
          <p:spPr>
            <a:xfrm>
              <a:off x="3030576" y="4352507"/>
              <a:ext cx="1884299" cy="458841"/>
            </a:xfrm>
            <a:prstGeom prst="rightArrow">
              <a:avLst>
                <a:gd name="adj1" fmla="val 50000"/>
                <a:gd name="adj2" fmla="val 82000"/>
              </a:avLst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4" name="오른쪽 화살표 83"/>
            <p:cNvSpPr/>
            <p:nvPr/>
          </p:nvSpPr>
          <p:spPr>
            <a:xfrm flipH="1">
              <a:off x="3030575" y="4816471"/>
              <a:ext cx="1884299" cy="458841"/>
            </a:xfrm>
            <a:prstGeom prst="rightArrow">
              <a:avLst>
                <a:gd name="adj1" fmla="val 50000"/>
                <a:gd name="adj2" fmla="val 82000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3525845" y="1875713"/>
            <a:ext cx="422843" cy="357549"/>
            <a:chOff x="3030575" y="4352507"/>
            <a:chExt cx="1884300" cy="922805"/>
          </a:xfrm>
        </p:grpSpPr>
        <p:sp>
          <p:nvSpPr>
            <p:cNvPr id="86" name="오른쪽 화살표 85"/>
            <p:cNvSpPr/>
            <p:nvPr/>
          </p:nvSpPr>
          <p:spPr>
            <a:xfrm>
              <a:off x="3030576" y="4352507"/>
              <a:ext cx="1884299" cy="458841"/>
            </a:xfrm>
            <a:prstGeom prst="rightArrow">
              <a:avLst>
                <a:gd name="adj1" fmla="val 50000"/>
                <a:gd name="adj2" fmla="val 82000"/>
              </a:avLst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7" name="오른쪽 화살표 86"/>
            <p:cNvSpPr/>
            <p:nvPr/>
          </p:nvSpPr>
          <p:spPr>
            <a:xfrm flipH="1">
              <a:off x="3030575" y="4816471"/>
              <a:ext cx="1884299" cy="458841"/>
            </a:xfrm>
            <a:prstGeom prst="rightArrow">
              <a:avLst>
                <a:gd name="adj1" fmla="val 50000"/>
                <a:gd name="adj2" fmla="val 82000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3" name="오른쪽 화살표 92"/>
          <p:cNvSpPr/>
          <p:nvPr/>
        </p:nvSpPr>
        <p:spPr>
          <a:xfrm flipH="1">
            <a:off x="3516841" y="3895125"/>
            <a:ext cx="422843" cy="177782"/>
          </a:xfrm>
          <a:prstGeom prst="rightArrow">
            <a:avLst>
              <a:gd name="adj1" fmla="val 50000"/>
              <a:gd name="adj2" fmla="val 82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3525845" y="2807433"/>
            <a:ext cx="422843" cy="357549"/>
            <a:chOff x="3030575" y="4352507"/>
            <a:chExt cx="1884300" cy="922805"/>
          </a:xfrm>
        </p:grpSpPr>
        <p:sp>
          <p:nvSpPr>
            <p:cNvPr id="96" name="오른쪽 화살표 95"/>
            <p:cNvSpPr/>
            <p:nvPr/>
          </p:nvSpPr>
          <p:spPr>
            <a:xfrm>
              <a:off x="3030576" y="4352507"/>
              <a:ext cx="1884299" cy="458841"/>
            </a:xfrm>
            <a:prstGeom prst="rightArrow">
              <a:avLst>
                <a:gd name="adj1" fmla="val 50000"/>
                <a:gd name="adj2" fmla="val 82000"/>
              </a:avLst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7" name="오른쪽 화살표 96"/>
            <p:cNvSpPr/>
            <p:nvPr/>
          </p:nvSpPr>
          <p:spPr>
            <a:xfrm flipH="1">
              <a:off x="3030575" y="4816471"/>
              <a:ext cx="1884299" cy="458841"/>
            </a:xfrm>
            <a:prstGeom prst="rightArrow">
              <a:avLst>
                <a:gd name="adj1" fmla="val 50000"/>
                <a:gd name="adj2" fmla="val 82000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 rot="5400000">
            <a:off x="4706782" y="2195231"/>
            <a:ext cx="328329" cy="357549"/>
            <a:chOff x="3030575" y="4352507"/>
            <a:chExt cx="1884300" cy="922805"/>
          </a:xfrm>
        </p:grpSpPr>
        <p:sp>
          <p:nvSpPr>
            <p:cNvPr id="99" name="오른쪽 화살표 98"/>
            <p:cNvSpPr/>
            <p:nvPr/>
          </p:nvSpPr>
          <p:spPr>
            <a:xfrm>
              <a:off x="3030576" y="4352507"/>
              <a:ext cx="1884299" cy="458841"/>
            </a:xfrm>
            <a:prstGeom prst="rightArrow">
              <a:avLst>
                <a:gd name="adj1" fmla="val 50000"/>
                <a:gd name="adj2" fmla="val 82000"/>
              </a:avLst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0" name="오른쪽 화살표 99"/>
            <p:cNvSpPr/>
            <p:nvPr/>
          </p:nvSpPr>
          <p:spPr>
            <a:xfrm flipH="1">
              <a:off x="3030575" y="4816471"/>
              <a:ext cx="1884299" cy="458841"/>
            </a:xfrm>
            <a:prstGeom prst="rightArrow">
              <a:avLst>
                <a:gd name="adj1" fmla="val 50000"/>
                <a:gd name="adj2" fmla="val 82000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1" name="오른쪽 화살표 100"/>
          <p:cNvSpPr/>
          <p:nvPr/>
        </p:nvSpPr>
        <p:spPr>
          <a:xfrm rot="16200000" flipH="1">
            <a:off x="4772565" y="3605616"/>
            <a:ext cx="328329" cy="177782"/>
          </a:xfrm>
          <a:prstGeom prst="rightArrow">
            <a:avLst>
              <a:gd name="adj1" fmla="val 50000"/>
              <a:gd name="adj2" fmla="val 82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5941472" y="2514222"/>
            <a:ext cx="273854" cy="248545"/>
            <a:chOff x="3030575" y="4352507"/>
            <a:chExt cx="1884300" cy="922805"/>
          </a:xfrm>
        </p:grpSpPr>
        <p:sp>
          <p:nvSpPr>
            <p:cNvPr id="106" name="오른쪽 화살표 105"/>
            <p:cNvSpPr/>
            <p:nvPr/>
          </p:nvSpPr>
          <p:spPr>
            <a:xfrm>
              <a:off x="3030576" y="4352507"/>
              <a:ext cx="1884299" cy="458841"/>
            </a:xfrm>
            <a:prstGeom prst="rightArrow">
              <a:avLst>
                <a:gd name="adj1" fmla="val 50000"/>
                <a:gd name="adj2" fmla="val 82000"/>
              </a:avLst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" name="오른쪽 화살표 106"/>
            <p:cNvSpPr/>
            <p:nvPr/>
          </p:nvSpPr>
          <p:spPr>
            <a:xfrm flipH="1">
              <a:off x="3030575" y="4816471"/>
              <a:ext cx="1884299" cy="458841"/>
            </a:xfrm>
            <a:prstGeom prst="rightArrow">
              <a:avLst>
                <a:gd name="adj1" fmla="val 50000"/>
                <a:gd name="adj2" fmla="val 82000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5941472" y="2931790"/>
            <a:ext cx="273854" cy="248545"/>
            <a:chOff x="3030575" y="4352507"/>
            <a:chExt cx="1884300" cy="922805"/>
          </a:xfrm>
        </p:grpSpPr>
        <p:sp>
          <p:nvSpPr>
            <p:cNvPr id="109" name="오른쪽 화살표 108"/>
            <p:cNvSpPr/>
            <p:nvPr/>
          </p:nvSpPr>
          <p:spPr>
            <a:xfrm>
              <a:off x="3030576" y="4352507"/>
              <a:ext cx="1884299" cy="458841"/>
            </a:xfrm>
            <a:prstGeom prst="rightArrow">
              <a:avLst>
                <a:gd name="adj1" fmla="val 50000"/>
                <a:gd name="adj2" fmla="val 82000"/>
              </a:avLst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0" name="오른쪽 화살표 109"/>
            <p:cNvSpPr/>
            <p:nvPr/>
          </p:nvSpPr>
          <p:spPr>
            <a:xfrm flipH="1">
              <a:off x="3030575" y="4816471"/>
              <a:ext cx="1884299" cy="458841"/>
            </a:xfrm>
            <a:prstGeom prst="rightArrow">
              <a:avLst>
                <a:gd name="adj1" fmla="val 50000"/>
                <a:gd name="adj2" fmla="val 82000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5936634" y="3362780"/>
            <a:ext cx="273854" cy="248545"/>
            <a:chOff x="3030575" y="4352507"/>
            <a:chExt cx="1884300" cy="922805"/>
          </a:xfrm>
        </p:grpSpPr>
        <p:sp>
          <p:nvSpPr>
            <p:cNvPr id="112" name="오른쪽 화살표 111"/>
            <p:cNvSpPr/>
            <p:nvPr/>
          </p:nvSpPr>
          <p:spPr>
            <a:xfrm>
              <a:off x="3030576" y="4352507"/>
              <a:ext cx="1884299" cy="458841"/>
            </a:xfrm>
            <a:prstGeom prst="rightArrow">
              <a:avLst>
                <a:gd name="adj1" fmla="val 50000"/>
                <a:gd name="adj2" fmla="val 82000"/>
              </a:avLst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3" name="오른쪽 화살표 112"/>
            <p:cNvSpPr/>
            <p:nvPr/>
          </p:nvSpPr>
          <p:spPr>
            <a:xfrm flipH="1">
              <a:off x="3030575" y="4816471"/>
              <a:ext cx="1884299" cy="458841"/>
            </a:xfrm>
            <a:prstGeom prst="rightArrow">
              <a:avLst>
                <a:gd name="adj1" fmla="val 50000"/>
                <a:gd name="adj2" fmla="val 82000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 rot="16200000">
            <a:off x="6575396" y="-1467207"/>
            <a:ext cx="183450" cy="3563774"/>
            <a:chOff x="4470750" y="675965"/>
            <a:chExt cx="183450" cy="3563774"/>
          </a:xfrm>
        </p:grpSpPr>
        <p:sp>
          <p:nvSpPr>
            <p:cNvPr id="115" name="직사각형 114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068684" y="16998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913999" y="17618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759314" y="1761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603693" y="16998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449008" y="17617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25" name="자유형 124"/>
          <p:cNvSpPr/>
          <p:nvPr/>
        </p:nvSpPr>
        <p:spPr>
          <a:xfrm>
            <a:off x="5749386" y="122594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373293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현황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31828" y="527181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6" name="Picture 4" descr="https://lh5.googleusercontent.com/jVHazifcfwqM3KgsKHuzVaJR9nS4piKlMFOnXZ5DD5COnmmIAwH40nPcyE0eY9AhfZFDYWtm6hgbyMWhJNHjNgp7d00MtXUxG7KKKHl6gvUD90X_kavoDARspQIgIuqqkDmG4yy5Co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" y="1708075"/>
            <a:ext cx="2442943" cy="26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lh3.googleusercontent.com/2zaF0-XveomE3R6FUE0i1aWT97zNUGcYqau_TbbzAh_hxcODlRNegHgT39iSP-nO5qJr9bKNp2-0KRnOmLftCmelHyER-iNQWdWkTVcTLzi-GnCLGwmbu8MihzX0VLPoBkn4f7vPpBM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9"/>
          <a:stretch/>
        </p:blipFill>
        <p:spPr bwMode="auto">
          <a:xfrm>
            <a:off x="3423339" y="1702886"/>
            <a:ext cx="3020869" cy="261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7033275" y="1226081"/>
            <a:ext cx="1652513" cy="3429785"/>
            <a:chOff x="7058392" y="1235024"/>
            <a:chExt cx="1652513" cy="3429785"/>
          </a:xfrm>
        </p:grpSpPr>
        <p:pic>
          <p:nvPicPr>
            <p:cNvPr id="3078" name="Picture 6" descr="갤럭시 노트10 &amp; 아이폰XS Max 비교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78" t="8159" r="7945" b="11983"/>
            <a:stretch/>
          </p:blipFill>
          <p:spPr bwMode="auto">
            <a:xfrm>
              <a:off x="7058392" y="1235024"/>
              <a:ext cx="1652513" cy="3429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https://lh3.googleusercontent.com/AsJ9xscfjFomJ7CAqbv4LXVfx6ql3AROTmmyu-gzMKzLmkGH7W87Iga9FFcz6qzvceGOzvfMn1feRK568aiOP4X4HDJk-tJ6WPjB7CLRUxpYDH8y3tkHw1lu75JrAnTL9X_lrecdf_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767" y="1275605"/>
              <a:ext cx="1567761" cy="3309259"/>
            </a:xfrm>
            <a:prstGeom prst="roundRect">
              <a:avLst>
                <a:gd name="adj" fmla="val 5731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 rot="16200000">
            <a:off x="6575396" y="-1467207"/>
            <a:ext cx="183450" cy="3563774"/>
            <a:chOff x="4470750" y="675965"/>
            <a:chExt cx="183450" cy="3563774"/>
          </a:xfrm>
        </p:grpSpPr>
        <p:sp>
          <p:nvSpPr>
            <p:cNvPr id="27" name="직사각형 26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068684" y="16998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13999" y="17618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59314" y="1761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03693" y="16998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49008" y="17617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5749386" y="122594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1022</Words>
  <Application>Microsoft Office PowerPoint</Application>
  <PresentationFormat>화면 슬라이드 쇼(16:9)</PresentationFormat>
  <Paragraphs>222</Paragraphs>
  <Slides>21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HU진고딕3 360</vt:lpstr>
      <vt:lpstr>Arial</vt:lpstr>
      <vt:lpstr>Wingdings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multicampus</cp:lastModifiedBy>
  <cp:revision>42</cp:revision>
  <dcterms:created xsi:type="dcterms:W3CDTF">2018-03-05T13:59:00Z</dcterms:created>
  <dcterms:modified xsi:type="dcterms:W3CDTF">2021-03-22T14:57:57Z</dcterms:modified>
</cp:coreProperties>
</file>