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0EACA82-AA9B-4B46-88FF-6B598E6A3F93}">
          <p14:sldIdLst>
            <p14:sldId id="256"/>
          </p14:sldIdLst>
        </p14:section>
        <p14:section name="제목 없는 구역" id="{8FC6989F-2F64-4D11-8393-7C05BD7041CA}">
          <p14:sldIdLst>
            <p14:sldId id="257"/>
            <p14:sldId id="258"/>
            <p14:sldId id="260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CCD"/>
    <a:srgbClr val="9CA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0836;&#54620;\Downloads\&#53685;&#54633;%20&#47928;&#49436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ko-KR"/>
              <a:t>연도별 유기동물의 통계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3598997540637182E-2"/>
          <c:y val="0.16882748848742474"/>
          <c:w val="0.90658413687593864"/>
          <c:h val="0.73279054783401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Sheet1!$D$50</c:f>
              <c:strCache>
                <c:ptCount val="1"/>
                <c:pt idx="0">
                  <c:v>강아지 유기동물 수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Sheet1!$C$51:$C$60</c:f>
              <c:strCache>
                <c:ptCount val="10"/>
                <c:pt idx="0">
                  <c:v>2012년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  <c:pt idx="6">
                  <c:v>2018년</c:v>
                </c:pt>
                <c:pt idx="7">
                  <c:v>2019년</c:v>
                </c:pt>
                <c:pt idx="8">
                  <c:v>2020년</c:v>
                </c:pt>
                <c:pt idx="9">
                  <c:v>2021년</c:v>
                </c:pt>
              </c:strCache>
            </c:strRef>
          </c:cat>
          <c:val>
            <c:numRef>
              <c:f>Sheet1!$D$51:$D$60</c:f>
              <c:numCache>
                <c:formatCode>General</c:formatCode>
                <c:ptCount val="10"/>
                <c:pt idx="0">
                  <c:v>59168</c:v>
                </c:pt>
                <c:pt idx="1">
                  <c:v>62119</c:v>
                </c:pt>
                <c:pt idx="2">
                  <c:v>59180</c:v>
                </c:pt>
                <c:pt idx="3">
                  <c:v>59633</c:v>
                </c:pt>
                <c:pt idx="4">
                  <c:v>63602</c:v>
                </c:pt>
                <c:pt idx="5">
                  <c:v>74337</c:v>
                </c:pt>
                <c:pt idx="6">
                  <c:v>91797</c:v>
                </c:pt>
                <c:pt idx="7">
                  <c:v>102363</c:v>
                </c:pt>
                <c:pt idx="8">
                  <c:v>94403</c:v>
                </c:pt>
                <c:pt idx="9">
                  <c:v>84136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4-4699-94E3-1615E4323697}"/>
            </c:ext>
          </c:extLst>
        </c:ser>
        <c:ser>
          <c:idx val="1"/>
          <c:order val="1"/>
          <c:tx>
            <c:strRef>
              <c:f>Sheet1!$E$50</c:f>
              <c:strCache>
                <c:ptCount val="1"/>
                <c:pt idx="0">
                  <c:v>고양이 유기동물 수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0000"/>
                    <a:lumMod val="104000"/>
                  </a:schemeClr>
                </a:gs>
                <a:gs pos="69000">
                  <a:schemeClr val="accent2">
                    <a:shade val="86000"/>
                    <a:satMod val="130000"/>
                    <a:lumMod val="102000"/>
                  </a:schemeClr>
                </a:gs>
                <a:gs pos="100000">
                  <a:schemeClr val="accent2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1.584472172707465E-2"/>
                  <c:y val="3.60360360360360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024-4699-94E3-1615E4323697}"/>
                </c:ext>
              </c:extLst>
            </c:dLbl>
            <c:dLbl>
              <c:idx val="1"/>
              <c:layout>
                <c:manualLayout>
                  <c:x val="1.7825311942959002E-2"/>
                  <c:y val="1.08108108108108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024-4699-94E3-1615E4323697}"/>
                </c:ext>
              </c:extLst>
            </c:dLbl>
            <c:dLbl>
              <c:idx val="2"/>
              <c:layout>
                <c:manualLayout>
                  <c:x val="1.3864131511190335E-2"/>
                  <c:y val="3.60360360360360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024-4699-94E3-1615E4323697}"/>
                </c:ext>
              </c:extLst>
            </c:dLbl>
            <c:dLbl>
              <c:idx val="3"/>
              <c:layout>
                <c:manualLayout>
                  <c:x val="1.7825311942959002E-2"/>
                  <c:y val="-3.60360360360360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024-4699-94E3-1615E4323697}"/>
                </c:ext>
              </c:extLst>
            </c:dLbl>
            <c:dLbl>
              <c:idx val="4"/>
              <c:layout>
                <c:manualLayout>
                  <c:x val="9.9029510794215944E-3"/>
                  <c:y val="-3.60360360360360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024-4699-94E3-1615E4323697}"/>
                </c:ext>
              </c:extLst>
            </c:dLbl>
            <c:dLbl>
              <c:idx val="5"/>
              <c:layout>
                <c:manualLayout>
                  <c:x val="1.782531194295907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024-4699-94E3-1615E4323697}"/>
                </c:ext>
              </c:extLst>
            </c:dLbl>
            <c:dLbl>
              <c:idx val="6"/>
              <c:layout>
                <c:manualLayout>
                  <c:x val="1.1883541295306001E-2"/>
                  <c:y val="-1.3213060574809938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024-4699-94E3-1615E4323697}"/>
                </c:ext>
              </c:extLst>
            </c:dLbl>
            <c:dLbl>
              <c:idx val="7"/>
              <c:layout>
                <c:manualLayout>
                  <c:x val="1.7825311942959002E-2"/>
                  <c:y val="-3.60360360360360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024-4699-94E3-1615E4323697}"/>
                </c:ext>
              </c:extLst>
            </c:dLbl>
            <c:dLbl>
              <c:idx val="8"/>
              <c:layout>
                <c:manualLayout>
                  <c:x val="7.9223608635373335E-3"/>
                  <c:y val="3.603603603603471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024-4699-94E3-1615E4323697}"/>
                </c:ext>
              </c:extLst>
            </c:dLbl>
            <c:dLbl>
              <c:idx val="9"/>
              <c:layout>
                <c:manualLayout>
                  <c:x val="1.1883541295306001E-2"/>
                  <c:y val="3.60360360360360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024-4699-94E3-1615E43236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Sheet1!$C$51:$C$60</c:f>
              <c:strCache>
                <c:ptCount val="10"/>
                <c:pt idx="0">
                  <c:v>2012년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  <c:pt idx="6">
                  <c:v>2018년</c:v>
                </c:pt>
                <c:pt idx="7">
                  <c:v>2019년</c:v>
                </c:pt>
                <c:pt idx="8">
                  <c:v>2020년</c:v>
                </c:pt>
                <c:pt idx="9">
                  <c:v>2021년</c:v>
                </c:pt>
              </c:strCache>
            </c:strRef>
          </c:cat>
          <c:val>
            <c:numRef>
              <c:f>Sheet1!$E$51:$E$60</c:f>
              <c:numCache>
                <c:formatCode>General</c:formatCode>
                <c:ptCount val="10"/>
                <c:pt idx="0">
                  <c:v>39136</c:v>
                </c:pt>
                <c:pt idx="1">
                  <c:v>34103</c:v>
                </c:pt>
                <c:pt idx="2">
                  <c:v>20966</c:v>
                </c:pt>
                <c:pt idx="3">
                  <c:v>21299</c:v>
                </c:pt>
                <c:pt idx="4">
                  <c:v>24912</c:v>
                </c:pt>
                <c:pt idx="5">
                  <c:v>27083</c:v>
                </c:pt>
                <c:pt idx="6">
                  <c:v>28090</c:v>
                </c:pt>
                <c:pt idx="7">
                  <c:v>31946</c:v>
                </c:pt>
                <c:pt idx="8">
                  <c:v>32770</c:v>
                </c:pt>
                <c:pt idx="9">
                  <c:v>31421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024-4699-94E3-1615E43236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10473472"/>
        <c:axId val="510468552"/>
      </c:barChart>
      <c:catAx>
        <c:axId val="510473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/>
                  <a:t>단위</a:t>
                </a:r>
                <a:r>
                  <a:rPr lang="en-US"/>
                  <a:t>: </a:t>
                </a:r>
                <a:r>
                  <a:rPr lang="ko-KR"/>
                  <a:t>마리</a:t>
                </a:r>
              </a:p>
            </c:rich>
          </c:tx>
          <c:layout>
            <c:manualLayout>
              <c:xMode val="edge"/>
              <c:yMode val="edge"/>
              <c:x val="9.4171526786955059E-3"/>
              <c:y val="0.925782524706948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0468552"/>
        <c:crosses val="autoZero"/>
        <c:auto val="1"/>
        <c:lblAlgn val="ctr"/>
        <c:lblOffset val="100"/>
        <c:noMultiLvlLbl val="0"/>
      </c:catAx>
      <c:valAx>
        <c:axId val="5104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047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500" dirty="0"/>
              <a:t>연도별 유기동물</a:t>
            </a:r>
            <a:r>
              <a:rPr lang="ko-KR" altLang="en-US" sz="1500" dirty="0"/>
              <a:t>이 겪게 될 일들</a:t>
            </a:r>
            <a:endParaRPr lang="ko-KR" sz="15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3718692749324188"/>
          <c:y val="0.16948421862971516"/>
          <c:w val="0.51604645395855275"/>
          <c:h val="0.663510998769495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EB4-4D1E-9FEE-B237A248DA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인도</c:v>
                </c:pt>
                <c:pt idx="1">
                  <c:v>분양</c:v>
                </c:pt>
                <c:pt idx="2">
                  <c:v>기증</c:v>
                </c:pt>
                <c:pt idx="3">
                  <c:v>자연사
(안락사)</c:v>
                </c:pt>
                <c:pt idx="4">
                  <c:v>기타</c:v>
                </c:pt>
                <c:pt idx="5">
                  <c:v>보호중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0.14000000000000001</c:v>
                </c:pt>
                <c:pt idx="1">
                  <c:v>0.37</c:v>
                </c:pt>
                <c:pt idx="2">
                  <c:v>0.02</c:v>
                </c:pt>
                <c:pt idx="3">
                  <c:v>0.32</c:v>
                </c:pt>
                <c:pt idx="4">
                  <c:v>0.02</c:v>
                </c:pt>
                <c:pt idx="5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4-4D1E-9FEE-B237A248DAF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지금 까지 버려진 유기동물들의 나이</a:t>
            </a:r>
          </a:p>
        </c:rich>
      </c:tx>
      <c:layout>
        <c:manualLayout>
          <c:xMode val="edge"/>
          <c:yMode val="edge"/>
          <c:x val="0.1504907518104739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D4-4C44-BDD9-E3CE84B1F2B2}"/>
              </c:ext>
            </c:extLst>
          </c:dPt>
          <c:dPt>
            <c:idx val="8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2D4-4C44-BDD9-E3CE84B1F2B2}"/>
              </c:ext>
            </c:extLst>
          </c:dPt>
          <c:dLbls>
            <c:dLbl>
              <c:idx val="7"/>
              <c:layout>
                <c:manualLayout>
                  <c:x val="1.557145016558786E-2"/>
                  <c:y val="9.824632024623865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D4-4C44-BDD9-E3CE84B1F2B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2D4-4C44-BDD9-E3CE84B1F2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0세</c:v>
                </c:pt>
                <c:pt idx="1">
                  <c:v>1세</c:v>
                </c:pt>
                <c:pt idx="2">
                  <c:v>2세</c:v>
                </c:pt>
                <c:pt idx="3">
                  <c:v>3세</c:v>
                </c:pt>
                <c:pt idx="4">
                  <c:v>4세</c:v>
                </c:pt>
                <c:pt idx="5">
                  <c:v>5세</c:v>
                </c:pt>
                <c:pt idx="6">
                  <c:v>6~10세</c:v>
                </c:pt>
                <c:pt idx="7">
                  <c:v>11~15세</c:v>
                </c:pt>
                <c:pt idx="8">
                  <c:v>16세이상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45.74</c:v>
                </c:pt>
                <c:pt idx="1">
                  <c:v>12.23</c:v>
                </c:pt>
                <c:pt idx="2">
                  <c:v>11.89</c:v>
                </c:pt>
                <c:pt idx="3">
                  <c:v>9.76</c:v>
                </c:pt>
                <c:pt idx="4">
                  <c:v>4.43</c:v>
                </c:pt>
                <c:pt idx="5">
                  <c:v>4.3</c:v>
                </c:pt>
                <c:pt idx="6">
                  <c:v>6.34</c:v>
                </c:pt>
                <c:pt idx="7">
                  <c:v>0.76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4-4C44-BDD9-E3CE84B1F2B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844222630629412"/>
          <c:y val="0.15695187522543894"/>
          <c:w val="0.62735554468967614"/>
          <c:h val="0.8138841732184772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9-2037-4C63-8175-4AF088887B4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A-2037-4C63-8175-4AF088887B4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3-2037-4C63-8175-4AF088887B4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4-2037-4C63-8175-4AF088887B4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5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5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5-2037-4C63-8175-4AF088887B4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6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6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7-2037-4C63-8175-4AF088887B4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6-2037-4C63-8175-4AF088887B4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8-2037-4C63-8175-4AF088887B4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B-2037-4C63-8175-4AF088887B47}"/>
              </c:ext>
            </c:extLst>
          </c:dPt>
          <c:dLbls>
            <c:dLbl>
              <c:idx val="0"/>
              <c:layout>
                <c:manualLayout>
                  <c:x val="-1.7130620985010548E-2"/>
                  <c:y val="-1.666799004382893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037-4C63-8175-4AF088887B47}"/>
                </c:ext>
              </c:extLst>
            </c:dLbl>
            <c:dLbl>
              <c:idx val="1"/>
              <c:layout>
                <c:manualLayout>
                  <c:x val="6.4239828693790149E-2"/>
                  <c:y val="-2.777998340638166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037-4C63-8175-4AF088887B47}"/>
                </c:ext>
              </c:extLst>
            </c:dLbl>
            <c:dLbl>
              <c:idx val="2"/>
              <c:layout>
                <c:manualLayout>
                  <c:x val="1.0289332141833448E-2"/>
                  <c:y val="-2.5456964321533982E-3"/>
                </c:manualLayout>
              </c:layout>
              <c:tx>
                <c:rich>
                  <a:bodyPr/>
                  <a:lstStyle/>
                  <a:p>
                    <a:fld id="{20394531-BA32-4CFA-80B1-081B86970E6D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2DD3439-C4F1-49BE-A747-7A9960ED7B59}" type="PERCENTAGE">
                      <a:rPr lang="en-US" altLang="ko-KR" baseline="0"/>
                      <a:pPr/>
                      <a:t>[백분율]</a:t>
                    </a:fld>
                    <a:endParaRPr lang="ko-KR" alt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037-4C63-8175-4AF088887B47}"/>
                </c:ext>
              </c:extLst>
            </c:dLbl>
            <c:dLbl>
              <c:idx val="3"/>
              <c:layout>
                <c:manualLayout>
                  <c:x val="1.4989293361884369E-2"/>
                  <c:y val="6.667196017531565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37-4C63-8175-4AF088887B47}"/>
                </c:ext>
              </c:extLst>
            </c:dLbl>
            <c:dLbl>
              <c:idx val="4"/>
              <c:layout>
                <c:manualLayout>
                  <c:x val="1.2847965738758035E-2"/>
                  <c:y val="5.000397013148681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37-4C63-8175-4AF088887B47}"/>
                </c:ext>
              </c:extLst>
            </c:dLbl>
            <c:dLbl>
              <c:idx val="5"/>
              <c:layout>
                <c:manualLayout>
                  <c:x val="1.7130620985010697E-2"/>
                  <c:y val="6.389396183467760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37-4C63-8175-4AF088887B47}"/>
                </c:ext>
              </c:extLst>
            </c:dLbl>
            <c:dLbl>
              <c:idx val="6"/>
              <c:layout>
                <c:manualLayout>
                  <c:x val="4.2826552462526769E-3"/>
                  <c:y val="1.38899917031907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037-4C63-8175-4AF088887B47}"/>
                </c:ext>
              </c:extLst>
            </c:dLbl>
            <c:dLbl>
              <c:idx val="7"/>
              <c:layout>
                <c:manualLayout>
                  <c:x val="4.0685224839400465E-2"/>
                  <c:y val="1.666799004382893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037-4C63-8175-4AF088887B47}"/>
                </c:ext>
              </c:extLst>
            </c:dLbl>
            <c:dLbl>
              <c:idx val="8"/>
              <c:layout>
                <c:manualLayout>
                  <c:x val="3.8543897216274089E-2"/>
                  <c:y val="2.222398672510525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037-4C63-8175-4AF088887B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동물을 좋아해서</c:v>
                </c:pt>
                <c:pt idx="1">
                  <c:v>가족 *자녀가 원해서</c:v>
                </c:pt>
                <c:pt idx="2">
                  <c:v>친구, 가족을 갖고 싶어서</c:v>
                </c:pt>
                <c:pt idx="3">
                  <c:v>자녀의 정서를 위해서</c:v>
                </c:pt>
                <c:pt idx="4">
                  <c:v>외로움을 달래기 위해</c:v>
                </c:pt>
                <c:pt idx="5">
                  <c:v>가족 간 소통 개선을 위해</c:v>
                </c:pt>
                <c:pt idx="6">
                  <c:v>지인 권유로</c:v>
                </c:pt>
                <c:pt idx="7">
                  <c:v>키우던 반려동물을 잊지못해</c:v>
                </c:pt>
                <c:pt idx="8">
                  <c:v>기타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0.32700000000000001</c:v>
                </c:pt>
                <c:pt idx="1">
                  <c:v>0.187</c:v>
                </c:pt>
                <c:pt idx="2" formatCode="0%">
                  <c:v>0.15</c:v>
                </c:pt>
                <c:pt idx="3">
                  <c:v>8.7999999999999995E-2</c:v>
                </c:pt>
                <c:pt idx="4">
                  <c:v>6.4000000000000001E-2</c:v>
                </c:pt>
                <c:pt idx="5">
                  <c:v>5.7000000000000002E-2</c:v>
                </c:pt>
                <c:pt idx="6">
                  <c:v>5.0999999999999997E-2</c:v>
                </c:pt>
                <c:pt idx="7" formatCode="0%">
                  <c:v>0.05</c:v>
                </c:pt>
                <c:pt idx="8">
                  <c:v>2.5999999999999999E-2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7-4C63-8175-4AF088887B4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965249806978454"/>
          <c:y val="4.8541543988982597E-2"/>
          <c:w val="0.54865163819524387"/>
          <c:h val="0.880132724812206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-9.0433008670124763E-3"/>
                  <c:y val="9.995127315018197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1A1-442A-A27E-53B25508FB2F}"/>
                </c:ext>
              </c:extLst>
            </c:dLbl>
            <c:dLbl>
              <c:idx val="1"/>
              <c:layout>
                <c:manualLayout>
                  <c:x val="-1.1068658342606919E-2"/>
                  <c:y val="-1.09039012140893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1A1-442A-A27E-53B25508FB2F}"/>
                </c:ext>
              </c:extLst>
            </c:dLbl>
            <c:dLbl>
              <c:idx val="2"/>
              <c:layout>
                <c:manualLayout>
                  <c:x val="-5.743243997526193E-3"/>
                  <c:y val="-2.72597530352232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1A1-442A-A27E-53B25508FB2F}"/>
                </c:ext>
              </c:extLst>
            </c:dLbl>
            <c:dLbl>
              <c:idx val="3"/>
              <c:layout>
                <c:manualLayout>
                  <c:x val="4.8608579414266616E-4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A1-442A-A27E-53B25508FB2F}"/>
                </c:ext>
              </c:extLst>
            </c:dLbl>
            <c:dLbl>
              <c:idx val="4"/>
              <c:layout>
                <c:manualLayout>
                  <c:x val="-2.9672279670246338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1A1-442A-A27E-53B25508FB2F}"/>
                </c:ext>
              </c:extLst>
            </c:dLbl>
            <c:dLbl>
              <c:idx val="5"/>
              <c:layout>
                <c:manualLayout>
                  <c:x val="-1.1068658342606919E-2"/>
                  <c:y val="-2.4987818287545494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1A1-442A-A27E-53B25508FB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예상보다 지출이 많아서</c:v>
                </c:pt>
                <c:pt idx="1">
                  <c:v>이사 취업 등 여건 변화</c:v>
                </c:pt>
                <c:pt idx="2">
                  <c:v>성장 후 달라진 외모</c:v>
                </c:pt>
                <c:pt idx="3">
                  <c:v>동물에 대한 무지로인해</c:v>
                </c:pt>
                <c:pt idx="4">
                  <c:v>짖음 이나 물건 파괴로 인해</c:v>
                </c:pt>
                <c:pt idx="5">
                  <c:v>동물에 대한 무지로 인해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0.222</c:v>
                </c:pt>
                <c:pt idx="1">
                  <c:v>0.17799999999999999</c:v>
                </c:pt>
                <c:pt idx="2">
                  <c:v>1.2E-2</c:v>
                </c:pt>
                <c:pt idx="3">
                  <c:v>4.4999999999999998E-2</c:v>
                </c:pt>
                <c:pt idx="4">
                  <c:v>0.27800000000000002</c:v>
                </c:pt>
                <c:pt idx="5">
                  <c:v>0.26500000000000001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1-442A-A27E-53B25508FB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예상보다 지출이 많아서</c:v>
                </c:pt>
                <c:pt idx="1">
                  <c:v>이사 취업 등 여건 변화</c:v>
                </c:pt>
                <c:pt idx="2">
                  <c:v>성장 후 달라진 외모</c:v>
                </c:pt>
                <c:pt idx="3">
                  <c:v>동물에 대한 무지로인해</c:v>
                </c:pt>
                <c:pt idx="4">
                  <c:v>짖음 이나 물건 파괴로 인해</c:v>
                </c:pt>
                <c:pt idx="5">
                  <c:v>동물에 대한 무지로 인해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C1A1-442A-A27E-53B25508F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예상보다 지출이 많아서</c:v>
                </c:pt>
                <c:pt idx="1">
                  <c:v>이사 취업 등 여건 변화</c:v>
                </c:pt>
                <c:pt idx="2">
                  <c:v>성장 후 달라진 외모</c:v>
                </c:pt>
                <c:pt idx="3">
                  <c:v>동물에 대한 무지로인해</c:v>
                </c:pt>
                <c:pt idx="4">
                  <c:v>짖음 이나 물건 파괴로 인해</c:v>
                </c:pt>
                <c:pt idx="5">
                  <c:v>동물에 대한 무지로 인해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C1A1-442A-A27E-53B25508FB2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46616800"/>
        <c:axId val="846621064"/>
      </c:barChart>
      <c:catAx>
        <c:axId val="84661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6621064"/>
        <c:crosses val="autoZero"/>
        <c:auto val="1"/>
        <c:lblAlgn val="ctr"/>
        <c:lblOffset val="100"/>
        <c:noMultiLvlLbl val="0"/>
      </c:catAx>
      <c:valAx>
        <c:axId val="8466210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661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E834E-77B3-4AA3-840A-35FD4128C8C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4A02-70A2-4738-9D4D-6D2BBD8D8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0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6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3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979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0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5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6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2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8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2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7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F3B4-1EBE-46CE-80C1-597C6234A9F4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8657-740E-4913-BF58-DC0603CC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79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82AFFEE-F64B-4869-81E2-C32D42019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BF3DD-83CB-4130-AE76-BA7B9EDB51E8}"/>
              </a:ext>
            </a:extLst>
          </p:cNvPr>
          <p:cNvSpPr txBox="1"/>
          <p:nvPr/>
        </p:nvSpPr>
        <p:spPr>
          <a:xfrm>
            <a:off x="7031736" y="643128"/>
            <a:ext cx="416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반려동물에서 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유기동물로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301FC-EA91-4327-B34E-1301323BC941}"/>
              </a:ext>
            </a:extLst>
          </p:cNvPr>
          <p:cNvSpPr txBox="1"/>
          <p:nvPr/>
        </p:nvSpPr>
        <p:spPr>
          <a:xfrm>
            <a:off x="7315200" y="2917472"/>
            <a:ext cx="405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키워지거나 버려지거나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대체 얼마나 버려지길래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유기견들은 후에 어떻게 되는지</a:t>
            </a:r>
          </a:p>
        </p:txBody>
      </p:sp>
    </p:spTree>
    <p:extLst>
      <p:ext uri="{BB962C8B-B14F-4D97-AF65-F5344CB8AC3E}">
        <p14:creationId xmlns:p14="http://schemas.microsoft.com/office/powerpoint/2010/main" val="12534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0DD084-5C41-480A-8913-83BC2D7F1378}"/>
              </a:ext>
            </a:extLst>
          </p:cNvPr>
          <p:cNvSpPr/>
          <p:nvPr/>
        </p:nvSpPr>
        <p:spPr>
          <a:xfrm>
            <a:off x="0" y="0"/>
            <a:ext cx="12192000" cy="39998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텍스트 개체 틀 80">
            <a:extLst>
              <a:ext uri="{FF2B5EF4-FFF2-40B4-BE49-F238E27FC236}">
                <a16:creationId xmlns:a16="http://schemas.microsoft.com/office/drawing/2014/main" id="{76807623-C66F-4940-B6B9-7BE736B807DE}"/>
              </a:ext>
            </a:extLst>
          </p:cNvPr>
          <p:cNvSpPr txBox="1">
            <a:spLocks/>
          </p:cNvSpPr>
          <p:nvPr/>
        </p:nvSpPr>
        <p:spPr>
          <a:xfrm>
            <a:off x="530204" y="1474787"/>
            <a:ext cx="10112375" cy="19542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요즘 아이와 함께 반려동물을 키우는 가정이 점점 많아지면서  같이 이슈가 되고 있는   문제가 하나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키우던 반려동물들을 버리는 일들이 급격하게 늘어나고 있다는 문제입니다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대체 얼마나 많은 유기동물이 생겨나는지 다음 페이지에서 확인해봅시다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46620F-B1FD-4751-B9A8-C96A344015FB}"/>
              </a:ext>
            </a:extLst>
          </p:cNvPr>
          <p:cNvSpPr txBox="1"/>
          <p:nvPr/>
        </p:nvSpPr>
        <p:spPr>
          <a:xfrm>
            <a:off x="256032" y="237044"/>
            <a:ext cx="1157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키워지거나 버려지거나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FA54199-B861-46F0-A134-378E75B3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48" y="4005326"/>
            <a:ext cx="3959352" cy="285267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DB8300C-5688-4B93-B3CE-82C58335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552" y="4003091"/>
            <a:ext cx="5340096" cy="285168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B454274-B01E-4751-A471-B0D7E45C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5327"/>
            <a:ext cx="2892552" cy="28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4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017DB06-9208-406E-B456-E4A9F408BF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578350"/>
              </p:ext>
            </p:extLst>
          </p:nvPr>
        </p:nvGraphicFramePr>
        <p:xfrm>
          <a:off x="0" y="1333500"/>
          <a:ext cx="8229600" cy="552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텍스트 개체 틀 80">
            <a:extLst>
              <a:ext uri="{FF2B5EF4-FFF2-40B4-BE49-F238E27FC236}">
                <a16:creationId xmlns:a16="http://schemas.microsoft.com/office/drawing/2014/main" id="{BD5ED88A-3CEB-46F9-A941-A57C7F000379}"/>
              </a:ext>
            </a:extLst>
          </p:cNvPr>
          <p:cNvSpPr txBox="1">
            <a:spLocks/>
          </p:cNvSpPr>
          <p:nvPr/>
        </p:nvSpPr>
        <p:spPr>
          <a:xfrm>
            <a:off x="8229600" y="2840291"/>
            <a:ext cx="3962400" cy="401770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한국에서 키워지는 반려동물의 상당수가 유기동물이 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연도별 유기동물의 통계를 보면 연간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마리 이상의 유기동물이 발생되고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이 수치는 지자체에서 관리하는 보호소 현황만 집계된 것이라 실제로는 더 많은 유기동물들이 죽거나 방생 되고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가족처럼 키우겠다던 반려동물들이 유기동물이 되는 이유는 뭐가 있을까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60977F-FEC9-4933-BEB1-6633BE1640C9}"/>
              </a:ext>
            </a:extLst>
          </p:cNvPr>
          <p:cNvSpPr/>
          <p:nvPr/>
        </p:nvSpPr>
        <p:spPr>
          <a:xfrm>
            <a:off x="0" y="-9525"/>
            <a:ext cx="12192000" cy="134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대체 얼마나 버려지길래</a:t>
            </a:r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...</a:t>
            </a:r>
            <a:endParaRPr lang="ko-KR" altLang="en-US" sz="4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0D06D5-4D7A-4733-8096-856034557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316038"/>
            <a:ext cx="3962400" cy="153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9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내용 개체 틀 22">
            <a:extLst>
              <a:ext uri="{FF2B5EF4-FFF2-40B4-BE49-F238E27FC236}">
                <a16:creationId xmlns:a16="http://schemas.microsoft.com/office/drawing/2014/main" id="{2FF12885-53FD-4C26-AFC2-137C4BE2C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53061"/>
              </p:ext>
            </p:extLst>
          </p:nvPr>
        </p:nvGraphicFramePr>
        <p:xfrm>
          <a:off x="0" y="1343025"/>
          <a:ext cx="6370320" cy="551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87F3C4-5016-45DE-9B2C-F186EA70B6CA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>
                <a:latin typeface="Arial Black" panose="020B0A04020102020204" pitchFamily="34" charset="0"/>
              </a:rPr>
              <a:t>유기동물들은 어떻게 될까</a:t>
            </a:r>
            <a:r>
              <a:rPr lang="en-US" altLang="ko-KR" sz="4500" b="1" dirty="0">
                <a:latin typeface="Arial Black" panose="020B0A04020102020204" pitchFamily="34" charset="0"/>
              </a:rPr>
              <a:t>?</a:t>
            </a:r>
            <a:endParaRPr lang="ko-KR" altLang="en-US" sz="4500" dirty="0"/>
          </a:p>
        </p:txBody>
      </p: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1FB777CB-93F9-4C15-97C9-F6AAA8936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822346"/>
              </p:ext>
            </p:extLst>
          </p:nvPr>
        </p:nvGraphicFramePr>
        <p:xfrm>
          <a:off x="6370320" y="1343025"/>
          <a:ext cx="5821680" cy="551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516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BF9AC910-7149-410F-ABF0-927765D50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011800"/>
              </p:ext>
            </p:extLst>
          </p:nvPr>
        </p:nvGraphicFramePr>
        <p:xfrm>
          <a:off x="0" y="2199116"/>
          <a:ext cx="5921502" cy="465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8AD958-86FF-4848-A094-BA0FA74F19E2}"/>
              </a:ext>
            </a:extLst>
          </p:cNvPr>
          <p:cNvSpPr/>
          <p:nvPr/>
        </p:nvSpPr>
        <p:spPr>
          <a:xfrm>
            <a:off x="0" y="1343025"/>
            <a:ext cx="5921502" cy="85609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반려 동물을 입양한 주요 이유는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8254CD-1DC2-40D7-8323-5C7DA5F647DD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반려동물을 입양한 주요이유는 무엇일까</a:t>
            </a:r>
          </a:p>
          <a:p>
            <a:pPr algn="ctr"/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65AB567-733A-4998-B099-831C83069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733829"/>
              </p:ext>
            </p:extLst>
          </p:nvPr>
        </p:nvGraphicFramePr>
        <p:xfrm>
          <a:off x="5921501" y="2196111"/>
          <a:ext cx="6270499" cy="4658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74430FB-3FE1-49E4-8A62-2A80DF9E48FB}"/>
              </a:ext>
            </a:extLst>
          </p:cNvPr>
          <p:cNvSpPr/>
          <p:nvPr/>
        </p:nvSpPr>
        <p:spPr>
          <a:xfrm>
            <a:off x="5921502" y="1336505"/>
            <a:ext cx="6257925" cy="8560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반려 동물들이 유기견이 된 주 원인이 무엇일까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5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72F7DC-89F8-4451-9D43-9560E2434968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Arial Black" panose="020B0A04020102020204" pitchFamily="34" charset="0"/>
              </a:rPr>
              <a:t>최근 유기동물의 수가 줄어들었는데 </a:t>
            </a:r>
            <a:endParaRPr lang="en-US" altLang="ko-KR" sz="3000" b="1" dirty="0">
              <a:latin typeface="Arial Black" panose="020B0A04020102020204" pitchFamily="34" charset="0"/>
            </a:endParaRPr>
          </a:p>
          <a:p>
            <a:pPr algn="ctr"/>
            <a:r>
              <a:rPr lang="ko-KR" altLang="en-US" sz="3000" b="1" dirty="0">
                <a:latin typeface="Arial Black" panose="020B0A04020102020204" pitchFamily="34" charset="0"/>
              </a:rPr>
              <a:t>무슨 노력이 있었을까</a:t>
            </a:r>
            <a:r>
              <a:rPr lang="en-US" altLang="ko-KR" sz="3000" b="1" dirty="0">
                <a:latin typeface="Arial Black" panose="020B0A04020102020204" pitchFamily="34" charset="0"/>
              </a:rPr>
              <a:t>?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98911-5519-4696-A432-F7FD36076EB2}"/>
              </a:ext>
            </a:extLst>
          </p:cNvPr>
          <p:cNvSpPr/>
          <p:nvPr/>
        </p:nvSpPr>
        <p:spPr>
          <a:xfrm>
            <a:off x="4008120" y="1327361"/>
            <a:ext cx="3913632" cy="519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동물보호법이 개정됐다</a:t>
            </a:r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텍스트 개체 틀 80">
            <a:extLst>
              <a:ext uri="{FF2B5EF4-FFF2-40B4-BE49-F238E27FC236}">
                <a16:creationId xmlns:a16="http://schemas.microsoft.com/office/drawing/2014/main" id="{C97AD1E5-6272-41D0-90C4-33D54B9A4333}"/>
              </a:ext>
            </a:extLst>
          </p:cNvPr>
          <p:cNvSpPr txBox="1">
            <a:spLocks/>
          </p:cNvSpPr>
          <p:nvPr/>
        </p:nvSpPr>
        <p:spPr>
          <a:xfrm>
            <a:off x="4008120" y="1856232"/>
            <a:ext cx="3913632" cy="5001768"/>
          </a:xfrm>
          <a:prstGeom prst="rect">
            <a:avLst/>
          </a:prstGeom>
          <a:solidFill>
            <a:srgbClr val="C4FCCD"/>
          </a:solidFill>
        </p:spPr>
        <p:txBody>
          <a:bodyPr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유기동물의 숫자가 천장을 뚫을 정도로 늘어났다</a:t>
            </a: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그로 인해 </a:t>
            </a: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국회 본회의에서 동물보호법의 일부개정안이 통과했다</a:t>
            </a: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동물학대 처벌 상향 </a:t>
            </a: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▶</a:t>
            </a: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동물 유기행위 벌금형 전환</a:t>
            </a:r>
            <a:endParaRPr lang="en-US" altLang="ko-KR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등록대상 동물 구매 시 동물등록 의무화</a:t>
            </a:r>
            <a:endParaRPr lang="en-US" altLang="ko-KR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</a:t>
            </a:r>
            <a:r>
              <a:rPr lang="ko-KR" altLang="en-US" sz="15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등록월령과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판매월령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일치</a:t>
            </a:r>
            <a:endParaRPr lang="en-US" altLang="ko-KR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맹견 소유자의 맹견보험 가입 의무화</a:t>
            </a:r>
            <a:endParaRPr lang="en-US" altLang="ko-KR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여러가지 개정이 있었으며</a:t>
            </a: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후로도 꾸준한 보호법강화로 인해 조금씩 줄어들었다고 생각한다</a:t>
            </a:r>
            <a:r>
              <a:rPr lang="en-US" altLang="ko-KR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869559-7716-49D2-A3E9-4BBC703A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167"/>
            <a:ext cx="4008120" cy="5514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F5A195-BE2F-47A6-989A-597FE4C2F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52" y="1327360"/>
            <a:ext cx="4270248" cy="55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3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246</TotalTime>
  <Words>274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맑은 고딕</vt:lpstr>
      <vt:lpstr>Arial</vt:lpstr>
      <vt:lpstr>Arial Black</vt:lpstr>
      <vt:lpstr>Bookman Old Style</vt:lpstr>
      <vt:lpstr>Rockwell</vt:lpstr>
      <vt:lpstr>Wingdings 3</vt:lpstr>
      <vt:lpstr>Damask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요한</dc:creator>
  <cp:lastModifiedBy>남 요한</cp:lastModifiedBy>
  <cp:revision>29</cp:revision>
  <dcterms:created xsi:type="dcterms:W3CDTF">2023-02-23T08:27:30Z</dcterms:created>
  <dcterms:modified xsi:type="dcterms:W3CDTF">2023-02-24T08:47:14Z</dcterms:modified>
</cp:coreProperties>
</file>