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9F"/>
    <a:srgbClr val="E4E4E4"/>
    <a:srgbClr val="FFFFFF"/>
    <a:srgbClr val="D9D9D9"/>
    <a:srgbClr val="3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94660"/>
  </p:normalViewPr>
  <p:slideViewPr>
    <p:cSldViewPr snapToGrid="0">
      <p:cViewPr>
        <p:scale>
          <a:sx n="125" d="100"/>
          <a:sy n="125" d="100"/>
        </p:scale>
        <p:origin x="-2529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0E16E-D461-39D3-510C-2E248E0FD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F0525-1B7A-5A9E-4D80-C8B21976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3C09-FD37-DC75-4B53-5D33BE5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7F33B-9CFE-F12D-C7A3-9085CB4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6D02A-E8BC-BB05-2536-D4E5739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8673-D205-9B49-8E61-C38C08E6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AC17BE-E22C-8A7E-212C-F5E5695D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F0731-826C-CE84-CDF4-30B7B19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2428-CE22-B1AB-A94E-F8115EE0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864A2-8A3D-D2AF-0030-097F852D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FEA3D-09A6-4047-5D81-D0BCCC518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A1DA-929F-AD34-16EF-DA60A4068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F8ECC-0B75-8CF5-F782-B93D2E7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A2DD0-2D32-7BB5-5942-054C92FA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E960C-B35C-569F-8419-E13C6FE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3592-8291-765A-3D85-9D2FEFBD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01184-BF2D-7AC9-0D76-6ACF706D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1942B-4C7F-5999-3E8F-F17E5B09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B10CD-DBA8-3449-5161-8862F24A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F43DC-B3B1-EDA3-C877-E563A667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6DD39-5D10-2A19-5229-4B8DDAC7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DE81C-A4CD-034E-06CD-89D16CEB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CD755-BAC9-95CA-E96E-82ED8139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46E4D-CFE5-D249-F69B-D5BA0402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6B488-733A-BD17-2BEF-8AEA69D0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AC8C-851C-DBF2-470D-F85A2BA6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A49-ADEF-1A4B-2EC8-BC388857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7AF69-DC9D-0BFF-7C7C-C483777EE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5E181-C731-03E9-56F1-FE92001C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4CC20-81C2-FDE9-34F1-AD66CA51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A35C1-F938-EDC3-3CD4-8C1A5A6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5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21D49-CB95-748E-92B7-F9ED6343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9CDD9-CA24-69A2-E8E8-23A86EA9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C1F88-5BBF-0C2F-3902-758CB329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289134-9B52-9A53-18FB-BCB5EF30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98D35F-F555-BC03-6AB0-07740A2A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278B8F-F2E2-5AA9-DE92-EE34D507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22CDE3-0687-9CCE-58AD-F920F587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ED1B7-036D-9429-3361-D2C3E6C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6F3D-F70E-3F2E-24B0-A0C3CCFE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5D670A-C8FB-EE22-F44C-09D9DB59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02C81-1417-F358-8720-253C3394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9C25C-E187-7F0C-7496-27D2BE35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6BB105-A635-EE4A-7026-A9936279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60CD8D-64CD-C94E-9AA6-76482C27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9A2DE-2951-33F1-CEB1-69A79C17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290FA-D4C4-D171-4A91-C5365903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A0B1-6025-B4BF-D281-B8D13E8F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5FAC-538A-981D-79C5-4637EEEB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B6190-3563-3D8F-BD0A-0DF489D3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9EC9D-7054-527E-5929-6B5E84ED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8BC1F-6898-52B3-8168-079979F4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7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69F9A-9391-EFDC-96C1-DBE140AE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11EEA-C9B1-8A3F-4379-4F66B3088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8740C-F156-70C0-BEAD-9B374A17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7300E-423B-6814-E05A-88A79B93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BE1BB-BA83-3DE6-E19D-28952019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9D517-B022-8AE5-3A55-2DA637F2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A31014-562F-5521-90EA-4FD4A494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E6B71-ED0B-65C1-C8E1-F0A427912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DA31D-F282-2B99-F0E7-82D672182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7187-8591-4C84-8010-F6C5ACF516D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DE787-5785-6139-70CD-C33689CF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F4144-EE90-8F8A-284B-94F557286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64CC-90D9-4564-95FE-5F94EC23F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8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508F39-FA4B-6449-F90C-FDC87D036656}"/>
              </a:ext>
            </a:extLst>
          </p:cNvPr>
          <p:cNvSpPr/>
          <p:nvPr/>
        </p:nvSpPr>
        <p:spPr>
          <a:xfrm>
            <a:off x="144929" y="1015251"/>
            <a:ext cx="11902141" cy="5711265"/>
          </a:xfrm>
          <a:prstGeom prst="roundRect">
            <a:avLst>
              <a:gd name="adj" fmla="val 78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E508F-F3D3-82D2-4D7C-33939E53869F}"/>
              </a:ext>
            </a:extLst>
          </p:cNvPr>
          <p:cNvSpPr txBox="1"/>
          <p:nvPr/>
        </p:nvSpPr>
        <p:spPr>
          <a:xfrm>
            <a:off x="324410" y="224055"/>
            <a:ext cx="861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지역별 기후 리스크 기반 농작물재해보험 대응 전략 제안</a:t>
            </a:r>
            <a:endParaRPr lang="ko-KR" altLang="en-US" sz="28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B19D4-809A-10C5-59B8-89CF84B57204}"/>
              </a:ext>
            </a:extLst>
          </p:cNvPr>
          <p:cNvSpPr txBox="1"/>
          <p:nvPr/>
        </p:nvSpPr>
        <p:spPr>
          <a:xfrm>
            <a:off x="605304" y="1176573"/>
            <a:ext cx="1513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분석 배경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276DC-5226-5AE1-A209-4B576EB6D6EA}"/>
              </a:ext>
            </a:extLst>
          </p:cNvPr>
          <p:cNvSpPr txBox="1"/>
          <p:nvPr/>
        </p:nvSpPr>
        <p:spPr>
          <a:xfrm>
            <a:off x="605303" y="3800728"/>
            <a:ext cx="2299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데이터 개요 </a:t>
            </a:r>
            <a:r>
              <a:rPr lang="en-US" altLang="ko-KR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&amp; EDA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3F26DF6-B7E0-04E8-49BB-81DE754FA4E5}"/>
              </a:ext>
            </a:extLst>
          </p:cNvPr>
          <p:cNvSpPr/>
          <p:nvPr/>
        </p:nvSpPr>
        <p:spPr>
          <a:xfrm>
            <a:off x="360279" y="1584765"/>
            <a:ext cx="3747621" cy="2206350"/>
          </a:xfrm>
          <a:prstGeom prst="roundRect">
            <a:avLst>
              <a:gd name="adj" fmla="val 9544"/>
            </a:avLst>
          </a:prstGeom>
          <a:solidFill>
            <a:srgbClr val="E4E4E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8613C3-D71F-FDF3-44F1-D38FC7876E12}"/>
              </a:ext>
            </a:extLst>
          </p:cNvPr>
          <p:cNvSpPr/>
          <p:nvPr/>
        </p:nvSpPr>
        <p:spPr>
          <a:xfrm>
            <a:off x="360278" y="4179672"/>
            <a:ext cx="5031023" cy="2370539"/>
          </a:xfrm>
          <a:prstGeom prst="roundRect">
            <a:avLst>
              <a:gd name="adj" fmla="val 9544"/>
            </a:avLst>
          </a:prstGeom>
          <a:solidFill>
            <a:srgbClr val="E4E4E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2B5E-5E02-9A6C-E4D5-E61533C6604A}"/>
              </a:ext>
            </a:extLst>
          </p:cNvPr>
          <p:cNvSpPr txBox="1"/>
          <p:nvPr/>
        </p:nvSpPr>
        <p:spPr>
          <a:xfrm>
            <a:off x="4540810" y="1176573"/>
            <a:ext cx="1513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분석 흐름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2B0E63-6E03-5B5B-F37C-C4AFF7356510}"/>
              </a:ext>
            </a:extLst>
          </p:cNvPr>
          <p:cNvSpPr/>
          <p:nvPr/>
        </p:nvSpPr>
        <p:spPr>
          <a:xfrm>
            <a:off x="4391409" y="1584765"/>
            <a:ext cx="7440311" cy="2206350"/>
          </a:xfrm>
          <a:prstGeom prst="roundRect">
            <a:avLst>
              <a:gd name="adj" fmla="val 9544"/>
            </a:avLst>
          </a:prstGeom>
          <a:solidFill>
            <a:srgbClr val="E4E4E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36F1A5B-EF3B-43E6-45BB-9E20B0FCFBBC}"/>
              </a:ext>
            </a:extLst>
          </p:cNvPr>
          <p:cNvGrpSpPr/>
          <p:nvPr/>
        </p:nvGrpSpPr>
        <p:grpSpPr>
          <a:xfrm>
            <a:off x="4558068" y="1769431"/>
            <a:ext cx="2318024" cy="1789085"/>
            <a:chOff x="720436" y="1177634"/>
            <a:chExt cx="2334491" cy="341514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46C21C0-EF36-AD89-5244-46AAF3D1D1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350000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65A6447-7F73-3698-5E4D-67F41F8DEC11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1. </a:t>
              </a: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기후 리스크 점수 산출</a:t>
              </a:r>
              <a:endPara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4F738D6-6BF8-7B9E-ABF6-6F36C97DB06A}"/>
              </a:ext>
            </a:extLst>
          </p:cNvPr>
          <p:cNvSpPr/>
          <p:nvPr/>
        </p:nvSpPr>
        <p:spPr>
          <a:xfrm>
            <a:off x="4649547" y="2269106"/>
            <a:ext cx="1314223" cy="11255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ECE6DA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FC84A2-9818-92E6-A138-F3C6085FF415}"/>
              </a:ext>
            </a:extLst>
          </p:cNvPr>
          <p:cNvSpPr txBox="1"/>
          <p:nvPr/>
        </p:nvSpPr>
        <p:spPr>
          <a:xfrm>
            <a:off x="4690110" y="3093762"/>
            <a:ext cx="12524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600" kern="0" dirty="0" err="1">
                <a:solidFill>
                  <a:srgbClr val="35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RandomForestRegressor</a:t>
            </a:r>
            <a:endParaRPr lang="en-US" altLang="ko-KR" sz="600" kern="0" dirty="0">
              <a:solidFill>
                <a:srgbClr val="35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  <a:sym typeface="Arial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4F08DB-DA24-98F3-26A8-4F83A739F6AA}"/>
              </a:ext>
            </a:extLst>
          </p:cNvPr>
          <p:cNvCxnSpPr>
            <a:cxnSpLocks/>
          </p:cNvCxnSpPr>
          <p:nvPr/>
        </p:nvCxnSpPr>
        <p:spPr>
          <a:xfrm>
            <a:off x="5976470" y="2794338"/>
            <a:ext cx="129308" cy="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1A05880-50C1-C2CA-BE1B-E6AE254FC9BB}"/>
              </a:ext>
            </a:extLst>
          </p:cNvPr>
          <p:cNvSpPr txBox="1"/>
          <p:nvPr/>
        </p:nvSpPr>
        <p:spPr>
          <a:xfrm>
            <a:off x="6000715" y="2361439"/>
            <a:ext cx="83369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700" kern="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지역별로 재해가 농작물 생산에 미치는 영향을 가중치로 파악</a:t>
            </a:r>
          </a:p>
          <a:p>
            <a:pPr algn="ctr" latinLnBrk="0">
              <a:buClr>
                <a:srgbClr val="000000"/>
              </a:buClr>
              <a:buFont typeface="Arial"/>
              <a:buNone/>
            </a:pPr>
            <a:endParaRPr lang="en-US" altLang="ko-KR" sz="700" kern="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  <a:sym typeface="Arial"/>
            </a:endParaRPr>
          </a:p>
          <a:p>
            <a:pPr algn="ctr" latinLnBrk="0">
              <a:buClr>
                <a:srgbClr val="000000"/>
              </a:buClr>
              <a:buFont typeface="Arial"/>
              <a:buNone/>
            </a:pPr>
            <a:endParaRPr lang="en-US" altLang="ko-KR" sz="700" kern="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  <a:sym typeface="Arial"/>
            </a:endParaRPr>
          </a:p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700" kern="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최종 지역별</a:t>
            </a:r>
            <a:endParaRPr lang="en-US" altLang="ko-KR" sz="700" kern="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  <a:sym typeface="Arial"/>
            </a:endParaRPr>
          </a:p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700" kern="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기후 리스크 산식</a:t>
            </a:r>
            <a:endParaRPr lang="en-US" altLang="ko-KR" sz="700" kern="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  <a:sym typeface="Arial"/>
            </a:endParaRPr>
          </a:p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700" kern="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도출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AE577E-9541-8B52-9E7F-93AF4BA7475F}"/>
              </a:ext>
            </a:extLst>
          </p:cNvPr>
          <p:cNvSpPr txBox="1"/>
          <p:nvPr/>
        </p:nvSpPr>
        <p:spPr>
          <a:xfrm>
            <a:off x="4927867" y="1985510"/>
            <a:ext cx="15784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700" b="1" kern="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Description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20B5146-F753-EA6D-C8CA-4A5BFDFA124D}"/>
              </a:ext>
            </a:extLst>
          </p:cNvPr>
          <p:cNvGrpSpPr/>
          <p:nvPr/>
        </p:nvGrpSpPr>
        <p:grpSpPr>
          <a:xfrm>
            <a:off x="4763834" y="2406936"/>
            <a:ext cx="1096581" cy="498098"/>
            <a:chOff x="5049490" y="2415954"/>
            <a:chExt cx="1096581" cy="49809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43EAB91-F8DC-3BFC-C221-378D8BA45A81}"/>
                </a:ext>
              </a:extLst>
            </p:cNvPr>
            <p:cNvSpPr/>
            <p:nvPr/>
          </p:nvSpPr>
          <p:spPr>
            <a:xfrm>
              <a:off x="5676957" y="2415954"/>
              <a:ext cx="469114" cy="498098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농작물 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생산량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데이터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926D252-BA24-2BF1-FA0D-9DE355F1CE88}"/>
                </a:ext>
              </a:extLst>
            </p:cNvPr>
            <p:cNvSpPr/>
            <p:nvPr/>
          </p:nvSpPr>
          <p:spPr>
            <a:xfrm>
              <a:off x="5049490" y="2415954"/>
              <a:ext cx="469114" cy="495561"/>
            </a:xfrm>
            <a:prstGeom prst="roundRect">
              <a:avLst/>
            </a:prstGeom>
            <a:solidFill>
              <a:srgbClr val="002060"/>
            </a:solidFill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기후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데이터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BF2FA8-DC5D-567D-B6FA-3EA35008B244}"/>
                </a:ext>
              </a:extLst>
            </p:cNvPr>
            <p:cNvSpPr txBox="1"/>
            <p:nvPr/>
          </p:nvSpPr>
          <p:spPr>
            <a:xfrm>
              <a:off x="5421623" y="2572524"/>
              <a:ext cx="360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altLang="ko-KR" sz="900" kern="0" dirty="0">
                  <a:solidFill>
                    <a:srgbClr val="000000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  <a:sym typeface="Arial"/>
                </a:rPr>
                <a:t>+</a:t>
              </a:r>
              <a:endParaRPr lang="ko-KR" altLang="en-US" sz="900" kern="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670168E-7B8D-926D-7C54-5ED93FFD25B9}"/>
              </a:ext>
            </a:extLst>
          </p:cNvPr>
          <p:cNvSpPr txBox="1"/>
          <p:nvPr/>
        </p:nvSpPr>
        <p:spPr>
          <a:xfrm>
            <a:off x="360279" y="682473"/>
            <a:ext cx="374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Team: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투핫투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이승아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남윤지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송태원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조윤아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4CED9FD-AE9E-CDF0-21F3-920056253F6D}"/>
              </a:ext>
            </a:extLst>
          </p:cNvPr>
          <p:cNvGrpSpPr/>
          <p:nvPr/>
        </p:nvGrpSpPr>
        <p:grpSpPr>
          <a:xfrm>
            <a:off x="6945082" y="1769431"/>
            <a:ext cx="2564229" cy="1789085"/>
            <a:chOff x="720436" y="1177634"/>
            <a:chExt cx="2334491" cy="3415148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F2E010E-45BD-BE5D-2035-CE1A2BCC6D0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970B0D4-1F76-17ED-2A74-4798EA0E779A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2. </a:t>
              </a:r>
              <a:r>
                <a:rPr lang="ko-KR" altLang="en-US" sz="700" dirty="0">
                  <a:solidFill>
                    <a:schemeClr val="bg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군집화</a:t>
              </a:r>
              <a:endParaRPr lang="en-US" altLang="ko-KR" sz="7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55CA448-10A8-CC5A-9BED-C7B385D4BD2F}"/>
              </a:ext>
            </a:extLst>
          </p:cNvPr>
          <p:cNvSpPr txBox="1"/>
          <p:nvPr/>
        </p:nvSpPr>
        <p:spPr>
          <a:xfrm>
            <a:off x="8051842" y="2316774"/>
            <a:ext cx="1457469" cy="85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600" b="1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‘</a:t>
            </a:r>
            <a:r>
              <a:rPr lang="ko-KR" altLang="en-US" sz="700" b="1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리스크는 낮지만 손해율이 높은 지역’</a:t>
            </a:r>
            <a:endParaRPr lang="en-US" altLang="ko-KR" sz="700" b="0" i="0" u="none" strike="noStrike" dirty="0">
              <a:solidFill>
                <a:srgbClr val="000000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700" b="1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‘리스크는 높지만 손해율이 낮은 지역’</a:t>
            </a:r>
            <a:endParaRPr lang="en-US" altLang="ko-KR" sz="7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600" b="0" i="0" u="none" strike="noStrike" dirty="0">
              <a:solidFill>
                <a:srgbClr val="000000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600" b="0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차별화된 보험 제도 개입이 요구되는</a:t>
            </a:r>
            <a:endParaRPr lang="en-US" altLang="ko-KR" sz="700" b="0" i="0" u="none" strike="noStrike" dirty="0">
              <a:solidFill>
                <a:srgbClr val="000000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700" b="1" i="0" u="none" strike="noStrike" dirty="0">
                <a:solidFill>
                  <a:srgbClr val="C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개입 우선 지역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도출</a:t>
            </a:r>
            <a:endParaRPr lang="ko-KR" altLang="en-US" sz="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0360897-AC7F-A0FC-8CB2-9F5ED9E03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28110"/>
              </p:ext>
            </p:extLst>
          </p:nvPr>
        </p:nvGraphicFramePr>
        <p:xfrm>
          <a:off x="7119837" y="2511682"/>
          <a:ext cx="882762" cy="632690"/>
        </p:xfrm>
        <a:graphic>
          <a:graphicData uri="http://schemas.openxmlformats.org/drawingml/2006/table">
            <a:tbl>
              <a:tblPr firstRow="1" bandRow="1"/>
              <a:tblGrid>
                <a:gridCol w="441381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441381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31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31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CBF0E1E-EAE8-70F7-D453-5BDEA7409B2C}"/>
              </a:ext>
            </a:extLst>
          </p:cNvPr>
          <p:cNvCxnSpPr>
            <a:cxnSpLocks/>
          </p:cNvCxnSpPr>
          <p:nvPr/>
        </p:nvCxnSpPr>
        <p:spPr>
          <a:xfrm>
            <a:off x="7117789" y="3157044"/>
            <a:ext cx="1178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CBC538C-2163-3F13-5C55-732BD1093934}"/>
              </a:ext>
            </a:extLst>
          </p:cNvPr>
          <p:cNvSpPr txBox="1"/>
          <p:nvPr/>
        </p:nvSpPr>
        <p:spPr>
          <a:xfrm>
            <a:off x="6935419" y="2164484"/>
            <a:ext cx="4251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손해율</a:t>
            </a:r>
            <a:endParaRPr lang="ko-KR" altLang="en-US" sz="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3BB78C-0F93-DCF8-6A77-B06B1A65020F}"/>
              </a:ext>
            </a:extLst>
          </p:cNvPr>
          <p:cNvSpPr txBox="1"/>
          <p:nvPr/>
        </p:nvSpPr>
        <p:spPr>
          <a:xfrm>
            <a:off x="7787393" y="3200151"/>
            <a:ext cx="728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기후 리스크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33095B-19A4-F390-2132-E73F3D78CFD3}"/>
              </a:ext>
            </a:extLst>
          </p:cNvPr>
          <p:cNvSpPr txBox="1"/>
          <p:nvPr/>
        </p:nvSpPr>
        <p:spPr>
          <a:xfrm>
            <a:off x="7069078" y="1997399"/>
            <a:ext cx="235644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700" b="1" i="0" u="none" strike="noStrike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기후 리스크 </a:t>
            </a:r>
            <a:r>
              <a:rPr lang="en-US" altLang="ko-KR" sz="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&amp; </a:t>
            </a:r>
            <a:r>
              <a:rPr lang="ko-KR" altLang="en-US" sz="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보험 </a:t>
            </a:r>
            <a:r>
              <a:rPr lang="ko-KR" altLang="en-US" sz="700" b="1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손해율</a:t>
            </a:r>
            <a:r>
              <a:rPr lang="ko-KR" altLang="en-US" sz="700" b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간 관계 고려를 위한 군집 분석 </a:t>
            </a:r>
            <a:endParaRPr lang="en-US" altLang="ko-KR" sz="700" b="1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B46BB3A-8375-14A4-9A74-3DA156818991}"/>
              </a:ext>
            </a:extLst>
          </p:cNvPr>
          <p:cNvCxnSpPr>
            <a:cxnSpLocks/>
          </p:cNvCxnSpPr>
          <p:nvPr/>
        </p:nvCxnSpPr>
        <p:spPr>
          <a:xfrm flipV="1">
            <a:off x="7119837" y="2316179"/>
            <a:ext cx="0" cy="853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63F7E864-C36A-4F92-3639-5CBAAD86C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59" y="441006"/>
            <a:ext cx="679423" cy="19299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41897C9D-8556-BA3C-BADC-2F04EAB42C71}"/>
              </a:ext>
            </a:extLst>
          </p:cNvPr>
          <p:cNvGrpSpPr/>
          <p:nvPr/>
        </p:nvGrpSpPr>
        <p:grpSpPr>
          <a:xfrm>
            <a:off x="9556940" y="1769431"/>
            <a:ext cx="2118121" cy="1789085"/>
            <a:chOff x="3393098" y="1427349"/>
            <a:chExt cx="5312752" cy="2759267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D2A0542-203B-5664-1E97-6D0DF64A733A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348F5801-A652-5295-9DAB-BA1342AD5138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7422319-6E12-7A57-3E76-60ED8F62157B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7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7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D42504-A468-CD86-027A-2BEC15374F9C}"/>
                </a:ext>
              </a:extLst>
            </p:cNvPr>
            <p:cNvSpPr txBox="1"/>
            <p:nvPr/>
          </p:nvSpPr>
          <p:spPr>
            <a:xfrm>
              <a:off x="3865058" y="1693824"/>
              <a:ext cx="4572000" cy="9503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8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8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8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sz="1000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1DC42BA-C980-CAB6-AC91-D71EF54056D4}"/>
                    </a:ext>
                  </a:extLst>
                </p:cNvPr>
                <p:cNvSpPr txBox="1"/>
                <p:nvPr/>
              </p:nvSpPr>
              <p:spPr>
                <a:xfrm>
                  <a:off x="3393098" y="2374797"/>
                  <a:ext cx="2667581" cy="1115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sz="7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sz="700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sz="700" dirty="0" err="1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요율</a:t>
                  </a:r>
                  <a:r>
                    <a:rPr lang="ko-KR" altLang="en-US" sz="700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인상</a:t>
                  </a:r>
                  <a:r>
                    <a:rPr lang="ko-KR" altLang="en-US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endParaRPr lang="en-US" altLang="ko-KR" sz="7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1DC42BA-C980-CAB6-AC91-D71EF5405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098" y="2374797"/>
                  <a:ext cx="2667581" cy="11152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0A822EA-E2EA-3AD6-586F-70D40CD11931}"/>
                    </a:ext>
                  </a:extLst>
                </p:cNvPr>
                <p:cNvSpPr txBox="1"/>
                <p:nvPr/>
              </p:nvSpPr>
              <p:spPr>
                <a:xfrm>
                  <a:off x="5970100" y="2307581"/>
                  <a:ext cx="2622752" cy="1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sz="700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sz="700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sz="700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sz="7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sz="7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sz="700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</a:t>
                  </a:r>
                  <a:endParaRPr lang="en-US" altLang="ko-KR" sz="7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ko-KR" altLang="en-US" sz="700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실현 가능성과 기대 효과 </a:t>
                  </a:r>
                  <a:r>
                    <a:rPr lang="ko-KR" altLang="en-US" sz="7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sz="7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0A822EA-E2EA-3AD6-586F-70D40CD11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0" y="2307581"/>
                  <a:ext cx="2622752" cy="13885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472507B-C342-0CC0-FAEC-F75663890FAF}"/>
                </a:ext>
              </a:extLst>
            </p:cNvPr>
            <p:cNvCxnSpPr>
              <a:cxnSpLocks/>
            </p:cNvCxnSpPr>
            <p:nvPr/>
          </p:nvCxnSpPr>
          <p:spPr>
            <a:xfrm>
              <a:off x="6039008" y="2286542"/>
              <a:ext cx="7749" cy="144145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6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89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C30E9-932D-07D5-5C71-11ABECAF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057E51-428A-5EAE-86EF-D2EE705DF818}"/>
              </a:ext>
            </a:extLst>
          </p:cNvPr>
          <p:cNvSpPr/>
          <p:nvPr/>
        </p:nvSpPr>
        <p:spPr>
          <a:xfrm>
            <a:off x="144929" y="1015251"/>
            <a:ext cx="11902141" cy="5711265"/>
          </a:xfrm>
          <a:prstGeom prst="roundRect">
            <a:avLst>
              <a:gd name="adj" fmla="val 78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C47A3-D685-E858-0592-7D634CE80EE5}"/>
              </a:ext>
            </a:extLst>
          </p:cNvPr>
          <p:cNvSpPr txBox="1"/>
          <p:nvPr/>
        </p:nvSpPr>
        <p:spPr>
          <a:xfrm>
            <a:off x="324410" y="224055"/>
            <a:ext cx="861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지역별 기후 리스크 기반 농작물재해보험 대응 전략 제안</a:t>
            </a:r>
            <a:endParaRPr lang="ko-KR" altLang="en-US" sz="28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6838A-D3CB-78B7-71D3-2C8AF20D4E6A}"/>
              </a:ext>
            </a:extLst>
          </p:cNvPr>
          <p:cNvSpPr txBox="1"/>
          <p:nvPr/>
        </p:nvSpPr>
        <p:spPr>
          <a:xfrm>
            <a:off x="605304" y="1176573"/>
            <a:ext cx="248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지역별 기후 리스크 산출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D94B77-283B-A722-DF54-DA348CC34469}"/>
              </a:ext>
            </a:extLst>
          </p:cNvPr>
          <p:cNvSpPr/>
          <p:nvPr/>
        </p:nvSpPr>
        <p:spPr>
          <a:xfrm>
            <a:off x="360279" y="1584764"/>
            <a:ext cx="3747621" cy="4957229"/>
          </a:xfrm>
          <a:prstGeom prst="roundRect">
            <a:avLst>
              <a:gd name="adj" fmla="val 9544"/>
            </a:avLst>
          </a:prstGeom>
          <a:solidFill>
            <a:srgbClr val="E4E4E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0D861-625E-524A-C8E6-D3E2B7BF243B}"/>
              </a:ext>
            </a:extLst>
          </p:cNvPr>
          <p:cNvSpPr txBox="1"/>
          <p:nvPr/>
        </p:nvSpPr>
        <p:spPr>
          <a:xfrm>
            <a:off x="360279" y="682473"/>
            <a:ext cx="374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Team: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투핫투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이승아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남윤지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송태원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조윤아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D703422F-CE86-DA14-B56D-2C63010E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59" y="441006"/>
            <a:ext cx="679423" cy="192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2AE0DA-C0B0-74E1-70BC-A9B1DD7F51AB}"/>
              </a:ext>
            </a:extLst>
          </p:cNvPr>
          <p:cNvSpPr txBox="1"/>
          <p:nvPr/>
        </p:nvSpPr>
        <p:spPr>
          <a:xfrm>
            <a:off x="4467213" y="1176573"/>
            <a:ext cx="294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기후 리스크 </a:t>
            </a:r>
            <a:r>
              <a:rPr lang="en-US" altLang="ko-KR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– </a:t>
            </a:r>
            <a:r>
              <a:rPr lang="ko-KR" altLang="en-US" b="1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손해율</a:t>
            </a:r>
            <a:r>
              <a:rPr lang="ko-KR" altLang="en-US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 군집화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D5345E-0FA8-8DC7-287D-936D7B5CB1C5}"/>
              </a:ext>
            </a:extLst>
          </p:cNvPr>
          <p:cNvSpPr/>
          <p:nvPr/>
        </p:nvSpPr>
        <p:spPr>
          <a:xfrm>
            <a:off x="4222189" y="1584764"/>
            <a:ext cx="3747621" cy="4957229"/>
          </a:xfrm>
          <a:prstGeom prst="roundRect">
            <a:avLst>
              <a:gd name="adj" fmla="val 9544"/>
            </a:avLst>
          </a:prstGeom>
          <a:solidFill>
            <a:srgbClr val="E4E4E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0EBBD-B6CB-46FF-AA34-EA1456424205}"/>
              </a:ext>
            </a:extLst>
          </p:cNvPr>
          <p:cNvSpPr txBox="1"/>
          <p:nvPr/>
        </p:nvSpPr>
        <p:spPr>
          <a:xfrm>
            <a:off x="8329123" y="1137714"/>
            <a:ext cx="294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Bitter Medium"/>
              </a:rPr>
              <a:t>지역별 대응 전략 제안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C474EE-FB3E-A58D-511F-A4F2AAE9869C}"/>
              </a:ext>
            </a:extLst>
          </p:cNvPr>
          <p:cNvSpPr/>
          <p:nvPr/>
        </p:nvSpPr>
        <p:spPr>
          <a:xfrm>
            <a:off x="8084099" y="1545905"/>
            <a:ext cx="3747621" cy="4957229"/>
          </a:xfrm>
          <a:prstGeom prst="roundRect">
            <a:avLst>
              <a:gd name="adj" fmla="val 9544"/>
            </a:avLst>
          </a:prstGeom>
          <a:solidFill>
            <a:srgbClr val="E4E4E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6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181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Pretendard ExtraBold</vt:lpstr>
      <vt:lpstr>Pretendard Medium</vt:lpstr>
      <vt:lpstr>Pretendard SemiBold</vt:lpstr>
      <vt:lpstr>나눔스퀘어_ac</vt:lpstr>
      <vt:lpstr>나눔스퀘어_ac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윤지 남</dc:creator>
  <cp:lastModifiedBy>윤지 남</cp:lastModifiedBy>
  <cp:revision>11</cp:revision>
  <dcterms:created xsi:type="dcterms:W3CDTF">2025-05-19T09:41:42Z</dcterms:created>
  <dcterms:modified xsi:type="dcterms:W3CDTF">2025-05-20T04:38:08Z</dcterms:modified>
</cp:coreProperties>
</file>