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1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59" r:id="rId26"/>
    <p:sldId id="360" r:id="rId27"/>
    <p:sldId id="381" r:id="rId28"/>
    <p:sldId id="383" r:id="rId29"/>
    <p:sldId id="385" r:id="rId30"/>
    <p:sldId id="380" r:id="rId31"/>
    <p:sldId id="386" r:id="rId32"/>
    <p:sldId id="387" r:id="rId33"/>
    <p:sldId id="388" r:id="rId34"/>
    <p:sldId id="389" r:id="rId35"/>
    <p:sldId id="312" r:id="rId36"/>
    <p:sldId id="273" r:id="rId37"/>
    <p:sldId id="344" r:id="rId38"/>
    <p:sldId id="363" r:id="rId39"/>
    <p:sldId id="384" r:id="rId40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2"/>
    </p:embeddedFont>
    <p:embeddedFont>
      <p:font typeface="나눔스퀘어 Extra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  <p:embeddedFont>
      <p:font typeface="나눔스퀘어_ac Bold" panose="020B0600000101010101" pitchFamily="50" charset="-127"/>
      <p:bold r:id="rId45"/>
    </p:embeddedFont>
    <p:embeddedFont>
      <p:font typeface="나눔스퀘어_ac ExtraBold" panose="020B0600000101010101" pitchFamily="50" charset="-127"/>
      <p:bold r:id="rId46"/>
    </p:embeddedFont>
    <p:embeddedFont>
      <p:font typeface="나눔스퀘어OTF Bold" panose="020B0600000101010101" pitchFamily="34" charset="-127"/>
      <p:bold r:id="rId47"/>
    </p:embeddedFont>
    <p:embeddedFont>
      <p:font typeface="Bitter" panose="020B0600000101010101" charset="0"/>
      <p:regular r:id="rId48"/>
      <p:bold r:id="rId49"/>
      <p:italic r:id="rId50"/>
      <p:boldItalic r:id="rId51"/>
    </p:embeddedFont>
    <p:embeddedFont>
      <p:font typeface="Bitter SemiBold" panose="020B0600000101010101" charset="0"/>
      <p:regular r:id="rId52"/>
      <p:bold r:id="rId53"/>
      <p:italic r:id="rId54"/>
      <p:boldItalic r:id="rId55"/>
    </p:embeddedFont>
    <p:embeddedFont>
      <p:font typeface="Cambria Math" panose="02040503050406030204" pitchFamily="18" charset="0"/>
      <p:regular r:id="rId56"/>
    </p:embeddedFont>
    <p:embeddedFont>
      <p:font typeface="Inter" panose="020B0600000101010101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8" autoAdjust="0"/>
  </p:normalViewPr>
  <p:slideViewPr>
    <p:cSldViewPr snapToGrid="0">
      <p:cViewPr>
        <p:scale>
          <a:sx n="66" d="100"/>
          <a:sy n="66" d="100"/>
        </p:scale>
        <p:origin x="30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813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8F1D-B97F-A505-D010-2F590247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71B34F-83E8-7423-369E-6D9A8CD4C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797BD-C713-DA33-D5F1-58D798836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575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26FC-1B70-EF1E-4041-D322D9A3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8AD8EF-9647-0A0F-D734-FA40DE383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7350B3-C044-5861-08B7-49E2F3505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단순한 정규분포 기반의 난수 생성은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지역의 실제 데이터 분포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기후 리스크 점수와 생산성 변화율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를 정확히 반영하지 못하여 왜곡 문제를 발생시킬 수 있다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따라서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시뮬레이션에서는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Case 3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과거 데이터를 바탕으로 커널 밀도 추정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(Kernel Density Estimation, KDE)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을 수행한 후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그 확률 밀도함수에서 직접 난수를 생성하는 방식을 사용하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6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CF35C-1B42-BA57-1496-167F91784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837AA3-3A10-AC68-540C-E95B928CC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1B2E5B-7054-6168-A869-EF02E4599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723558" y="153930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4207350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6689042" y="15393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3004338" y="2990002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5391529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530979" y="2128393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3371088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5853830" y="2128393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2170176" y="3596267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5487080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4294501" y="359626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시각화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343048" y="18202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471256" y="24573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343048" y="33196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471256" y="40065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521EF8-514D-6339-8D53-B1B6CFD2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9" y="1801820"/>
            <a:ext cx="5007732" cy="2446835"/>
          </a:xfrm>
          <a:prstGeom prst="rect">
            <a:avLst/>
          </a:prstGeom>
        </p:spPr>
      </p:pic>
      <p:sp>
        <p:nvSpPr>
          <p:cNvPr id="27" name="Google Shape;841;g3589adf907c_0_35">
            <a:extLst>
              <a:ext uri="{FF2B5EF4-FFF2-40B4-BE49-F238E27FC236}">
                <a16:creationId xmlns:a16="http://schemas.microsoft.com/office/drawing/2014/main" id="{3E5851EC-0880-9C8F-8F5A-83E86FB56409}"/>
              </a:ext>
            </a:extLst>
          </p:cNvPr>
          <p:cNvSpPr txBox="1"/>
          <p:nvPr/>
        </p:nvSpPr>
        <p:spPr>
          <a:xfrm>
            <a:off x="5328704" y="2835117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Google Shape;843;g3589adf907c_0_35">
            <a:extLst>
              <a:ext uri="{FF2B5EF4-FFF2-40B4-BE49-F238E27FC236}">
                <a16:creationId xmlns:a16="http://schemas.microsoft.com/office/drawing/2014/main" id="{CB7C521B-1993-4A04-2D25-7B6A2AFBDEA6}"/>
              </a:ext>
            </a:extLst>
          </p:cNvPr>
          <p:cNvSpPr txBox="1"/>
          <p:nvPr/>
        </p:nvSpPr>
        <p:spPr>
          <a:xfrm>
            <a:off x="5328704" y="4345225"/>
            <a:ext cx="341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2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64C53BA-65AA-2748-2739-9F9B2F860135}"/>
              </a:ext>
            </a:extLst>
          </p:cNvPr>
          <p:cNvGrpSpPr/>
          <p:nvPr/>
        </p:nvGrpSpPr>
        <p:grpSpPr>
          <a:xfrm>
            <a:off x="547372" y="1365972"/>
            <a:ext cx="2676625" cy="3563030"/>
            <a:chOff x="648967" y="1365972"/>
            <a:chExt cx="2734313" cy="3294928"/>
          </a:xfrm>
        </p:grpSpPr>
        <p:grpSp>
          <p:nvGrpSpPr>
            <p:cNvPr id="2" name="Google Shape;975;g3589adf907c_0_179">
              <a:extLst>
                <a:ext uri="{FF2B5EF4-FFF2-40B4-BE49-F238E27FC236}">
                  <a16:creationId xmlns:a16="http://schemas.microsoft.com/office/drawing/2014/main" id="{27A40BDC-99FE-D366-9DEF-11C79B39A60E}"/>
                </a:ext>
              </a:extLst>
            </p:cNvPr>
            <p:cNvGrpSpPr/>
            <p:nvPr/>
          </p:nvGrpSpPr>
          <p:grpSpPr>
            <a:xfrm>
              <a:off x="663705" y="1365972"/>
              <a:ext cx="2704836" cy="3294928"/>
              <a:chOff x="720433" y="944570"/>
              <a:chExt cx="2334600" cy="1847565"/>
            </a:xfrm>
          </p:grpSpPr>
          <p:sp>
            <p:nvSpPr>
              <p:cNvPr id="3" name="Google Shape;976;g3589adf907c_0_179">
                <a:extLst>
                  <a:ext uri="{FF2B5EF4-FFF2-40B4-BE49-F238E27FC236}">
                    <a16:creationId xmlns:a16="http://schemas.microsoft.com/office/drawing/2014/main" id="{BD4551D3-3D98-A5A4-9F64-0504431D2411}"/>
                  </a:ext>
                </a:extLst>
              </p:cNvPr>
              <p:cNvSpPr/>
              <p:nvPr/>
            </p:nvSpPr>
            <p:spPr>
              <a:xfrm>
                <a:off x="720433" y="1041635"/>
                <a:ext cx="2334600" cy="1750500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 w="25400" cap="flat" cmpd="sng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  <p:sp>
            <p:nvSpPr>
              <p:cNvPr id="4" name="Google Shape;977;g3589adf907c_0_179">
                <a:extLst>
                  <a:ext uri="{FF2B5EF4-FFF2-40B4-BE49-F238E27FC236}">
                    <a16:creationId xmlns:a16="http://schemas.microsoft.com/office/drawing/2014/main" id="{238B00A6-B72B-9F63-4236-336A81AFD9FF}"/>
                  </a:ext>
                </a:extLst>
              </p:cNvPr>
              <p:cNvSpPr/>
              <p:nvPr/>
            </p:nvSpPr>
            <p:spPr>
              <a:xfrm>
                <a:off x="849675" y="944570"/>
                <a:ext cx="2076116" cy="194129"/>
              </a:xfrm>
              <a:prstGeom prst="roundRect">
                <a:avLst>
                  <a:gd name="adj" fmla="val 16667"/>
                </a:avLst>
              </a:prstGeom>
              <a:solidFill>
                <a:schemeClr val="accent6">
                  <a:lumMod val="65000"/>
                </a:schemeClr>
              </a:solidFill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Case</a:t>
                </a:r>
                <a:r>
                  <a:rPr 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1 –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저위험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r>
                  <a:rPr lang="ko-KR" altLang="en-US" sz="1200" dirty="0" err="1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고손해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지역</a:t>
                </a:r>
                <a:r>
                  <a:rPr lang="en-US" altLang="ko-KR" sz="1200" dirty="0">
                    <a:solidFill>
                      <a:schemeClr val="accent6"/>
                    </a:solidFill>
                    <a:latin typeface="나눔스퀘어OTF Bold" panose="020B0600000101010101" pitchFamily="34" charset="-127"/>
                    <a:ea typeface="나눔스퀘어OTF Bold" panose="020B0600000101010101" pitchFamily="34" charset="-127"/>
                  </a:rPr>
                  <a:t> </a:t>
                </a:r>
                <a:endParaRPr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endParaRPr>
              </a:p>
            </p:txBody>
          </p:sp>
        </p:grpSp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39F6E98E-8D7A-9C7A-F757-D20B7A182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67" y="2055749"/>
              <a:ext cx="2734313" cy="2000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선행 연구 기반</a:t>
              </a: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-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문제 지역</a:t>
              </a:r>
              <a:r>
                <a:rPr kumimoji="0" lang="ko-KR" altLang="ko-KR" b="0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으로 판단</a:t>
              </a:r>
              <a:endPara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다만</a:t>
              </a:r>
              <a:r>
                <a:rPr lang="en-US" altLang="ko-KR" b="1" dirty="0">
                  <a:solidFill>
                    <a:schemeClr val="accent6">
                      <a:lumMod val="50000"/>
                    </a:schemeClr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현재 정부에서 보험료 할인/할증 등의 개선 시도 진행 중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ko-KR" b="1" i="0" u="none" strike="noStrike" cap="none" normalizeH="0" baseline="0" dirty="0">
                  <a:ln>
                    <a:noFill/>
                  </a:ln>
                  <a:solidFill>
                    <a:schemeClr val="accent6">
                      <a:lumMod val="50000"/>
                    </a:schemeClr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별도 개입 없이 현 정책 흐름 관찰</a:t>
              </a:r>
              <a:endParaRPr kumimoji="0" lang="ko-KR" altLang="ko-KR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화살표: 갈매기형 수장 30">
              <a:extLst>
                <a:ext uri="{FF2B5EF4-FFF2-40B4-BE49-F238E27FC236}">
                  <a16:creationId xmlns:a16="http://schemas.microsoft.com/office/drawing/2014/main" id="{EB2531FA-85D8-583F-6681-1C3CBDBCBC79}"/>
                </a:ext>
              </a:extLst>
            </p:cNvPr>
            <p:cNvSpPr/>
            <p:nvPr/>
          </p:nvSpPr>
          <p:spPr>
            <a:xfrm rot="5400000">
              <a:off x="1945627" y="3352915"/>
              <a:ext cx="140993" cy="184150"/>
            </a:xfrm>
            <a:prstGeom prst="chevron">
              <a:avLst/>
            </a:prstGeom>
            <a:solidFill>
              <a:schemeClr val="accent6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356148" y="1365972"/>
            <a:ext cx="5477971" cy="3563030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지수형 특약 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0600" y="187894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82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4" y="2608902"/>
            <a:ext cx="4758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보험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vs.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4" y="3001321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3645204-40BA-2B28-759F-A61B0F6B6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09088"/>
              </p:ext>
            </p:extLst>
          </p:nvPr>
        </p:nvGraphicFramePr>
        <p:xfrm>
          <a:off x="3454506" y="3001321"/>
          <a:ext cx="5238643" cy="1793378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60271">
                  <a:extLst>
                    <a:ext uri="{9D8B030D-6E8A-4147-A177-3AD203B41FA5}">
                      <a16:colId xmlns:a16="http://schemas.microsoft.com/office/drawing/2014/main" val="138372754"/>
                    </a:ext>
                  </a:extLst>
                </a:gridCol>
                <a:gridCol w="1854541">
                  <a:extLst>
                    <a:ext uri="{9D8B030D-6E8A-4147-A177-3AD203B41FA5}">
                      <a16:colId xmlns:a16="http://schemas.microsoft.com/office/drawing/2014/main" val="1011009141"/>
                    </a:ext>
                  </a:extLst>
                </a:gridCol>
                <a:gridCol w="2423831">
                  <a:extLst>
                    <a:ext uri="{9D8B030D-6E8A-4147-A177-3AD203B41FA5}">
                      <a16:colId xmlns:a16="http://schemas.microsoft.com/office/drawing/2014/main" val="1218790764"/>
                    </a:ext>
                  </a:extLst>
                </a:gridCol>
              </a:tblGrid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비교 기준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전통적 손해평가 기반 보험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특약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166370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보장 방식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실제 피해액 산정 후 개별 손해 평가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지표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충족 시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59678"/>
                  </a:ext>
                </a:extLst>
              </a:tr>
              <a:tr h="26547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지급 처리 속도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평가에 따른 지급 지연 가능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신속한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기반 정액 지급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04487"/>
                  </a:ext>
                </a:extLst>
              </a:tr>
              <a:tr h="4102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운영 비용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현장 조사 및 평가로 인한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행정 비용 발생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피해 산정 불필요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간소화된 운영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46389"/>
                  </a:ext>
                </a:extLst>
              </a:tr>
              <a:tr h="3925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리스크 반영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개별 피해에 대한 정밀 반영 가능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생산성 변화 기반 신속한 위험반영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BFE224E-5E9C-F502-4333-6AB476CB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4131"/>
              </p:ext>
            </p:extLst>
          </p:nvPr>
        </p:nvGraphicFramePr>
        <p:xfrm>
          <a:off x="637419" y="2172888"/>
          <a:ext cx="5334756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1984679386"/>
                    </a:ext>
                  </a:extLst>
                </a:gridCol>
                <a:gridCol w="1716088">
                  <a:extLst>
                    <a:ext uri="{9D8B030D-6E8A-4147-A177-3AD203B41FA5}">
                      <a16:colId xmlns:a16="http://schemas.microsoft.com/office/drawing/2014/main" val="1394762437"/>
                    </a:ext>
                  </a:extLst>
                </a:gridCol>
                <a:gridCol w="1219955">
                  <a:extLst>
                    <a:ext uri="{9D8B030D-6E8A-4147-A177-3AD203B41FA5}">
                      <a16:colId xmlns:a16="http://schemas.microsoft.com/office/drawing/2014/main" val="365877186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8355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기후 리스크 수준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생산선 변화율 트리거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특약 지급 비율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33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낮은 기후 리스크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하위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해당 등급별 하위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분위수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0.05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36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중하위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(25~50%)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19379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중상위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(50~75%)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9284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등급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높은 기후 리스크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상위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25%)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평균보험가입금액 *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0.20 * 0.20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617110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9766D10-EBD6-0118-17B3-D7786E4C3AAB}"/>
              </a:ext>
            </a:extLst>
          </p:cNvPr>
          <p:cNvSpPr txBox="1"/>
          <p:nvPr/>
        </p:nvSpPr>
        <p:spPr>
          <a:xfrm>
            <a:off x="4222191" y="4025101"/>
            <a:ext cx="1749984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보험가입금액 </a:t>
            </a:r>
            <a:r>
              <a:rPr lang="en-US" altLang="ko-KR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0.20 = </a:t>
            </a:r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자기부담금액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/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전체 샘플 기준 사분위수에 따라 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4</a:t>
                </a: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등급화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등급별 차등 적용되는 지급 비율</a:t>
                </a:r>
                <a:r>
                  <a:rPr lang="en-US" altLang="ko-KR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(rate)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sz="11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 결정</a:t>
                </a:r>
                <a:endParaRPr lang="en-US" altLang="ko-KR" sz="11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최종 특약 </a:t>
                </a:r>
                <a:r>
                  <a:rPr lang="ko-KR" altLang="en-US" sz="11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지급금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=</a:t>
                </a:r>
                <a:r>
                  <a:rPr lang="ko-KR" altLang="en-US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기존 지급보험금에 더해져 최종 지급금이 산출</a:t>
                </a: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171450" indent="-171450" rtl="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altLang="ko-KR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E95E1C-1BAB-75C2-34A3-33DC750FE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89" y="2096052"/>
                <a:ext cx="2405061" cy="2369880"/>
              </a:xfrm>
              <a:prstGeom prst="rect">
                <a:avLst/>
              </a:prstGeom>
              <a:blipFill>
                <a:blip r:embed="rId3"/>
                <a:stretch>
                  <a:fillRect t="-257" r="-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880029"/>
            <a:ext cx="2734313" cy="287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 기반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84730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00850" y="1325152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2757" y="1517353"/>
            <a:ext cx="338093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/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단순 정규분포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 난수 생성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왜곡 문제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발생 가능성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∴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Case 3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과거 데이터를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기반으로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커널 밀도 추정</a:t>
                </a:r>
                <a:r>
                  <a:rPr lang="en-US" altLang="ko-KR" sz="11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(Kernel Density Estimation, KDE)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수행한 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그 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확률 밀도함수에서 직접 난수를 생성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하는</a:t>
                </a:r>
                <a:r>
                  <a:rPr lang="ko-KR" altLang="en-US" dirty="0">
                    <a:solidFill>
                      <a:srgbClr val="0070C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방식을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en-US" altLang="ko-KR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0DC847-0F5A-C5BB-D1E5-1C197674E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849" y="2054831"/>
                <a:ext cx="5308599" cy="2083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1784436-7E05-D543-2423-0A88339BB1E9}"/>
              </a:ext>
            </a:extLst>
          </p:cNvPr>
          <p:cNvSpPr txBox="1"/>
          <p:nvPr/>
        </p:nvSpPr>
        <p:spPr>
          <a:xfrm>
            <a:off x="4121150" y="39393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데이터의 평균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표준편차 뿐 아니라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왜도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첨도와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같은 분포 특성까지 반영된 난수 샘플 활용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buFont typeface="+mj-lt"/>
              <a:buAutoNum type="arabicPeriod"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현실적인 시뮬레이션을 수행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4A91-99D3-A224-68A1-790D819F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83FBEA12-9938-59E1-A8FC-8B819CF936E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9FF9D052-5982-ED55-2EFD-69F56019800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403DEE26-40B0-DBA4-A6D0-54BFC68035D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54583DF-C981-1336-5621-F489DB78D93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AF5ECFE8-689F-4BC4-15EA-1A045D2CC4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564E81BB-0161-733A-08E9-302EDBA0D904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구체적인 시뮬레이션 과정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9BC9BEB2-F8C3-8D39-D258-4061F30087C3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CAFFBAE9-C40C-9156-39BC-3676DC80148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D00B0302-671D-2EF1-71EF-E9489250A5F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618900C2-4B8C-E354-A089-BD32BED59A14}"/>
              </a:ext>
            </a:extLst>
          </p:cNvPr>
          <p:cNvGrpSpPr/>
          <p:nvPr/>
        </p:nvGrpSpPr>
        <p:grpSpPr>
          <a:xfrm>
            <a:off x="663705" y="1365972"/>
            <a:ext cx="3335604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BBE26F3A-7CBC-B37A-1144-8D08790FC57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A4B5AB2A-70B8-1383-FA5C-7AA63571E0DE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1.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난수 생성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39E2448-7563-682C-1719-A121D82B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17" y="1939467"/>
            <a:ext cx="2925354" cy="193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975;g3589adf907c_0_179">
            <a:extLst>
              <a:ext uri="{FF2B5EF4-FFF2-40B4-BE49-F238E27FC236}">
                <a16:creationId xmlns:a16="http://schemas.microsoft.com/office/drawing/2014/main" id="{4219F515-7A0C-6BCF-33D5-8883E3DF14F4}"/>
              </a:ext>
            </a:extLst>
          </p:cNvPr>
          <p:cNvGrpSpPr/>
          <p:nvPr/>
        </p:nvGrpSpPr>
        <p:grpSpPr>
          <a:xfrm>
            <a:off x="4246722" y="1365972"/>
            <a:ext cx="4525867" cy="3294928"/>
            <a:chOff x="720433" y="944570"/>
            <a:chExt cx="2334600" cy="1847565"/>
          </a:xfrm>
        </p:grpSpPr>
        <p:sp>
          <p:nvSpPr>
            <p:cNvPr id="10" name="Google Shape;976;g3589adf907c_0_179">
              <a:extLst>
                <a:ext uri="{FF2B5EF4-FFF2-40B4-BE49-F238E27FC236}">
                  <a16:creationId xmlns:a16="http://schemas.microsoft.com/office/drawing/2014/main" id="{31781549-94D4-31F9-C15B-D365ABFA330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1" name="Google Shape;977;g3589adf907c_0_179">
              <a:extLst>
                <a:ext uri="{FF2B5EF4-FFF2-40B4-BE49-F238E27FC236}">
                  <a16:creationId xmlns:a16="http://schemas.microsoft.com/office/drawing/2014/main" id="{4AE13091-44EB-3473-9CD1-DC28C18CB671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핵심변수 조절하여 시뮬레이션 수행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B6D3A8-4EBC-3372-F1BB-F63CD1243FC5}"/>
              </a:ext>
            </a:extLst>
          </p:cNvPr>
          <p:cNvSpPr txBox="1"/>
          <p:nvPr/>
        </p:nvSpPr>
        <p:spPr>
          <a:xfrm>
            <a:off x="772515" y="3989005"/>
            <a:ext cx="3311974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 변화율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생성값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히스토그램 비교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19A36-533D-218C-92C6-7CA69902961B}"/>
              </a:ext>
            </a:extLst>
          </p:cNvPr>
          <p:cNvSpPr txBox="1"/>
          <p:nvPr/>
        </p:nvSpPr>
        <p:spPr>
          <a:xfrm>
            <a:off x="4745177" y="1666252"/>
            <a:ext cx="352895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핵심 변수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726B34-D930-622F-7513-28A601D97335}"/>
              </a:ext>
            </a:extLst>
          </p:cNvPr>
          <p:cNvSpPr txBox="1"/>
          <p:nvPr/>
        </p:nvSpPr>
        <p:spPr>
          <a:xfrm>
            <a:off x="4363277" y="2113284"/>
            <a:ext cx="42927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 농작물 생산성 변화율에 따른 트리거 발동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기준값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트리거가 발동되었을 때 지급되는 지수형 보험금의 비율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 algn="ctr">
              <a:buFont typeface="+mj-lt"/>
              <a:buAutoNum type="arabicPeriod"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/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시나리오별 </a:t>
                </a:r>
                <a:r>
                  <a:rPr lang="ko-KR" altLang="en-US" sz="1400" dirty="0" err="1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*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 보험금 지급 수준이 어떻게 변화하는지를 분석</a:t>
                </a:r>
                <a:endParaRPr lang="en-US" altLang="ko-KR" sz="1400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F737ED-8FC5-5D6F-49CB-75B889D3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600" y="4728868"/>
                <a:ext cx="669164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450E9C2-02EB-4113-2A4D-632711C54554}"/>
              </a:ext>
            </a:extLst>
          </p:cNvPr>
          <p:cNvSpPr txBox="1"/>
          <p:nvPr/>
        </p:nvSpPr>
        <p:spPr>
          <a:xfrm>
            <a:off x="6127834" y="4935093"/>
            <a:ext cx="34378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(*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지급보험금 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특약 </a:t>
            </a:r>
            <a:r>
              <a:rPr lang="ko-KR" altLang="en-US" sz="9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/ </a:t>
            </a:r>
            <a:r>
              <a:rPr lang="ko-KR" altLang="en-US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순보험료로 산출</a:t>
            </a:r>
            <a:r>
              <a:rPr lang="en-US" altLang="ko-KR" sz="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9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5F60A90-D0B4-0E90-D19A-8AAAD562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08768"/>
              </p:ext>
            </p:extLst>
          </p:nvPr>
        </p:nvGraphicFramePr>
        <p:xfrm>
          <a:off x="4508691" y="3021367"/>
          <a:ext cx="4001922" cy="141732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3979458927"/>
                    </a:ext>
                  </a:extLst>
                </a:gridCol>
                <a:gridCol w="1208087">
                  <a:extLst>
                    <a:ext uri="{9D8B030D-6E8A-4147-A177-3AD203B41FA5}">
                      <a16:colId xmlns:a16="http://schemas.microsoft.com/office/drawing/2014/main" val="2515754491"/>
                    </a:ext>
                  </a:extLst>
                </a:gridCol>
                <a:gridCol w="1360322">
                  <a:extLst>
                    <a:ext uri="{9D8B030D-6E8A-4147-A177-3AD203B41FA5}">
                      <a16:colId xmlns:a16="http://schemas.microsoft.com/office/drawing/2014/main" val="2618488901"/>
                    </a:ext>
                  </a:extLst>
                </a:gridCol>
              </a:tblGrid>
              <a:tr h="318582"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4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 변화율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Trigger 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기준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= 0.25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7513732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 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[2.5 / 5 / 7.5 / 10(%)]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3663077"/>
                  </a:ext>
                </a:extLst>
              </a:tr>
              <a:tr h="3185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지수형 보험금 지급 비율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[5 / 10 / 15 / 20(%)] 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sz="14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시나리오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902376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56000E3-BCE3-B97F-976D-0D73EE4E9609}"/>
              </a:ext>
            </a:extLst>
          </p:cNvPr>
          <p:cNvSpPr txBox="1"/>
          <p:nvPr/>
        </p:nvSpPr>
        <p:spPr>
          <a:xfrm>
            <a:off x="5172524" y="2695850"/>
            <a:ext cx="2674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시뮬레이션 시나리오 구성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412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2754-4D53-C8F3-99AF-A606EC8D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F88686E-DB69-B429-1B28-5B7E3D93D8C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CF630547-3D10-3EEA-B94D-D55D002F38D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B23E7F90-297E-351E-51D3-3FA11A9D87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01BCDA0E-ACED-5651-178A-B186CF2CF14F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B942BD04-3969-B0CB-449E-ED36F2C89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3B80C625-62B0-6F8B-B0D8-D38BE927C1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결과 해석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5F22C822-C4C3-AB18-8991-608D154F62F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33A2B17C-07D2-9382-7E9A-2ADED2F65A9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FE5CB0A-15E1-ED91-5FA1-55A86EAA4EC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9F2A92CB-4A42-BEF2-9239-1CB8BA34DA99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2528F641-060C-4C35-F881-9BD49F03EB42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005C1513-843B-EC98-80DC-5AC33F58B380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시뮬레이션 결과 해석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08AB00D-EE49-1276-2946-6B38F80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" y="2337260"/>
            <a:ext cx="4550175" cy="195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544973-9183-7D52-6E47-DCDFC71AC0FF}"/>
              </a:ext>
            </a:extLst>
          </p:cNvPr>
          <p:cNvSpPr txBox="1"/>
          <p:nvPr/>
        </p:nvSpPr>
        <p:spPr>
          <a:xfrm>
            <a:off x="1233714" y="20030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예상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평균 총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비교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A29E7-6C2A-680B-F942-CFED7A98FA36}"/>
              </a:ext>
            </a:extLst>
          </p:cNvPr>
          <p:cNvSpPr txBox="1"/>
          <p:nvPr/>
        </p:nvSpPr>
        <p:spPr>
          <a:xfrm>
            <a:off x="5304502" y="2164157"/>
            <a:ext cx="33785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등급에 따라 특약으로 인한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 지급금을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~200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만원까지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받을 수 있는 것으로 파악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 fontAlgn="base">
              <a:buFont typeface="+mj-lt"/>
              <a:buAutoNum type="arabicPeriod"/>
            </a:pP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②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fontAlgn="base"/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손해율은 약 </a:t>
            </a:r>
            <a:r>
              <a:rPr lang="en-US" altLang="ko-KR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0.7 ~ 1.5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범위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위치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fontAlgn="base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본래 목표했던 바와 부합하는 것을 확인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32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6BBE-E2BF-6050-9572-4F92EC4E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5EF0253-FD8D-B942-6144-29C00489E154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ABC28DC0-1340-D5AC-BD38-CE1929E324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141B819D-60F2-E2D8-F491-D4A72C322D1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EA56511-F121-7D5C-5F14-D729A613E5A6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D4607C7B-660C-B428-27B4-8D0149D0A7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CA0002DD-5A9D-B643-4195-C71D3D68976B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시나리오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1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세부 분석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E4C627C3-6F12-ECD1-B517-64CF1283B104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8AF5B18F-0557-9BA2-C594-0BFC0D73BCC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3DD49F8F-48BF-F12D-1883-F30616661FA9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23436AE1-6951-1134-E3B6-20F11CA5A4D7}"/>
              </a:ext>
            </a:extLst>
          </p:cNvPr>
          <p:cNvGrpSpPr/>
          <p:nvPr/>
        </p:nvGrpSpPr>
        <p:grpSpPr>
          <a:xfrm>
            <a:off x="663704" y="1365972"/>
            <a:ext cx="7901100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AEF36ABB-DDCF-E73B-DA49-97FC81A90A25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36B4F3F-D225-416E-D0C7-0E8941ECFB08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시나리오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460BC2C-472A-433D-3635-08405B5CD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b="2121"/>
          <a:stretch>
            <a:fillRect/>
          </a:stretch>
        </p:blipFill>
        <p:spPr bwMode="auto">
          <a:xfrm>
            <a:off x="878114" y="2109532"/>
            <a:ext cx="4070600" cy="250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3314-3350-A263-C353-ED8FF3BB1B2D}"/>
              </a:ext>
            </a:extLst>
          </p:cNvPr>
          <p:cNvSpPr txBox="1"/>
          <p:nvPr/>
        </p:nvSpPr>
        <p:spPr>
          <a:xfrm>
            <a:off x="878114" y="1780178"/>
            <a:ext cx="3969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1 -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 분포 및 등급 구간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71CA14AF-4219-7C6D-98C7-BA2ED7E23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8"/>
          <a:stretch>
            <a:fillRect/>
          </a:stretch>
        </p:blipFill>
        <p:spPr bwMode="auto">
          <a:xfrm>
            <a:off x="5160624" y="2212339"/>
            <a:ext cx="2981893" cy="243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EF0B8-4278-C95D-FDC8-DEB87AD4F74D}"/>
              </a:ext>
            </a:extLst>
          </p:cNvPr>
          <p:cNvSpPr txBox="1"/>
          <p:nvPr/>
        </p:nvSpPr>
        <p:spPr>
          <a:xfrm>
            <a:off x="4744152" y="1792602"/>
            <a:ext cx="3686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 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1 -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등급별 특약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지급금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트리거 </a:t>
            </a:r>
            <a:r>
              <a:rPr lang="ko-KR" altLang="en-US" sz="12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발동률</a:t>
            </a:r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04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31647"/>
            <a:ext cx="7763946" cy="2133275"/>
            <a:chOff x="720433" y="878026"/>
            <a:chExt cx="2334600" cy="1914109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78026"/>
              <a:ext cx="633000" cy="312601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" y="1667200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09666" y="1700719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기준수확량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기후 리스크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66720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농민들에게 어려움을 가중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7A1B358-4D44-A85C-858C-1352519D9A69}"/>
              </a:ext>
            </a:extLst>
          </p:cNvPr>
          <p:cNvCxnSpPr>
            <a:cxnSpLocks/>
          </p:cNvCxnSpPr>
          <p:nvPr/>
        </p:nvCxnSpPr>
        <p:spPr>
          <a:xfrm>
            <a:off x="1030520" y="3282203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81E44FA-4993-CDE2-904B-05451E799EEC}"/>
              </a:ext>
            </a:extLst>
          </p:cNvPr>
          <p:cNvCxnSpPr>
            <a:cxnSpLocks/>
          </p:cNvCxnSpPr>
          <p:nvPr/>
        </p:nvCxnSpPr>
        <p:spPr>
          <a:xfrm>
            <a:off x="3708249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29C1514-0BA9-6DA9-21B9-B5533D35FF3B}"/>
              </a:ext>
            </a:extLst>
          </p:cNvPr>
          <p:cNvCxnSpPr>
            <a:cxnSpLocks/>
          </p:cNvCxnSpPr>
          <p:nvPr/>
        </p:nvCxnSpPr>
        <p:spPr>
          <a:xfrm>
            <a:off x="6391414" y="2152650"/>
            <a:ext cx="180482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E6227790-0357-C220-A890-D51D1B605EDB}"/>
              </a:ext>
            </a:extLst>
          </p:cNvPr>
          <p:cNvSpPr/>
          <p:nvPr/>
        </p:nvSpPr>
        <p:spPr>
          <a:xfrm rot="5400000">
            <a:off x="4501503" y="2457453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3074</Words>
  <Application>Microsoft Office PowerPoint</Application>
  <PresentationFormat>화면 슬라이드 쇼(16:9)</PresentationFormat>
  <Paragraphs>761</Paragraphs>
  <Slides>39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72</cp:revision>
  <dcterms:modified xsi:type="dcterms:W3CDTF">2025-05-20T21:20:11Z</dcterms:modified>
</cp:coreProperties>
</file>