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393" r:id="rId2"/>
    <p:sldId id="256" r:id="rId3"/>
    <p:sldId id="1359" r:id="rId4"/>
    <p:sldId id="1375" r:id="rId5"/>
    <p:sldId id="1377" r:id="rId6"/>
    <p:sldId id="1394" r:id="rId7"/>
    <p:sldId id="1378" r:id="rId8"/>
    <p:sldId id="1396" r:id="rId9"/>
    <p:sldId id="1397" r:id="rId10"/>
    <p:sldId id="1380" r:id="rId11"/>
    <p:sldId id="1398" r:id="rId12"/>
    <p:sldId id="1399" r:id="rId13"/>
    <p:sldId id="1381" r:id="rId14"/>
    <p:sldId id="1382" r:id="rId15"/>
    <p:sldId id="1383" r:id="rId16"/>
    <p:sldId id="1384" r:id="rId17"/>
    <p:sldId id="1385" r:id="rId18"/>
    <p:sldId id="1331" r:id="rId19"/>
    <p:sldId id="1386" r:id="rId20"/>
    <p:sldId id="1387" r:id="rId21"/>
    <p:sldId id="1334" r:id="rId22"/>
    <p:sldId id="1388" r:id="rId23"/>
    <p:sldId id="1389" r:id="rId24"/>
    <p:sldId id="1390" r:id="rId25"/>
    <p:sldId id="1391" r:id="rId26"/>
    <p:sldId id="1338" r:id="rId27"/>
    <p:sldId id="1339" r:id="rId28"/>
    <p:sldId id="1360" r:id="rId29"/>
    <p:sldId id="1361" r:id="rId30"/>
    <p:sldId id="1362" r:id="rId31"/>
    <p:sldId id="1363" r:id="rId32"/>
    <p:sldId id="1364" r:id="rId33"/>
    <p:sldId id="1365" r:id="rId34"/>
    <p:sldId id="1366" r:id="rId35"/>
    <p:sldId id="1367" r:id="rId36"/>
    <p:sldId id="1368" r:id="rId37"/>
    <p:sldId id="1369" r:id="rId38"/>
    <p:sldId id="1370" r:id="rId39"/>
  </p:sldIdLst>
  <p:sldSz cx="12192000" cy="6858000"/>
  <p:notesSz cx="6735763" cy="9866313"/>
  <p:embeddedFontLst>
    <p:embeddedFont>
      <p:font typeface="나눔스퀘어 Light" panose="020B0600000101010101" charset="-127"/>
      <p:regular r:id="rId42"/>
    </p:embeddedFont>
    <p:embeddedFont>
      <p:font typeface="Cambria Math" panose="02040503050406030204" pitchFamily="18" charset="0"/>
      <p:regular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프리젠테이션 4 Regular" pitchFamily="2" charset="-127"/>
      <p:regular r:id="rId46"/>
    </p:embeddedFont>
    <p:embeddedFont>
      <p:font typeface="프리젠테이션 5 Medium" pitchFamily="2" charset="-127"/>
      <p:regular r:id="rId47"/>
    </p:embeddedFont>
    <p:embeddedFont>
      <p:font typeface="프리젠테이션 6 SemiBold" pitchFamily="2" charset="-127"/>
      <p:bold r:id="rId48"/>
    </p:embeddedFont>
    <p:embeddedFont>
      <p:font typeface="프리젠테이션 9 Black" pitchFamily="2" charset="-127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pos="6856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orient="horz" pos="4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54CA7F-2EAE-1C05-E4D6-DBB290A4AE68}" name="정근영" initials="정" userId="S::jyjg7218@konkuk.ac.kr::a8f0326f-42e3-436f-9962-e0f4de88913b" providerId="AD"/>
  <p188:author id="{05CF9298-B956-0CC9-997D-C4CCAAE5C2CF}" name="장영진" initials="영장" userId="S::danyon@konkuk.ac.kr::acaa54ec-ac9a-48d3-ba41-2f54e2f3859f" providerId="AD"/>
  <p188:author id="{BC3F649F-C6C3-9268-F5C7-0A67A296E843}" name="선주오" initials="주선" userId="S::qssz1326@konkuk.ac.kr::291e9ef5-3bea-49d8-9ecf-113bf743b8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4288"/>
    <a:srgbClr val="DACFDF"/>
    <a:srgbClr val="234140"/>
    <a:srgbClr val="283A3B"/>
    <a:srgbClr val="FFFFFF"/>
    <a:srgbClr val="005130"/>
    <a:srgbClr val="C80150"/>
    <a:srgbClr val="66665C"/>
    <a:srgbClr val="FFB300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88534" autoAdjust="0"/>
  </p:normalViewPr>
  <p:slideViewPr>
    <p:cSldViewPr snapToGrid="0">
      <p:cViewPr>
        <p:scale>
          <a:sx n="75" d="100"/>
          <a:sy n="75" d="100"/>
        </p:scale>
        <p:origin x="816" y="36"/>
      </p:cViewPr>
      <p:guideLst>
        <p:guide orient="horz" pos="2568"/>
        <p:guide pos="7469"/>
        <p:guide pos="6856"/>
        <p:guide orient="horz" pos="3725"/>
        <p:guide pos="506"/>
        <p:guide orient="horz" pos="4292"/>
      </p:guideLst>
    </p:cSldViewPr>
  </p:slideViewPr>
  <p:outlineViewPr>
    <p:cViewPr>
      <p:scale>
        <a:sx n="33" d="100"/>
        <a:sy n="33" d="100"/>
      </p:scale>
      <p:origin x="0" y="-6762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howGuides="1">
      <p:cViewPr varScale="1">
        <p:scale>
          <a:sx n="114" d="100"/>
          <a:sy n="114" d="100"/>
        </p:scale>
        <p:origin x="522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D3736E-1854-402F-A966-FF114CF62B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92E1E-2922-45EA-B07A-11ED4822D2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9C24A-D60B-4EF3-A07E-753D770854A2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C092D-77FE-4691-A0FB-D617F68C4D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text text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94F4C-03BF-4107-8CCB-22551B0F35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2C7C-800F-4DE3-AEDA-928176E3E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5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200"/>
            </a:lvl1pPr>
          </a:lstStyle>
          <a:p>
            <a:fld id="{67A17A50-5F93-2F4E-8CA7-6035695A081D}" type="datetimeFigureOut">
              <a:rPr kumimoji="1" lang="ko-Kore-KR" altLang="en-US" smtClean="0"/>
              <a:t>02/26/2025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2"/>
          </a:xfrm>
          <a:prstGeom prst="rect">
            <a:avLst/>
          </a:prstGeom>
        </p:spPr>
        <p:txBody>
          <a:bodyPr vert="horz" lIns="94858" tIns="47429" rIns="94858" bIns="47429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0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200"/>
            </a:lvl1pPr>
          </a:lstStyle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200"/>
            </a:lvl1pPr>
          </a:lstStyle>
          <a:p>
            <a:fld id="{0151401A-362A-7440-98E1-068F6E9CDD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6135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7" userDrawn="1">
          <p15:clr>
            <a:srgbClr val="F26B43"/>
          </p15:clr>
        </p15:guide>
        <p15:guide id="2" pos="212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대충 분야 맞고 상반기 마감인 학회만 정리 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765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8208-A0D2-CE11-C160-2E4C1E90E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3087C8-1937-07EE-EA75-8FD646719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1EBC57-16EC-5D6B-5DE4-F0D386C75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A(·) = a is the activation of the side memory’s corresponding FFN layer in Equation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D3D9A-3702-4EE3-8AF9-BACD70D97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273FC-E126-065B-6A3D-293169901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16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B8D73-7831-2F75-2945-71AFA136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C5F713-5946-09F5-7D41-ADAC2C32D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ECD43-BA4F-8D44-0E18-64333BAB8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A(·) = a is the activation of the side memory’s corresponding FFN layer in Equation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F9E31D-6DFF-0744-B983-9FC0B457F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DFDE5-584C-4C1F-AC1F-10BF79C2D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94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5B34C-FEC1-C871-1D13-3955EAA43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FE609C-BCA9-91E4-FE1B-AFA7A3F44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8779A1-6B69-04BA-41B9-BCEFC66CE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Robustness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노이즈</a:t>
            </a:r>
            <a:r>
              <a:rPr lang="en-US" altLang="ko-KR" dirty="0"/>
              <a:t>/</a:t>
            </a:r>
            <a:r>
              <a:rPr lang="ko-KR" altLang="en-US" dirty="0"/>
              <a:t>오류 등이 있어도 기능이 안정적으로 유지되는 능력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Dsp</a:t>
            </a:r>
            <a:r>
              <a:rPr lang="ko-KR" altLang="en-US" dirty="0"/>
              <a:t>의 </a:t>
            </a:r>
            <a:r>
              <a:rPr lang="en-US" altLang="ko-KR" dirty="0" err="1"/>
              <a:t>lm</a:t>
            </a:r>
            <a:r>
              <a:rPr lang="en-US" altLang="ko-KR" dirty="0"/>
              <a:t> : </a:t>
            </a:r>
            <a:r>
              <a:rPr lang="ko-KR" altLang="en-US" b="1" dirty="0"/>
              <a:t>고정된 언어 모델</a:t>
            </a:r>
            <a:r>
              <a:rPr lang="en-US" altLang="ko-KR" b="1" dirty="0"/>
              <a:t>(frozen LM)</a:t>
            </a:r>
            <a:r>
              <a:rPr lang="ko-KR" altLang="en-US" b="1" dirty="0"/>
              <a:t>과 검색 모델</a:t>
            </a:r>
            <a:r>
              <a:rPr lang="en-US" altLang="ko-KR" b="1" dirty="0"/>
              <a:t>(RM)</a:t>
            </a:r>
            <a:r>
              <a:rPr lang="ko-KR" altLang="en-US" b="1" dirty="0"/>
              <a:t>을 결합하는 새로운 방식</a:t>
            </a:r>
            <a:r>
              <a:rPr lang="ko-KR" altLang="en-US" dirty="0"/>
              <a:t>인 </a:t>
            </a:r>
            <a:r>
              <a:rPr lang="en-US" altLang="ko-KR" b="1" dirty="0"/>
              <a:t>DSP (Demonstrate-Search-Predict)</a:t>
            </a:r>
            <a:r>
              <a:rPr lang="ko-KR" altLang="en-US" dirty="0"/>
              <a:t> 프레임워크를 </a:t>
            </a:r>
            <a:r>
              <a:rPr lang="ko-KR" altLang="en-US"/>
              <a:t>제안한다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11737-AA7E-0906-980C-27AA0A8F2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B950-D2BA-4317-AC31-C1F483A08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532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4AFF-B42C-8E95-CD7B-51403631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E9009C-4668-BAAD-B430-B9C2C3BDF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91FD6-0E81-C7B4-F798-EBBF9FEC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**</a:t>
            </a:r>
            <a:r>
              <a:rPr lang="en-US" altLang="ko-KR" dirty="0"/>
              <a:t>Monte Carlo Tree Search (MCTS)**</a:t>
            </a:r>
            <a:r>
              <a:rPr lang="ko-KR" altLang="en-US" dirty="0"/>
              <a:t>는 </a:t>
            </a:r>
            <a:r>
              <a:rPr lang="ko-KR" altLang="en-US" b="1" dirty="0"/>
              <a:t>의사결정 문제에서 최적의 선택을 찾기 위해 사용하는 탐색 알고리즘</a:t>
            </a:r>
            <a:endParaRPr lang="en-US" altLang="ko-KR" b="1" dirty="0"/>
          </a:p>
          <a:p>
            <a:r>
              <a:rPr lang="en-US" altLang="ko-KR" dirty="0"/>
              <a:t>MCTS</a:t>
            </a:r>
            <a:r>
              <a:rPr lang="ko-KR" altLang="en-US" dirty="0"/>
              <a:t>는 **트리 탐색</a:t>
            </a:r>
            <a:r>
              <a:rPr lang="en-US" altLang="ko-KR" dirty="0"/>
              <a:t>(Tree Search) + </a:t>
            </a:r>
            <a:r>
              <a:rPr lang="ko-KR" altLang="en-US" dirty="0"/>
              <a:t>확률적 샘플링</a:t>
            </a:r>
            <a:r>
              <a:rPr lang="en-US" altLang="ko-KR" dirty="0"/>
              <a:t>(Monte Carlo Simulation)**</a:t>
            </a:r>
            <a:r>
              <a:rPr lang="ko-KR" altLang="en-US" dirty="0"/>
              <a:t>을 결합한 방식이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가능한 선택지를 트리</a:t>
            </a:r>
            <a:r>
              <a:rPr lang="en-US" altLang="ko-KR" b="1" dirty="0"/>
              <a:t>(tree) </a:t>
            </a:r>
            <a:r>
              <a:rPr lang="ko-KR" altLang="en-US" b="1" dirty="0"/>
              <a:t>구조로 확장하고</a:t>
            </a:r>
            <a:r>
              <a:rPr lang="en-US" altLang="ko-KR" b="1" dirty="0"/>
              <a:t>, </a:t>
            </a:r>
            <a:r>
              <a:rPr lang="ko-KR" altLang="en-US" b="1" dirty="0"/>
              <a:t>무작위 시뮬레이션</a:t>
            </a:r>
            <a:r>
              <a:rPr lang="en-US" altLang="ko-KR" b="1" dirty="0"/>
              <a:t>(Monte Carlo)</a:t>
            </a:r>
            <a:r>
              <a:rPr lang="ko-KR" altLang="en-US" b="1" dirty="0"/>
              <a:t>으로 최적의 경로를 찾는 알고리즘</a:t>
            </a:r>
            <a:endParaRPr lang="en-US" altLang="ko-KR" b="1" dirty="0"/>
          </a:p>
          <a:p>
            <a:r>
              <a:rPr lang="en-US" altLang="ko-KR" b="1" u="sng" dirty="0"/>
              <a:t>-&gt;</a:t>
            </a:r>
            <a:r>
              <a:rPr lang="ko-KR" altLang="en-US" b="1" u="sng" dirty="0"/>
              <a:t> </a:t>
            </a:r>
            <a:r>
              <a:rPr lang="ko-KR" altLang="en-US" u="sng" dirty="0"/>
              <a:t>단순히 검색된 문서를 나열하는 것이 아니라</a:t>
            </a:r>
            <a:r>
              <a:rPr lang="en-US" altLang="ko-KR" u="sng" dirty="0"/>
              <a:t>, </a:t>
            </a:r>
            <a:r>
              <a:rPr lang="ko-KR" altLang="en-US" b="1" u="sng" dirty="0"/>
              <a:t>여러 가능성을 </a:t>
            </a:r>
            <a:r>
              <a:rPr lang="ko-KR" altLang="en-US" b="1" u="sng" dirty="0" err="1"/>
              <a:t>시뮬레이션하여</a:t>
            </a:r>
            <a:r>
              <a:rPr lang="ko-KR" altLang="en-US" b="1" u="sng" dirty="0"/>
              <a:t> 가장 신뢰할 수 있는 답을 찾도록 최적화</a:t>
            </a:r>
            <a:endParaRPr lang="en-US" altLang="ko-KR" b="1" u="sng" dirty="0"/>
          </a:p>
          <a:p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u="sng" dirty="0"/>
              <a:t>Dual perspective : </a:t>
            </a:r>
            <a:r>
              <a:rPr lang="en-US" altLang="ko-KR" dirty="0"/>
              <a:t>"</a:t>
            </a:r>
            <a:r>
              <a:rPr lang="ko-KR" altLang="en-US" dirty="0"/>
              <a:t>이중 관점</a:t>
            </a:r>
            <a:r>
              <a:rPr lang="en-US" altLang="ko-KR" dirty="0"/>
              <a:t>(Dual-Perspective)"</a:t>
            </a:r>
            <a:r>
              <a:rPr lang="ko-KR" altLang="en-US" dirty="0"/>
              <a:t>을 활용하여 검색과 생성을 최적화하는 방식</a:t>
            </a:r>
            <a:endParaRPr lang="en-US" altLang="ko-KR" dirty="0"/>
          </a:p>
          <a:p>
            <a:endParaRPr lang="en-US" altLang="ko-KR" b="1" u="sng" dirty="0"/>
          </a:p>
          <a:p>
            <a:r>
              <a:rPr lang="en-US" altLang="ko-KR" dirty="0"/>
              <a:t>self-synthesized rationales" </a:t>
            </a:r>
            <a:r>
              <a:rPr lang="ko-KR" altLang="en-US" dirty="0"/>
              <a:t>방식에서는 검색된 문서에서 불필요한 정보를 제거하고</a:t>
            </a:r>
            <a:r>
              <a:rPr lang="en-US" altLang="ko-KR" dirty="0"/>
              <a:t>, </a:t>
            </a:r>
            <a:r>
              <a:rPr lang="ko-KR" altLang="en-US" dirty="0"/>
              <a:t>모델이 직접 논리를 생성하여 최적의 답변을 도출하는 방식</a:t>
            </a:r>
            <a:endParaRPr lang="en-US" altLang="ko-KR" b="1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4AEC9-8392-4B61-750A-9ACEFAAD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40F79-7EBA-4F89-B230-6E9DC31D2C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1418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4AFF-B42C-8E95-CD7B-51403631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E9009C-4668-BAAD-B430-B9C2C3BDF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91FD6-0E81-C7B4-F798-EBBF9FEC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**"Adversarial Tuning Multi-agent System"**</a:t>
            </a:r>
            <a:r>
              <a:rPr lang="ko-KR" altLang="en-US" dirty="0"/>
              <a:t>은 </a:t>
            </a:r>
            <a:r>
              <a:rPr lang="ko-KR" altLang="en-US" b="1" dirty="0"/>
              <a:t>적대적 학습</a:t>
            </a:r>
            <a:r>
              <a:rPr lang="en-US" altLang="ko-KR" b="1" dirty="0"/>
              <a:t>(adversarial training)</a:t>
            </a:r>
            <a:r>
              <a:rPr lang="ko-KR" altLang="en-US" b="1" dirty="0"/>
              <a:t>과 다중 에이전트 시스템</a:t>
            </a:r>
            <a:r>
              <a:rPr lang="en-US" altLang="ko-KR" b="1" dirty="0"/>
              <a:t>(multi-agent system)</a:t>
            </a:r>
            <a:r>
              <a:rPr lang="ko-KR" altLang="en-US" b="1" dirty="0"/>
              <a:t>을 결합한 최적화 방법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0" dirty="0"/>
              <a:t>적대적 학습</a:t>
            </a:r>
            <a:r>
              <a:rPr lang="en-US" altLang="ko-KR" b="0" dirty="0"/>
              <a:t>(Adversarial Training)**</a:t>
            </a:r>
            <a:r>
              <a:rPr lang="ko-KR" altLang="en-US" b="0" dirty="0"/>
              <a:t>은 모델이 더 강인하고 신뢰성 있는 성능을 갖도록 </a:t>
            </a:r>
            <a:r>
              <a:rPr lang="en-US" altLang="ko-KR" b="0" dirty="0"/>
              <a:t>"</a:t>
            </a:r>
            <a:r>
              <a:rPr lang="ko-KR" altLang="en-US" b="0" dirty="0"/>
              <a:t>의도적으로 방해하는 데이터</a:t>
            </a:r>
            <a:r>
              <a:rPr lang="en-US" altLang="ko-KR" b="0" dirty="0"/>
              <a:t>(</a:t>
            </a:r>
            <a:r>
              <a:rPr lang="ko-KR" altLang="en-US" b="0" dirty="0"/>
              <a:t>적대적 예제</a:t>
            </a:r>
            <a:r>
              <a:rPr lang="en-US" altLang="ko-KR" b="0" dirty="0"/>
              <a:t>, Adversarial Examples)"</a:t>
            </a:r>
            <a:r>
              <a:rPr lang="ko-KR" altLang="en-US" b="0" dirty="0"/>
              <a:t>를 사용하여 훈련하는 방법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1" dirty="0"/>
              <a:t>검색 모듈</a:t>
            </a:r>
            <a:r>
              <a:rPr lang="en-US" altLang="ko-KR" b="1" dirty="0"/>
              <a:t>(Retriever)</a:t>
            </a:r>
            <a:r>
              <a:rPr lang="ko-KR" altLang="en-US" b="1" dirty="0"/>
              <a:t>은 관련성이 높은 문서를 찾으려고 함</a:t>
            </a:r>
            <a:r>
              <a:rPr lang="en-US" altLang="ko-KR" b="1" dirty="0"/>
              <a:t>.</a:t>
            </a:r>
            <a:r>
              <a:rPr lang="ko-KR" altLang="en-US" b="1" dirty="0"/>
              <a:t>생성 모듈</a:t>
            </a:r>
            <a:r>
              <a:rPr lang="en-US" altLang="ko-KR" b="1" dirty="0"/>
              <a:t>(Generator)</a:t>
            </a:r>
            <a:r>
              <a:rPr lang="ko-KR" altLang="en-US" b="1" dirty="0"/>
              <a:t>은 답변을 생성하는 데 유용한 정보를 원함</a:t>
            </a:r>
            <a:r>
              <a:rPr lang="en-US" altLang="ko-KR" b="1" dirty="0"/>
              <a:t>.</a:t>
            </a:r>
            <a:r>
              <a:rPr lang="en-US" altLang="ko-KR" b="0" dirty="0"/>
              <a:t>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검색 모듈은 </a:t>
            </a:r>
            <a:r>
              <a:rPr lang="ko-KR" altLang="en-US" b="1" dirty="0"/>
              <a:t>길고 포괄적인 문서를 찾지만</a:t>
            </a:r>
            <a:r>
              <a:rPr lang="en-US" altLang="ko-KR" dirty="0"/>
              <a:t>, </a:t>
            </a:r>
            <a:r>
              <a:rPr lang="ko-KR" altLang="en-US" dirty="0"/>
              <a:t>생성 모듈은 </a:t>
            </a:r>
            <a:r>
              <a:rPr lang="ko-KR" altLang="en-US" b="1" dirty="0"/>
              <a:t>짧고 핵심적인 문서</a:t>
            </a:r>
            <a:r>
              <a:rPr lang="ko-KR" altLang="en-US" dirty="0"/>
              <a:t>를 원할 수 있음</a:t>
            </a:r>
            <a:r>
              <a:rPr lang="en-US" altLang="ko-KR" dirty="0"/>
              <a:t>.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4AEC9-8392-4B61-750A-9ACEFAAD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40F79-7EBA-4F89-B230-6E9DC31D2C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588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4AFF-B42C-8E95-CD7B-51403631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E9009C-4668-BAAD-B430-B9C2C3BDF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91FD6-0E81-C7B4-F798-EBBF9FEC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4AEC9-8392-4B61-750A-9ACEFAAD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2ABF2-DC5C-4C77-91F6-73456335D1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0486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4AFF-B42C-8E95-CD7B-51403631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E9009C-4668-BAAD-B430-B9C2C3BDF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91FD6-0E81-C7B4-F798-EBBF9FEC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MAPPO</a:t>
            </a:r>
            <a:r>
              <a:rPr lang="ko-KR" altLang="en-US" dirty="0"/>
              <a:t>에서는 개별적인 </a:t>
            </a:r>
            <a:r>
              <a:rPr lang="en-US" altLang="ko-KR" dirty="0"/>
              <a:t>Actor </a:t>
            </a:r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정책</a:t>
            </a:r>
            <a:r>
              <a:rPr lang="en-US" altLang="ko-KR" dirty="0"/>
              <a:t>)</a:t>
            </a:r>
            <a:r>
              <a:rPr lang="ko-KR" altLang="en-US" dirty="0"/>
              <a:t>는 존재하지만</a:t>
            </a:r>
            <a:r>
              <a:rPr lang="en-US" altLang="ko-KR" dirty="0"/>
              <a:t>, Critic </a:t>
            </a:r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가치 평가</a:t>
            </a:r>
            <a:r>
              <a:rPr lang="en-US" altLang="ko-KR" dirty="0"/>
              <a:t>)</a:t>
            </a:r>
            <a:r>
              <a:rPr lang="ko-KR" altLang="en-US" dirty="0"/>
              <a:t>는 모든 에이전트가 공유하는 형태로 동작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4AEC9-8392-4B61-750A-9ACEFAAD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0DD78-920E-4A58-A192-4130F22BBD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37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4AFF-B42C-8E95-CD7B-51403631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E9009C-4668-BAAD-B430-B9C2C3BDF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91FD6-0E81-C7B4-F798-EBBF9FEC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4AEC9-8392-4B61-750A-9ACEFAAD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5758D-F726-44DF-952E-07E81A6D3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035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B0569-235C-3FF1-5BE4-26A2B02A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DB629A-70C1-A221-C30E-0F498F345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9C1E28-A98B-440B-FDA6-7F2239D20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F1 Score</a:t>
            </a:r>
            <a:r>
              <a:rPr lang="ko-KR" altLang="en-US" b="0" dirty="0"/>
              <a:t>는 </a:t>
            </a:r>
            <a:r>
              <a:rPr lang="en-US" altLang="ko-KR" b="0" dirty="0"/>
              <a:t>Precision(</a:t>
            </a:r>
            <a:r>
              <a:rPr lang="ko-KR" altLang="en-US" b="0" dirty="0"/>
              <a:t>정밀도</a:t>
            </a:r>
            <a:r>
              <a:rPr lang="en-US" altLang="ko-KR" b="0" dirty="0"/>
              <a:t>)</a:t>
            </a:r>
            <a:r>
              <a:rPr lang="ko-KR" altLang="en-US" b="0" dirty="0"/>
              <a:t>과 </a:t>
            </a:r>
            <a:r>
              <a:rPr lang="en-US" altLang="ko-KR" b="0" dirty="0"/>
              <a:t>Recall(</a:t>
            </a:r>
            <a:r>
              <a:rPr lang="ko-KR" altLang="en-US" b="0" dirty="0" err="1"/>
              <a:t>재현율</a:t>
            </a:r>
            <a:r>
              <a:rPr lang="en-US" altLang="ko-KR" b="0" dirty="0"/>
              <a:t>)</a:t>
            </a:r>
            <a:r>
              <a:rPr lang="ko-KR" altLang="en-US" b="0" dirty="0"/>
              <a:t>이 균형을 이루도록 조정한 성능 평가 지표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한쪽으로 치우치는 것을 방지하고</a:t>
            </a:r>
            <a:r>
              <a:rPr lang="en-US" altLang="ko-KR" b="0" dirty="0"/>
              <a:t>, Precision</a:t>
            </a:r>
            <a:r>
              <a:rPr lang="ko-KR" altLang="en-US" b="0" dirty="0"/>
              <a:t>과 </a:t>
            </a:r>
            <a:r>
              <a:rPr lang="en-US" altLang="ko-KR" b="0" dirty="0"/>
              <a:t>Recall</a:t>
            </a:r>
            <a:r>
              <a:rPr lang="ko-KR" altLang="en-US" b="0" dirty="0"/>
              <a:t>의 조화로운 조합을 찾는 역할을 함</a:t>
            </a:r>
            <a:r>
              <a:rPr lang="en-US" altLang="ko-KR" b="0" dirty="0"/>
              <a:t>!</a:t>
            </a:r>
            <a:br>
              <a:rPr lang="ko-KR" altLang="en-US" b="0" dirty="0"/>
            </a:br>
            <a:r>
              <a:rPr lang="ko-KR" altLang="en-US" b="0" dirty="0"/>
              <a:t>즉</a:t>
            </a:r>
            <a:r>
              <a:rPr lang="en-US" altLang="ko-KR" b="0" dirty="0"/>
              <a:t>, "</a:t>
            </a:r>
            <a:r>
              <a:rPr lang="ko-KR" altLang="en-US" b="0" dirty="0"/>
              <a:t>잘못된 예측을 줄이면서도 놓치는 정답이 없도록 최적화하는 지표</a:t>
            </a:r>
            <a:r>
              <a:rPr lang="en-US" altLang="ko-KR" b="0" dirty="0"/>
              <a:t>"</a:t>
            </a:r>
            <a:r>
              <a:rPr lang="ko-KR" altLang="en-US" b="0" dirty="0"/>
              <a:t>라고 생각하면 됨</a:t>
            </a:r>
            <a:r>
              <a:rPr lang="en-US" altLang="ko-KR" b="0" dirty="0"/>
              <a:t>!</a:t>
            </a:r>
            <a:r>
              <a:rPr lang="ko-KR" altLang="en-US" b="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3438B-B7FF-8118-0327-AF08E1E5E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68623-2B0F-9597-A36C-0AC421114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634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 = Vocab space of LLM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15163-A81D-47BC-B139-15537BE87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004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4444A-154B-4521-BA0A-B81C0FA6B6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427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18867-4BBB-47FC-B70B-7488BFE976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2353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101F7-3306-4E0D-B9EA-155B6E15BA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4909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Three trainable modules: Query Rewriter, the Selector, and the Generator</a:t>
            </a:r>
          </a:p>
          <a:p>
            <a:r>
              <a:rPr lang="en-US" altLang="ko-KR"/>
              <a:t>Training data for the SFT of each corresponding task</a:t>
            </a:r>
          </a:p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666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Three trainable modules: Query Rewriter, the Selector, and the Generator</a:t>
            </a:r>
          </a:p>
          <a:p>
            <a:r>
              <a:rPr lang="en-US" altLang="ko-KR" dirty="0"/>
              <a:t>Training data for the SFT of each corresponding task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5326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4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sft data</a:t>
            </a:r>
            <a:r>
              <a:rPr lang="ko-KR" altLang="en-US"/>
              <a:t>는 각각 다 정해졌고</a:t>
            </a:r>
            <a:r>
              <a:rPr lang="en-US" altLang="ko-KR"/>
              <a:t>, </a:t>
            </a:r>
            <a:r>
              <a:rPr lang="ko-KR" altLang="en-US"/>
              <a:t>거기다가 같은 </a:t>
            </a:r>
            <a:r>
              <a:rPr lang="en-US" altLang="ko-KR"/>
              <a:t>loss function</a:t>
            </a:r>
            <a:r>
              <a:rPr lang="ko-KR" altLang="en-US"/>
              <a:t> 써줄 수 있음 </a:t>
            </a:r>
            <a:endParaRPr lang="en-US" altLang="ko-KR"/>
          </a:p>
          <a:p>
            <a:endParaRPr lang="en-US" altLang="ko-KR"/>
          </a:p>
          <a:p>
            <a:pPr algn="l"/>
            <a:r>
              <a:rPr lang="en-US" altLang="ko-KR" sz="1800" b="0" i="0" u="none" strike="noStrike" baseline="0">
                <a:latin typeface="LinLibertineT"/>
              </a:rPr>
              <a:t>After undergoing SFT, the LLM demonstrates an improved ability</a:t>
            </a:r>
          </a:p>
          <a:p>
            <a:pPr algn="l"/>
            <a:r>
              <a:rPr lang="en-US" altLang="ko-KR" sz="1800" b="0" i="0" u="none" strike="noStrike" baseline="0">
                <a:latin typeface="LinLibertineT"/>
              </a:rPr>
              <a:t>to follow instructions while executing the functions of Query</a:t>
            </a:r>
          </a:p>
          <a:p>
            <a:pPr algn="l"/>
            <a:r>
              <a:rPr lang="en-US" altLang="ko-KR" sz="1800" b="0" i="0" u="none" strike="noStrike" baseline="0">
                <a:latin typeface="LinLibertineT"/>
              </a:rPr>
              <a:t>Rewriter, Selector, and Generator. The RAG system also achieves</a:t>
            </a:r>
          </a:p>
          <a:p>
            <a:pPr algn="l"/>
            <a:r>
              <a:rPr lang="en-US" altLang="ko-KR" sz="1800" b="0" i="0" u="none" strike="noStrike" baseline="0">
                <a:latin typeface="LinLibertineT"/>
              </a:rPr>
              <a:t>relatively satisfactory warm-start performance.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00A7-6F8A-401D-AA65-67234626B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6626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sft</a:t>
            </a:r>
            <a:r>
              <a:rPr lang="ko-KR" altLang="en-US"/>
              <a:t>하고 나면 </a:t>
            </a:r>
            <a:r>
              <a:rPr lang="en-US" altLang="ko-KR"/>
              <a:t>instruction</a:t>
            </a:r>
            <a:r>
              <a:rPr lang="ko-KR" altLang="en-US"/>
              <a:t>을 좀 더 잘 따르겟지요</a:t>
            </a:r>
            <a:r>
              <a:rPr lang="en-US" altLang="ko-KR"/>
              <a:t>..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EDF1-7F2C-4ED3-8957-75F558BF6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646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</a:t>
            </a:r>
            <a:r>
              <a:rPr lang="ko-KR" altLang="en-US"/>
              <a:t> </a:t>
            </a:r>
            <a:r>
              <a:rPr lang="en-US" altLang="ko-KR"/>
              <a:t>reward</a:t>
            </a:r>
            <a:r>
              <a:rPr lang="ko-KR" altLang="en-US"/>
              <a:t> </a:t>
            </a:r>
            <a:r>
              <a:rPr lang="en-US" altLang="ko-KR"/>
              <a:t>model.</a:t>
            </a:r>
          </a:p>
          <a:p>
            <a:r>
              <a:rPr lang="en-US" altLang="ko-KR"/>
              <a:t>we use f1 score as the shared reward for all agents.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EDF1-7F2C-4ED3-8957-75F558BF6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9807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마지막에 </a:t>
            </a:r>
            <a:r>
              <a:rPr lang="en-US" altLang="ko-KR" dirty="0"/>
              <a:t>answer generation </a:t>
            </a:r>
            <a:r>
              <a:rPr lang="ko-KR" altLang="en-US" dirty="0"/>
              <a:t>하고 났을 때의 </a:t>
            </a:r>
            <a:r>
              <a:rPr lang="en-US" altLang="ko-KR" dirty="0"/>
              <a:t>time step </a:t>
            </a:r>
            <a:r>
              <a:rPr lang="ko-KR" altLang="en-US" dirty="0"/>
              <a:t>을 </a:t>
            </a:r>
            <a:r>
              <a:rPr lang="en-US" altLang="ko-KR" dirty="0"/>
              <a:t>T</a:t>
            </a:r>
            <a:r>
              <a:rPr lang="ko-KR" altLang="en-US" dirty="0"/>
              <a:t>로 잡는 것 같음</a:t>
            </a:r>
            <a:endParaRPr lang="en-US" altLang="ko-KR" dirty="0"/>
          </a:p>
          <a:p>
            <a:r>
              <a:rPr lang="en-US" altLang="ko-KR" dirty="0"/>
              <a:t>Answer generation</a:t>
            </a:r>
            <a:r>
              <a:rPr lang="ko-KR" altLang="en-US" dirty="0"/>
              <a:t>이 되어야 </a:t>
            </a:r>
            <a:r>
              <a:rPr lang="en-US" altLang="ko-KR" dirty="0"/>
              <a:t>f1 score</a:t>
            </a:r>
            <a:r>
              <a:rPr lang="ko-KR" altLang="en-US" dirty="0"/>
              <a:t>도 구할 수 있으니까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EDF1-7F2C-4ED3-8957-75F558BF6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1655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설명 추가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EDF1-7F2C-4ED3-8957-75F558BF6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62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AF7D8-E7D1-7430-EC3A-9BDBE13ED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6CC69-FAF1-467A-5770-E0D8BC8FC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B62228-9393-9EE3-8EBA-C64C57DF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96589-0AFA-240D-F7CF-6E763DF6F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9375C-81F8-45F3-89E7-896973A59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6640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134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139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44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AF7D8-E7D1-7430-EC3A-9BDBE13ED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6CC69-FAF1-467A-5770-E0D8BC8FC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B62228-9393-9EE3-8EBA-C64C57DF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96589-0AFA-240D-F7CF-6E763DF6F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9375C-81F8-45F3-89E7-896973A59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5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FAFFD-6109-9BF6-6D63-4794F877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43A470-81E3-7553-8D8F-B91A6E07F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E39764-5082-F342-2716-684C7B22C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FE818-DE32-68C2-EE64-81AA32147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981CA-BCD2-0C43-3260-A5DAEEAA7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8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12C03-2AED-036F-CAEC-61767DE6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9D37A1-9FD7-E138-2474-F920EDE9B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58A818-859B-3E6A-3992-089A88857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CAB3C-EE19-F487-1B1F-2BFFAB7D8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5A61E-D25E-4BF5-A979-40CA0D44FD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11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32B65-D715-9B44-0456-033731BB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6A7A49-F5A1-4D2C-EB53-9EA5ABB33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25098C-1FBC-F85B-7D13-AA3E81D1C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enable effective lifelong model editing, the method should take advantage of both LLM parameters’ long-term memory and retrieval-based working memory. Therefore, we propose WISE as follows.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C60ED-32B9-1FA4-BA25-2743A13FE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9EA81-4E14-7BDB-79BB-E8D2E6042C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02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B56C6-C063-9482-5F94-FECFBE436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3CB451-1BA5-CECB-305F-7D42D876F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5D9CDF-3CD6-2363-A483-73C7D864B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774EE-49BD-BF5C-805B-8EF49AD1E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76263-F848-B61A-B1D7-278742C78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665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DC87-04CA-C02A-635A-5915C704B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C68AF9-CAE5-D1DB-3CE1-A231BCCA6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B38B06-613D-FCB8-8B0C-D888E79FD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CA090E-8DF6-80BE-AC5C-9DA5C4DC6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65E04-E2E7-4C2B-9518-06317E7779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222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50B01F0-A5EE-4C4F-8E56-A22C8897E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2E3B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831"/>
                    </a14:imgEffect>
                    <a14:imgEffect>
                      <a14:saturation sat="2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7209">
            <a:off x="4339219" y="259617"/>
            <a:ext cx="8540147" cy="606294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DF72C28-3719-49E1-8777-CDA6BD0115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426" y="1310062"/>
            <a:ext cx="9820627" cy="23876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l"/>
            <a:b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b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Title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5F9CEC07-4CFD-425F-8D45-EB033E272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27" y="425535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ETRI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2025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Winter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Research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Intern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algn="l"/>
            <a:r>
              <a:rPr lang="en-US" altLang="ko-KR" sz="20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NAM </a:t>
            </a:r>
            <a:r>
              <a:rPr lang="en-US" altLang="ko-KR" sz="2000" dirty="0" err="1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Yoonji</a:t>
            </a:r>
            <a:r>
              <a:rPr lang="en-US" altLang="ko-KR" sz="20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en-US" altLang="ko-KR" sz="20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LEE Jihyun</a:t>
            </a:r>
            <a:endParaRPr lang="ko-KR" altLang="en-US" sz="20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D2E7CC-E9AA-4374-B897-9494AD22D272}"/>
              </a:ext>
            </a:extLst>
          </p:cNvPr>
          <p:cNvSpPr/>
          <p:nvPr userDrawn="1"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77CE0-9492-4736-9344-3DEEE98484E3}"/>
              </a:ext>
            </a:extLst>
          </p:cNvPr>
          <p:cNvSpPr/>
          <p:nvPr userDrawn="1"/>
        </p:nvSpPr>
        <p:spPr>
          <a:xfrm>
            <a:off x="0" y="6355976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21C6B-4650-4398-AA4E-B5D02A327812}"/>
              </a:ext>
            </a:extLst>
          </p:cNvPr>
          <p:cNvSpPr txBox="1"/>
          <p:nvPr userDrawn="1"/>
        </p:nvSpPr>
        <p:spPr>
          <a:xfrm>
            <a:off x="10726057" y="824712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2025</a:t>
            </a:r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. 02. 13.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CE1854-971A-4D79-B32B-DA88CA9FE455}"/>
              </a:ext>
            </a:extLst>
          </p:cNvPr>
          <p:cNvCxnSpPr>
            <a:cxnSpLocks/>
          </p:cNvCxnSpPr>
          <p:nvPr userDrawn="1"/>
        </p:nvCxnSpPr>
        <p:spPr>
          <a:xfrm>
            <a:off x="641427" y="3839028"/>
            <a:ext cx="8744858" cy="0"/>
          </a:xfrm>
          <a:prstGeom prst="line">
            <a:avLst/>
          </a:prstGeom>
          <a:ln w="19050"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ETRI CI ㅣ ETRI 소개 ㅣ 한국전자통신연구원">
            <a:extLst>
              <a:ext uri="{FF2B5EF4-FFF2-40B4-BE49-F238E27FC236}">
                <a16:creationId xmlns:a16="http://schemas.microsoft.com/office/drawing/2014/main" id="{38AD96F4-49A7-440F-9B9C-B5750CDD96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1" y="830880"/>
            <a:ext cx="820621" cy="3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AFB282-32F1-4144-ADD3-B96C5084C4C2}"/>
              </a:ext>
            </a:extLst>
          </p:cNvPr>
          <p:cNvSpPr/>
          <p:nvPr userDrawn="1"/>
        </p:nvSpPr>
        <p:spPr>
          <a:xfrm>
            <a:off x="0" y="6355976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35EBB7-1FEF-4090-A224-267022DAB452}"/>
              </a:ext>
            </a:extLst>
          </p:cNvPr>
          <p:cNvSpPr/>
          <p:nvPr userDrawn="1"/>
        </p:nvSpPr>
        <p:spPr>
          <a:xfrm>
            <a:off x="4581754" y="926841"/>
            <a:ext cx="3028493" cy="89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CONTENTS</a:t>
            </a:r>
            <a:endParaRPr lang="ko-KR" altLang="en-US" sz="320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4CBD52-1C3A-454B-980B-F0CB16FBE824}"/>
              </a:ext>
            </a:extLst>
          </p:cNvPr>
          <p:cNvSpPr/>
          <p:nvPr userDrawn="1"/>
        </p:nvSpPr>
        <p:spPr>
          <a:xfrm>
            <a:off x="0" y="0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6B9836-66E3-4221-95E6-F2A58F9531E3}"/>
              </a:ext>
            </a:extLst>
          </p:cNvPr>
          <p:cNvSpPr/>
          <p:nvPr userDrawn="1"/>
        </p:nvSpPr>
        <p:spPr>
          <a:xfrm>
            <a:off x="0" y="6563986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1B2CB-FA4F-42CE-960C-C2780DB17AC5}"/>
              </a:ext>
            </a:extLst>
          </p:cNvPr>
          <p:cNvCxnSpPr>
            <a:cxnSpLocks/>
          </p:cNvCxnSpPr>
          <p:nvPr userDrawn="1"/>
        </p:nvCxnSpPr>
        <p:spPr>
          <a:xfrm>
            <a:off x="1132115" y="2095067"/>
            <a:ext cx="9927771" cy="0"/>
          </a:xfrm>
          <a:prstGeom prst="line">
            <a:avLst/>
          </a:prstGeom>
          <a:ln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B0CAC4-18A7-4AD3-8DAA-0F2668DB0A76}"/>
              </a:ext>
            </a:extLst>
          </p:cNvPr>
          <p:cNvCxnSpPr>
            <a:cxnSpLocks/>
          </p:cNvCxnSpPr>
          <p:nvPr userDrawn="1"/>
        </p:nvCxnSpPr>
        <p:spPr>
          <a:xfrm>
            <a:off x="1132115" y="5658323"/>
            <a:ext cx="9927771" cy="0"/>
          </a:xfrm>
          <a:prstGeom prst="line">
            <a:avLst/>
          </a:prstGeom>
          <a:ln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1058B-9679-4B18-AA44-1D2C6ACCF40D}"/>
              </a:ext>
            </a:extLst>
          </p:cNvPr>
          <p:cNvSpPr txBox="1"/>
          <p:nvPr userDrawn="1"/>
        </p:nvSpPr>
        <p:spPr>
          <a:xfrm>
            <a:off x="2351314" y="1373068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solidFill>
                <a:srgbClr val="283A3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DD1D1-CB80-4BA9-962F-91DEF14C846B}"/>
              </a:ext>
            </a:extLst>
          </p:cNvPr>
          <p:cNvSpPr txBox="1"/>
          <p:nvPr userDrawn="1"/>
        </p:nvSpPr>
        <p:spPr>
          <a:xfrm>
            <a:off x="1703832" y="2611213"/>
            <a:ext cx="1431865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E49A-FEB3-4AE3-AAFC-375350C79886}"/>
              </a:ext>
            </a:extLst>
          </p:cNvPr>
          <p:cNvSpPr txBox="1"/>
          <p:nvPr userDrawn="1"/>
        </p:nvSpPr>
        <p:spPr>
          <a:xfrm>
            <a:off x="3865015" y="2615692"/>
            <a:ext cx="2216440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90BA0-2FDC-494F-94BA-E13D33AB8C87}"/>
              </a:ext>
            </a:extLst>
          </p:cNvPr>
          <p:cNvSpPr txBox="1"/>
          <p:nvPr userDrawn="1"/>
        </p:nvSpPr>
        <p:spPr>
          <a:xfrm>
            <a:off x="6979384" y="2615691"/>
            <a:ext cx="1094635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F30EB-FC71-454C-8AC5-EC792686FAAC}"/>
              </a:ext>
            </a:extLst>
          </p:cNvPr>
          <p:cNvSpPr txBox="1"/>
          <p:nvPr userDrawn="1"/>
        </p:nvSpPr>
        <p:spPr>
          <a:xfrm>
            <a:off x="9085085" y="2646305"/>
            <a:ext cx="1990171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6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9CA5C-FE6F-457B-9506-FA0390BB1B33}"/>
              </a:ext>
            </a:extLst>
          </p:cNvPr>
          <p:cNvSpPr txBox="1"/>
          <p:nvPr userDrawn="1"/>
        </p:nvSpPr>
        <p:spPr>
          <a:xfrm>
            <a:off x="1275651" y="3934522"/>
            <a:ext cx="228823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6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7D0C5-9728-453F-9129-E5E5A07285B5}"/>
              </a:ext>
            </a:extLst>
          </p:cNvPr>
          <p:cNvSpPr txBox="1"/>
          <p:nvPr userDrawn="1"/>
        </p:nvSpPr>
        <p:spPr>
          <a:xfrm>
            <a:off x="4249089" y="3893869"/>
            <a:ext cx="1448292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A4BF-EBF6-4F75-90D4-7FD99EF71BA8}"/>
              </a:ext>
            </a:extLst>
          </p:cNvPr>
          <p:cNvSpPr txBox="1"/>
          <p:nvPr userDrawn="1"/>
        </p:nvSpPr>
        <p:spPr>
          <a:xfrm>
            <a:off x="6648586" y="3936921"/>
            <a:ext cx="1756229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6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061C8-5C5F-472D-AD64-512881FDDB27}"/>
              </a:ext>
            </a:extLst>
          </p:cNvPr>
          <p:cNvSpPr txBox="1"/>
          <p:nvPr userDrawn="1"/>
        </p:nvSpPr>
        <p:spPr>
          <a:xfrm>
            <a:off x="9202055" y="3893421"/>
            <a:ext cx="1756229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12DA5-1949-43E4-8C49-284361078BC0}"/>
              </a:ext>
            </a:extLst>
          </p:cNvPr>
          <p:cNvSpPr txBox="1"/>
          <p:nvPr userDrawn="1"/>
        </p:nvSpPr>
        <p:spPr>
          <a:xfrm>
            <a:off x="2271485" y="2319508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1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3C1DF-5025-4B57-876F-741B850C6C99}"/>
              </a:ext>
            </a:extLst>
          </p:cNvPr>
          <p:cNvSpPr txBox="1"/>
          <p:nvPr userDrawn="1"/>
        </p:nvSpPr>
        <p:spPr>
          <a:xfrm>
            <a:off x="4824954" y="2318246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2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9CA93-D63F-4998-9D61-A40E572FA378}"/>
              </a:ext>
            </a:extLst>
          </p:cNvPr>
          <p:cNvSpPr txBox="1"/>
          <p:nvPr userDrawn="1"/>
        </p:nvSpPr>
        <p:spPr>
          <a:xfrm>
            <a:off x="7378423" y="2319509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3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C2DED-EC86-4FE7-881D-37C7E54823F6}"/>
              </a:ext>
            </a:extLst>
          </p:cNvPr>
          <p:cNvSpPr txBox="1"/>
          <p:nvPr userDrawn="1"/>
        </p:nvSpPr>
        <p:spPr>
          <a:xfrm>
            <a:off x="9931892" y="2318246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4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652A5D-FA92-4266-B305-0B45BDA92095}"/>
              </a:ext>
            </a:extLst>
          </p:cNvPr>
          <p:cNvSpPr txBox="1"/>
          <p:nvPr userDrawn="1"/>
        </p:nvSpPr>
        <p:spPr>
          <a:xfrm>
            <a:off x="2271485" y="3651610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5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079CCB-B63F-4EB2-A590-499A6FF36EBE}"/>
              </a:ext>
            </a:extLst>
          </p:cNvPr>
          <p:cNvSpPr txBox="1"/>
          <p:nvPr userDrawn="1"/>
        </p:nvSpPr>
        <p:spPr>
          <a:xfrm>
            <a:off x="4824954" y="3650348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6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E3D07C-0F00-4972-9934-AA0A51485DFE}"/>
              </a:ext>
            </a:extLst>
          </p:cNvPr>
          <p:cNvSpPr txBox="1"/>
          <p:nvPr userDrawn="1"/>
        </p:nvSpPr>
        <p:spPr>
          <a:xfrm>
            <a:off x="7378423" y="3651611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7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874D91-D475-445B-B23D-210E41AE90D3}"/>
              </a:ext>
            </a:extLst>
          </p:cNvPr>
          <p:cNvSpPr txBox="1"/>
          <p:nvPr userDrawn="1"/>
        </p:nvSpPr>
        <p:spPr>
          <a:xfrm>
            <a:off x="9931892" y="3650348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8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F6E2F6-32E3-4255-91B4-CD7E7D867F48}"/>
              </a:ext>
            </a:extLst>
          </p:cNvPr>
          <p:cNvSpPr/>
          <p:nvPr userDrawn="1"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45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3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_두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E929E5-67FB-E5FF-2CA1-714B641BEB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349207"/>
            <a:ext cx="118570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433B8D-8FBE-D503-623E-809F9C2C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6920416" cy="545985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텍스트 개체 틀 25">
            <a:extLst>
              <a:ext uri="{FF2B5EF4-FFF2-40B4-BE49-F238E27FC236}">
                <a16:creationId xmlns:a16="http://schemas.microsoft.com/office/drawing/2014/main" id="{6A434314-281D-43AF-8DE8-A37EC1E8B9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950219"/>
            <a:ext cx="6920416" cy="32489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2pPr>
            <a:lvl3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3pPr>
            <a:lvl4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4pPr>
            <a:lvl5pPr>
              <a:defRPr lang="ko-KR" alt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17">
            <a:extLst>
              <a:ext uri="{FF2B5EF4-FFF2-40B4-BE49-F238E27FC236}">
                <a16:creationId xmlns:a16="http://schemas.microsoft.com/office/drawing/2014/main" id="{7C28BAEF-0196-1D5A-5680-01F569A9D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5572349" cy="470878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2E966CAC-91BD-440F-0CCE-71AB73215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690" y="1465572"/>
            <a:ext cx="5572349" cy="470878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18FC7C-A15E-4E68-B745-59531A204BB1}"/>
              </a:ext>
            </a:extLst>
          </p:cNvPr>
          <p:cNvGrpSpPr/>
          <p:nvPr userDrawn="1"/>
        </p:nvGrpSpPr>
        <p:grpSpPr>
          <a:xfrm>
            <a:off x="1405288" y="0"/>
            <a:ext cx="10786712" cy="180000"/>
            <a:chOff x="1405288" y="0"/>
            <a:chExt cx="10786712" cy="18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C7DBFAF-15D8-417C-ADF7-CDFCE90DB1FE}"/>
                </a:ext>
              </a:extLst>
            </p:cNvPr>
            <p:cNvSpPr/>
            <p:nvPr/>
          </p:nvSpPr>
          <p:spPr>
            <a:xfrm>
              <a:off x="1405288" y="0"/>
              <a:ext cx="10786712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C801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71E4513-307D-48E8-B07A-145D8406FA68}"/>
                </a:ext>
              </a:extLst>
            </p:cNvPr>
            <p:cNvSpPr/>
            <p:nvPr/>
          </p:nvSpPr>
          <p:spPr>
            <a:xfrm>
              <a:off x="3551722" y="0"/>
              <a:ext cx="8640278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66665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4B3917-DEA8-43DD-B145-EC856D59C210}"/>
              </a:ext>
            </a:extLst>
          </p:cNvPr>
          <p:cNvSpPr/>
          <p:nvPr userDrawn="1"/>
        </p:nvSpPr>
        <p:spPr>
          <a:xfrm>
            <a:off x="0" y="-1261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0D3F05-69EF-4B92-8F74-B5698A56F334}"/>
              </a:ext>
            </a:extLst>
          </p:cNvPr>
          <p:cNvSpPr/>
          <p:nvPr userDrawn="1"/>
        </p:nvSpPr>
        <p:spPr>
          <a:xfrm>
            <a:off x="0" y="655136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5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없는_두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E929E5-67FB-E5FF-2CA1-714B641BEB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195379"/>
            <a:ext cx="118570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433B8D-8FBE-D503-623E-809F9C2C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4941"/>
            <a:ext cx="6920416" cy="545985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텍스트 개체 틀 17">
            <a:extLst>
              <a:ext uri="{FF2B5EF4-FFF2-40B4-BE49-F238E27FC236}">
                <a16:creationId xmlns:a16="http://schemas.microsoft.com/office/drawing/2014/main" id="{7C28BAEF-0196-1D5A-5680-01F569A9D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2" y="1319833"/>
            <a:ext cx="5572349" cy="485452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2E966CAC-91BD-440F-0CCE-71AB73215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690" y="1319834"/>
            <a:ext cx="5572349" cy="485452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2465A5-3E3E-41DF-86B9-627D170D45E5}"/>
              </a:ext>
            </a:extLst>
          </p:cNvPr>
          <p:cNvGrpSpPr/>
          <p:nvPr userDrawn="1"/>
        </p:nvGrpSpPr>
        <p:grpSpPr>
          <a:xfrm>
            <a:off x="1405288" y="0"/>
            <a:ext cx="10786712" cy="180000"/>
            <a:chOff x="1405288" y="0"/>
            <a:chExt cx="10786712" cy="18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57D568C-7B73-4CA0-A3B0-45EADDD5F135}"/>
                </a:ext>
              </a:extLst>
            </p:cNvPr>
            <p:cNvSpPr/>
            <p:nvPr/>
          </p:nvSpPr>
          <p:spPr>
            <a:xfrm>
              <a:off x="1405288" y="0"/>
              <a:ext cx="10786712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C801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57FFCC-E73F-4300-8C7D-C6B1E906A6A0}"/>
                </a:ext>
              </a:extLst>
            </p:cNvPr>
            <p:cNvSpPr/>
            <p:nvPr/>
          </p:nvSpPr>
          <p:spPr>
            <a:xfrm>
              <a:off x="3551722" y="0"/>
              <a:ext cx="8640278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66665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67692A-74FA-44CC-B928-41823934DF85}"/>
              </a:ext>
            </a:extLst>
          </p:cNvPr>
          <p:cNvSpPr/>
          <p:nvPr userDrawn="1"/>
        </p:nvSpPr>
        <p:spPr>
          <a:xfrm>
            <a:off x="0" y="-1261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291F6-6FD2-464F-BD78-D3210D747B2A}"/>
              </a:ext>
            </a:extLst>
          </p:cNvPr>
          <p:cNvSpPr/>
          <p:nvPr userDrawn="1"/>
        </p:nvSpPr>
        <p:spPr>
          <a:xfrm>
            <a:off x="0" y="655136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_한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E929E5-67FB-E5FF-2CA1-714B641BEB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349207"/>
            <a:ext cx="118570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BC4B0BD5-B362-74F7-BB8E-4C52063EEA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601506-6F20-946A-EF84-87B19FE8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6920416" cy="545985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텍스트 개체 틀 25">
            <a:extLst>
              <a:ext uri="{FF2B5EF4-FFF2-40B4-BE49-F238E27FC236}">
                <a16:creationId xmlns:a16="http://schemas.microsoft.com/office/drawing/2014/main" id="{D80ED405-D2A8-8368-EE46-046072E6E4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50219"/>
            <a:ext cx="6920416" cy="32489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2pPr>
            <a:lvl3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3pPr>
            <a:lvl4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4pPr>
            <a:lvl5pPr>
              <a:defRPr lang="ko-KR" alt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BE4D28-5C5B-49E7-B741-F7E56B6F0DBA}"/>
              </a:ext>
            </a:extLst>
          </p:cNvPr>
          <p:cNvGrpSpPr/>
          <p:nvPr userDrawn="1"/>
        </p:nvGrpSpPr>
        <p:grpSpPr>
          <a:xfrm>
            <a:off x="1405288" y="0"/>
            <a:ext cx="10786712" cy="180000"/>
            <a:chOff x="1405288" y="0"/>
            <a:chExt cx="10786712" cy="18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F59E8D9-EF01-48A6-BED8-4F35C243198D}"/>
                </a:ext>
              </a:extLst>
            </p:cNvPr>
            <p:cNvSpPr/>
            <p:nvPr/>
          </p:nvSpPr>
          <p:spPr>
            <a:xfrm>
              <a:off x="1405288" y="0"/>
              <a:ext cx="10786712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C801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0592912-698A-42EF-9FB1-E750A03F3857}"/>
                </a:ext>
              </a:extLst>
            </p:cNvPr>
            <p:cNvSpPr/>
            <p:nvPr/>
          </p:nvSpPr>
          <p:spPr>
            <a:xfrm>
              <a:off x="3551722" y="0"/>
              <a:ext cx="8640278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66665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979E7A-FAE8-48FD-B516-1AF73B3456CC}"/>
              </a:ext>
            </a:extLst>
          </p:cNvPr>
          <p:cNvSpPr/>
          <p:nvPr userDrawn="1"/>
        </p:nvSpPr>
        <p:spPr>
          <a:xfrm>
            <a:off x="0" y="-1261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41BE7-59A4-42C9-B3F2-4C16DDD63E8D}"/>
              </a:ext>
            </a:extLst>
          </p:cNvPr>
          <p:cNvSpPr/>
          <p:nvPr userDrawn="1"/>
        </p:nvSpPr>
        <p:spPr>
          <a:xfrm>
            <a:off x="0" y="655136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8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없는_한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EDF60C-AFBB-FFE4-9BF4-CF4BA9C47C3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195379"/>
            <a:ext cx="118570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9005347-AD5D-D922-5550-D49E72D5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4941"/>
            <a:ext cx="6920416" cy="545985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359005E4-1ABE-7AB1-0C70-9B32BC0132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2" y="1319833"/>
            <a:ext cx="11522075" cy="485452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6466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7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A3DE15-AF27-45A2-9E61-EA484AC8BB49}"/>
              </a:ext>
            </a:extLst>
          </p:cNvPr>
          <p:cNvSpPr/>
          <p:nvPr userDrawn="1"/>
        </p:nvSpPr>
        <p:spPr>
          <a:xfrm>
            <a:off x="0" y="655136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A32B-9089-47EF-97AB-F7EFCDA76762}"/>
              </a:ext>
            </a:extLst>
          </p:cNvPr>
          <p:cNvSpPr/>
          <p:nvPr userDrawn="1"/>
        </p:nvSpPr>
        <p:spPr>
          <a:xfrm>
            <a:off x="0" y="-1261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89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0" r:id="rId3"/>
    <p:sldLayoutId id="2147483652" r:id="rId4"/>
    <p:sldLayoutId id="2147483657" r:id="rId5"/>
    <p:sldLayoutId id="2147483655" r:id="rId6"/>
    <p:sldLayoutId id="2147483658" r:id="rId7"/>
    <p:sldLayoutId id="2147483661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association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iise.or.kr/conference/kcc/2025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FB6C2-D585-42B5-930C-B20C3ABA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학회 일정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A6C98-99CA-445C-A3A8-0FF061516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한국인공지능학회 </a:t>
            </a:r>
            <a:r>
              <a:rPr lang="en-US" altLang="ko-KR" dirty="0"/>
              <a:t>- </a:t>
            </a:r>
            <a:r>
              <a:rPr lang="ko-KR" altLang="en-US" dirty="0"/>
              <a:t>하계학술대회 </a:t>
            </a:r>
            <a:r>
              <a:rPr lang="en-US" altLang="ko-KR" dirty="0"/>
              <a:t>(24</a:t>
            </a:r>
            <a:r>
              <a:rPr lang="ko-KR" altLang="en-US" dirty="0"/>
              <a:t>년 기준</a:t>
            </a:r>
            <a:r>
              <a:rPr lang="en-US" altLang="ko-KR" dirty="0"/>
              <a:t>) 	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</a:t>
            </a:r>
            <a:r>
              <a:rPr lang="en-US" altLang="ko-KR" dirty="0"/>
              <a:t>/ 2</a:t>
            </a:r>
            <a:r>
              <a:rPr lang="ko-KR" altLang="en-US" dirty="0"/>
              <a:t>차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sz="1050" dirty="0">
                <a:hlinkClick r:id="rId3"/>
              </a:rPr>
              <a:t>https://aiassociation.kr/</a:t>
            </a:r>
            <a:endParaRPr lang="en-US" altLang="ko-KR" sz="1050" dirty="0"/>
          </a:p>
          <a:p>
            <a:pPr marL="266700" lvl="1" indent="0">
              <a:buNone/>
            </a:pPr>
            <a:endParaRPr lang="en-US" altLang="ko-KR" sz="1050" dirty="0"/>
          </a:p>
          <a:p>
            <a:r>
              <a:rPr lang="ko-KR" altLang="en-US" dirty="0"/>
              <a:t>한국지능시스템학회 </a:t>
            </a:r>
            <a:r>
              <a:rPr lang="en-US" altLang="ko-KR" dirty="0"/>
              <a:t>?? </a:t>
            </a:r>
            <a:r>
              <a:rPr lang="ko-KR" altLang="en-US" dirty="0"/>
              <a:t>핏이 안 맞는 거 같음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963F0-79D6-468D-A7C2-CB45693FE3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한국정보과학회 </a:t>
            </a:r>
            <a:r>
              <a:rPr lang="en-US" altLang="ko-KR"/>
              <a:t>- </a:t>
            </a:r>
            <a:r>
              <a:rPr lang="ko-KR" altLang="en-US"/>
              <a:t>한국컴퓨터종합학술대회 </a:t>
            </a:r>
            <a:r>
              <a:rPr lang="en-US" altLang="ko-KR"/>
              <a:t>(24</a:t>
            </a:r>
            <a:r>
              <a:rPr lang="ko-KR" altLang="en-US"/>
              <a:t>년 기준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4</a:t>
            </a:r>
            <a:r>
              <a:rPr lang="ko-KR" altLang="en-US"/>
              <a:t>월 </a:t>
            </a:r>
            <a:r>
              <a:rPr lang="en-US" altLang="ko-KR"/>
              <a:t>19</a:t>
            </a:r>
            <a:r>
              <a:rPr lang="ko-KR" altLang="en-US"/>
              <a:t>일 </a:t>
            </a:r>
            <a:r>
              <a:rPr lang="en-US" altLang="ko-KR"/>
              <a:t>(</a:t>
            </a:r>
            <a:r>
              <a:rPr lang="ko-KR" altLang="en-US"/>
              <a:t>밀려서 </a:t>
            </a:r>
            <a:r>
              <a:rPr lang="en-US" altLang="ko-KR"/>
              <a:t>5</a:t>
            </a:r>
            <a:r>
              <a:rPr lang="ko-KR" altLang="en-US"/>
              <a:t>월 </a:t>
            </a:r>
            <a:r>
              <a:rPr lang="en-US" altLang="ko-KR"/>
              <a:t>3</a:t>
            </a:r>
            <a:r>
              <a:rPr lang="ko-KR" altLang="en-US"/>
              <a:t>일</a:t>
            </a:r>
            <a:r>
              <a:rPr lang="en-US" altLang="ko-KR"/>
              <a:t>)</a:t>
            </a:r>
          </a:p>
          <a:p>
            <a:pPr marL="266700" lvl="1" indent="0">
              <a:buNone/>
            </a:pPr>
            <a:r>
              <a:rPr lang="en-US" altLang="ko-KR" sz="1050">
                <a:hlinkClick r:id="rId4"/>
              </a:rPr>
              <a:t>https://www.kiise.or.kr/conference/kcc/2025/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345994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1BFB0-D2EF-8CD5-92AB-D5A366CB2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F89504E2-0478-6197-5D5E-EA77537C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56C508-D56A-992A-5FA4-236ACD2706B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en-US" altLang="ko-KR" dirty="0">
                    <a:latin typeface="프리젠테이션 5 Medium" pitchFamily="2" charset="-127"/>
                    <a:ea typeface="프리젠테이션 5 Medium" pitchFamily="2" charset="-127"/>
                  </a:rPr>
                  <a:t>Locating side memory’s FFN layer</a:t>
                </a:r>
              </a:p>
              <a:p>
                <a:pPr lvl="1"/>
                <a:r>
                  <a:rPr lang="ko-KR" altLang="en-US" dirty="0"/>
                  <a:t>초기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 품사</a:t>
                </a:r>
                <a:r>
                  <a:rPr lang="en-US" altLang="ko-KR" dirty="0"/>
                  <a:t>(part-of-speech)</a:t>
                </a:r>
                <a:r>
                  <a:rPr lang="ko-KR" altLang="en-US" dirty="0"/>
                  <a:t>와 같은 기초적인</a:t>
                </a:r>
                <a:r>
                  <a:rPr lang="en-US" altLang="ko-KR" dirty="0"/>
                  <a:t>(lower-level)</a:t>
                </a:r>
                <a:r>
                  <a:rPr lang="ko-KR" altLang="en-US" dirty="0"/>
                  <a:t> 언어 정보를 처리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후반부 </a:t>
                </a:r>
                <a:r>
                  <a:rPr lang="en-US" altLang="ko-KR" dirty="0"/>
                  <a:t>layer - </a:t>
                </a:r>
                <a:r>
                  <a:rPr lang="ko-KR" altLang="en-US" dirty="0"/>
                  <a:t> 대명사 지시</a:t>
                </a:r>
                <a:r>
                  <a:rPr lang="en-US" altLang="ko-KR" dirty="0"/>
                  <a:t>(anaphora) </a:t>
                </a:r>
                <a:r>
                  <a:rPr lang="ko-KR" altLang="en-US" dirty="0"/>
                  <a:t>및 상호 참조</a:t>
                </a:r>
                <a:r>
                  <a:rPr lang="en-US" altLang="ko-KR" dirty="0"/>
                  <a:t>(coreference)</a:t>
                </a:r>
                <a:r>
                  <a:rPr lang="ko-KR" altLang="en-US" dirty="0"/>
                  <a:t>와 같은 고차원적 정보 처리</a:t>
                </a:r>
                <a:endParaRPr lang="en-US" altLang="ko-KR" sz="1400" dirty="0">
                  <a:latin typeface="프리젠테이션 5 Medium" pitchFamily="2" charset="-127"/>
                  <a:ea typeface="프리젠테이션 5 Medium" pitchFamily="2" charset="-127"/>
                </a:endParaRPr>
              </a:p>
              <a:p>
                <a:pPr lvl="1"/>
                <a:r>
                  <a:rPr lang="ko-KR" altLang="en-US" sz="1600" dirty="0"/>
                  <a:t>후반부 </a:t>
                </a:r>
                <a:r>
                  <a:rPr lang="en-US" altLang="ko-KR" sz="1600" dirty="0"/>
                  <a:t>hidden layer</a:t>
                </a:r>
                <a:r>
                  <a:rPr lang="ko-KR" altLang="en-US" sz="1600" dirty="0"/>
                  <a:t>의 </a:t>
                </a:r>
                <a:r>
                  <a:rPr lang="en-US" altLang="ko-KR" dirty="0"/>
                  <a:t>representation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residual connection</a:t>
                </a:r>
                <a:r>
                  <a:rPr lang="ko-KR" altLang="en-US" sz="1600" dirty="0"/>
                  <a:t>을 통해 크게 변화하지 않고 전달되는 경향</a:t>
                </a:r>
                <a:endParaRPr lang="en-US" altLang="ko-KR" sz="1600" dirty="0"/>
              </a:p>
              <a:p>
                <a:pPr lvl="1"/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프리젠테이션 5 Medium" pitchFamily="2" charset="-127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 </a:t>
                </a:r>
                <a:r>
                  <a:rPr lang="ko-KR" altLang="en-US" sz="1600" dirty="0">
                    <a:latin typeface="프리젠테이션 5 Medium" pitchFamily="2" charset="-127"/>
                    <a:ea typeface="프리젠테이션 5 Medium" pitchFamily="2" charset="-127"/>
                  </a:rPr>
                  <a:t>부작용 줄이기 위해 </a:t>
                </a:r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side memory</a:t>
                </a:r>
                <a:r>
                  <a:rPr lang="ko-KR" altLang="en-US" sz="1600" dirty="0">
                    <a:latin typeface="프리젠테이션 5 Medium" pitchFamily="2" charset="-127"/>
                    <a:ea typeface="프리젠테이션 5 Medium" pitchFamily="2" charset="-127"/>
                  </a:rPr>
                  <a:t>를 </a:t>
                </a:r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layer</a:t>
                </a:r>
                <a:r>
                  <a:rPr lang="ko-KR" altLang="en-US" sz="1600" dirty="0">
                    <a:latin typeface="프리젠테이션 5 Medium" pitchFamily="2" charset="-127"/>
                    <a:ea typeface="프리젠테이션 5 Medium" pitchFamily="2" charset="-127"/>
                  </a:rPr>
                  <a:t> 중</a:t>
                </a:r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~</a:t>
                </a:r>
                <a:r>
                  <a:rPr lang="ko-KR" altLang="en-US" sz="1600" dirty="0">
                    <a:latin typeface="프리젠테이션 5 Medium" pitchFamily="2" charset="-127"/>
                    <a:ea typeface="프리젠테이션 5 Medium" pitchFamily="2" charset="-127"/>
                  </a:rPr>
                  <a:t>후반부에서 </a:t>
                </a:r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copy</a:t>
                </a:r>
                <a:r>
                  <a:rPr lang="ko-KR" altLang="en-US" sz="1600" dirty="0"/>
                  <a:t> 해 옴</a:t>
                </a:r>
                <a:endParaRPr lang="en-US" altLang="ko-KR" sz="1600" dirty="0">
                  <a:latin typeface="프리젠테이션 5 Medium" pitchFamily="2" charset="-127"/>
                  <a:ea typeface="프리젠테이션 5 Medium" pitchFamily="2" charset="-127"/>
                </a:endParaRPr>
              </a:p>
              <a:p>
                <a:endParaRPr lang="en-US" altLang="ko-KR" sz="1600" dirty="0"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</mc:Choice>
        <mc:Fallback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56C508-D56A-992A-5FA4-236ACD270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8D69A-2BFA-4FB0-9E9D-C10A1E070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2.3.1 Side Memory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88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66E1-A98B-E81D-49C4-B087E97E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EFC0EC10-6A81-D1C3-197A-0F9B1F1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8F74F82C-B309-CCFD-9403-DE1B5938E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r>
              <a:rPr lang="en-US" altLang="ko-KR" dirty="0"/>
              <a:t>Routing between side memories and main memory</a:t>
            </a:r>
          </a:p>
          <a:p>
            <a:pPr lvl="1"/>
            <a:r>
              <a:rPr lang="en-US" altLang="ko-KR" dirty="0"/>
              <a:t>Query</a:t>
            </a:r>
            <a:r>
              <a:rPr lang="ko-KR" altLang="en-US" dirty="0"/>
              <a:t>가 이전 </a:t>
            </a:r>
            <a:r>
              <a:rPr lang="en-US" altLang="ko-KR" dirty="0"/>
              <a:t>edit scope </a:t>
            </a:r>
            <a:r>
              <a:rPr lang="ko-KR" altLang="en-US" dirty="0"/>
              <a:t>내에 있으면 </a:t>
            </a:r>
            <a:r>
              <a:rPr lang="en-US" altLang="ko-KR" dirty="0"/>
              <a:t>side</a:t>
            </a:r>
            <a:r>
              <a:rPr lang="ko-KR" altLang="en-US" dirty="0"/>
              <a:t>로 보내고 아니면 </a:t>
            </a:r>
            <a:r>
              <a:rPr lang="en-US" altLang="ko-KR" dirty="0"/>
              <a:t>main memory</a:t>
            </a:r>
            <a:r>
              <a:rPr lang="ko-KR" altLang="en-US" dirty="0"/>
              <a:t>로 보냄 </a:t>
            </a:r>
            <a:endParaRPr lang="en-US" altLang="ko-KR" dirty="0"/>
          </a:p>
          <a:p>
            <a:pPr lvl="1"/>
            <a:r>
              <a:rPr lang="en-US" altLang="ko-KR" dirty="0"/>
              <a:t>Routing activation indicator </a:t>
            </a:r>
            <a:r>
              <a:rPr lang="ko-KR" altLang="en-US" dirty="0"/>
              <a:t>써서 </a:t>
            </a:r>
            <a:r>
              <a:rPr lang="en-US" altLang="ko-KR" dirty="0"/>
              <a:t>main</a:t>
            </a:r>
            <a:r>
              <a:rPr lang="ko-KR" altLang="en-US" dirty="0"/>
              <a:t>으로 갈지 </a:t>
            </a:r>
            <a:r>
              <a:rPr lang="en-US" altLang="ko-KR" dirty="0"/>
              <a:t>side</a:t>
            </a:r>
            <a:r>
              <a:rPr lang="ko-KR" altLang="en-US" dirty="0"/>
              <a:t>로 갈지 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want the activation indicators of editing queries to be larger than the ones of irrelevant queries by a large margin, which is: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관련 있으면 </a:t>
            </a:r>
            <a:r>
              <a:rPr lang="en-US" altLang="ko-KR" dirty="0"/>
              <a:t>activation </a:t>
            </a:r>
            <a:r>
              <a:rPr lang="ko-KR" altLang="en-US" dirty="0"/>
              <a:t>크게</a:t>
            </a:r>
            <a:r>
              <a:rPr lang="en-US" altLang="ko-KR" dirty="0"/>
              <a:t>, </a:t>
            </a:r>
            <a:r>
              <a:rPr lang="ko-KR" altLang="en-US" dirty="0"/>
              <a:t>없으면 작게</a:t>
            </a:r>
            <a:r>
              <a:rPr lang="en-US" altLang="ko-KR" dirty="0"/>
              <a:t>)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9CBCF-0B0D-1771-EE27-20E0F75E8E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2.3.1 Side Memory Design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83DE60-CFD6-EFA5-5FB4-385600B4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01" y="2866947"/>
            <a:ext cx="4991797" cy="5620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0FA893-EDEE-5D35-CCDB-FCC7FD3A7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163" y="4370670"/>
            <a:ext cx="5253037" cy="3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1A743-18DA-1705-25AA-71D22B53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EB19D02A-EC53-7368-9CA8-5B2C0F2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4F97761A-7FF2-E674-EBC3-CBE7D00F76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en-US" altLang="ko-KR" dirty="0"/>
                  <a:t>Routing between side memories and main memory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이걸 달성하기 위해 다음의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train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Irrelevant </a:t>
                </a:r>
                <a:r>
                  <a:rPr lang="ko-KR" altLang="en-US" dirty="0"/>
                  <a:t>한 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activation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보다 작게</a:t>
                </a:r>
                <a:r>
                  <a:rPr lang="en-US" altLang="ko-KR" dirty="0"/>
                  <a:t>, relevant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activation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보다 크게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Xi, </a:t>
                </a:r>
                <a:r>
                  <a:rPr lang="en-US" altLang="ko-KR" dirty="0" err="1"/>
                  <a:t>xe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activation </a:t>
                </a:r>
                <a:r>
                  <a:rPr lang="ko-KR" altLang="en-US" dirty="0"/>
                  <a:t>차이는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이상이 될 수 있도록 크게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𝑒𝑑𝑖𝑡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내</m:t>
                    </m:r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4F97761A-7FF2-E674-EBC3-CBE7D00F7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FACEC6-ADBC-EADB-223F-A8E6F4398D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2.3.1 Side Memory Design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69115-8DE9-876C-6ED2-83BF3D1F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3" y="1939576"/>
            <a:ext cx="5253037" cy="350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3AA2B7-5307-667E-D8E4-2E956F93D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3" y="2763782"/>
            <a:ext cx="8763000" cy="4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FAC83-DF2D-0F2C-B890-616F2EA0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7681885D-0365-614E-D1EF-ABE1A357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Related Works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CC37414B-D0CF-0F1C-4A27-6DB4816BB6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32916"/>
            <a:ext cx="11522074" cy="4708789"/>
          </a:xfrm>
        </p:spPr>
        <p:txBody>
          <a:bodyPr/>
          <a:lstStyle/>
          <a:p>
            <a:r>
              <a:rPr lang="en-US" altLang="ko-KR" sz="1400" dirty="0"/>
              <a:t>DSP</a:t>
            </a:r>
          </a:p>
          <a:p>
            <a:pPr lvl="1"/>
            <a:r>
              <a:rPr lang="en-US" altLang="ko-KR" sz="1200" dirty="0"/>
              <a:t>Sophisticated interaction between retrieval and LM</a:t>
            </a:r>
          </a:p>
          <a:p>
            <a:r>
              <a:rPr lang="en-US" altLang="ko-KR" sz="1400" dirty="0"/>
              <a:t>FLARE </a:t>
            </a:r>
          </a:p>
          <a:p>
            <a:pPr lvl="1"/>
            <a:r>
              <a:rPr lang="en-US" altLang="ko-KR" sz="1200" dirty="0"/>
              <a:t>Dynamically retrieving relevant information throughout the text generation</a:t>
            </a:r>
          </a:p>
          <a:p>
            <a:r>
              <a:rPr lang="en-US" altLang="ko-KR" sz="1400" dirty="0"/>
              <a:t>ITER-RETGEN </a:t>
            </a:r>
          </a:p>
          <a:p>
            <a:pPr lvl="1"/>
            <a:r>
              <a:rPr lang="en-US" altLang="ko-KR" sz="1200" dirty="0"/>
              <a:t>Iteratively combines retrieval and generation for better performance</a:t>
            </a:r>
          </a:p>
          <a:p>
            <a:r>
              <a:rPr lang="en-US" altLang="ko-KR" sz="1400" dirty="0"/>
              <a:t>Search-in-the-Chain </a:t>
            </a:r>
          </a:p>
          <a:p>
            <a:pPr lvl="1"/>
            <a:r>
              <a:rPr lang="en-US" altLang="ko-KR" sz="1200" dirty="0"/>
              <a:t>Enhanced framework for complex knowledge-intensive tasks</a:t>
            </a:r>
          </a:p>
          <a:p>
            <a:r>
              <a:rPr lang="en-US" altLang="ko-KR" sz="1400" dirty="0"/>
              <a:t>SELF-RAG</a:t>
            </a:r>
          </a:p>
          <a:p>
            <a:pPr lvl="1"/>
            <a:r>
              <a:rPr lang="en-US" altLang="ko-KR" sz="1200" dirty="0"/>
              <a:t> Self-reflective Retrieval and Generation</a:t>
            </a:r>
          </a:p>
          <a:p>
            <a:r>
              <a:rPr lang="en-US" altLang="ko-KR" sz="1400" dirty="0"/>
              <a:t>DRAGIN</a:t>
            </a:r>
          </a:p>
          <a:p>
            <a:pPr lvl="1"/>
            <a:r>
              <a:rPr lang="en-US" altLang="ko-KR" sz="1200" dirty="0"/>
              <a:t> Framework addressing Real-time information needs of LLMs during text generation</a:t>
            </a:r>
          </a:p>
          <a:p>
            <a:r>
              <a:rPr lang="en-US" altLang="ko-KR" sz="1400" dirty="0" err="1"/>
              <a:t>GenGround</a:t>
            </a:r>
            <a:r>
              <a:rPr lang="en-US" altLang="ko-KR" sz="1400" dirty="0"/>
              <a:t> </a:t>
            </a:r>
          </a:p>
          <a:p>
            <a:pPr lvl="1"/>
            <a:r>
              <a:rPr lang="en-US" altLang="ko-KR" sz="1200" dirty="0"/>
              <a:t>Synergizes LLM knowledge with external documents to enhance multi-hop question answering</a:t>
            </a:r>
          </a:p>
          <a:p>
            <a:r>
              <a:rPr lang="en-US" altLang="ko-KR" sz="1400" dirty="0"/>
              <a:t>Astute RAG</a:t>
            </a:r>
          </a:p>
          <a:p>
            <a:pPr lvl="1"/>
            <a:r>
              <a:rPr lang="en-US" altLang="ko-KR" sz="1200" dirty="0"/>
              <a:t> Enhances the robustness of RAG by integrating internal and external knowledge while resolving knowledge conflict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7DC8AA-B799-46B0-BF11-0AC1938FBB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2.2. RAG without parameters update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0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3C60-6EC7-F809-DD99-7194B054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3754CE5A-F8F2-CB91-D75A-DAAB4061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Related Works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96F9FC3B-AD0B-171B-B168-121179AFA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8174"/>
            <a:ext cx="11522074" cy="4708789"/>
          </a:xfrm>
        </p:spPr>
        <p:txBody>
          <a:bodyPr/>
          <a:lstStyle/>
          <a:p>
            <a:pPr>
              <a:buSzPct val="81000"/>
            </a:pPr>
            <a:r>
              <a:rPr lang="en-US" altLang="ko-KR" b="1" dirty="0">
                <a:latin typeface="+mj-ea"/>
                <a:ea typeface="+mj-ea"/>
              </a:rPr>
              <a:t>Optimizing RAG with SFT</a:t>
            </a:r>
          </a:p>
          <a:p>
            <a:pPr lvl="1">
              <a:buSzPct val="81000"/>
            </a:pPr>
            <a:r>
              <a:rPr lang="en-US" altLang="ko-KR" dirty="0">
                <a:latin typeface="+mj-ea"/>
                <a:ea typeface="+mj-ea"/>
              </a:rPr>
              <a:t>INFO-RAG : </a:t>
            </a:r>
            <a:r>
              <a:rPr lang="en-US" altLang="ko-KR" b="1" dirty="0">
                <a:latin typeface="+mj-ea"/>
                <a:ea typeface="+mj-ea"/>
              </a:rPr>
              <a:t>Unsupervised training </a:t>
            </a:r>
            <a:r>
              <a:rPr lang="en-US" altLang="ko-KR" dirty="0">
                <a:latin typeface="+mj-ea"/>
                <a:ea typeface="+mj-ea"/>
              </a:rPr>
              <a:t>method integrate and refine information from retrieved texts</a:t>
            </a:r>
          </a:p>
          <a:p>
            <a:pPr lvl="1">
              <a:buSzPct val="81000"/>
            </a:pPr>
            <a:r>
              <a:rPr lang="en-US" altLang="ko-KR" dirty="0" err="1">
                <a:latin typeface="+mj-ea"/>
                <a:ea typeface="+mj-ea"/>
              </a:rPr>
              <a:t>LongRAG</a:t>
            </a:r>
            <a:r>
              <a:rPr lang="en-US" altLang="ko-KR" dirty="0">
                <a:latin typeface="+mj-ea"/>
                <a:ea typeface="+mj-ea"/>
              </a:rPr>
              <a:t> : Dual-perspective RAG enhancing understanding of </a:t>
            </a:r>
            <a:r>
              <a:rPr lang="en-US" altLang="ko-KR" b="1" dirty="0">
                <a:latin typeface="+mj-ea"/>
                <a:ea typeface="+mj-ea"/>
              </a:rPr>
              <a:t>complex long-context knowledge</a:t>
            </a:r>
          </a:p>
          <a:p>
            <a:pPr lvl="1">
              <a:buSzPct val="81000"/>
            </a:pPr>
            <a:r>
              <a:rPr lang="en-US" altLang="ko-KR" dirty="0">
                <a:latin typeface="+mj-ea"/>
                <a:ea typeface="+mj-ea"/>
              </a:rPr>
              <a:t>INSTRUCTRAG : </a:t>
            </a:r>
            <a:r>
              <a:rPr lang="en-US" altLang="ko-KR" b="1" dirty="0">
                <a:latin typeface="+mj-ea"/>
                <a:ea typeface="+mj-ea"/>
              </a:rPr>
              <a:t>Denoise retrieved information </a:t>
            </a:r>
            <a:r>
              <a:rPr lang="en-US" altLang="ko-KR" dirty="0">
                <a:latin typeface="+mj-ea"/>
                <a:ea typeface="+mj-ea"/>
              </a:rPr>
              <a:t>through self-synthesized rationales</a:t>
            </a:r>
          </a:p>
          <a:p>
            <a:pPr>
              <a:buSzPct val="81000"/>
            </a:pPr>
            <a:r>
              <a:rPr lang="en-US" altLang="ko-KR" b="1" dirty="0">
                <a:latin typeface="+mj-ea"/>
                <a:ea typeface="+mj-ea"/>
              </a:rPr>
              <a:t>Optimizing RAG with RL </a:t>
            </a:r>
          </a:p>
          <a:p>
            <a:pPr lvl="1">
              <a:buSzPct val="81000"/>
            </a:pPr>
            <a:r>
              <a:rPr lang="en-US" altLang="ko-KR" dirty="0">
                <a:latin typeface="+mj-ea"/>
                <a:ea typeface="+mj-ea"/>
              </a:rPr>
              <a:t>PPO</a:t>
            </a:r>
          </a:p>
          <a:p>
            <a:pPr lvl="2">
              <a:buSzPct val="81000"/>
            </a:pPr>
            <a:r>
              <a:rPr lang="en-US" altLang="ko-KR" dirty="0">
                <a:latin typeface="+mj-ea"/>
                <a:ea typeface="+mj-ea"/>
              </a:rPr>
              <a:t>Rewrite-Retrieve-Read  </a:t>
            </a:r>
          </a:p>
          <a:p>
            <a:pPr lvl="3">
              <a:buSzPct val="81000"/>
            </a:pPr>
            <a:r>
              <a:rPr lang="en-US" altLang="ko-KR" sz="1400" dirty="0">
                <a:latin typeface="+mj-ea"/>
                <a:ea typeface="+mj-ea"/>
              </a:rPr>
              <a:t>RAG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b="1" dirty="0">
                <a:latin typeface="+mj-ea"/>
                <a:ea typeface="+mj-ea"/>
              </a:rPr>
              <a:t>query</a:t>
            </a:r>
            <a:r>
              <a:rPr lang="ko-KR" altLang="en-US" sz="1400" b="1" dirty="0">
                <a:latin typeface="+mj-ea"/>
                <a:ea typeface="+mj-ea"/>
              </a:rPr>
              <a:t>를 </a:t>
            </a:r>
            <a:r>
              <a:rPr lang="ko-KR" altLang="en-US" sz="1400" b="1" dirty="0" err="1">
                <a:latin typeface="+mj-ea"/>
                <a:ea typeface="+mj-ea"/>
              </a:rPr>
              <a:t>재작성하는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RL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>
                <a:latin typeface="+mj-ea"/>
                <a:ea typeface="+mj-ea"/>
              </a:rPr>
              <a:t>작은모델을</a:t>
            </a:r>
            <a:r>
              <a:rPr lang="ko-KR" altLang="en-US" sz="1400" dirty="0">
                <a:latin typeface="+mj-ea"/>
                <a:ea typeface="+mj-ea"/>
              </a:rPr>
              <a:t> 훈련시킴</a:t>
            </a:r>
            <a:endParaRPr lang="en-US" altLang="ko-KR" sz="1400" dirty="0">
              <a:latin typeface="+mj-ea"/>
              <a:ea typeface="+mj-ea"/>
            </a:endParaRPr>
          </a:p>
          <a:p>
            <a:pPr lvl="2">
              <a:buSzPct val="81000"/>
            </a:pPr>
            <a:r>
              <a:rPr lang="en-US" altLang="ko-KR" dirty="0">
                <a:latin typeface="+mj-ea"/>
                <a:ea typeface="+mj-ea"/>
              </a:rPr>
              <a:t>BGM </a:t>
            </a:r>
          </a:p>
          <a:p>
            <a:pPr lvl="3">
              <a:buSzPct val="81000"/>
            </a:pPr>
            <a:r>
              <a:rPr lang="en-US" altLang="ko-KR" sz="1400" dirty="0">
                <a:latin typeface="+mj-ea"/>
                <a:ea typeface="+mj-ea"/>
              </a:rPr>
              <a:t>Retrieval model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LLM </a:t>
            </a:r>
            <a:r>
              <a:rPr lang="ko-KR" altLang="en-US" sz="1400" dirty="0">
                <a:latin typeface="+mj-ea"/>
                <a:ea typeface="+mj-ea"/>
              </a:rPr>
              <a:t>사이에 </a:t>
            </a:r>
            <a:r>
              <a:rPr lang="en-US" altLang="ko-KR" sz="1400" b="1" dirty="0">
                <a:latin typeface="+mj-ea"/>
                <a:ea typeface="+mj-ea"/>
              </a:rPr>
              <a:t>bridge mechanism</a:t>
            </a:r>
            <a:r>
              <a:rPr lang="ko-KR" altLang="en-US" sz="1400" dirty="0">
                <a:latin typeface="+mj-ea"/>
                <a:ea typeface="+mj-ea"/>
              </a:rPr>
              <a:t>을 만들어서</a:t>
            </a:r>
            <a:r>
              <a:rPr lang="en-US" altLang="ko-KR" sz="1400" dirty="0">
                <a:latin typeface="+mj-ea"/>
                <a:ea typeface="+mj-ea"/>
              </a:rPr>
              <a:t>, helpful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documents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en-US" altLang="ko-KR" sz="1400" dirty="0">
                <a:latin typeface="+mj-ea"/>
                <a:ea typeface="+mj-ea"/>
              </a:rPr>
              <a:t>filtering</a:t>
            </a:r>
            <a:r>
              <a:rPr lang="ko-KR" altLang="en-US" sz="1400" dirty="0">
                <a:latin typeface="+mj-ea"/>
                <a:ea typeface="+mj-ea"/>
              </a:rPr>
              <a:t>할 수 있도록 함</a:t>
            </a:r>
            <a:endParaRPr lang="en-US" altLang="ko-KR" sz="1400" dirty="0">
              <a:latin typeface="+mj-ea"/>
              <a:ea typeface="+mj-ea"/>
            </a:endParaRPr>
          </a:p>
          <a:p>
            <a:pPr lvl="2">
              <a:buSzPct val="81000"/>
            </a:pPr>
            <a:r>
              <a:rPr lang="en-US" altLang="ko-KR" dirty="0">
                <a:latin typeface="+mj-ea"/>
                <a:ea typeface="+mj-ea"/>
              </a:rPr>
              <a:t>SMARTRAG</a:t>
            </a:r>
          </a:p>
          <a:p>
            <a:pPr lvl="3">
              <a:buSzPct val="81000"/>
            </a:pPr>
            <a:r>
              <a:rPr lang="en-US" altLang="ko-KR" sz="1400" dirty="0">
                <a:latin typeface="+mj-ea"/>
                <a:ea typeface="+mj-ea"/>
              </a:rPr>
              <a:t>reward system </a:t>
            </a:r>
            <a:r>
              <a:rPr lang="ko-KR" altLang="en-US" sz="1400" dirty="0">
                <a:latin typeface="+mj-ea"/>
                <a:ea typeface="+mj-ea"/>
              </a:rPr>
              <a:t>을 활용하여 반복적으로 </a:t>
            </a:r>
            <a:r>
              <a:rPr lang="en-US" altLang="ko-KR" sz="1400" dirty="0">
                <a:latin typeface="+mj-ea"/>
                <a:ea typeface="+mj-ea"/>
              </a:rPr>
              <a:t>RAG </a:t>
            </a:r>
            <a:r>
              <a:rPr lang="ko-KR" altLang="en-US" sz="1400" dirty="0">
                <a:latin typeface="+mj-ea"/>
                <a:ea typeface="+mj-ea"/>
              </a:rPr>
              <a:t>프레임워크 최적화</a:t>
            </a:r>
            <a:endParaRPr lang="en-US" altLang="ko-KR" sz="1400" dirty="0">
              <a:latin typeface="+mj-ea"/>
              <a:ea typeface="+mj-ea"/>
            </a:endParaRPr>
          </a:p>
          <a:p>
            <a:pPr lvl="2">
              <a:buSzPct val="81000"/>
            </a:pPr>
            <a:r>
              <a:rPr lang="en-US" altLang="ko-KR" dirty="0">
                <a:latin typeface="+mj-ea"/>
                <a:ea typeface="+mj-ea"/>
              </a:rPr>
              <a:t>RAG-Star</a:t>
            </a:r>
          </a:p>
          <a:p>
            <a:pPr lvl="3">
              <a:buSzPct val="81000"/>
            </a:pPr>
            <a:r>
              <a:rPr lang="en-US" altLang="ko-KR" sz="1400" b="1" dirty="0">
                <a:latin typeface="+mj-ea"/>
                <a:ea typeface="+mj-ea"/>
              </a:rPr>
              <a:t>Monte Carlo Tree Search</a:t>
            </a:r>
            <a:r>
              <a:rPr lang="ko-KR" altLang="en-US" sz="1400" dirty="0">
                <a:latin typeface="+mj-ea"/>
                <a:ea typeface="+mj-ea"/>
              </a:rPr>
              <a:t>를 결합한 </a:t>
            </a:r>
            <a:r>
              <a:rPr lang="en-US" altLang="ko-KR" sz="1400" dirty="0">
                <a:latin typeface="+mj-ea"/>
                <a:ea typeface="+mj-ea"/>
              </a:rPr>
              <a:t>reasoning method  -&gt; improves the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complex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reasoning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abilities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of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LLM</a:t>
            </a:r>
          </a:p>
          <a:p>
            <a:pPr lvl="3">
              <a:buSzPct val="81000"/>
            </a:pPr>
            <a:r>
              <a:rPr lang="ko-KR" altLang="en-US" sz="1400" dirty="0">
                <a:latin typeface="+mj-ea"/>
                <a:ea typeface="+mj-ea"/>
              </a:rPr>
              <a:t>여러 문서 가능성을 </a:t>
            </a:r>
            <a:r>
              <a:rPr lang="en-US" altLang="ko-KR" sz="1400" dirty="0">
                <a:latin typeface="+mj-ea"/>
                <a:ea typeface="+mj-ea"/>
              </a:rPr>
              <a:t>tree </a:t>
            </a:r>
            <a:r>
              <a:rPr lang="ko-KR" altLang="en-US" sz="1400" dirty="0">
                <a:latin typeface="+mj-ea"/>
                <a:ea typeface="+mj-ea"/>
              </a:rPr>
              <a:t>구조로 확장하고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여러 가능성은 </a:t>
            </a:r>
            <a:r>
              <a:rPr lang="en-US" altLang="ko-KR" sz="1400" dirty="0">
                <a:latin typeface="+mj-ea"/>
                <a:ea typeface="+mj-ea"/>
              </a:rPr>
              <a:t>Monte Carlo Simulation</a:t>
            </a:r>
            <a:r>
              <a:rPr lang="ko-KR" altLang="en-US" sz="1400" dirty="0">
                <a:latin typeface="+mj-ea"/>
                <a:ea typeface="+mj-ea"/>
              </a:rPr>
              <a:t>으로 무작위로 최적의 경로를 찾음</a:t>
            </a:r>
            <a:endParaRPr lang="en-US" altLang="ko-KR" sz="1400" dirty="0">
              <a:latin typeface="+mj-ea"/>
              <a:ea typeface="+mj-ea"/>
            </a:endParaRPr>
          </a:p>
          <a:p>
            <a:pPr lvl="1">
              <a:buSzPct val="81000"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7C6EA3-DA0C-4E3F-8591-E872516884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SzPct val="81000"/>
              <a:buFont typeface="Arial" panose="020B0604020202020204" pitchFamily="34" charset="0"/>
              <a:buNone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1C8680-B325-40B8-BB99-374AF9681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2.3. RAG with parameters update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1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3C60-6EC7-F809-DD99-7194B054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3754CE5A-F8F2-CB91-D75A-DAAB4061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Related Works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96F9FC3B-AD0B-171B-B168-121179AFA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8174"/>
            <a:ext cx="11522074" cy="4708789"/>
          </a:xfrm>
        </p:spPr>
        <p:txBody>
          <a:bodyPr/>
          <a:lstStyle/>
          <a:p>
            <a:pPr>
              <a:buSzPct val="81000"/>
            </a:pPr>
            <a:r>
              <a:rPr lang="en-US" altLang="ko-KR" b="1" dirty="0">
                <a:latin typeface="+mj-ea"/>
                <a:ea typeface="+mj-ea"/>
              </a:rPr>
              <a:t>Optimizing RAG with SFT</a:t>
            </a:r>
          </a:p>
          <a:p>
            <a:pPr lvl="1">
              <a:buSzPct val="81000"/>
            </a:pPr>
            <a:r>
              <a:rPr lang="en-US" altLang="ko-KR" dirty="0">
                <a:latin typeface="+mj-ea"/>
                <a:ea typeface="+mj-ea"/>
              </a:rPr>
              <a:t>INFO-RAG : </a:t>
            </a:r>
            <a:r>
              <a:rPr lang="en-US" altLang="ko-KR" b="1" dirty="0">
                <a:latin typeface="+mj-ea"/>
                <a:ea typeface="+mj-ea"/>
              </a:rPr>
              <a:t>Unsupervised training </a:t>
            </a:r>
            <a:r>
              <a:rPr lang="en-US" altLang="ko-KR" dirty="0">
                <a:latin typeface="+mj-ea"/>
                <a:ea typeface="+mj-ea"/>
              </a:rPr>
              <a:t>method integrate and refine information from retrieved texts</a:t>
            </a:r>
          </a:p>
          <a:p>
            <a:pPr lvl="1">
              <a:buSzPct val="81000"/>
            </a:pPr>
            <a:r>
              <a:rPr lang="en-US" altLang="ko-KR" dirty="0" err="1">
                <a:latin typeface="+mj-ea"/>
                <a:ea typeface="+mj-ea"/>
              </a:rPr>
              <a:t>LongRAG</a:t>
            </a:r>
            <a:r>
              <a:rPr lang="en-US" altLang="ko-KR" dirty="0">
                <a:latin typeface="+mj-ea"/>
                <a:ea typeface="+mj-ea"/>
              </a:rPr>
              <a:t> : Dual-perspective RAG enhancing understanding of </a:t>
            </a:r>
            <a:r>
              <a:rPr lang="en-US" altLang="ko-KR" b="1" dirty="0">
                <a:latin typeface="+mj-ea"/>
                <a:ea typeface="+mj-ea"/>
              </a:rPr>
              <a:t>complex long-context knowledge</a:t>
            </a:r>
          </a:p>
          <a:p>
            <a:pPr lvl="1">
              <a:buSzPct val="81000"/>
            </a:pPr>
            <a:r>
              <a:rPr lang="en-US" altLang="ko-KR" dirty="0">
                <a:latin typeface="+mj-ea"/>
                <a:ea typeface="+mj-ea"/>
              </a:rPr>
              <a:t>INSTRUCTRAG : </a:t>
            </a:r>
            <a:r>
              <a:rPr lang="en-US" altLang="ko-KR" b="1" dirty="0">
                <a:latin typeface="+mj-ea"/>
                <a:ea typeface="+mj-ea"/>
              </a:rPr>
              <a:t>Denoise retrieved information </a:t>
            </a:r>
            <a:r>
              <a:rPr lang="en-US" altLang="ko-KR" dirty="0">
                <a:latin typeface="+mj-ea"/>
                <a:ea typeface="+mj-ea"/>
              </a:rPr>
              <a:t>through self-synthesized rationales</a:t>
            </a:r>
          </a:p>
          <a:p>
            <a:pPr>
              <a:buSzPct val="81000"/>
            </a:pPr>
            <a:r>
              <a:rPr lang="en-US" altLang="ko-KR" b="1" dirty="0">
                <a:latin typeface="+mj-ea"/>
                <a:ea typeface="+mj-ea"/>
              </a:rPr>
              <a:t>Optimizing RAG with RL </a:t>
            </a:r>
          </a:p>
          <a:p>
            <a:pPr lvl="1">
              <a:buSzPct val="81000"/>
            </a:pPr>
            <a:r>
              <a:rPr lang="en-US" altLang="ko-KR" dirty="0">
                <a:latin typeface="+mj-ea"/>
                <a:ea typeface="+mj-ea"/>
              </a:rPr>
              <a:t>DPO (</a:t>
            </a:r>
            <a:r>
              <a:rPr lang="en-US" altLang="ko-KR" dirty="0"/>
              <a:t>RL </a:t>
            </a:r>
            <a:r>
              <a:rPr lang="ko-KR" altLang="en-US" dirty="0"/>
              <a:t>없이 선호 학습</a:t>
            </a:r>
            <a:r>
              <a:rPr lang="en-US" altLang="ko-KR" dirty="0"/>
              <a:t>(Preference Learning)</a:t>
            </a:r>
            <a:r>
              <a:rPr lang="ko-KR" altLang="en-US" dirty="0"/>
              <a:t>만으로 모델을 최적화하는 방식</a:t>
            </a:r>
            <a:r>
              <a:rPr lang="en-US" altLang="ko-KR" dirty="0"/>
              <a:t>)</a:t>
            </a:r>
            <a:endParaRPr lang="en-US" altLang="ko-KR" dirty="0">
              <a:latin typeface="+mj-ea"/>
              <a:ea typeface="+mj-ea"/>
            </a:endParaRPr>
          </a:p>
          <a:p>
            <a:pPr lvl="2">
              <a:buSzPct val="81000"/>
            </a:pPr>
            <a:r>
              <a:rPr lang="en-US" altLang="ko-KR" dirty="0">
                <a:latin typeface="+mj-ea"/>
                <a:ea typeface="+mj-ea"/>
              </a:rPr>
              <a:t>Noise-filtering method</a:t>
            </a:r>
          </a:p>
          <a:p>
            <a:pPr lvl="3">
              <a:buSzPct val="81000"/>
            </a:pPr>
            <a:r>
              <a:rPr lang="en-US" altLang="ko-KR" sz="1400" dirty="0">
                <a:latin typeface="+mj-ea"/>
                <a:ea typeface="+mj-ea"/>
              </a:rPr>
              <a:t>Optimizing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between compressed data and output -&gt; </a:t>
            </a:r>
            <a:r>
              <a:rPr lang="ko-KR" altLang="en-US" sz="1400" b="1" dirty="0">
                <a:latin typeface="+mj-ea"/>
                <a:ea typeface="+mj-ea"/>
              </a:rPr>
              <a:t>노이즈를 줄임</a:t>
            </a:r>
            <a:endParaRPr lang="en-US" altLang="ko-KR" sz="1400" b="1" dirty="0">
              <a:latin typeface="+mj-ea"/>
              <a:ea typeface="+mj-ea"/>
            </a:endParaRPr>
          </a:p>
          <a:p>
            <a:pPr lvl="2">
              <a:buSzPct val="81000"/>
            </a:pPr>
            <a:r>
              <a:rPr lang="en-US" altLang="ko-KR" dirty="0">
                <a:latin typeface="+mj-ea"/>
                <a:ea typeface="+mj-ea"/>
              </a:rPr>
              <a:t>ATM</a:t>
            </a:r>
          </a:p>
          <a:p>
            <a:pPr lvl="3">
              <a:buSzPct val="81000"/>
            </a:pPr>
            <a:r>
              <a:rPr lang="en-US" altLang="ko-KR" sz="1400" b="1" dirty="0">
                <a:latin typeface="+mj-ea"/>
                <a:ea typeface="+mj-ea"/>
              </a:rPr>
              <a:t>Adversarial Tuning Multi-agent system</a:t>
            </a:r>
            <a:r>
              <a:rPr lang="ko-KR" altLang="en-US" sz="1400" dirty="0">
                <a:latin typeface="+mj-ea"/>
                <a:ea typeface="+mj-ea"/>
              </a:rPr>
              <a:t>을 도입하여 </a:t>
            </a:r>
            <a:r>
              <a:rPr lang="en-US" altLang="ko-KR" sz="1400" dirty="0">
                <a:latin typeface="+mj-ea"/>
                <a:ea typeface="+mj-ea"/>
              </a:rPr>
              <a:t>adversarial attacker agent</a:t>
            </a:r>
            <a:r>
              <a:rPr lang="ko-KR" altLang="en-US" sz="1400" dirty="0">
                <a:latin typeface="+mj-ea"/>
                <a:ea typeface="+mj-ea"/>
              </a:rPr>
              <a:t>를 튜닝 </a:t>
            </a:r>
            <a:r>
              <a:rPr lang="en-US" altLang="ko-KR" sz="1400" dirty="0">
                <a:latin typeface="+mj-ea"/>
                <a:ea typeface="+mj-ea"/>
              </a:rPr>
              <a:t>-&gt; robustness </a:t>
            </a:r>
            <a:r>
              <a:rPr lang="ko-KR" altLang="en-US" sz="1400" dirty="0">
                <a:latin typeface="+mj-ea"/>
                <a:ea typeface="+mj-ea"/>
              </a:rPr>
              <a:t>강화</a:t>
            </a:r>
            <a:endParaRPr lang="en-US" altLang="ko-KR" sz="1400" dirty="0">
              <a:latin typeface="+mj-ea"/>
              <a:ea typeface="+mj-ea"/>
            </a:endParaRPr>
          </a:p>
          <a:p>
            <a:pPr lvl="2">
              <a:buSzPct val="81000"/>
            </a:pPr>
            <a:r>
              <a:rPr lang="en-US" altLang="ko-KR" dirty="0">
                <a:latin typeface="+mj-ea"/>
                <a:ea typeface="+mj-ea"/>
              </a:rPr>
              <a:t>SEER</a:t>
            </a:r>
          </a:p>
          <a:p>
            <a:pPr lvl="3">
              <a:buSzPct val="81000"/>
            </a:pPr>
            <a:r>
              <a:rPr lang="ko-KR" altLang="en-US" sz="1400" b="1" dirty="0">
                <a:latin typeface="+mj-ea"/>
                <a:ea typeface="+mj-ea"/>
              </a:rPr>
              <a:t>고품질</a:t>
            </a:r>
            <a:r>
              <a:rPr lang="en-US" altLang="ko-KR" sz="1400" b="1" dirty="0">
                <a:latin typeface="+mj-ea"/>
                <a:ea typeface="+mj-ea"/>
              </a:rPr>
              <a:t>, Self-aligned evidence </a:t>
            </a:r>
            <a:r>
              <a:rPr lang="ko-KR" altLang="en-US" sz="1400" dirty="0">
                <a:latin typeface="+mj-ea"/>
                <a:ea typeface="+mj-ea"/>
              </a:rPr>
              <a:t>추출의 최적화를 통한 성능 향상</a:t>
            </a:r>
            <a:endParaRPr lang="en-US" altLang="ko-KR" sz="1400" dirty="0">
              <a:latin typeface="+mj-ea"/>
              <a:ea typeface="+mj-ea"/>
            </a:endParaRPr>
          </a:p>
          <a:p>
            <a:pPr lvl="2">
              <a:buSzPct val="81000"/>
            </a:pPr>
            <a:r>
              <a:rPr lang="en-US" altLang="ko-KR" dirty="0">
                <a:latin typeface="+mj-ea"/>
                <a:ea typeface="+mj-ea"/>
              </a:rPr>
              <a:t>RAG-DDR</a:t>
            </a:r>
          </a:p>
          <a:p>
            <a:pPr lvl="3">
              <a:buSzPct val="81000"/>
            </a:pPr>
            <a:r>
              <a:rPr lang="en-US" altLang="ko-KR" sz="1400" dirty="0">
                <a:latin typeface="+mj-ea"/>
                <a:ea typeface="+mj-ea"/>
              </a:rPr>
              <a:t>Differentiable Data Rewards(DDR) </a:t>
            </a:r>
            <a:r>
              <a:rPr lang="ko-KR" altLang="en-US" sz="1400" dirty="0">
                <a:latin typeface="+mj-ea"/>
                <a:ea typeface="+mj-ea"/>
              </a:rPr>
              <a:t>기법을 활용하여 </a:t>
            </a:r>
            <a:r>
              <a:rPr lang="ko-KR" altLang="en-US" sz="1400" b="1" dirty="0">
                <a:latin typeface="+mj-ea"/>
                <a:ea typeface="+mj-ea"/>
              </a:rPr>
              <a:t>모듈간 데이터 선호도를 </a:t>
            </a:r>
            <a:r>
              <a:rPr lang="ko-KR" altLang="en-US" sz="1400" dirty="0">
                <a:latin typeface="+mj-ea"/>
                <a:ea typeface="+mj-ea"/>
              </a:rPr>
              <a:t>정렬 </a:t>
            </a:r>
            <a:r>
              <a:rPr lang="en-US" altLang="ko-KR" sz="1400" dirty="0">
                <a:latin typeface="+mj-ea"/>
                <a:ea typeface="+mj-ea"/>
              </a:rPr>
              <a:t> -&gt; RAG </a:t>
            </a:r>
            <a:r>
              <a:rPr lang="ko-KR" altLang="en-US" sz="1400" dirty="0">
                <a:latin typeface="+mj-ea"/>
                <a:ea typeface="+mj-ea"/>
              </a:rPr>
              <a:t>최적화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7C6EA3-DA0C-4E3F-8591-E872516884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SzPct val="81000"/>
              <a:buFont typeface="Arial" panose="020B0604020202020204" pitchFamily="34" charset="0"/>
              <a:buNone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1C8680-B325-40B8-BB99-374AF9681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2.3. RAG with parameters update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6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3C60-6EC7-F809-DD99-7194B054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3754CE5A-F8F2-CB91-D75A-DAAB4061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Preliminary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7C6EA3-DA0C-4E3F-8591-E872516884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SzPct val="81000"/>
              <a:buFont typeface="Arial" panose="020B0604020202020204" pitchFamily="34" charset="0"/>
              <a:buNone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61F13015-1955-4296-98F0-191D39D5EB3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</p:spPr>
            <p:txBody>
              <a:bodyPr/>
              <a:lstStyle/>
              <a:p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Co-MARL (Cooperative multi-agent RL)</a:t>
                </a:r>
              </a:p>
              <a:p>
                <a:pPr lvl="1"/>
                <a:r>
                  <a:rPr lang="en-US" altLang="ko-KR" dirty="0">
                    <a:latin typeface="프리젠테이션 5 Medium" charset="-127"/>
                    <a:ea typeface="프리젠테이션 5 Medium" charset="-127"/>
                  </a:rPr>
                  <a:t>Cooperative multi-agent reinforcement learning (Co-MARL) </a:t>
                </a:r>
                <a:r>
                  <a:rPr lang="ko-KR" altLang="en-US" dirty="0">
                    <a:latin typeface="프리젠테이션 5 Medium" charset="-127"/>
                    <a:ea typeface="프리젠테이션 5 Medium" charset="-127"/>
                  </a:rPr>
                  <a:t>프레임워크에서 </a:t>
                </a:r>
                <a:r>
                  <a:rPr lang="en-US" altLang="ko-KR" dirty="0">
                    <a:latin typeface="프리젠테이션 5 Medium" charset="-127"/>
                    <a:ea typeface="프리젠테이션 5 Medium" charset="-127"/>
                  </a:rPr>
                  <a:t>RAG</a:t>
                </a:r>
                <a:r>
                  <a:rPr lang="ko-KR" altLang="en-US" dirty="0">
                    <a:latin typeface="프리젠테이션 5 Medium" charset="-127"/>
                    <a:ea typeface="프리젠테이션 5 Medium" charset="-127"/>
                  </a:rPr>
                  <a:t>를 시행</a:t>
                </a: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Each module of the RAG pipeline functions as an </a:t>
                </a: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individual RL agent</a:t>
                </a:r>
              </a:p>
              <a:p>
                <a:pPr lvl="1"/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Overarching objective:  to produce high-quality answers</a:t>
                </a:r>
              </a:p>
              <a:p>
                <a:pPr lvl="1"/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>
                  <a:buSzPct val="81000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ko-KR" b="0" dirty="0">
                  <a:latin typeface="프리젠테이션 4 Regular" pitchFamily="2" charset="-127"/>
                </a:endParaRPr>
              </a:p>
              <a:p>
                <a:pPr lvl="1"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: set of agents in the Co-MARL system (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에이전트 집합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)</a:t>
                </a:r>
              </a:p>
              <a:p>
                <a:pPr lvl="1">
                  <a:buSzPct val="81000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: Observation information (</a:t>
                </a:r>
                <a:r>
                  <a:rPr lang="ko-KR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각 에이전트가 사용할 수 있는 관측 정보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Action space (</a:t>
                </a:r>
                <a:r>
                  <a:rPr lang="ko-KR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각 에이전트가 수행할 수 있는 행동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: Shared Reward (</a:t>
                </a:r>
                <a:r>
                  <a:rPr lang="ko-KR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모든 에이전트가 공유하는 보상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endParaRPr lang="en" altLang="ko-KR" dirty="0"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</mc:Choice>
        <mc:Fallback xmlns="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61F13015-1955-4296-98F0-191D39D5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7496A2-D8BA-4C57-A3A7-FAA17F9F85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3.1. Modeling RAG as Co-MARL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5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3C60-6EC7-F809-DD99-7194B054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3754CE5A-F8F2-CB91-D75A-DAAB4061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Preliminary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7C6EA3-DA0C-4E3F-8591-E872516884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SzPct val="81000"/>
              <a:buFont typeface="Arial" panose="020B0604020202020204" pitchFamily="34" charset="0"/>
              <a:buNone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61F13015-1955-4296-98F0-191D39D5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263"/>
            <a:ext cx="11522075" cy="4708525"/>
          </a:xfrm>
        </p:spPr>
        <p:txBody>
          <a:bodyPr/>
          <a:lstStyle/>
          <a:p>
            <a:r>
              <a:rPr lang="en-US" altLang="ko-KR" sz="1600" b="0" dirty="0">
                <a:latin typeface="프리젠테이션 4 Regular" pitchFamily="2" charset="-127"/>
                <a:ea typeface="프리젠테이션 4 Regular" pitchFamily="2" charset="-127"/>
              </a:rPr>
              <a:t>Multi-Agent PPO (MAPPO)</a:t>
            </a:r>
          </a:p>
          <a:p>
            <a:pPr lvl="1"/>
            <a:r>
              <a:rPr lang="en-US" altLang="ko-KR" sz="1400" b="0" dirty="0">
                <a:latin typeface="프리젠테이션 4 Regular" pitchFamily="2" charset="-127"/>
                <a:ea typeface="프리젠테이션 4 Regular" pitchFamily="2" charset="-127"/>
              </a:rPr>
              <a:t>Extension of the PPO algorithm for multi-agent environments</a:t>
            </a:r>
          </a:p>
          <a:p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/>
            <a:endParaRPr lang="en" altLang="ko-KR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9431F6-9473-485E-BE5B-8BC4DA424F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3.2. MAPPO Algorithm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F5ACB5D7-D7E1-4DB8-9846-3CF440B07F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5274" y="2642295"/>
              <a:ext cx="10121451" cy="2717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9454">
                      <a:extLst>
                        <a:ext uri="{9D8B030D-6E8A-4147-A177-3AD203B41FA5}">
                          <a16:colId xmlns:a16="http://schemas.microsoft.com/office/drawing/2014/main" val="405108959"/>
                        </a:ext>
                      </a:extLst>
                    </a:gridCol>
                    <a:gridCol w="1182543">
                      <a:extLst>
                        <a:ext uri="{9D8B030D-6E8A-4147-A177-3AD203B41FA5}">
                          <a16:colId xmlns:a16="http://schemas.microsoft.com/office/drawing/2014/main" val="111030522"/>
                        </a:ext>
                      </a:extLst>
                    </a:gridCol>
                    <a:gridCol w="4469454">
                      <a:extLst>
                        <a:ext uri="{9D8B030D-6E8A-4147-A177-3AD203B41FA5}">
                          <a16:colId xmlns:a16="http://schemas.microsoft.com/office/drawing/2014/main" val="998963558"/>
                        </a:ext>
                      </a:extLst>
                    </a:gridCol>
                  </a:tblGrid>
                  <a:tr h="42269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PPO</a:t>
                          </a:r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vs.</a:t>
                          </a:r>
                          <a:endParaRPr lang="ko-KR" altLang="en-US" sz="1400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MAPPO</a:t>
                          </a:r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2488232"/>
                      </a:ext>
                    </a:extLst>
                  </a:tr>
                  <a:tr h="2295304"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b="0" dirty="0">
                              <a:latin typeface="프리젠테이션 4 Regular" pitchFamily="2" charset="-127"/>
                              <a:ea typeface="프리젠테이션 4 Regular" pitchFamily="2" charset="-127"/>
                            </a:rPr>
                            <a:t>Focuses on</a:t>
                          </a:r>
                          <a:r>
                            <a:rPr lang="en-US" altLang="ko-KR" sz="1400" b="1" dirty="0">
                              <a:latin typeface="프리젠테이션 4 Regular" pitchFamily="2" charset="-127"/>
                              <a:ea typeface="프리젠테이션 4 Regular" pitchFamily="2" charset="-127"/>
                            </a:rPr>
                            <a:t> single-agent</a:t>
                          </a:r>
                          <a:r>
                            <a:rPr lang="en-US" altLang="ko-KR" sz="1400" b="0" dirty="0">
                              <a:latin typeface="프리젠테이션 4 Regular" pitchFamily="2" charset="-127"/>
                              <a:ea typeface="프리젠테이션 4 Regular" pitchFamily="2" charset="-127"/>
                            </a:rPr>
                            <a:t> scenarios with </a:t>
                          </a:r>
                          <a:r>
                            <a:rPr lang="en-US" altLang="ko-KR" sz="1400" b="1" dirty="0">
                              <a:latin typeface="프리젠테이션 4 Regular" pitchFamily="2" charset="-127"/>
                              <a:ea typeface="프리젠테이션 4 Regular" pitchFamily="2" charset="-127"/>
                            </a:rPr>
                            <a:t>individual reward</a:t>
                          </a: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b="1" dirty="0"/>
                            <a:t>Critic model </a:t>
                          </a:r>
                          <a:r>
                            <a:rPr lang="en-US" altLang="ko-KR" sz="1400" dirty="0"/>
                            <a:t>is limited to the agent’s observation information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b="1" dirty="0"/>
                            <a:t>Shared global reward</a:t>
                          </a: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ko-KR" sz="1400" dirty="0"/>
                            <a:t> cooperation among all agents. </a:t>
                          </a: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b="1" dirty="0"/>
                            <a:t>Global critic model </a:t>
                          </a:r>
                          <a:r>
                            <a:rPr lang="en-US" altLang="ko-KR" sz="1400" dirty="0"/>
                            <a:t>access comprehensive global information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ko-KR" sz="1400" dirty="0"/>
                            <a:t>more </a:t>
                          </a:r>
                          <a:r>
                            <a:rPr lang="en-US" altLang="ko-KR" sz="1400" b="1" dirty="0"/>
                            <a:t>accurate state-value function </a:t>
                          </a:r>
                          <a:r>
                            <a:rPr lang="en-US" altLang="ko-KR" sz="1400" dirty="0"/>
                            <a:t>estimation</a:t>
                          </a:r>
                        </a:p>
                        <a:p>
                          <a:pPr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165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F5ACB5D7-D7E1-4DB8-9846-3CF440B07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5458801"/>
                  </p:ext>
                </p:extLst>
              </p:nvPr>
            </p:nvGraphicFramePr>
            <p:xfrm>
              <a:off x="1035274" y="2642295"/>
              <a:ext cx="10121451" cy="2717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9454">
                      <a:extLst>
                        <a:ext uri="{9D8B030D-6E8A-4147-A177-3AD203B41FA5}">
                          <a16:colId xmlns:a16="http://schemas.microsoft.com/office/drawing/2014/main" val="405108959"/>
                        </a:ext>
                      </a:extLst>
                    </a:gridCol>
                    <a:gridCol w="1182543">
                      <a:extLst>
                        <a:ext uri="{9D8B030D-6E8A-4147-A177-3AD203B41FA5}">
                          <a16:colId xmlns:a16="http://schemas.microsoft.com/office/drawing/2014/main" val="111030522"/>
                        </a:ext>
                      </a:extLst>
                    </a:gridCol>
                    <a:gridCol w="4469454">
                      <a:extLst>
                        <a:ext uri="{9D8B030D-6E8A-4147-A177-3AD203B41FA5}">
                          <a16:colId xmlns:a16="http://schemas.microsoft.com/office/drawing/2014/main" val="998963558"/>
                        </a:ext>
                      </a:extLst>
                    </a:gridCol>
                  </a:tblGrid>
                  <a:tr h="42269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PPO</a:t>
                          </a:r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vs.</a:t>
                          </a:r>
                          <a:endParaRPr lang="ko-KR" altLang="en-US" sz="1400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MAPPO</a:t>
                          </a:r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2488232"/>
                      </a:ext>
                    </a:extLst>
                  </a:tr>
                  <a:tr h="2295304">
                    <a:tc>
                      <a:txBody>
                        <a:bodyPr/>
                        <a:lstStyle/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b="0" dirty="0">
                              <a:latin typeface="프리젠테이션 4 Regular" pitchFamily="2" charset="-127"/>
                              <a:ea typeface="프리젠테이션 4 Regular" pitchFamily="2" charset="-127"/>
                            </a:rPr>
                            <a:t>Focuses on</a:t>
                          </a:r>
                          <a:r>
                            <a:rPr lang="en-US" altLang="ko-KR" sz="1400" b="1" dirty="0">
                              <a:latin typeface="프리젠테이션 4 Regular" pitchFamily="2" charset="-127"/>
                              <a:ea typeface="프리젠테이션 4 Regular" pitchFamily="2" charset="-127"/>
                            </a:rPr>
                            <a:t> single-agent</a:t>
                          </a:r>
                          <a:r>
                            <a:rPr lang="en-US" altLang="ko-KR" sz="1400" b="0" dirty="0">
                              <a:latin typeface="프리젠테이션 4 Regular" pitchFamily="2" charset="-127"/>
                              <a:ea typeface="프리젠테이션 4 Regular" pitchFamily="2" charset="-127"/>
                            </a:rPr>
                            <a:t> scenarios with </a:t>
                          </a:r>
                          <a:r>
                            <a:rPr lang="en-US" altLang="ko-KR" sz="1400" b="1" dirty="0">
                              <a:latin typeface="프리젠테이션 4 Regular" pitchFamily="2" charset="-127"/>
                              <a:ea typeface="프리젠테이션 4 Regular" pitchFamily="2" charset="-127"/>
                            </a:rPr>
                            <a:t>individual reward</a:t>
                          </a:r>
                        </a:p>
                        <a:p>
                          <a:pPr marL="285750" indent="-2857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400" b="1" dirty="0"/>
                            <a:t>Critic model </a:t>
                          </a:r>
                          <a:r>
                            <a:rPr lang="en-US" altLang="ko-KR" sz="1400" dirty="0"/>
                            <a:t>is limited to the agent’s observation information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431" t="-19894" r="-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6514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187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3C60-6EC7-F809-DD99-7194B054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3754CE5A-F8F2-CB91-D75A-DAAB4061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Methods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42F04467-2C62-2D1F-ECF9-A9EC8E568D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/>
              <a:t>4.1. Overall of MMOA RAG</a:t>
            </a:r>
            <a:endParaRPr lang="ko-KR" altLang="en-US" dirty="0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61F13015-1955-4296-98F0-191D39D5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263"/>
            <a:ext cx="11522075" cy="4708525"/>
          </a:xfrm>
        </p:spPr>
        <p:txBody>
          <a:bodyPr/>
          <a:lstStyle/>
          <a:p>
            <a:pPr lvl="1">
              <a:buSzPct val="81000"/>
            </a:pPr>
            <a:endParaRPr lang="en-US" altLang="ko-KR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AA0BA-14ED-F621-5F16-F27874BC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1888191"/>
            <a:ext cx="9480550" cy="37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1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5451B-BB2A-22AB-A8B7-58CD9C1E9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6A0F4E25-E968-774A-940A-7EAEFFE2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697A3AF4-3E82-C10F-0E04-916DD8F1F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/>
              <a:t>4.1. Overall of MMOA RAG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158D06A1-5C8B-BAA3-A6C1-E66629368CA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</p:spPr>
            <p:txBody>
              <a:bodyPr/>
              <a:lstStyle/>
              <a:p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Four primary modules: </a:t>
                </a:r>
                <a:r>
                  <a:rPr lang="en-US" altLang="ko-KR" b="1" dirty="0">
                    <a:latin typeface="프리젠테이션 4 Regular" pitchFamily="2" charset="-127"/>
                    <a:ea typeface="프리젠테이션 4 Regular" pitchFamily="2" charset="-127"/>
                  </a:rPr>
                  <a:t>Query Rewriter, the Retriever, the Selector, and the Generator</a:t>
                </a:r>
              </a:p>
              <a:p>
                <a:pPr lvl="1">
                  <a:buSzPct val="81000"/>
                </a:pPr>
                <a:r>
                  <a:rPr lang="en-US" altLang="ko-KR" sz="1600" b="1" dirty="0">
                    <a:latin typeface="프리젠테이션 4 Regular" pitchFamily="2" charset="-127"/>
                    <a:ea typeface="프리젠테이션 4 Regular" pitchFamily="2" charset="-127"/>
                  </a:rPr>
                  <a:t>Query Rew</a:t>
                </a:r>
                <a:r>
                  <a:rPr lang="en-US" altLang="ko-KR" b="1" dirty="0">
                    <a:latin typeface="프리젠테이션 4 Regular" pitchFamily="2" charset="-127"/>
                    <a:ea typeface="프리젠테이션 4 Regular" pitchFamily="2" charset="-127"/>
                  </a:rPr>
                  <a:t>riter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: </a:t>
                </a:r>
                <a:r>
                  <a:rPr lang="en-US" altLang="ko-KR" dirty="0" err="1">
                    <a:latin typeface="프리젠테이션 4 Regular" pitchFamily="2" charset="-127"/>
                    <a:ea typeface="프리젠테이션 4 Regular" pitchFamily="2" charset="-127"/>
                  </a:rPr>
                  <a:t>init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query q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reformulate 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해서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set of sub-questions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𝑠𝑢𝑏𝑞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로</m:t>
                    </m:r>
                  </m:oMath>
                </a14:m>
                <a:r>
                  <a:rPr lang="en-US" altLang="ko-KR" sz="1600" b="0" dirty="0">
                    <a:latin typeface="프리젠테이션 4 Regular" pitchFamily="2" charset="-127"/>
                    <a:ea typeface="프리젠테이션 4 Regular" pitchFamily="2" charset="-127"/>
                  </a:rPr>
                  <a:t>.</a:t>
                </a:r>
              </a:p>
              <a:p>
                <a:pPr lvl="1">
                  <a:buSzPct val="81000"/>
                </a:pPr>
                <a:r>
                  <a:rPr lang="en-US" altLang="ko-KR" b="1" dirty="0">
                    <a:latin typeface="프리젠테이션 4 Regular" pitchFamily="2" charset="-127"/>
                    <a:ea typeface="프리젠테이션 4 Regular" pitchFamily="2" charset="-127"/>
                  </a:rPr>
                  <a:t>Retriever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: corpus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에서 각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𝑠𝑢𝑏𝑞</m:t>
                    </m:r>
                  </m:oMath>
                </a14:m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와 관련된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document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찾음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→</m:t>
                    </m:r>
                  </m:oMath>
                </a14:m>
                <a:r>
                  <a:rPr lang="en-US" altLang="ko-KR" sz="1600" b="0" dirty="0">
                    <a:latin typeface="프리젠테이션 4 Regular" pitchFamily="2" charset="-127"/>
                    <a:ea typeface="프리젠테이션 4 Regular" pitchFamily="2" charset="-127"/>
                  </a:rPr>
                  <a:t>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output: set of candidate document D</a:t>
                </a:r>
              </a:p>
              <a:p>
                <a:pPr lvl="1">
                  <a:buSzPct val="81000"/>
                </a:pPr>
                <a:r>
                  <a:rPr lang="en-US" altLang="ko-KR" b="1" dirty="0">
                    <a:latin typeface="프리젠테이션 4 Regular" pitchFamily="2" charset="-127"/>
                    <a:ea typeface="프리젠테이션 4 Regular" pitchFamily="2" charset="-127"/>
                  </a:rPr>
                  <a:t>Selector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: candidate document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로 뽑힌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D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에서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filter 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𝐷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𝑠𝑒𝑙𝑒𝑐𝑡𝑒𝑑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, useful for generating the final answer to the </a:t>
                </a:r>
                <a:r>
                  <a:rPr lang="en-US" altLang="ko-KR" dirty="0" err="1">
                    <a:latin typeface="프리젠테이션 4 Regular" pitchFamily="2" charset="-127"/>
                    <a:ea typeface="프리젠테이션 4 Regular" pitchFamily="2" charset="-127"/>
                  </a:rPr>
                  <a:t>init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query q.</a:t>
                </a:r>
              </a:p>
              <a:p>
                <a:pPr lvl="1">
                  <a:buSzPct val="81000"/>
                </a:pPr>
                <a:r>
                  <a:rPr lang="en-US" altLang="ko-KR" sz="1600" b="1" dirty="0">
                    <a:latin typeface="프리젠테이션 4 Regular" pitchFamily="2" charset="-127"/>
                    <a:ea typeface="프리젠테이션 4 Regular" pitchFamily="2" charset="-127"/>
                  </a:rPr>
                  <a:t>Generator</a:t>
                </a:r>
                <a:r>
                  <a:rPr lang="en-US" altLang="ko-KR" sz="1600" b="0" dirty="0">
                    <a:latin typeface="프리젠테이션 4 Regular" pitchFamily="2" charset="-127"/>
                    <a:ea typeface="프리젠테이션 4 Regular" pitchFamily="2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𝐷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𝑠𝑒𝑙𝑒𝑐𝑡𝑒𝑑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이용해서 </a:t>
                </a:r>
                <a:r>
                  <a:rPr lang="en-US" altLang="ko-KR" dirty="0" err="1">
                    <a:latin typeface="프리젠테이션 4 Regular" pitchFamily="2" charset="-127"/>
                    <a:ea typeface="프리젠테이션 4 Regular" pitchFamily="2" charset="-127"/>
                  </a:rPr>
                  <a:t>init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query q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에 대한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answer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생성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.</a:t>
                </a: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Query Rewriter, Selector, Generator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각각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RL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의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agent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로 취급할 수 있음</a:t>
                </a: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Reward signal</a:t>
                </a:r>
                <a:r>
                  <a:rPr lang="ko-KR" altLang="en-US" b="0" dirty="0">
                    <a:latin typeface="프리젠테이션 4 Regular" pitchFamily="2" charset="-127"/>
                    <a:ea typeface="프리젠테이션 4 Regular" pitchFamily="2" charset="-127"/>
                  </a:rPr>
                  <a:t>을 통해 </a:t>
                </a: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parameter update 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가능 </a:t>
                </a: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Retriever</a:t>
                </a:r>
                <a:r>
                  <a:rPr lang="ko-KR" altLang="en-US" u="sng" dirty="0">
                    <a:latin typeface="프리젠테이션 4 Regular" pitchFamily="2" charset="-127"/>
                    <a:ea typeface="프리젠테이션 4 Regular" pitchFamily="2" charset="-127"/>
                  </a:rPr>
                  <a:t>는 </a:t>
                </a: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RL agent</a:t>
                </a:r>
                <a:r>
                  <a:rPr lang="ko-KR" altLang="en-US" u="sng" dirty="0">
                    <a:latin typeface="프리젠테이션 4 Regular" pitchFamily="2" charset="-127"/>
                    <a:ea typeface="프리젠테이션 4 Regular" pitchFamily="2" charset="-127"/>
                  </a:rPr>
                  <a:t>로 </a:t>
                </a: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modeling</a:t>
                </a:r>
                <a:r>
                  <a:rPr lang="ko-KR" altLang="en-US" u="sng" dirty="0">
                    <a:latin typeface="프리젠테이션 4 Regular" pitchFamily="2" charset="-127"/>
                    <a:ea typeface="프리젠테이션 4 Regular" pitchFamily="2" charset="-127"/>
                  </a:rPr>
                  <a:t>하는 게 어려워서 </a:t>
                </a: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environment</a:t>
                </a:r>
                <a:r>
                  <a:rPr lang="ko-KR" altLang="en-US" u="sng" dirty="0">
                    <a:latin typeface="프리젠테이션 4 Regular" pitchFamily="2" charset="-127"/>
                    <a:ea typeface="프리젠테이션 4 Regular" pitchFamily="2" charset="-127"/>
                  </a:rPr>
                  <a:t>로 취급 </a:t>
                </a:r>
                <a:endParaRPr lang="en-US" altLang="ko-KR" u="sng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u="sng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How to optimize?</a:t>
                </a:r>
              </a:p>
              <a:p>
                <a:pPr lvl="1"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use Shared Reward: F1- 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𝑠h𝑎𝑟𝑒𝑑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)</a:t>
                </a:r>
              </a:p>
              <a:p>
                <a:pPr lvl="1"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this shared reward can be used to train all agents</a:t>
                </a:r>
              </a:p>
              <a:p>
                <a:pPr lvl="1"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with penalty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𝑄𝑅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𝑆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𝐺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for each agent </a:t>
                </a:r>
              </a:p>
              <a:p>
                <a:pPr lvl="1">
                  <a:buSzPct val="81000"/>
                </a:pPr>
                <a:endParaRPr lang="en-US" altLang="ko-KR" u="sng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</mc:Choice>
        <mc:Fallback xmlns="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158D06A1-5C8B-BAA3-A6C1-E66629368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39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93CB85A9-8F4F-1270-500B-3B4B9EEB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E3B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831"/>
                    </a14:imgEffect>
                    <a14:imgEffect>
                      <a14:saturation sat="2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7209">
            <a:off x="4339219" y="259617"/>
            <a:ext cx="8540147" cy="60629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C91A06-22D6-7558-444D-D2FB728AD66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1426" y="2436176"/>
            <a:ext cx="9820627" cy="1261485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WISE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E2B6DA-B08A-6436-2FAD-1387B7CD84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427" y="4255356"/>
            <a:ext cx="9144000" cy="1655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ko-KR" sz="20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CBAF55-B13C-2294-FD7B-39DD83C6A2FB}"/>
              </a:ext>
            </a:extLst>
          </p:cNvPr>
          <p:cNvSpPr/>
          <p:nvPr/>
        </p:nvSpPr>
        <p:spPr>
          <a:xfrm>
            <a:off x="0" y="6355976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D3900-106B-DDAF-9C04-8FA1055E5E3E}"/>
              </a:ext>
            </a:extLst>
          </p:cNvPr>
          <p:cNvSpPr txBox="1"/>
          <p:nvPr/>
        </p:nvSpPr>
        <p:spPr>
          <a:xfrm>
            <a:off x="10726057" y="824712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2025</a:t>
            </a:r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. 02. 25.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1C7A8-6CC8-B028-479D-8DB1D53D072E}"/>
              </a:ext>
            </a:extLst>
          </p:cNvPr>
          <p:cNvCxnSpPr>
            <a:cxnSpLocks/>
          </p:cNvCxnSpPr>
          <p:nvPr/>
        </p:nvCxnSpPr>
        <p:spPr>
          <a:xfrm>
            <a:off x="641427" y="3839028"/>
            <a:ext cx="8744858" cy="0"/>
          </a:xfrm>
          <a:prstGeom prst="line">
            <a:avLst/>
          </a:prstGeom>
          <a:ln w="19050"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TRI CI ㅣ ETRI 소개 ㅣ 한국전자통신연구원">
            <a:extLst>
              <a:ext uri="{FF2B5EF4-FFF2-40B4-BE49-F238E27FC236}">
                <a16:creationId xmlns:a16="http://schemas.microsoft.com/office/drawing/2014/main" id="{CEB9110E-69A6-4C35-9189-F4D986A0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1" y="830880"/>
            <a:ext cx="820621" cy="3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261A7-9F22-406B-8B91-C277A3203D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96E75D-26B2-FA23-F954-C1C5839691D8}"/>
              </a:ext>
            </a:extLst>
          </p:cNvPr>
          <p:cNvSpPr/>
          <p:nvPr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902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+mn-ea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+mn-ea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+mn-ea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, where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n-ea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{QR, S, G}</a:t>
                </a:r>
              </a:p>
              <a:p>
                <a:r>
                  <a:rPr lang="en-US" altLang="ko-KR" dirty="0">
                    <a:latin typeface="+mn-ea"/>
                    <a:ea typeface="+mn-ea"/>
                  </a:rPr>
                  <a:t>Elements of Query Rewriter:</a:t>
                </a:r>
              </a:p>
              <a:p>
                <a:pPr lvl="1"/>
                <a:r>
                  <a:rPr lang="en-US" altLang="ko-KR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Observation:</a:t>
                </a:r>
              </a:p>
              <a:p>
                <a:pPr lvl="1"/>
                <a:r>
                  <a:rPr lang="en-US" altLang="ko-KR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Action Space:</a:t>
                </a:r>
              </a:p>
              <a:p>
                <a:pPr lvl="1"/>
                <a:r>
                  <a:rPr lang="en-US" altLang="ko-KR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Reward Function:</a:t>
                </a:r>
              </a:p>
              <a:p>
                <a:pPr lvl="1"/>
                <a:endParaRPr lang="en-US" altLang="ko-KR" dirty="0"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lvl="1"/>
                <a:r>
                  <a:rPr lang="en-US" altLang="ko-KR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V</a:t>
                </a:r>
                <a:r>
                  <a:rPr lang="ko-KR" altLang="en-US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 = Vocab space of LLM </a:t>
                </a:r>
              </a:p>
              <a:p>
                <a:pPr lvl="1"/>
                <a:r>
                  <a:rPr lang="ko-KR" altLang="en-US" sz="1800" dirty="0" err="1">
                    <a:latin typeface="+mn-ea"/>
                    <a:ea typeface="+mn-ea"/>
                    <a:cs typeface="맑은 고딕 Semilight" panose="020B0502040204020203" pitchFamily="50" charset="-127"/>
                  </a:rPr>
                  <a:t>패널티항</a:t>
                </a:r>
                <a:r>
                  <a:rPr lang="ko-KR" altLang="en-US" sz="1800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sz="1800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: 4</a:t>
                </a:r>
                <a:r>
                  <a:rPr lang="ko-KR" altLang="en-US" sz="1800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개 이상의 </a:t>
                </a:r>
                <a:r>
                  <a:rPr lang="en-US" altLang="ko-KR" sz="1800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sub-question</a:t>
                </a:r>
                <a:r>
                  <a:rPr lang="ko-KR" altLang="en-US" sz="1800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을 도출하면 </a:t>
                </a:r>
                <a:r>
                  <a:rPr lang="en-US" altLang="ko-KR" sz="1800" dirty="0">
                    <a:latin typeface="+mn-ea"/>
                    <a:ea typeface="+mn-ea"/>
                    <a:cs typeface="맑은 고딕 Semilight" panose="020B0502040204020203" pitchFamily="50" charset="-127"/>
                  </a:rPr>
                  <a:t>-0.5</a:t>
                </a:r>
                <a:endParaRPr lang="ko-KR" altLang="en-US" dirty="0"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52CD2C23-EDBB-4DF6-9AA6-CF8FD51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FD5AE-014D-4312-A95E-0EFBFEEB8D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4.2. Detailed Configuration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41D59A-E92C-4676-B13C-D570CC398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32"/>
          <a:stretch/>
        </p:blipFill>
        <p:spPr>
          <a:xfrm>
            <a:off x="2521443" y="2299582"/>
            <a:ext cx="2450216" cy="378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8568B2-7365-49E0-AE5E-653DA861B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532" y="2674171"/>
            <a:ext cx="1056906" cy="271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051B9E-7834-4238-B89F-F6DF3447C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934" y="2997499"/>
            <a:ext cx="1814766" cy="276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8D3E10-2814-D687-02EB-453E953119E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565" r="72131"/>
          <a:stretch/>
        </p:blipFill>
        <p:spPr>
          <a:xfrm>
            <a:off x="8331201" y="1887087"/>
            <a:ext cx="2114550" cy="37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, where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{QR, S, G}</a:t>
                </a:r>
              </a:p>
              <a:p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Elements of Selector:</a:t>
                </a:r>
              </a:p>
              <a:p>
                <a:pPr lvl="1"/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Observation:</a:t>
                </a:r>
              </a:p>
              <a:p>
                <a:pPr lvl="1"/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Action Space: </a:t>
                </a:r>
              </a:p>
              <a:p>
                <a:pPr lvl="1"/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Reward Function:</a:t>
                </a:r>
              </a:p>
              <a:p>
                <a:pPr lvl="1"/>
                <a:endParaRPr lang="en-US" altLang="ko-KR" dirty="0">
                  <a:latin typeface="+mn-lt"/>
                  <a:ea typeface="프리젠테이션 4 Regular" pitchFamily="2" charset="-127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D = Document sets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IDs of candidate document</a:t>
                </a:r>
                <a:r>
                  <a:rPr lang="ko-KR" altLang="en-US" dirty="0">
                    <a:latin typeface="+mn-lt"/>
                  </a:rPr>
                  <a:t>를 출력으로 냄 </a:t>
                </a:r>
                <a:endParaRPr lang="en-US" altLang="ko-KR" dirty="0">
                  <a:latin typeface="+mn-lt"/>
                </a:endParaRPr>
              </a:p>
              <a:p>
                <a:pPr lvl="2"/>
                <a:r>
                  <a:rPr lang="en-US" altLang="ko-KR" dirty="0">
                    <a:latin typeface="+mn-lt"/>
                  </a:rPr>
                  <a:t>E.g., {Document1, Document3, …}</a:t>
                </a:r>
              </a:p>
              <a:p>
                <a:pPr lvl="1"/>
                <a:r>
                  <a:rPr lang="ko-KR" altLang="en-US" dirty="0" err="1">
                    <a:latin typeface="+mn-lt"/>
                  </a:rPr>
                  <a:t>패널티항</a:t>
                </a:r>
                <a:r>
                  <a:rPr lang="en-US" altLang="ko-KR" dirty="0">
                    <a:latin typeface="+mn-lt"/>
                  </a:rPr>
                  <a:t>: duplicate document IDs</a:t>
                </a:r>
                <a:r>
                  <a:rPr lang="ko-KR" altLang="en-US" dirty="0">
                    <a:latin typeface="+mn-lt"/>
                  </a:rPr>
                  <a:t>를 뱉거나</a:t>
                </a:r>
                <a:r>
                  <a:rPr lang="en-US" altLang="ko-KR" dirty="0">
                    <a:latin typeface="+mn-lt"/>
                  </a:rPr>
                  <a:t>, Document </a:t>
                </a:r>
                <a:r>
                  <a:rPr lang="ko-KR" altLang="en-US" dirty="0">
                    <a:latin typeface="+mn-lt"/>
                  </a:rPr>
                  <a:t>포맷을 지키지 않을 경우 </a:t>
                </a:r>
                <a:r>
                  <a:rPr lang="en-US" altLang="ko-KR" dirty="0">
                    <a:latin typeface="+mn-lt"/>
                  </a:rPr>
                  <a:t>-1</a:t>
                </a:r>
              </a:p>
              <a:p>
                <a:pPr lvl="1"/>
                <a:endParaRPr lang="en-US" altLang="ko-KR" dirty="0">
                  <a:latin typeface="+mn-lt"/>
                  <a:ea typeface="프리젠테이션 4 Regular" pitchFamily="2" charset="-127"/>
                </a:endParaRPr>
              </a:p>
              <a:p>
                <a:endParaRPr lang="ko-KR" altLang="en-US" dirty="0">
                  <a:latin typeface="+mn-lt"/>
                  <a:ea typeface="프리젠테이션 4 Regular" pitchFamily="2" charset="-127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52CD2C23-EDBB-4DF6-9AA6-CF8FD51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FD5AE-014D-4312-A95E-0EFBFEEB8D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4.2. Detailed Configuration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45D777-D0DE-412D-A011-D60791EE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686" y="2356424"/>
            <a:ext cx="1769664" cy="348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D9798D-69D5-49C8-9CC2-09F1C40B2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899" y="2641755"/>
            <a:ext cx="3439005" cy="295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30AFAB-8147-4CCB-89CF-00265B80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934" y="2997499"/>
            <a:ext cx="1814766" cy="276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177D06-D281-45BD-8D1C-C76D3D423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906" y="2955504"/>
            <a:ext cx="857370" cy="3334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B70465-F41B-1CBF-2FB3-F7C4052C2B1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103" t="506" r="31459" b="6410"/>
          <a:stretch/>
        </p:blipFill>
        <p:spPr>
          <a:xfrm>
            <a:off x="8240393" y="1888191"/>
            <a:ext cx="2127250" cy="35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, where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{QR, S, G}</a:t>
                </a:r>
              </a:p>
              <a:p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Elements of Generator:</a:t>
                </a:r>
              </a:p>
              <a:p>
                <a:pPr lvl="1"/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Observation:</a:t>
                </a:r>
              </a:p>
              <a:p>
                <a:pPr lvl="1"/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Action Space: </a:t>
                </a:r>
              </a:p>
              <a:p>
                <a:pPr lvl="1"/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Reward Function:</a:t>
                </a:r>
              </a:p>
              <a:p>
                <a:pPr lvl="1"/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r>
                  <a:rPr lang="ko-KR" altLang="en-US" dirty="0" err="1">
                    <a:latin typeface="LinLibertineT"/>
                  </a:rPr>
                  <a:t>패널티항</a:t>
                </a:r>
                <a:r>
                  <a:rPr lang="ko-KR" altLang="en-US" dirty="0">
                    <a:latin typeface="LinLibertineT"/>
                  </a:rPr>
                  <a:t> </a:t>
                </a:r>
                <a:r>
                  <a:rPr lang="en-US" altLang="ko-KR" dirty="0">
                    <a:latin typeface="LinLibertineT"/>
                  </a:rPr>
                  <a:t>: Generated answer</a:t>
                </a:r>
                <a:r>
                  <a:rPr lang="ko-KR" altLang="en-US" dirty="0">
                    <a:latin typeface="LinLibertineT"/>
                  </a:rPr>
                  <a:t>가 특정 </a:t>
                </a:r>
                <a:r>
                  <a:rPr lang="en-US" altLang="ko-KR" dirty="0">
                    <a:latin typeface="LinLibertineT"/>
                  </a:rPr>
                  <a:t>length</a:t>
                </a:r>
                <a:r>
                  <a:rPr lang="ko-KR" altLang="en-US" dirty="0">
                    <a:latin typeface="LinLibertineT"/>
                  </a:rPr>
                  <a:t>를 넘어가면 </a:t>
                </a:r>
                <a:r>
                  <a:rPr lang="en-US" altLang="ko-KR" dirty="0">
                    <a:latin typeface="LinLibertineT"/>
                  </a:rPr>
                  <a:t>-0.5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 </a:t>
                </a:r>
              </a:p>
              <a:p>
                <a:pPr lvl="1"/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endParaRPr lang="ko-KR" altLang="en-US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52CD2C23-EDBB-4DF6-9AA6-CF8FD51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FD5AE-014D-4312-A95E-0EFBFEEB8D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4.2. Detailed Configuration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30AFAB-8147-4CCB-89CF-00265B80F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934" y="2997499"/>
            <a:ext cx="1814766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9CE19-B96A-4E5E-A8E0-E559F73B9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10" y="2348189"/>
            <a:ext cx="2553056" cy="352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F36E31-CDD7-47F6-A4A9-B6CB610CF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934" y="2669912"/>
            <a:ext cx="1390844" cy="2953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89D777-470D-4518-B6A9-435D1AB64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801" y="2940916"/>
            <a:ext cx="1109818" cy="3143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A53E37-F308-E8F4-2B83-0EFBA6C6A14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474" t="506" r="9088" b="6410"/>
          <a:stretch/>
        </p:blipFill>
        <p:spPr>
          <a:xfrm>
            <a:off x="8240393" y="1888191"/>
            <a:ext cx="2127250" cy="35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A0E1-7ED7-4C05-87A1-8493F941C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모듈에 대해 </a:t>
            </a:r>
            <a:r>
              <a:rPr lang="en-US" altLang="ko-KR" dirty="0"/>
              <a:t>RL</a:t>
            </a:r>
            <a:r>
              <a:rPr lang="ko-KR" altLang="en-US" dirty="0"/>
              <a:t>을 진행하기 앞서</a:t>
            </a:r>
            <a:r>
              <a:rPr lang="en-US" altLang="ko-KR" dirty="0"/>
              <a:t>, Warm-start</a:t>
            </a:r>
            <a:r>
              <a:rPr lang="ko-KR" altLang="en-US" dirty="0"/>
              <a:t>로서 </a:t>
            </a:r>
            <a:r>
              <a:rPr lang="en-US" altLang="ko-KR" dirty="0"/>
              <a:t>SFT</a:t>
            </a:r>
            <a:r>
              <a:rPr lang="ko-KR" altLang="en-US" dirty="0"/>
              <a:t>를 적용시킴</a:t>
            </a:r>
            <a:endParaRPr lang="en-US" altLang="ko-KR" dirty="0"/>
          </a:p>
          <a:p>
            <a:r>
              <a:rPr lang="en-US" altLang="ko-KR" dirty="0"/>
              <a:t>Q. How to obtain training data?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8066E9-B707-4B07-9A45-1B2EC3A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BF8DA-FB5B-4AC8-B805-40126849B8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4.3. Warm Start with SFT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37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A0E1-7ED7-4C05-87A1-8493F941C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Query Rewriter</a:t>
            </a:r>
          </a:p>
          <a:p>
            <a:pPr lvl="1"/>
            <a:r>
              <a:rPr lang="en-US" altLang="ko-KR" dirty="0"/>
              <a:t> public query rewriting data (Rewrite-Retrieve-Read) </a:t>
            </a:r>
            <a:r>
              <a:rPr lang="ko-KR" altLang="en-US" dirty="0"/>
              <a:t>로 </a:t>
            </a:r>
            <a:r>
              <a:rPr lang="en-US" altLang="ko-KR" dirty="0"/>
              <a:t>SFT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8066E9-B707-4B07-9A45-1B2EC3A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BF8DA-FB5B-4AC8-B805-40126849B8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4.3. Warm Start with SFT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2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DA3E970F-88F2-4CBC-ADDB-FB79096A4ED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Selector </a:t>
                </a:r>
              </a:p>
              <a:p>
                <a:pPr lvl="1"/>
                <a:r>
                  <a:rPr lang="en-US" altLang="ko-KR" dirty="0"/>
                  <a:t>selector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output format: IDs of the documents in </a:t>
                </a:r>
                <a:r>
                  <a:rPr lang="ko-KR" altLang="en-US" dirty="0"/>
                  <a:t>𝐷</a:t>
                </a:r>
                <a:r>
                  <a:rPr lang="en-US" altLang="ko-KR" dirty="0"/>
                  <a:t>selected </a:t>
                </a:r>
                <a:r>
                  <a:rPr lang="fr-FR" altLang="ko-KR" sz="1400" dirty="0"/>
                  <a:t>(e.g., Document0, Document4, Document6, Document7)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ground truth</a:t>
                </a:r>
                <a:r>
                  <a:rPr lang="ko-KR" altLang="en-US" dirty="0"/>
                  <a:t>의 형태는 </a:t>
                </a:r>
                <a:r>
                  <a:rPr lang="en-US" altLang="ko-KR" dirty="0"/>
                  <a:t>IDs of documents that are truly useful for answering the question </a:t>
                </a:r>
                <a:r>
                  <a:rPr lang="ko-KR" altLang="en-US" dirty="0"/>
                  <a:t>여야 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heuristic approach to construct SFT data: 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Stop words, punctuation mark </a:t>
                </a:r>
                <a:r>
                  <a:rPr lang="ko-KR" altLang="en-US" dirty="0"/>
                  <a:t>제거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후 소문자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/>
                  <a:t>K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candidate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도 동일하게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/>
                  <a:t>If any word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</m:oMath>
                </a14:m>
                <a:r>
                  <a:rPr lang="en-US" altLang="ko-KR" dirty="0"/>
                  <a:t> appears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document ID is included as the</a:t>
                </a:r>
              </a:p>
              <a:p>
                <a:pPr marL="266700" lvl="1" indent="0">
                  <a:buNone/>
                </a:pPr>
                <a:r>
                  <a:rPr lang="en-US" altLang="ko-KR" dirty="0"/>
                  <a:t>         Selector’s ground-truth label. </a:t>
                </a:r>
              </a:p>
              <a:p>
                <a:pPr lvl="1">
                  <a:buFont typeface="+mj-lt"/>
                  <a:buAutoNum type="arabicPeriod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DA3E970F-88F2-4CBC-ADDB-FB79096A4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9DA07169-67EF-461F-9A64-2A1DA240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6138D-C8FA-48FD-831E-D05D554978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4.3. Warm Start with SFT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9BB57C-14F5-75A9-E871-FD2220498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708" y="2632945"/>
            <a:ext cx="4186042" cy="37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49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A0E1-7ED7-4C05-87A1-8493F941C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r>
              <a:rPr lang="ko-KR" altLang="en-US" dirty="0"/>
              <a:t> </a:t>
            </a:r>
            <a:r>
              <a:rPr lang="en-US" altLang="ko-KR" dirty="0"/>
              <a:t>SFT</a:t>
            </a:r>
          </a:p>
          <a:p>
            <a:pPr lvl="1"/>
            <a:r>
              <a:rPr lang="en-US" altLang="ko-KR" dirty="0"/>
              <a:t>Generator</a:t>
            </a:r>
            <a:r>
              <a:rPr lang="ko-KR" altLang="en-US" dirty="0"/>
              <a:t>의 </a:t>
            </a:r>
            <a:r>
              <a:rPr lang="en-US" altLang="ko-KR" dirty="0"/>
              <a:t>task: </a:t>
            </a:r>
            <a:r>
              <a:rPr lang="en-US" altLang="ko-KR" dirty="0" err="1"/>
              <a:t>D_selected</a:t>
            </a:r>
            <a:r>
              <a:rPr lang="ko-KR" altLang="en-US" dirty="0"/>
              <a:t>로부터 최종 답변인 </a:t>
            </a:r>
            <a:r>
              <a:rPr lang="en-US" altLang="ko-KR" dirty="0" err="1"/>
              <a:t>Ans_predict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/>
              <a:t>GT</a:t>
            </a:r>
            <a:r>
              <a:rPr lang="ko-KR" altLang="en-US" dirty="0"/>
              <a:t>의 형태</a:t>
            </a:r>
            <a:r>
              <a:rPr lang="en-US" altLang="ko-KR" dirty="0"/>
              <a:t>: Golden answer </a:t>
            </a:r>
            <a:r>
              <a:rPr lang="en-US" altLang="ko-KR" dirty="0" err="1"/>
              <a:t>Ans_golden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Loss Function (For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module)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8066E9-B707-4B07-9A45-1B2EC3A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BF8DA-FB5B-4AC8-B805-40126849B8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4.3. Warm Start with SFT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C37A1-E903-4EDF-9E86-7978AAED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1" y="4111200"/>
            <a:ext cx="2759490" cy="6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5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1AB0FA34-61BE-40CE-A274-928D1F03E5D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/>
                  <a:t>Setting:</a:t>
                </a:r>
                <a:r>
                  <a:rPr lang="ko-KR" altLang="en-US"/>
                  <a:t> </a:t>
                </a:r>
                <a:r>
                  <a:rPr lang="en-US" altLang="ko-KR"/>
                  <a:t>Multi-Agent PPO </a:t>
                </a:r>
              </a:p>
              <a:p>
                <a:pPr lvl="1"/>
                <a:r>
                  <a:rPr lang="en-US" altLang="ko-KR"/>
                  <a:t>multiple agents share a global reward, that is to optimize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/>
                  <a:t> = {Query Rewriter (QR), Selector (S), Generator (G)}</a:t>
                </a:r>
              </a:p>
              <a:p>
                <a:pPr lvl="1"/>
                <a:r>
                  <a:rPr lang="en-US" altLang="ko-KR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shared</m:t>
                        </m:r>
                      </m:sub>
                    </m:sSub>
                  </m:oMath>
                </a14:m>
                <a:endParaRPr lang="en-US" altLang="ko-KR"/>
              </a:p>
              <a:p>
                <a:pPr lvl="1"/>
                <a:endParaRPr lang="en-US" altLang="ko-KR"/>
              </a:p>
              <a:p>
                <a:r>
                  <a:rPr lang="en-US" altLang="ko-KR"/>
                  <a:t>Parameter-sharing mechanism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 dirty="0"/>
                  <a:t>reduce </a:t>
                </a:r>
                <a:r>
                  <a:rPr lang="en-US" altLang="ko-KR"/>
                  <a:t>computational overhead</a:t>
                </a:r>
              </a:p>
              <a:p>
                <a:pPr lvl="1"/>
                <a:r>
                  <a:rPr lang="en-US" altLang="ko-KR"/>
                  <a:t>among agents, allowing QR, S, and G to utilize the same LLM</a:t>
                </a:r>
              </a:p>
              <a:p>
                <a:pPr lvl="1"/>
                <a:endParaRPr lang="en-US" altLang="ko-KR"/>
              </a:p>
              <a:p>
                <a:pPr algn="l"/>
                <a:r>
                  <a:rPr lang="en-US" altLang="ko-KR"/>
                  <a:t>Three Models: Actor model, the Critic model, and the SFT model (</a:t>
                </a:r>
                <a:r>
                  <a:rPr lang="ko-KR" altLang="en-US" sz="1800" b="0" i="0" u="none" strike="noStrike" baseline="0">
                    <a:latin typeface="LibertineMathMI"/>
                  </a:rPr>
                  <a:t>𝜃</a:t>
                </a:r>
                <a:r>
                  <a:rPr lang="en-US" altLang="ko-KR" sz="1800" b="0" i="0" u="none" strike="noStrike" baseline="0">
                    <a:latin typeface="LinLibertineT"/>
                  </a:rPr>
                  <a:t>, </a:t>
                </a:r>
                <a:r>
                  <a:rPr lang="ko-KR" altLang="en-US" sz="1800" b="0" i="0" u="none" strike="noStrike" baseline="0">
                    <a:latin typeface="LibertineMathMI"/>
                  </a:rPr>
                  <a:t>𝜙</a:t>
                </a:r>
                <a:r>
                  <a:rPr lang="en-US" altLang="ko-KR" sz="1800" b="0" i="0" u="none" strike="noStrike" baseline="0">
                    <a:latin typeface="LinLibertineT"/>
                  </a:rPr>
                  <a:t>, </a:t>
                </a:r>
                <a:r>
                  <a:rPr lang="en-US" altLang="ko-KR" sz="1800" b="0" i="0" u="none" strike="noStrike" baseline="0">
                    <a:latin typeface="+mn-lt"/>
                  </a:rPr>
                  <a:t>and</a:t>
                </a:r>
                <a:r>
                  <a:rPr lang="en-US" altLang="ko-KR" sz="1800" b="0" i="0" u="none" strike="noStrike" baseline="0">
                    <a:latin typeface="LinLibertine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0" i="1" u="none" strike="noStrike" baseline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</a:p>
              <a:p>
                <a:pPr lvl="1"/>
                <a:r>
                  <a:rPr lang="en-US" altLang="ko-KR"/>
                  <a:t>Actor model: provide the response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𝐴𝑛𝑠𝑤𝑒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 based on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/>
              </a:p>
              <a:p>
                <a:pPr lvl="1"/>
                <a:r>
                  <a:rPr lang="en-US" altLang="ko-KR"/>
                  <a:t>Critic model: State-value function </a:t>
                </a:r>
                <a:r>
                  <a:rPr lang="ko-KR" altLang="en-US"/>
                  <a:t>예측</a:t>
                </a:r>
                <a:endParaRPr lang="en-US" altLang="ko-KR"/>
              </a:p>
              <a:p>
                <a:pPr algn="l"/>
                <a:r>
                  <a:rPr lang="en-US" altLang="ko-KR"/>
                  <a:t>Objective: update the parameters of both the Actor and Critic models.</a:t>
                </a:r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ko-KR" altLang="en-US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1AB0FA34-61BE-40CE-A274-928D1F03E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AF86FBE4-E7A5-455C-9400-6D9BFA0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1EEF1-D804-461E-8477-FDD3F73F5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610EF8-7038-4EE3-BC97-F845A939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99" y="5358647"/>
            <a:ext cx="3090171" cy="376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D377D-D7CD-4913-800C-71A3F7802865}"/>
              </a:ext>
            </a:extLst>
          </p:cNvPr>
          <p:cNvSpPr txBox="1"/>
          <p:nvPr/>
        </p:nvSpPr>
        <p:spPr>
          <a:xfrm>
            <a:off x="2106929" y="5734923"/>
            <a:ext cx="484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Actor model</a:t>
            </a:r>
            <a:r>
              <a:rPr lang="ko-KR" altLang="en-US" sz="1600"/>
              <a:t>의 </a:t>
            </a:r>
            <a:r>
              <a:rPr lang="en-US" altLang="ko-KR" sz="1600"/>
              <a:t>loss + Critic model</a:t>
            </a:r>
            <a:r>
              <a:rPr lang="ko-KR" altLang="en-US" sz="1600"/>
              <a:t>의 </a:t>
            </a:r>
            <a:r>
              <a:rPr lang="en-US" altLang="ko-KR" sz="1600"/>
              <a:t>loss 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58574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B0FA34-61BE-40CE-A274-928D1F03E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Actor loss function 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86FBE4-E7A5-455C-9400-6D9BFA0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1EEF1-D804-461E-8477-FDD3F73F5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6E301D-752C-4A43-B894-550245B6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5" y="1823587"/>
            <a:ext cx="5361263" cy="3303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A1A9DF-E958-4B61-BB98-EEC7716FC483}"/>
              </a:ext>
            </a:extLst>
          </p:cNvPr>
          <p:cNvSpPr txBox="1"/>
          <p:nvPr/>
        </p:nvSpPr>
        <p:spPr>
          <a:xfrm>
            <a:off x="5177790" y="2952009"/>
            <a:ext cx="396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Old</a:t>
            </a:r>
            <a:r>
              <a:rPr lang="ko-KR" altLang="en-US" sz="1600"/>
              <a:t> </a:t>
            </a:r>
            <a:r>
              <a:rPr lang="en-US" altLang="ko-KR" sz="1600"/>
              <a:t>policy</a:t>
            </a:r>
            <a:r>
              <a:rPr lang="ko-KR" altLang="en-US" sz="1600"/>
              <a:t>와 </a:t>
            </a:r>
            <a:r>
              <a:rPr lang="en-US" altLang="ko-KR" sz="1600"/>
              <a:t>new policy</a:t>
            </a:r>
            <a:r>
              <a:rPr lang="ko-KR" altLang="en-US" sz="1600"/>
              <a:t>의 차이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208EA-0AD0-446F-B79B-864CCB1B324F}"/>
              </a:ext>
            </a:extLst>
          </p:cNvPr>
          <p:cNvSpPr txBox="1"/>
          <p:nvPr/>
        </p:nvSpPr>
        <p:spPr>
          <a:xfrm>
            <a:off x="5177790" y="3839037"/>
            <a:ext cx="694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GAE</a:t>
            </a:r>
            <a:r>
              <a:rPr lang="ko-KR" altLang="en-US" sz="1600"/>
              <a:t>를 사용하여 계산된 </a:t>
            </a:r>
            <a:r>
              <a:rPr lang="en-US" altLang="ko-KR" sz="1600"/>
              <a:t>advantage. </a:t>
            </a:r>
            <a:r>
              <a:rPr lang="ko-KR" altLang="en-US" sz="1600"/>
              <a:t>특정 </a:t>
            </a:r>
            <a:r>
              <a:rPr lang="en-US" altLang="ko-KR" sz="1600"/>
              <a:t>state </a:t>
            </a:r>
            <a:r>
              <a:rPr lang="ko-KR" altLang="en-US" sz="1600"/>
              <a:t>에서 특정 </a:t>
            </a:r>
            <a:r>
              <a:rPr lang="en-US" altLang="ko-KR" sz="1600"/>
              <a:t>action</a:t>
            </a:r>
            <a:r>
              <a:rPr lang="ko-KR" altLang="en-US" sz="1600"/>
              <a:t>을 했을 때 얼마나 좋은지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7EEC94-612A-4290-8571-10BAC652204E}"/>
                  </a:ext>
                </a:extLst>
              </p:cNvPr>
              <p:cNvSpPr txBox="1"/>
              <p:nvPr/>
            </p:nvSpPr>
            <p:spPr>
              <a:xfrm>
                <a:off x="5177790" y="4716997"/>
                <a:ext cx="6191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TD Error. time step t</a:t>
                </a:r>
                <a:r>
                  <a:rPr lang="ko-KR" altLang="en-US" sz="1600"/>
                  <a:t>에서의 </a:t>
                </a:r>
                <a:r>
                  <a:rPr lang="en-US" altLang="ko-KR" sz="1600"/>
                  <a:t>reward</a:t>
                </a:r>
                <a:r>
                  <a:rPr lang="ko-KR" altLang="en-US" sz="1600"/>
                  <a:t>와 다음 </a:t>
                </a:r>
                <a:r>
                  <a:rPr lang="en-US" altLang="ko-KR" sz="1600"/>
                  <a:t>state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reward</a:t>
                </a:r>
                <a:r>
                  <a:rPr lang="ko-KR" altLang="en-US" sz="1600"/>
                  <a:t>의 차이를 계산</a:t>
                </a:r>
                <a:endParaRPr lang="en-US" altLang="ko-KR" sz="1600"/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/>
                  <a:t> Feedback Signal</a:t>
                </a:r>
                <a:r>
                  <a:rPr lang="ko-KR" altLang="en-US" sz="1600"/>
                  <a:t>로 작용</a:t>
                </a:r>
                <a:endParaRPr lang="en-US" altLang="ko-KR" sz="16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7EEC94-612A-4290-8571-10BAC652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90" y="4716997"/>
                <a:ext cx="6191250" cy="584775"/>
              </a:xfrm>
              <a:prstGeom prst="rect">
                <a:avLst/>
              </a:prstGeom>
              <a:blipFill>
                <a:blip r:embed="rId4"/>
                <a:stretch>
                  <a:fillRect l="-492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5E824C9-F5B7-4045-AB15-E3C2FB461E4C}"/>
              </a:ext>
            </a:extLst>
          </p:cNvPr>
          <p:cNvSpPr txBox="1"/>
          <p:nvPr/>
        </p:nvSpPr>
        <p:spPr>
          <a:xfrm>
            <a:off x="6440725" y="1827828"/>
            <a:ext cx="410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New policy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old policy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보다 얼마나 더 나은지 평가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&amp;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clipping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적용해 급격한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update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방지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C5AF-9E29-4D52-963B-1BB2B88BD432}"/>
              </a:ext>
            </a:extLst>
          </p:cNvPr>
          <p:cNvSpPr txBox="1"/>
          <p:nvPr/>
        </p:nvSpPr>
        <p:spPr>
          <a:xfrm>
            <a:off x="334963" y="281350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모듈별로 계산해서 </a:t>
            </a:r>
            <a:r>
              <a:rPr lang="en-US" altLang="ko-KR" sz="1400"/>
              <a:t>sum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D9D550-E99C-4A09-B10F-5A6EE2165D18}"/>
              </a:ext>
            </a:extLst>
          </p:cNvPr>
          <p:cNvCxnSpPr/>
          <p:nvPr/>
        </p:nvCxnSpPr>
        <p:spPr>
          <a:xfrm flipV="1">
            <a:off x="1611630" y="2517202"/>
            <a:ext cx="262890" cy="29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70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B0FA34-61BE-40CE-A274-928D1F03E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Reward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86FBE4-E7A5-455C-9400-6D9BFA0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1EEF1-D804-461E-8477-FDD3F73F5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0F301C-512B-4333-BD26-255C8519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36" y="1988829"/>
            <a:ext cx="6476241" cy="144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6173E-0966-8881-C2CB-938C52336CDE}"/>
                  </a:ext>
                </a:extLst>
              </p:cNvPr>
              <p:cNvSpPr txBox="1"/>
              <p:nvPr/>
            </p:nvSpPr>
            <p:spPr>
              <a:xfrm>
                <a:off x="2873637" y="3819966"/>
                <a:ext cx="1968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𝑠h𝑎𝑟𝑒𝑑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altLang="ko-KR" b="0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6173E-0966-8881-C2CB-938C52336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7" y="3819966"/>
                <a:ext cx="1968424" cy="553998"/>
              </a:xfrm>
              <a:prstGeom prst="rect">
                <a:avLst/>
              </a:prstGeom>
              <a:blipFill>
                <a:blip r:embed="rId4"/>
                <a:stretch>
                  <a:fillRect l="-4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936DF-A228-8F6C-4122-0C270FB5897B}"/>
                  </a:ext>
                </a:extLst>
              </p:cNvPr>
              <p:cNvSpPr txBox="1"/>
              <p:nvPr/>
            </p:nvSpPr>
            <p:spPr>
              <a:xfrm>
                <a:off x="2873637" y="4368440"/>
                <a:ext cx="22984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각</m:t>
                    </m:r>
                  </m:oMath>
                </a14:m>
                <a:r>
                  <a:rPr lang="en-US" altLang="ko-KR" b="0" dirty="0"/>
                  <a:t> agent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penalty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936DF-A228-8F6C-4122-0C270FB5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7" y="4368440"/>
                <a:ext cx="2298450" cy="553998"/>
              </a:xfrm>
              <a:prstGeom prst="rect">
                <a:avLst/>
              </a:prstGeom>
              <a:blipFill>
                <a:blip r:embed="rId5"/>
                <a:stretch>
                  <a:fillRect l="-3448" t="-14444" r="-5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929909-6619-C576-8739-B7F0DE3110EE}"/>
              </a:ext>
            </a:extLst>
          </p:cNvPr>
          <p:cNvSpPr txBox="1"/>
          <p:nvPr/>
        </p:nvSpPr>
        <p:spPr>
          <a:xfrm>
            <a:off x="5032387" y="3161139"/>
            <a:ext cx="40439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SFT Model</a:t>
            </a:r>
            <a:r>
              <a:rPr lang="ko-KR" altLang="en-US" dirty="0"/>
              <a:t>에서 크게 벗어나지 못하도록 제약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F79541-8654-C8A7-A33E-CDC3C01CB54D}"/>
              </a:ext>
            </a:extLst>
          </p:cNvPr>
          <p:cNvCxnSpPr/>
          <p:nvPr/>
        </p:nvCxnSpPr>
        <p:spPr>
          <a:xfrm>
            <a:off x="4235450" y="3073400"/>
            <a:ext cx="2495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FC9B31-A338-A510-32AE-6066888D71FC}"/>
              </a:ext>
            </a:extLst>
          </p:cNvPr>
          <p:cNvSpPr txBox="1"/>
          <p:nvPr/>
        </p:nvSpPr>
        <p:spPr>
          <a:xfrm>
            <a:off x="892187" y="5332412"/>
            <a:ext cx="102279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 단계인 </a:t>
            </a:r>
            <a:r>
              <a:rPr lang="en-US" altLang="ko-KR" dirty="0">
                <a:solidFill>
                  <a:srgbClr val="FF0000"/>
                </a:solidFill>
              </a:rPr>
              <a:t>time step T</a:t>
            </a:r>
            <a:r>
              <a:rPr lang="ko-KR" altLang="en-US" dirty="0">
                <a:solidFill>
                  <a:srgbClr val="FF0000"/>
                </a:solidFill>
              </a:rPr>
              <a:t>일 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최적의 </a:t>
            </a:r>
            <a:r>
              <a:rPr lang="ko-KR" altLang="en-US">
                <a:solidFill>
                  <a:srgbClr val="FF0000"/>
                </a:solidFill>
              </a:rPr>
              <a:t>답변을 생성하고 기존 </a:t>
            </a:r>
            <a:r>
              <a:rPr lang="en-US" altLang="ko-KR" dirty="0">
                <a:solidFill>
                  <a:srgbClr val="FF0000"/>
                </a:solidFill>
              </a:rPr>
              <a:t>SFT </a:t>
            </a:r>
            <a:r>
              <a:rPr lang="ko-KR" altLang="en-US" dirty="0">
                <a:solidFill>
                  <a:srgbClr val="FF0000"/>
                </a:solidFill>
              </a:rPr>
              <a:t>모델에서 크게 벗어나지 않도록 제약하는 방향으로 </a:t>
            </a:r>
            <a:r>
              <a:rPr lang="en-US" altLang="ko-KR" dirty="0">
                <a:solidFill>
                  <a:srgbClr val="FF0000"/>
                </a:solidFill>
              </a:rPr>
              <a:t>Reward</a:t>
            </a:r>
            <a:r>
              <a:rPr lang="ko-KR" altLang="en-US" dirty="0">
                <a:solidFill>
                  <a:srgbClr val="FF0000"/>
                </a:solidFill>
              </a:rPr>
              <a:t>를 줌</a:t>
            </a:r>
          </a:p>
        </p:txBody>
      </p:sp>
    </p:spTree>
    <p:extLst>
      <p:ext uri="{BB962C8B-B14F-4D97-AF65-F5344CB8AC3E}">
        <p14:creationId xmlns:p14="http://schemas.microsoft.com/office/powerpoint/2010/main" val="16967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2F2968-0625-4ADC-9802-68F19ABC75EA}"/>
              </a:ext>
            </a:extLst>
          </p:cNvPr>
          <p:cNvSpPr/>
          <p:nvPr/>
        </p:nvSpPr>
        <p:spPr>
          <a:xfrm>
            <a:off x="4581754" y="926841"/>
            <a:ext cx="3028493" cy="89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CONTENTS</a:t>
            </a:r>
            <a:endParaRPr lang="ko-KR" altLang="en-US" sz="320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6F8272-3E62-44F8-896A-E136B7EF72D7}"/>
              </a:ext>
            </a:extLst>
          </p:cNvPr>
          <p:cNvSpPr/>
          <p:nvPr/>
        </p:nvSpPr>
        <p:spPr>
          <a:xfrm>
            <a:off x="0" y="0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1D8F02-0B7F-4F65-B2E3-6D73213E15AA}"/>
              </a:ext>
            </a:extLst>
          </p:cNvPr>
          <p:cNvSpPr/>
          <p:nvPr/>
        </p:nvSpPr>
        <p:spPr>
          <a:xfrm>
            <a:off x="0" y="6563986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C0C8A6-2387-4EBE-A77E-0706F702C062}"/>
              </a:ext>
            </a:extLst>
          </p:cNvPr>
          <p:cNvCxnSpPr>
            <a:cxnSpLocks/>
          </p:cNvCxnSpPr>
          <p:nvPr/>
        </p:nvCxnSpPr>
        <p:spPr>
          <a:xfrm>
            <a:off x="1132115" y="2095067"/>
            <a:ext cx="9927771" cy="0"/>
          </a:xfrm>
          <a:prstGeom prst="line">
            <a:avLst/>
          </a:prstGeom>
          <a:ln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8632D7-86CF-43F5-AE8E-19DB4625A772}"/>
              </a:ext>
            </a:extLst>
          </p:cNvPr>
          <p:cNvCxnSpPr>
            <a:cxnSpLocks/>
          </p:cNvCxnSpPr>
          <p:nvPr/>
        </p:nvCxnSpPr>
        <p:spPr>
          <a:xfrm>
            <a:off x="1132115" y="5658323"/>
            <a:ext cx="9927771" cy="0"/>
          </a:xfrm>
          <a:prstGeom prst="line">
            <a:avLst/>
          </a:prstGeom>
          <a:ln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28CF7F-6DCF-49C3-BACF-50F7370D048A}"/>
              </a:ext>
            </a:extLst>
          </p:cNvPr>
          <p:cNvSpPr txBox="1"/>
          <p:nvPr/>
        </p:nvSpPr>
        <p:spPr>
          <a:xfrm>
            <a:off x="2351314" y="1373068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solidFill>
                <a:srgbClr val="283A3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84D8E-949B-4A78-8817-D7C128B31084}"/>
              </a:ext>
            </a:extLst>
          </p:cNvPr>
          <p:cNvSpPr txBox="1"/>
          <p:nvPr/>
        </p:nvSpPr>
        <p:spPr>
          <a:xfrm>
            <a:off x="2876801" y="2967482"/>
            <a:ext cx="1431865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Introduction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EEFB4-F959-4681-BE13-FE09DCE17995}"/>
              </a:ext>
            </a:extLst>
          </p:cNvPr>
          <p:cNvSpPr txBox="1"/>
          <p:nvPr/>
        </p:nvSpPr>
        <p:spPr>
          <a:xfrm>
            <a:off x="5037984" y="3060431"/>
            <a:ext cx="221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Related Works</a:t>
            </a:r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CC954-0C74-4E2E-AA4F-63EC3540F227}"/>
              </a:ext>
            </a:extLst>
          </p:cNvPr>
          <p:cNvSpPr txBox="1"/>
          <p:nvPr/>
        </p:nvSpPr>
        <p:spPr>
          <a:xfrm>
            <a:off x="7983742" y="3053687"/>
            <a:ext cx="1425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Preliminary</a:t>
            </a:r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C2ED6-A3A5-428A-8F66-F9699A1B41EE}"/>
              </a:ext>
            </a:extLst>
          </p:cNvPr>
          <p:cNvSpPr txBox="1"/>
          <p:nvPr/>
        </p:nvSpPr>
        <p:spPr>
          <a:xfrm>
            <a:off x="3444454" y="2611295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1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7669F9-BF2A-4E4D-82E4-98ADE5AEAB8E}"/>
              </a:ext>
            </a:extLst>
          </p:cNvPr>
          <p:cNvSpPr txBox="1"/>
          <p:nvPr/>
        </p:nvSpPr>
        <p:spPr>
          <a:xfrm>
            <a:off x="5997923" y="2610033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2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8E6F93-E552-40FC-B9D7-AE5350508F57}"/>
              </a:ext>
            </a:extLst>
          </p:cNvPr>
          <p:cNvSpPr txBox="1"/>
          <p:nvPr/>
        </p:nvSpPr>
        <p:spPr>
          <a:xfrm>
            <a:off x="2959922" y="4489587"/>
            <a:ext cx="1158013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Method</a:t>
            </a:r>
            <a:endParaRPr lang="en-US" altLang="ko-KR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4BEC0-9D35-4CED-95F0-01CBD7AFE0EA}"/>
              </a:ext>
            </a:extLst>
          </p:cNvPr>
          <p:cNvSpPr txBox="1"/>
          <p:nvPr/>
        </p:nvSpPr>
        <p:spPr>
          <a:xfrm>
            <a:off x="5364162" y="4476781"/>
            <a:ext cx="1564084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Experiments</a:t>
            </a:r>
            <a:endParaRPr lang="en-US" altLang="ko-KR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6D68FC-1C3A-42CD-90D0-C89F133C987D}"/>
              </a:ext>
            </a:extLst>
          </p:cNvPr>
          <p:cNvSpPr txBox="1"/>
          <p:nvPr/>
        </p:nvSpPr>
        <p:spPr>
          <a:xfrm>
            <a:off x="7960881" y="4578266"/>
            <a:ext cx="1448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Conclusion</a:t>
            </a:r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1777B-0857-41E3-9E37-D3FABEB9D005}"/>
              </a:ext>
            </a:extLst>
          </p:cNvPr>
          <p:cNvSpPr txBox="1"/>
          <p:nvPr/>
        </p:nvSpPr>
        <p:spPr>
          <a:xfrm>
            <a:off x="8551392" y="2611296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3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BD380A-70E5-4EB0-9FEB-C06FC7FCF788}"/>
              </a:ext>
            </a:extLst>
          </p:cNvPr>
          <p:cNvSpPr txBox="1"/>
          <p:nvPr/>
        </p:nvSpPr>
        <p:spPr>
          <a:xfrm>
            <a:off x="3390648" y="4174113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4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33E7B-A0A2-4F11-AE20-F453419121EA}"/>
              </a:ext>
            </a:extLst>
          </p:cNvPr>
          <p:cNvSpPr txBox="1"/>
          <p:nvPr/>
        </p:nvSpPr>
        <p:spPr>
          <a:xfrm>
            <a:off x="5997923" y="4169004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5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2A92CA-BEAE-4184-9D6A-C26AA0C94EAB}"/>
              </a:ext>
            </a:extLst>
          </p:cNvPr>
          <p:cNvSpPr txBox="1"/>
          <p:nvPr/>
        </p:nvSpPr>
        <p:spPr>
          <a:xfrm>
            <a:off x="8551392" y="4169004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6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013511-48B5-40AC-BBE6-356EA30A9731}"/>
              </a:ext>
            </a:extLst>
          </p:cNvPr>
          <p:cNvSpPr/>
          <p:nvPr/>
        </p:nvSpPr>
        <p:spPr>
          <a:xfrm>
            <a:off x="0" y="6355976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5A042B-0E23-42E6-8924-B055E800B0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535A10-D5F2-44F1-A4BE-E849EA22A638}"/>
              </a:ext>
            </a:extLst>
          </p:cNvPr>
          <p:cNvSpPr/>
          <p:nvPr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092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B0FA34-61BE-40CE-A274-928D1F03E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Critic Model loss function  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86FBE4-E7A5-455C-9400-6D9BFA0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1EEF1-D804-461E-8477-FDD3F73F5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9A3DF-0B8D-4204-BD60-B425D708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29" y="2007081"/>
            <a:ext cx="5582429" cy="67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996BDF-5DD1-4CC9-AE0D-639D04F65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451" y="2887038"/>
            <a:ext cx="1944549" cy="428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0F9584-DFF4-49C6-9014-A89F061D0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308" y="3418406"/>
            <a:ext cx="1276692" cy="428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57112B-82FB-4C95-96B5-07CE0A3398A2}"/>
              </a:ext>
            </a:extLst>
          </p:cNvPr>
          <p:cNvSpPr txBox="1"/>
          <p:nvPr/>
        </p:nvSpPr>
        <p:spPr>
          <a:xfrm>
            <a:off x="1512253" y="29879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모듈별로 계산해서 </a:t>
            </a:r>
            <a:r>
              <a:rPr lang="en-US" altLang="ko-KR" sz="1400"/>
              <a:t>sum</a:t>
            </a:r>
            <a:endParaRPr lang="ko-KR" altLang="en-US" sz="14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62D3BF-AB65-4345-8469-9411BFE87FA4}"/>
              </a:ext>
            </a:extLst>
          </p:cNvPr>
          <p:cNvCxnSpPr/>
          <p:nvPr/>
        </p:nvCxnSpPr>
        <p:spPr>
          <a:xfrm flipV="1">
            <a:off x="2788920" y="2691668"/>
            <a:ext cx="262890" cy="29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1E592-121D-4054-BBD8-E720C54EA51F}"/>
                  </a:ext>
                </a:extLst>
              </p:cNvPr>
              <p:cNvSpPr txBox="1"/>
              <p:nvPr/>
            </p:nvSpPr>
            <p:spPr>
              <a:xfrm>
                <a:off x="7664042" y="2887038"/>
                <a:ext cx="2186304" cy="563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target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sz="1600" b="0"/>
                  <a:t>: Cumulative return</a:t>
                </a:r>
              </a:p>
              <a:p>
                <a:endParaRPr lang="ko-KR" alt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1E592-121D-4054-BBD8-E720C54E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042" y="2887038"/>
                <a:ext cx="2186304" cy="563359"/>
              </a:xfrm>
              <a:prstGeom prst="rect">
                <a:avLst/>
              </a:prstGeom>
              <a:blipFill>
                <a:blip r:embed="rId6"/>
                <a:stretch>
                  <a:fillRect l="-3064" t="-6522" r="-5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168E71-D56A-45F1-AFD4-EE043476E015}"/>
              </a:ext>
            </a:extLst>
          </p:cNvPr>
          <p:cNvSpPr txBox="1"/>
          <p:nvPr/>
        </p:nvSpPr>
        <p:spPr>
          <a:xfrm>
            <a:off x="7749776" y="2098675"/>
            <a:ext cx="4217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Estimation 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값과 실제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return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의 차이를 통해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loss 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계산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&amp;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clipping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적용해 급격한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update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방지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850CB-48F2-4E9B-B44D-22718E11FE77}"/>
              </a:ext>
            </a:extLst>
          </p:cNvPr>
          <p:cNvSpPr txBox="1"/>
          <p:nvPr/>
        </p:nvSpPr>
        <p:spPr>
          <a:xfrm>
            <a:off x="2892448" y="5569227"/>
            <a:ext cx="640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최종적으로는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value function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을 실제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return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과 비슷하게 예측할 수 있도록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update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568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42B117D-127A-42D6-B103-E8B8080128B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Full Algorithm </a:t>
                </a:r>
              </a:p>
              <a:p>
                <a:pPr lvl="1"/>
                <a:r>
                  <a:rPr lang="en-US" altLang="ko-KR"/>
                  <a:t>Collect Rollout (for batch)</a:t>
                </a:r>
              </a:p>
              <a:p>
                <a:pPr lvl="2">
                  <a:buAutoNum type="arabicPeriod"/>
                </a:pPr>
                <a:r>
                  <a:rPr lang="en-US" altLang="ko-KR"/>
                  <a:t>QR</a:t>
                </a:r>
                <a:r>
                  <a:rPr lang="ko-KR" altLang="en-US"/>
                  <a:t>이 </a:t>
                </a:r>
                <a:r>
                  <a:rPr lang="en-US" altLang="ko-KR"/>
                  <a:t>subq </a:t>
                </a:r>
                <a:r>
                  <a:rPr lang="ko-KR" altLang="en-US"/>
                  <a:t>생성</a:t>
                </a:r>
                <a:endParaRPr lang="en-US" altLang="ko-KR"/>
              </a:p>
              <a:p>
                <a:pPr lvl="2">
                  <a:buAutoNum type="arabicPeriod"/>
                </a:pPr>
                <a:r>
                  <a:rPr lang="en-US" altLang="ko-KR"/>
                  <a:t>R</a:t>
                </a:r>
                <a:r>
                  <a:rPr lang="ko-KR" altLang="en-US"/>
                  <a:t>이 </a:t>
                </a:r>
                <a:r>
                  <a:rPr lang="en-US" altLang="ko-KR"/>
                  <a:t>document </a:t>
                </a:r>
                <a:r>
                  <a:rPr lang="ko-KR" altLang="en-US"/>
                  <a:t>검색</a:t>
                </a:r>
                <a:endParaRPr lang="en-US" altLang="ko-KR"/>
              </a:p>
              <a:p>
                <a:pPr lvl="2">
                  <a:buAutoNum type="arabicPeriod"/>
                </a:pPr>
                <a:r>
                  <a:rPr lang="en-US" altLang="ko-KR"/>
                  <a:t>S</a:t>
                </a:r>
                <a:r>
                  <a:rPr lang="ko-KR" altLang="en-US"/>
                  <a:t>가 </a:t>
                </a:r>
                <a:r>
                  <a:rPr lang="en-US" altLang="ko-KR"/>
                  <a:t>document </a:t>
                </a:r>
                <a:r>
                  <a:rPr lang="ko-KR" altLang="en-US"/>
                  <a:t>선택</a:t>
                </a:r>
                <a:endParaRPr lang="en-US" altLang="ko-KR"/>
              </a:p>
              <a:p>
                <a:pPr lvl="2">
                  <a:buAutoNum type="arabicPeriod"/>
                </a:pPr>
                <a:r>
                  <a:rPr lang="en-US" altLang="ko-KR"/>
                  <a:t>G</a:t>
                </a:r>
                <a:r>
                  <a:rPr lang="ko-KR" altLang="en-US"/>
                  <a:t>가 최종 </a:t>
                </a:r>
                <a:r>
                  <a:rPr lang="en-US" altLang="ko-KR"/>
                  <a:t>answer </a:t>
                </a:r>
                <a:r>
                  <a:rPr lang="ko-KR" altLang="en-US"/>
                  <a:t>생성</a:t>
                </a:r>
                <a:endParaRPr lang="en-US" altLang="ko-KR"/>
              </a:p>
              <a:p>
                <a:pPr lvl="2">
                  <a:buFont typeface="+mj-lt"/>
                  <a:buAutoNum type="arabicPeriod"/>
                </a:pPr>
                <a:r>
                  <a:rPr lang="en-US" altLang="ko-KR" b="0" u="none" strike="noStrike" baseline="0"/>
                  <a:t>Tuple</a:t>
                </a:r>
                <a:r>
                  <a:rPr lang="en-US" altLang="ko-KR" b="0" u="none" strike="noStrike"/>
                  <a:t> </a:t>
                </a:r>
                <a14:m>
                  <m:oMath xmlns:m="http://schemas.openxmlformats.org/officeDocument/2006/math">
                    <m:r>
                      <a:rPr lang="en-US" altLang="ko-KR" b="0" i="0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𝑄𝑅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𝑠𝑢𝑏𝑞</m:t>
                    </m:r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𝑄𝑅</m:t>
                        </m:r>
                      </m:sub>
                    </m:sSub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𝐴𝑛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  <m:t>predict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/>
                  <a:t>을 </a:t>
                </a:r>
                <a:r>
                  <a:rPr lang="en-US" altLang="ko-KR"/>
                  <a:t>replay buffer</a:t>
                </a:r>
                <a:r>
                  <a:rPr lang="ko-KR" altLang="en-US"/>
                  <a:t>에 저장</a:t>
                </a:r>
                <a:endParaRPr lang="en-US" altLang="ko-KR"/>
              </a:p>
              <a:p>
                <a:pPr lvl="2">
                  <a:buFont typeface="+mj-lt"/>
                  <a:buAutoNum type="arabicPeriod"/>
                </a:pPr>
                <a:endParaRPr lang="en-US" altLang="ko-KR"/>
              </a:p>
              <a:p>
                <a:pPr lvl="1"/>
                <a:r>
                  <a:rPr lang="en-US" altLang="ko-KR"/>
                  <a:t>Policy &amp; Value Optimization (for batch)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n-US" altLang="ko-KR"/>
                  <a:t>GAE</a:t>
                </a:r>
                <a:r>
                  <a:rPr lang="ko-KR" altLang="en-US"/>
                  <a:t>로 </a:t>
                </a:r>
                <a:r>
                  <a:rPr lang="en-US" altLang="ko-KR"/>
                  <a:t>advantage function </a:t>
                </a:r>
                <a:r>
                  <a:rPr lang="ko-KR" altLang="en-US"/>
                  <a:t>계산</a:t>
                </a:r>
                <a:endParaRPr lang="en-US" altLang="ko-KR"/>
              </a:p>
              <a:p>
                <a:pPr lvl="2">
                  <a:buFont typeface="+mj-lt"/>
                  <a:buAutoNum type="arabicPeriod"/>
                </a:pPr>
                <a:r>
                  <a:rPr lang="en-US" altLang="ko-KR"/>
                  <a:t>Actor,</a:t>
                </a:r>
                <a:r>
                  <a:rPr lang="ko-KR" altLang="en-US"/>
                  <a:t> </a:t>
                </a:r>
                <a:r>
                  <a:rPr lang="en-US" altLang="ko-KR"/>
                  <a:t>Critic</a:t>
                </a:r>
                <a:r>
                  <a:rPr lang="ko-KR" altLang="en-US"/>
                  <a:t>의 </a:t>
                </a:r>
                <a:r>
                  <a:rPr lang="en-US" altLang="ko-KR"/>
                  <a:t>loss </a:t>
                </a:r>
                <a:r>
                  <a:rPr lang="ko-KR" altLang="en-US"/>
                  <a:t>계산 </a:t>
                </a:r>
                <a:endParaRPr lang="en-US" altLang="ko-KR"/>
              </a:p>
              <a:p>
                <a:pPr lvl="2">
                  <a:buFont typeface="+mj-lt"/>
                  <a:buAutoNum type="arabicPeriod"/>
                </a:pPr>
                <a:r>
                  <a:rPr lang="ko-KR" altLang="en-US"/>
                  <a:t>최종 </a:t>
                </a:r>
                <a:r>
                  <a:rPr lang="en-US" altLang="ko-KR"/>
                  <a:t>loss</a:t>
                </a:r>
                <a:r>
                  <a:rPr lang="ko-KR" altLang="en-US"/>
                  <a:t>를 통해 </a:t>
                </a:r>
                <a:r>
                  <a:rPr lang="en-US" altLang="ko-KR"/>
                  <a:t>Actor model, Critic model update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42B117D-127A-42D6-B103-E8B808012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AB5DA157-C9C0-4C36-ABAB-0D97DC52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4B18C-BE1C-405F-9FA1-42561D5FB7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D0FFBF-A39E-4B02-9847-B9D92A78D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594" y="1465572"/>
            <a:ext cx="2833875" cy="49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59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59CFE4-3698-406E-A978-E9CEB43CB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altLang="ko-KR" sz="1800" b="1" i="0" u="none" strike="noStrike" baseline="0">
                <a:latin typeface="+mn-lt"/>
              </a:rPr>
              <a:t>RQ1. </a:t>
            </a:r>
            <a:r>
              <a:rPr lang="en-US" altLang="ko-KR" sz="1800" b="0" i="0" u="none" strike="noStrike" baseline="0">
                <a:latin typeface="+mn-lt"/>
              </a:rPr>
              <a:t>How does our MMOA-RAG perform compared to existing RAG optimization methods?</a:t>
            </a:r>
          </a:p>
          <a:p>
            <a:pPr algn="l"/>
            <a:r>
              <a:rPr lang="en-US" altLang="ko-KR" sz="1800" b="1" i="0" u="none" strike="noStrike" baseline="0">
                <a:latin typeface="+mn-lt"/>
              </a:rPr>
              <a:t>RQ2</a:t>
            </a:r>
            <a:r>
              <a:rPr lang="en-US" altLang="ko-KR" sz="1800" b="0" i="0" u="none" strike="noStrike" baseline="0">
                <a:latin typeface="+mn-lt"/>
              </a:rPr>
              <a:t>. What are the results of the ablation study on MMOA-RAG, specifically, is joint optimization of multiple modules more effective?</a:t>
            </a:r>
          </a:p>
          <a:p>
            <a:pPr algn="l"/>
            <a:r>
              <a:rPr lang="en-US" altLang="ko-KR" sz="1800" b="1" i="0" u="none" strike="noStrike" baseline="0">
                <a:latin typeface="+mn-lt"/>
              </a:rPr>
              <a:t>RQ3.</a:t>
            </a:r>
            <a:r>
              <a:rPr lang="en-US" altLang="ko-KR" sz="1800" b="0" i="0" u="none" strike="noStrike" baseline="0">
                <a:latin typeface="+mn-lt"/>
              </a:rPr>
              <a:t> Does the joint optimization method of MMOA-RAG exhibit generalizability across different RAG systems?</a:t>
            </a:r>
          </a:p>
          <a:p>
            <a:pPr algn="l"/>
            <a:r>
              <a:rPr lang="en-US" altLang="ko-KR" sz="1800" b="1" i="0" u="none" strike="noStrike" baseline="0">
                <a:latin typeface="+mn-lt"/>
              </a:rPr>
              <a:t>RQ4.</a:t>
            </a:r>
            <a:r>
              <a:rPr lang="en-US" altLang="ko-KR" sz="1800" b="0" i="0" u="none" strike="noStrike" baseline="0">
                <a:latin typeface="+mn-lt"/>
              </a:rPr>
              <a:t> How does the MMOA-RAG method perform in out-of domain scenarios, i.e., what is its generalization capability?</a:t>
            </a:r>
            <a:endParaRPr lang="ko-KR" altLang="en-US">
              <a:latin typeface="+mn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5F00E6-666D-4467-AFFD-A6CEF69D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15AE2-0CD0-4CC9-9790-556E5DE3E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62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B159CFE4-3698-406E-A978-E9CEB43CB03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algn="l"/>
                <a:r>
                  <a:rPr lang="en-US" altLang="ko-KR" dirty="0">
                    <a:latin typeface="+mn-lt"/>
                  </a:rPr>
                  <a:t>Datasets &amp; Evaluation 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Three open domain QA datasets</a:t>
                </a:r>
                <a:r>
                  <a:rPr lang="en-US" altLang="ko-KR">
                    <a:latin typeface="+mn-lt"/>
                  </a:rPr>
                  <a:t>: HotpotQA(multi-hop), </a:t>
                </a:r>
                <a:r>
                  <a:rPr lang="en-US" altLang="ko-KR" dirty="0">
                    <a:latin typeface="+mn-lt"/>
                  </a:rPr>
                  <a:t>2WikiMultihopQA, </a:t>
                </a:r>
                <a:r>
                  <a:rPr lang="en-US" altLang="ko-KR">
                    <a:latin typeface="+mn-lt"/>
                  </a:rPr>
                  <a:t>and AmbigQA(one-hop)</a:t>
                </a:r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Evaluation metrics: Accuracy, Exact Match (EM), and F1 score</a:t>
                </a:r>
              </a:p>
              <a:p>
                <a:r>
                  <a:rPr lang="en-US" altLang="ko-KR" dirty="0">
                    <a:latin typeface="+mn-lt"/>
                  </a:rPr>
                  <a:t>Baselines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LLM w/o RAG</a:t>
                </a:r>
              </a:p>
              <a:p>
                <a:pPr lvl="1"/>
                <a:r>
                  <a:rPr lang="it-IT" altLang="ko-KR" dirty="0">
                    <a:latin typeface="+mn-lt"/>
                  </a:rPr>
                  <a:t>Vanilla RAG w/o train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Vanilla RAG w SFT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SELF-RAG</a:t>
                </a:r>
              </a:p>
              <a:p>
                <a:pPr lvl="1"/>
                <a:r>
                  <a:rPr lang="en-US" altLang="ko-KR">
                    <a:latin typeface="+mn-lt"/>
                  </a:rPr>
                  <a:t>RetRobust: Fortifies RAG against irrelevant contexts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</a:rPr>
                  <a:t> </a:t>
                </a:r>
                <a:r>
                  <a:rPr lang="en-US" altLang="ko-KR">
                    <a:latin typeface="+mn-lt"/>
                  </a:rPr>
                  <a:t>boost effectiveness</a:t>
                </a:r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>
                    <a:latin typeface="+mn-lt"/>
                  </a:rPr>
                  <a:t>Rewrite-Retrieve-Read: Query rewriter is trained using RL, optimizing the interaction between retrieval and generation</a:t>
                </a:r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>
                    <a:latin typeface="+mn-lt"/>
                  </a:rPr>
                  <a:t>BGM: Trains a bridge component (PPO)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</a:rPr>
                  <a:t> </a:t>
                </a:r>
                <a:r>
                  <a:rPr lang="en-US" altLang="ko-KR">
                    <a:latin typeface="+mn-lt"/>
                  </a:rPr>
                  <a:t>filter &amp; identify helpful documents</a:t>
                </a:r>
                <a:endParaRPr lang="en-US" altLang="ko-KR" dirty="0">
                  <a:latin typeface="+mn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400" dirty="0">
                    <a:latin typeface="+mn-lt"/>
                  </a:rPr>
                  <a:t>Implementation Details.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dirty="0">
                    <a:latin typeface="+mn-lt"/>
                  </a:rPr>
                  <a:t>Retriever – </a:t>
                </a:r>
                <a:r>
                  <a:rPr lang="en-US" altLang="ko-KR" sz="1200" dirty="0" err="1">
                    <a:latin typeface="+mn-lt"/>
                  </a:rPr>
                  <a:t>Contriever</a:t>
                </a:r>
                <a:endParaRPr lang="en-US" altLang="ko-KR" sz="1200" dirty="0">
                  <a:latin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dirty="0">
                    <a:latin typeface="+mn-lt"/>
                  </a:rPr>
                  <a:t>Selector - consistently receives a fixed set of </a:t>
                </a:r>
                <a:r>
                  <a:rPr lang="ko-KR" altLang="en-US" sz="1200" dirty="0">
                    <a:latin typeface="+mn-lt"/>
                  </a:rPr>
                  <a:t>𝐾 </a:t>
                </a:r>
                <a:r>
                  <a:rPr lang="en-US" altLang="ko-KR" sz="1200" dirty="0">
                    <a:latin typeface="+mn-lt"/>
                  </a:rPr>
                  <a:t>= 10 documents as input.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dirty="0">
                    <a:latin typeface="+mn-lt"/>
                  </a:rPr>
                  <a:t>Foundation LLM: Llama-3-8B-Instruct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dirty="0">
                    <a:latin typeface="+mn-lt"/>
                  </a:rPr>
                  <a:t>PPO code: </a:t>
                </a:r>
                <a:r>
                  <a:rPr lang="en-US" altLang="ko-KR" sz="1200" dirty="0" err="1">
                    <a:latin typeface="+mn-lt"/>
                  </a:rPr>
                  <a:t>LLama</a:t>
                </a:r>
                <a:r>
                  <a:rPr lang="en-US" altLang="ko-KR" sz="1200" dirty="0">
                    <a:latin typeface="+mn-lt"/>
                  </a:rPr>
                  <a:t>-Factory</a:t>
                </a:r>
                <a:endParaRPr lang="ko-KR" alt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B159CFE4-3698-406E-A978-E9CEB43CB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370" b="-2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65F00E6-666D-4467-AFFD-A6CEF69D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15AE2-0CD0-4CC9-9790-556E5DE3E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Experimental Settings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30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6D7FEE-9542-4B23-99D6-8F06583FB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66E10A-0EF1-405A-A896-D0BB508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54B70-3F3A-402F-9C17-C798A6575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10296193" cy="324894"/>
          </a:xfrm>
        </p:spPr>
        <p:txBody>
          <a:bodyPr/>
          <a:lstStyle/>
          <a:p>
            <a:pPr algn="l"/>
            <a:r>
              <a:rPr lang="en-US" altLang="ko-KR" sz="1800" b="1" i="0" u="none" strike="noStrike" baseline="0">
                <a:latin typeface="+mn-lt"/>
              </a:rPr>
              <a:t>RQ1. </a:t>
            </a:r>
            <a:r>
              <a:rPr lang="en-US" altLang="ko-KR" sz="1800" b="0" i="0" u="none" strike="noStrike" baseline="0">
                <a:latin typeface="+mn-lt"/>
              </a:rPr>
              <a:t>How does our MMOA-RAG perform compared to existing RAG optimization methods?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7113AC-798F-4F22-9B76-45D36661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61" y="1996611"/>
            <a:ext cx="9563878" cy="2864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17695-9C74-4626-93BB-854BAF479BB1}"/>
              </a:ext>
            </a:extLst>
          </p:cNvPr>
          <p:cNvSpPr txBox="1"/>
          <p:nvPr/>
        </p:nvSpPr>
        <p:spPr>
          <a:xfrm>
            <a:off x="2821305" y="5429250"/>
            <a:ext cx="654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모든 </a:t>
            </a:r>
            <a:r>
              <a:rPr lang="en-US" altLang="ko-KR"/>
              <a:t>dataset, metric</a:t>
            </a:r>
            <a:r>
              <a:rPr lang="ko-KR" altLang="en-US"/>
              <a:t>에서 </a:t>
            </a:r>
            <a:r>
              <a:rPr lang="en-US" altLang="ko-KR"/>
              <a:t>MMOA-RAG</a:t>
            </a:r>
            <a:r>
              <a:rPr lang="ko-KR" altLang="en-US"/>
              <a:t>이 가장 좋은 성능을 보임 </a:t>
            </a:r>
          </a:p>
        </p:txBody>
      </p:sp>
    </p:spTree>
    <p:extLst>
      <p:ext uri="{BB962C8B-B14F-4D97-AF65-F5344CB8AC3E}">
        <p14:creationId xmlns:p14="http://schemas.microsoft.com/office/powerpoint/2010/main" val="177214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6D7FEE-9542-4B23-99D6-8F06583FB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Ablation experiments on AmbigQA dataset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66E10A-0EF1-405A-A896-D0BB508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54B70-3F3A-402F-9C17-C798A6575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11658495" cy="324894"/>
          </a:xfrm>
        </p:spPr>
        <p:txBody>
          <a:bodyPr/>
          <a:lstStyle/>
          <a:p>
            <a:pPr algn="l"/>
            <a:r>
              <a:rPr lang="en-US" altLang="ko-KR" sz="1600" b="1" i="0" u="none" strike="noStrike" baseline="0">
                <a:latin typeface="+mn-lt"/>
              </a:rPr>
              <a:t>RQ2</a:t>
            </a:r>
            <a:r>
              <a:rPr lang="en-US" altLang="ko-KR" sz="1600" b="0" i="0" u="none" strike="noStrike" baseline="0">
                <a:latin typeface="+mn-lt"/>
              </a:rPr>
              <a:t>. What are the results of the ablation study on MMOA-RAG, specifically, is joint optimization of multiple modules more effective?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43259-AC64-4DE6-8F53-970F221DF057}"/>
              </a:ext>
            </a:extLst>
          </p:cNvPr>
          <p:cNvSpPr txBox="1"/>
          <p:nvPr/>
        </p:nvSpPr>
        <p:spPr>
          <a:xfrm>
            <a:off x="789552" y="1939116"/>
            <a:ext cx="508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lt"/>
              </a:rPr>
              <a:t>- traning</a:t>
            </a:r>
            <a:r>
              <a:rPr lang="ko-KR" altLang="en-US">
                <a:latin typeface="+mj-lt"/>
              </a:rPr>
              <a:t> 과정 중 </a:t>
            </a:r>
            <a:r>
              <a:rPr lang="en-US" altLang="ko-KR">
                <a:latin typeface="+mj-lt"/>
              </a:rPr>
              <a:t>F1 score </a:t>
            </a:r>
            <a:r>
              <a:rPr lang="ko-KR" altLang="en-US">
                <a:latin typeface="+mj-lt"/>
              </a:rPr>
              <a:t>상승 추세</a:t>
            </a:r>
          </a:p>
          <a:p>
            <a:r>
              <a:rPr lang="en-US" altLang="ko-KR">
                <a:latin typeface="+mj-lt"/>
              </a:rPr>
              <a:t>- </a:t>
            </a:r>
            <a:r>
              <a:rPr lang="ko-KR" altLang="en-US">
                <a:latin typeface="+mj-lt"/>
              </a:rPr>
              <a:t>모든 </a:t>
            </a:r>
            <a:r>
              <a:rPr lang="en-US" altLang="ko-KR">
                <a:latin typeface="+mj-lt"/>
              </a:rPr>
              <a:t>module </a:t>
            </a:r>
            <a:r>
              <a:rPr lang="ko-KR" altLang="en-US">
                <a:latin typeface="+mj-lt"/>
              </a:rPr>
              <a:t>다같이 </a:t>
            </a:r>
            <a:r>
              <a:rPr lang="en-US" altLang="ko-KR">
                <a:latin typeface="+mj-lt"/>
              </a:rPr>
              <a:t>optimize </a:t>
            </a:r>
            <a:r>
              <a:rPr lang="ko-KR" altLang="en-US">
                <a:latin typeface="+mj-lt"/>
              </a:rPr>
              <a:t>했을 때 가장 성능이 좋음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C8651D-94EF-4F2D-BC1A-63983AEC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3" y="2841539"/>
            <a:ext cx="3929099" cy="30151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1770F9-5297-4C3A-97D0-43E806307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02" y="3149589"/>
            <a:ext cx="7762755" cy="17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3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69913DE-6C29-4332-9F77-D163E20592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34FF4A-C10C-429B-949C-23C126C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E707C-931D-49BC-B524-6D7EE08687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11773301" cy="324894"/>
          </a:xfrm>
        </p:spPr>
        <p:txBody>
          <a:bodyPr/>
          <a:lstStyle/>
          <a:p>
            <a:pPr algn="l"/>
            <a:r>
              <a:rPr lang="en-US" altLang="ko-KR" sz="1800" b="1" i="0" u="none" strike="noStrike" baseline="0">
                <a:latin typeface="+mn-lt"/>
              </a:rPr>
              <a:t>RQ3.</a:t>
            </a:r>
            <a:r>
              <a:rPr lang="en-US" altLang="ko-KR" sz="1800" b="0" i="0" u="none" strike="noStrike" baseline="0">
                <a:latin typeface="+mn-lt"/>
              </a:rPr>
              <a:t> Does the joint optimization method of MMOA-RAG exhibit generalizability across different RAG systems?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B0EB79-02FD-43BA-9E70-EEF9837C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2124897"/>
            <a:ext cx="10078857" cy="3267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243BB-94A6-424E-BCF0-0DC473E6E113}"/>
              </a:ext>
            </a:extLst>
          </p:cNvPr>
          <p:cNvSpPr txBox="1"/>
          <p:nvPr/>
        </p:nvSpPr>
        <p:spPr>
          <a:xfrm>
            <a:off x="2821305" y="5429250"/>
            <a:ext cx="654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Module</a:t>
            </a:r>
            <a:r>
              <a:rPr lang="ko-KR" altLang="en-US"/>
              <a:t>을 하나씩 빼고 </a:t>
            </a:r>
            <a:r>
              <a:rPr lang="en-US" altLang="ko-KR"/>
              <a:t>RAG </a:t>
            </a:r>
            <a:r>
              <a:rPr lang="ko-KR" altLang="en-US"/>
              <a:t>구축했을 때도 </a:t>
            </a:r>
            <a:r>
              <a:rPr lang="en-US" altLang="ko-KR"/>
              <a:t>SFT</a:t>
            </a:r>
            <a:r>
              <a:rPr lang="ko-KR" altLang="en-US"/>
              <a:t>보다 </a:t>
            </a:r>
            <a:r>
              <a:rPr lang="en-US" altLang="ko-KR"/>
              <a:t>MAPPO</a:t>
            </a:r>
            <a:r>
              <a:rPr lang="ko-KR" altLang="en-US"/>
              <a:t>가 더 성능이 좋음</a:t>
            </a:r>
          </a:p>
        </p:txBody>
      </p:sp>
    </p:spTree>
    <p:extLst>
      <p:ext uri="{BB962C8B-B14F-4D97-AF65-F5344CB8AC3E}">
        <p14:creationId xmlns:p14="http://schemas.microsoft.com/office/powerpoint/2010/main" val="3639583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363938-9F23-4348-AAFB-DA53AA31A3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Trained LLM on </a:t>
            </a:r>
            <a:r>
              <a:rPr lang="en-US" altLang="ko-KR" dirty="0" err="1"/>
              <a:t>HotpotQA</a:t>
            </a:r>
            <a:r>
              <a:rPr lang="en-US" altLang="ko-KR" dirty="0"/>
              <a:t> dataset and evaluated on the </a:t>
            </a:r>
            <a:r>
              <a:rPr lang="en-US" altLang="ko-KR" dirty="0" err="1"/>
              <a:t>AmbigQA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9C21E3-6D1C-418F-A274-72A48D7E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078105-AD1B-45B8-916B-1112AD69F5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11672817" cy="324894"/>
          </a:xfrm>
        </p:spPr>
        <p:txBody>
          <a:bodyPr/>
          <a:lstStyle/>
          <a:p>
            <a:pPr algn="l"/>
            <a:r>
              <a:rPr lang="en-US" altLang="ko-KR" sz="1800" b="1" i="0" u="none" strike="noStrike" baseline="0">
                <a:latin typeface="+mn-lt"/>
              </a:rPr>
              <a:t>RQ4.</a:t>
            </a:r>
            <a:r>
              <a:rPr lang="en-US" altLang="ko-KR" sz="1800" b="0" i="0" u="none" strike="noStrike" baseline="0">
                <a:latin typeface="+mn-lt"/>
              </a:rPr>
              <a:t> How does the MMOA-RAG method perform in out-of domain scenarios, i.e., what is its generalization capability?</a:t>
            </a:r>
            <a:endParaRPr lang="ko-KR" altLang="en-US"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680CC-F701-40AB-A0FD-CE6283CB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33" y="2356251"/>
            <a:ext cx="5839533" cy="29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92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59FD11-3129-4F98-8758-38874A2911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/>
              <a:t>Models the RAG pipeline</a:t>
            </a:r>
            <a:r>
              <a:rPr lang="en-US" altLang="ko-KR"/>
              <a:t> from a multi-agent perspective, treating Query Rewriter, Selector, and Generator as learnable RL agents.</a:t>
            </a:r>
          </a:p>
          <a:p>
            <a:r>
              <a:rPr lang="en-US" altLang="ko-KR" b="1"/>
              <a:t>Uses a multi-agent RL approach</a:t>
            </a:r>
            <a:r>
              <a:rPr lang="en-US" altLang="ko-KR"/>
              <a:t> to jointly optimize these modules, aligning their objectives toward producing high-quality answers.</a:t>
            </a:r>
          </a:p>
          <a:p>
            <a:r>
              <a:rPr lang="en-US" altLang="ko-KR"/>
              <a:t>Comprehensive experiments and ablation studies show that </a:t>
            </a:r>
            <a:r>
              <a:rPr lang="en-US" altLang="ko-KR" b="1"/>
              <a:t>multi-module joint optimization</a:t>
            </a:r>
            <a:r>
              <a:rPr lang="en-US" altLang="ko-KR"/>
              <a:t> is both necessary and effective, making MMOA-RAG a strong method for optimizing RAG.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E6FAB0-9EA6-49DB-B3BE-FB63E8C9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Conclusions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4E615-7D69-4D41-B176-C16AC10BAD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E8848-6049-FBF5-8720-73E48B396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59053837-897B-E62A-E124-E5B52061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1. Introduction 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7ED03EE6-55A3-B160-8460-82E24377B5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>
                <a:latin typeface="프리젠테이션 5 Medium" pitchFamily="2" charset="-127"/>
                <a:ea typeface="프리젠테이션 5 Medium" pitchFamily="2" charset="-127"/>
              </a:rPr>
              <a:t>배경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828B6F-1BBD-C0FA-6DE0-D41BBAAACED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ko-KR" altLang="en-US" dirty="0"/>
                  <a:t>기존  </a:t>
                </a:r>
                <a:r>
                  <a:rPr lang="en-US" altLang="ko-KR" dirty="0"/>
                  <a:t>long term memory editing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직접 바꿔버려서 기존에 </a:t>
                </a:r>
                <a:r>
                  <a:rPr lang="en-US" altLang="ko-KR" dirty="0"/>
                  <a:t>pretrain</a:t>
                </a:r>
                <a:r>
                  <a:rPr lang="ko-KR" altLang="en-US" dirty="0"/>
                  <a:t>했던 지식을 잃어버림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Locality</a:t>
                </a:r>
                <a:r>
                  <a:rPr lang="ko-KR" altLang="en-US" dirty="0"/>
                  <a:t>가 </a:t>
                </a:r>
                <a:r>
                  <a:rPr lang="ko-KR" altLang="en-US" dirty="0" err="1"/>
                  <a:t>안좋음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여기 </a:t>
                </a:r>
                <a:r>
                  <a:rPr lang="en-US" altLang="ko-KR" dirty="0"/>
                  <a:t>check) </a:t>
                </a:r>
              </a:p>
              <a:p>
                <a:r>
                  <a:rPr lang="en-US" altLang="ko-KR" dirty="0"/>
                  <a:t>Working memory – </a:t>
                </a:r>
                <a:r>
                  <a:rPr lang="ko-KR" altLang="en-US" dirty="0"/>
                  <a:t>메모리에다가 지식 업데이트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Paraphrase</a:t>
                </a:r>
                <a:r>
                  <a:rPr lang="ko-KR" altLang="en-US" dirty="0"/>
                  <a:t>된 </a:t>
                </a:r>
                <a:r>
                  <a:rPr lang="en-US" altLang="ko-KR" dirty="0"/>
                  <a:t>query generalization</a:t>
                </a:r>
                <a:r>
                  <a:rPr lang="ko-KR" altLang="en-US" dirty="0"/>
                  <a:t>이 잘 안됨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WISE: Reliability, Generalization, Locality </a:t>
                </a:r>
                <a:r>
                  <a:rPr lang="ko-KR" altLang="en-US" dirty="0"/>
                  <a:t>세 가지를 동시에 다 충족시키는 것이 목표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266700" lvl="1" indent="0">
                  <a:buNone/>
                </a:pPr>
                <a:endParaRPr lang="en-US" altLang="ko-KR" dirty="0"/>
              </a:p>
              <a:p>
                <a:pPr marL="2667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828B6F-1BBD-C0FA-6DE0-D41BBAAAC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E8848-6049-FBF5-8720-73E48B396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59053837-897B-E62A-E124-E5B52061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1. Introduction 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7ED03EE6-55A3-B160-8460-82E24377B5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>
                <a:latin typeface="프리젠테이션 5 Medium" pitchFamily="2" charset="-127"/>
                <a:ea typeface="프리젠테이션 5 Medium" pitchFamily="2" charset="-127"/>
              </a:rPr>
              <a:t>배경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828B6F-1BBD-C0FA-6DE0-D41BBAAACED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en-US" altLang="ko-KR" dirty="0"/>
                  <a:t>Inspiration</a:t>
                </a:r>
              </a:p>
              <a:p>
                <a:pPr lvl="1"/>
                <a:r>
                  <a:rPr lang="ko-KR" altLang="en-US" dirty="0"/>
                  <a:t>인간 두뇌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좌뇌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우뇌 나뉘어 있고 각각 다른 </a:t>
                </a:r>
                <a:r>
                  <a:rPr lang="en-US" altLang="ko-KR" dirty="0"/>
                  <a:t>task </a:t>
                </a:r>
                <a:r>
                  <a:rPr lang="ko-KR" altLang="en-US" dirty="0"/>
                  <a:t>맡고 있음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WISE: dual parametric memory mechanism</a:t>
                </a:r>
              </a:p>
              <a:p>
                <a:pPr lvl="1"/>
                <a:r>
                  <a:rPr lang="en-US" altLang="ko-KR" dirty="0"/>
                  <a:t>Main memory: for the pretrained knowledge (Generalization)</a:t>
                </a:r>
              </a:p>
              <a:p>
                <a:pPr lvl="1"/>
                <a:r>
                  <a:rPr lang="en-US" altLang="ko-KR" dirty="0"/>
                  <a:t>Side memory:  for the edited knowledge (Reliability, Locality)</a:t>
                </a:r>
              </a:p>
              <a:p>
                <a:pPr lvl="1"/>
                <a:r>
                  <a:rPr lang="en-US" altLang="ko-KR" dirty="0"/>
                  <a:t>realizing both long-term memory’s generalization and retrieval-based working memory’s reliability  and locality</a:t>
                </a:r>
              </a:p>
              <a:p>
                <a:pPr lvl="1"/>
                <a:endParaRPr lang="en-US" altLang="ko-KR" dirty="0"/>
              </a:p>
              <a:p>
                <a:pPr marL="228600"/>
                <a:r>
                  <a:rPr lang="en-US" altLang="ko-KR" dirty="0"/>
                  <a:t>Side memory</a:t>
                </a:r>
              </a:p>
              <a:p>
                <a:pPr marL="552450" lvl="1"/>
                <a:r>
                  <a:rPr lang="en-US" altLang="ko-KR" dirty="0"/>
                  <a:t>Form of a mid-term memory</a:t>
                </a:r>
              </a:p>
              <a:p>
                <a:pPr marL="552450" lvl="1"/>
                <a:r>
                  <a:rPr lang="ko-KR" altLang="en-US" dirty="0"/>
                  <a:t>여기만 </a:t>
                </a:r>
                <a:r>
                  <a:rPr lang="en-US" altLang="ko-KR" dirty="0"/>
                  <a:t>edit</a:t>
                </a:r>
                <a:r>
                  <a:rPr lang="ko-KR" altLang="en-US" dirty="0"/>
                  <a:t>함 </a:t>
                </a:r>
                <a:endParaRPr lang="en-US" altLang="ko-KR" dirty="0"/>
              </a:p>
              <a:p>
                <a:pPr marL="552450" lvl="1"/>
                <a:r>
                  <a:rPr lang="en-US" altLang="ko-KR" dirty="0"/>
                  <a:t>Router </a:t>
                </a:r>
                <a:r>
                  <a:rPr lang="ko-KR" altLang="en-US" dirty="0"/>
                  <a:t>학습시켜서 </a:t>
                </a:r>
                <a:r>
                  <a:rPr lang="en-US" altLang="ko-KR" dirty="0"/>
                  <a:t>query </a:t>
                </a:r>
                <a:r>
                  <a:rPr lang="ko-KR" altLang="en-US" dirty="0"/>
                  <a:t>들어오면 </a:t>
                </a:r>
                <a:r>
                  <a:rPr lang="en-US" altLang="ko-KR" dirty="0"/>
                  <a:t>main</a:t>
                </a:r>
                <a:r>
                  <a:rPr lang="ko-KR" altLang="en-US" dirty="0"/>
                  <a:t>으로 </a:t>
                </a:r>
                <a:r>
                  <a:rPr lang="ko-KR" altLang="en-US" dirty="0" err="1"/>
                  <a:t>보낼지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side</a:t>
                </a:r>
                <a:r>
                  <a:rPr lang="ko-KR" altLang="en-US" dirty="0"/>
                  <a:t>로 </a:t>
                </a:r>
                <a:r>
                  <a:rPr lang="ko-KR" altLang="en-US" dirty="0" err="1"/>
                  <a:t>보낼지</a:t>
                </a:r>
                <a:r>
                  <a:rPr lang="ko-KR" altLang="en-US" dirty="0"/>
                  <a:t> 결정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828B6F-1BBD-C0FA-6DE0-D41BBAAAC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65640-5849-1127-7B91-97C9E568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8359687E-7318-A2E3-7466-41198A56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1. Introduction 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CAAD3AEB-7378-79A8-D046-076334FAF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>
                <a:latin typeface="프리젠테이션 5 Medium" pitchFamily="2" charset="-127"/>
                <a:ea typeface="프리젠테이션 5 Medium" pitchFamily="2" charset="-127"/>
              </a:rPr>
              <a:t>배경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D070F406-0C83-ED6A-57FC-1B8705122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r>
              <a:rPr lang="en-US" altLang="ko-KR" dirty="0"/>
              <a:t>For continual editing </a:t>
            </a:r>
          </a:p>
          <a:p>
            <a:pPr lvl="1"/>
            <a:r>
              <a:rPr lang="en-US" altLang="ko-KR" dirty="0"/>
              <a:t>Knowledge-sharding mechanism</a:t>
            </a:r>
          </a:p>
          <a:p>
            <a:pPr lvl="2"/>
            <a:r>
              <a:rPr lang="en-US" altLang="ko-KR" dirty="0"/>
              <a:t>Edit</a:t>
            </a:r>
            <a:r>
              <a:rPr lang="ko-KR" altLang="en-US" dirty="0"/>
              <a:t>한 게 안 겹치게 </a:t>
            </a:r>
            <a:r>
              <a:rPr lang="en-US" altLang="ko-KR" dirty="0"/>
              <a:t>parameter </a:t>
            </a:r>
            <a:r>
              <a:rPr lang="ko-KR" altLang="en-US" dirty="0"/>
              <a:t>상에서 서로 다른 </a:t>
            </a:r>
            <a:r>
              <a:rPr lang="en-US" altLang="ko-KR" dirty="0"/>
              <a:t>orthogonal subspace</a:t>
            </a:r>
            <a:r>
              <a:rPr lang="ko-KR" altLang="en-US" dirty="0"/>
              <a:t>에 저장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일단 다른 </a:t>
            </a:r>
            <a:r>
              <a:rPr lang="en-US" altLang="ko-KR" dirty="0"/>
              <a:t>subspace</a:t>
            </a:r>
            <a:r>
              <a:rPr lang="ko-KR" altLang="en-US" dirty="0"/>
              <a:t>에 먼저 저장해두고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충돌 없이</a:t>
            </a:r>
            <a:r>
              <a:rPr lang="en-US" altLang="ko-KR" dirty="0"/>
              <a:t>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111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2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29558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FBBD0-479F-9E25-59F8-16E7A2C2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E1A995CB-8246-4FBD-F4F2-75EC66A5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A2868BAB-2F88-2120-BC17-9FA302568B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 dirty="0"/>
              <a:t>2.2 Rethinking the Memory Design of Lifelong Model Editing 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B936BF94-4AE2-E757-4968-49A23B858C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다른 거랑 비교</a:t>
            </a:r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endParaRPr lang="en-US" altLang="ko-KR" dirty="0">
              <a:latin typeface="+mn-ea"/>
              <a:ea typeface="+mn-ea"/>
            </a:endParaRPr>
          </a:p>
          <a:p>
            <a:pPr algn="l"/>
            <a:r>
              <a:rPr lang="ko-KR" altLang="en-US" dirty="0">
                <a:latin typeface="+mn-ea"/>
                <a:ea typeface="+mn-ea"/>
              </a:rPr>
              <a:t>시간 되면 설명 추가하기</a:t>
            </a:r>
            <a:r>
              <a:rPr lang="en-US" altLang="ko-KR" dirty="0">
                <a:latin typeface="+mn-ea"/>
                <a:ea typeface="+mn-ea"/>
              </a:rPr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A8C12-A8DC-8B03-57C5-11506C39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39" y="2068884"/>
            <a:ext cx="9174322" cy="23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C98D-53F6-76AF-DFE3-41395DFCC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692DAB98-A7F3-82BB-5ECC-A130DFA8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CFFF3B6D-44FD-CBCB-D855-267BF4069B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en-US" altLang="ko-KR" dirty="0" err="1"/>
              <a:t>WISE:Side</a:t>
            </a:r>
            <a:r>
              <a:rPr lang="en-US" altLang="ko-KR" dirty="0"/>
              <a:t> Memory with Knowledge Sharding, Merging, and Routing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85E5DCC3-1C58-8B2B-7966-A20A07DE46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pPr algn="l"/>
            <a:r>
              <a:rPr lang="en-US" altLang="ko-KR" dirty="0">
                <a:latin typeface="+mj-lt"/>
                <a:ea typeface="+mn-ea"/>
              </a:rPr>
              <a:t>WISE key component</a:t>
            </a:r>
          </a:p>
          <a:p>
            <a:pPr lvl="1"/>
            <a:r>
              <a:rPr lang="en-US" altLang="ko-KR" u="sng" dirty="0">
                <a:latin typeface="+mn-ea"/>
                <a:ea typeface="+mn-ea"/>
              </a:rPr>
              <a:t>Side memory design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Side memory: </a:t>
            </a:r>
            <a:r>
              <a:rPr lang="en-US" altLang="ko-KR" dirty="0" err="1">
                <a:latin typeface="+mn-ea"/>
                <a:ea typeface="+mn-ea"/>
              </a:rPr>
              <a:t>llm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특정 </a:t>
            </a:r>
            <a:r>
              <a:rPr lang="en-US" altLang="ko-KR" dirty="0" err="1">
                <a:latin typeface="+mn-ea"/>
                <a:ea typeface="+mn-ea"/>
              </a:rPr>
              <a:t>ffn</a:t>
            </a:r>
            <a:r>
              <a:rPr lang="en-US" altLang="ko-KR" dirty="0">
                <a:latin typeface="+mn-ea"/>
                <a:ea typeface="+mn-ea"/>
              </a:rPr>
              <a:t> layer </a:t>
            </a:r>
            <a:r>
              <a:rPr lang="ko-KR" altLang="en-US" dirty="0">
                <a:latin typeface="+mn-ea"/>
                <a:ea typeface="+mn-ea"/>
              </a:rPr>
              <a:t>복사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복사된 </a:t>
            </a:r>
            <a:r>
              <a:rPr lang="en-US" altLang="ko-KR" dirty="0">
                <a:latin typeface="+mn-ea"/>
                <a:ea typeface="+mn-ea"/>
              </a:rPr>
              <a:t>layer edit</a:t>
            </a:r>
            <a:r>
              <a:rPr lang="ko-KR" altLang="en-US" dirty="0">
                <a:latin typeface="+mn-ea"/>
                <a:ea typeface="+mn-ea"/>
              </a:rPr>
              <a:t>해서 지식 저장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Memory routing mechanism: retrieval</a:t>
            </a:r>
            <a:r>
              <a:rPr lang="ko-KR" altLang="en-US" dirty="0">
                <a:latin typeface="+mn-ea"/>
                <a:ea typeface="+mn-ea"/>
              </a:rPr>
              <a:t>이랑 비슷하게 </a:t>
            </a:r>
            <a:r>
              <a:rPr lang="en-US" altLang="ko-KR" dirty="0">
                <a:latin typeface="+mn-ea"/>
                <a:ea typeface="+mn-ea"/>
              </a:rPr>
              <a:t>routing</a:t>
            </a:r>
            <a:r>
              <a:rPr lang="ko-KR" altLang="en-US" dirty="0">
                <a:latin typeface="+mn-ea"/>
                <a:ea typeface="+mn-ea"/>
              </a:rPr>
              <a:t> 해서 </a:t>
            </a:r>
            <a:r>
              <a:rPr lang="en-US" altLang="ko-KR" dirty="0">
                <a:latin typeface="+mn-ea"/>
                <a:ea typeface="+mn-ea"/>
              </a:rPr>
              <a:t>main or side </a:t>
            </a:r>
            <a:r>
              <a:rPr lang="ko-KR" altLang="en-US" dirty="0" err="1">
                <a:latin typeface="+mn-ea"/>
                <a:ea typeface="+mn-ea"/>
              </a:rPr>
              <a:t>정해줌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u="sng" dirty="0">
                <a:latin typeface="+mn-ea"/>
                <a:ea typeface="+mn-ea"/>
              </a:rPr>
              <a:t>Knowledge sharding and merging 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Knowledge in random memory subspaces: side memory</a:t>
            </a:r>
            <a:r>
              <a:rPr lang="ko-KR" altLang="en-US" dirty="0">
                <a:latin typeface="+mn-ea"/>
                <a:ea typeface="+mn-ea"/>
              </a:rPr>
              <a:t>를 </a:t>
            </a:r>
            <a:r>
              <a:rPr lang="en-US" altLang="ko-KR" dirty="0">
                <a:latin typeface="+mn-ea"/>
                <a:ea typeface="+mn-ea"/>
              </a:rPr>
              <a:t>random</a:t>
            </a:r>
            <a:r>
              <a:rPr lang="ko-KR" altLang="en-US" dirty="0">
                <a:latin typeface="+mn-ea"/>
                <a:ea typeface="+mn-ea"/>
              </a:rPr>
              <a:t>한 </a:t>
            </a:r>
            <a:r>
              <a:rPr lang="en-US" altLang="ko-KR" dirty="0">
                <a:latin typeface="+mn-ea"/>
                <a:ea typeface="+mn-ea"/>
              </a:rPr>
              <a:t>subspace</a:t>
            </a:r>
            <a:r>
              <a:rPr lang="ko-KR" altLang="en-US" dirty="0">
                <a:latin typeface="+mn-ea"/>
                <a:ea typeface="+mn-ea"/>
              </a:rPr>
              <a:t>로 쪼개서 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Knowledge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merging: model merging </a:t>
            </a:r>
            <a:r>
              <a:rPr lang="ko-KR" altLang="en-US" dirty="0">
                <a:latin typeface="+mn-ea"/>
                <a:ea typeface="+mn-ea"/>
              </a:rPr>
              <a:t>테크닉 써서 다른 </a:t>
            </a:r>
            <a:r>
              <a:rPr lang="en-US" altLang="ko-KR" dirty="0">
                <a:latin typeface="+mn-ea"/>
                <a:ea typeface="+mn-ea"/>
              </a:rPr>
              <a:t>memory shard</a:t>
            </a:r>
            <a:r>
              <a:rPr lang="ko-KR" altLang="en-US" dirty="0">
                <a:latin typeface="+mn-ea"/>
                <a:ea typeface="+mn-ea"/>
              </a:rPr>
              <a:t>를 </a:t>
            </a:r>
            <a:r>
              <a:rPr lang="en-US" altLang="ko-KR" dirty="0">
                <a:latin typeface="+mn-ea"/>
                <a:ea typeface="+mn-ea"/>
              </a:rPr>
              <a:t>loss</a:t>
            </a:r>
            <a:r>
              <a:rPr lang="ko-KR" altLang="en-US" dirty="0">
                <a:latin typeface="+mn-ea"/>
                <a:ea typeface="+mn-ea"/>
              </a:rPr>
              <a:t> 없이 하나의 </a:t>
            </a:r>
            <a:r>
              <a:rPr lang="en-US" altLang="ko-KR" dirty="0">
                <a:latin typeface="+mn-ea"/>
                <a:ea typeface="+mn-ea"/>
              </a:rPr>
              <a:t>side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memory</a:t>
            </a:r>
            <a:r>
              <a:rPr lang="ko-KR" altLang="en-US" dirty="0">
                <a:latin typeface="+mn-ea"/>
                <a:ea typeface="+mn-ea"/>
              </a:rPr>
              <a:t>로 합침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9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1989F-509E-2D52-4FBA-274BE8652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A65D50FC-E36B-5390-11F2-BAAA2BF7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F67646D9-075A-1535-83CC-89C5D8CD85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r>
              <a:rPr lang="en-US" altLang="ko-KR" dirty="0"/>
              <a:t>Side memory in FFN’s value matrix</a:t>
            </a:r>
          </a:p>
          <a:p>
            <a:pPr lvl="1"/>
            <a:r>
              <a:rPr lang="ko-KR" altLang="en-US" dirty="0"/>
              <a:t>기존 연구</a:t>
            </a:r>
            <a:r>
              <a:rPr lang="en-US" altLang="ko-KR" dirty="0"/>
              <a:t> - FFN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를 수정하는 방식이 </a:t>
            </a:r>
            <a:r>
              <a:rPr lang="en-US" altLang="ko-KR" dirty="0"/>
              <a:t>LLM editing</a:t>
            </a:r>
            <a:r>
              <a:rPr lang="ko-KR" altLang="en-US" dirty="0"/>
              <a:t>에 가장 효과적</a:t>
            </a:r>
            <a:endParaRPr lang="en-US" altLang="ko-KR" dirty="0"/>
          </a:p>
          <a:p>
            <a:pPr lvl="1"/>
            <a:r>
              <a:rPr lang="en-US" altLang="ko-KR" dirty="0"/>
              <a:t>FFN</a:t>
            </a:r>
            <a:r>
              <a:rPr lang="ko-KR" altLang="en-US" dirty="0"/>
              <a:t>을 </a:t>
            </a:r>
            <a:r>
              <a:rPr lang="ko-KR" altLang="en-US" dirty="0" err="1"/>
              <a:t>수식화하면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F9E56E-BBD4-341D-F0BC-339B55082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2.3.1 Side Memory Design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BE0E41-9E35-A376-AC5B-8564682B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42" y="2457583"/>
            <a:ext cx="3548583" cy="376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B09BBA-9685-E1F1-8DB7-D85AA11C69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323"/>
          <a:stretch/>
        </p:blipFill>
        <p:spPr>
          <a:xfrm>
            <a:off x="2045712" y="2833742"/>
            <a:ext cx="1779528" cy="25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200C0-BBE5-7EE3-6B9E-CC4C41C962C0}"/>
              </a:ext>
            </a:extLst>
          </p:cNvPr>
          <p:cNvSpPr txBox="1"/>
          <p:nvPr/>
        </p:nvSpPr>
        <p:spPr>
          <a:xfrm>
            <a:off x="944880" y="2503486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memory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B0288-B574-97E8-BD17-F41E4654EA09}"/>
              </a:ext>
            </a:extLst>
          </p:cNvPr>
          <p:cNvSpPr txBox="1"/>
          <p:nvPr/>
        </p:nvSpPr>
        <p:spPr>
          <a:xfrm>
            <a:off x="944880" y="2780485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Side memory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F68DA-24AA-ED73-56B8-9A3FCF4D47E8}"/>
              </a:ext>
            </a:extLst>
          </p:cNvPr>
          <p:cNvSpPr txBox="1"/>
          <p:nvPr/>
        </p:nvSpPr>
        <p:spPr>
          <a:xfrm>
            <a:off x="6753226" y="2918984"/>
            <a:ext cx="234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*side memory update </a:t>
            </a:r>
            <a:r>
              <a:rPr lang="ko-KR" altLang="en-US" sz="1000" dirty="0"/>
              <a:t>방식은 뒤에서 자세히 </a:t>
            </a:r>
          </a:p>
        </p:txBody>
      </p:sp>
    </p:spTree>
    <p:extLst>
      <p:ext uri="{BB962C8B-B14F-4D97-AF65-F5344CB8AC3E}">
        <p14:creationId xmlns:p14="http://schemas.microsoft.com/office/powerpoint/2010/main" val="80571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프리젠테이션 5 Medium"/>
        <a:ea typeface="프리젠테이션 5 Medium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35760</TotalTime>
  <Words>3118</Words>
  <Application>Microsoft Office PowerPoint</Application>
  <PresentationFormat>와이드스크린</PresentationFormat>
  <Paragraphs>494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1" baseType="lpstr">
      <vt:lpstr>LibertineMathMI</vt:lpstr>
      <vt:lpstr>맑은 고딕</vt:lpstr>
      <vt:lpstr>Wingdings</vt:lpstr>
      <vt:lpstr>Calibri</vt:lpstr>
      <vt:lpstr>Cambria Math</vt:lpstr>
      <vt:lpstr>나눔스퀘어 Light</vt:lpstr>
      <vt:lpstr>프리젠테이션 9 Black</vt:lpstr>
      <vt:lpstr>프리젠테이션 6 SemiBold</vt:lpstr>
      <vt:lpstr>프리젠테이션 5 Medium</vt:lpstr>
      <vt:lpstr>프리젠테이션 4 Regular</vt:lpstr>
      <vt:lpstr>Arial</vt:lpstr>
      <vt:lpstr>LinLibertineT</vt:lpstr>
      <vt:lpstr>Office 테마</vt:lpstr>
      <vt:lpstr>국내 학회 일정 정리</vt:lpstr>
      <vt:lpstr>WISE</vt:lpstr>
      <vt:lpstr>PowerPoint 프레젠테이션</vt:lpstr>
      <vt:lpstr>1. Introduction </vt:lpstr>
      <vt:lpstr>1. Introduction </vt:lpstr>
      <vt:lpstr>1. Introduction </vt:lpstr>
      <vt:lpstr>2. Methodology </vt:lpstr>
      <vt:lpstr>2. Methodology </vt:lpstr>
      <vt:lpstr>2. Methodology </vt:lpstr>
      <vt:lpstr>2. Methodology </vt:lpstr>
      <vt:lpstr>2. Methodology </vt:lpstr>
      <vt:lpstr>2. Methodology </vt:lpstr>
      <vt:lpstr>2. Related Works</vt:lpstr>
      <vt:lpstr>2. Related Works</vt:lpstr>
      <vt:lpstr>2. Related Works</vt:lpstr>
      <vt:lpstr>3. Preliminary</vt:lpstr>
      <vt:lpstr>3. Preliminary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5. Experiments</vt:lpstr>
      <vt:lpstr>5. Experiments</vt:lpstr>
      <vt:lpstr>5. Experiments</vt:lpstr>
      <vt:lpstr>5. Experiments</vt:lpstr>
      <vt:lpstr>5. Experiments</vt:lpstr>
      <vt:lpstr>5. Experiments</vt:lpstr>
      <vt:lpstr>6.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태헌</dc:creator>
  <cp:lastModifiedBy>윤지 남</cp:lastModifiedBy>
  <cp:revision>1356</cp:revision>
  <cp:lastPrinted>2023-06-09T02:40:09Z</cp:lastPrinted>
  <dcterms:created xsi:type="dcterms:W3CDTF">2022-07-27T03:14:58Z</dcterms:created>
  <dcterms:modified xsi:type="dcterms:W3CDTF">2025-02-25T21:51:06Z</dcterms:modified>
</cp:coreProperties>
</file>