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18"/>
  </p:notesMasterIdLst>
  <p:sldIdLst>
    <p:sldId id="257" r:id="rId5"/>
    <p:sldId id="280" r:id="rId6"/>
    <p:sldId id="293" r:id="rId7"/>
    <p:sldId id="289" r:id="rId8"/>
    <p:sldId id="292" r:id="rId9"/>
    <p:sldId id="300" r:id="rId10"/>
    <p:sldId id="303" r:id="rId11"/>
    <p:sldId id="304" r:id="rId12"/>
    <p:sldId id="302" r:id="rId13"/>
    <p:sldId id="299" r:id="rId14"/>
    <p:sldId id="306" r:id="rId15"/>
    <p:sldId id="305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D56"/>
    <a:srgbClr val="A44687"/>
    <a:srgbClr val="682252"/>
    <a:srgbClr val="933F79"/>
    <a:srgbClr val="008080"/>
    <a:srgbClr val="5E2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88277" autoAdjust="0"/>
  </p:normalViewPr>
  <p:slideViewPr>
    <p:cSldViewPr>
      <p:cViewPr varScale="1">
        <p:scale>
          <a:sx n="66" d="100"/>
          <a:sy n="66" d="100"/>
        </p:scale>
        <p:origin x="10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307CD-EEDE-4B22-8DFE-A028872517B3}" type="doc">
      <dgm:prSet loTypeId="urn:microsoft.com/office/officeart/2005/8/layout/arrow2" loCatId="process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87C3E8E-CCFC-496B-BF4C-B3FD24F1755E}">
      <dgm:prSet phldrT="[Text]" custT="1"/>
      <dgm:spPr/>
      <dgm:t>
        <a:bodyPr/>
        <a:lstStyle/>
        <a:p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SBA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F336FE-88C6-4CDC-A52F-67FB1EFD813E}" type="parTrans" cxnId="{6692AF20-40CA-4915-8F90-7849A092813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871C3D-F1C8-4B12-B467-4C06D348BB37}" type="sibTrans" cxnId="{6692AF20-40CA-4915-8F90-7849A092813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9520DB-3BCC-411F-BCFF-6D43EF507793}">
      <dgm:prSet phldrT="[Text]" custT="1"/>
      <dgm:spPr/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itchFamily="-12" charset="-128"/>
              <a:cs typeface="Arial" panose="020B0604020202020204" pitchFamily="34" charset="0"/>
            </a:rPr>
            <a:t>Level 1 -</a:t>
          </a:r>
          <a:r>
            <a:rPr lang="en-US" sz="1600" b="0" dirty="0" smtClean="0">
              <a:latin typeface="Arial" panose="020B0604020202020204" pitchFamily="34" charset="0"/>
              <a:ea typeface="ＭＳ Ｐゴシック" pitchFamily="-12" charset="-128"/>
              <a:cs typeface="Arial" panose="020B0604020202020204" pitchFamily="34" charset="0"/>
            </a:rPr>
            <a:t> Skill level Profiling  </a:t>
          </a:r>
        </a:p>
        <a:p>
          <a:r>
            <a:rPr lang="en-US" sz="1600" b="0" dirty="0" smtClean="0">
              <a:latin typeface="Arial" panose="020B0604020202020204" pitchFamily="34" charset="0"/>
              <a:ea typeface="ＭＳ Ｐゴシック" pitchFamily="-12" charset="-128"/>
              <a:cs typeface="Arial" panose="020B0604020202020204" pitchFamily="34" charset="0"/>
            </a:rPr>
            <a:t>(Implementing the solutions for the case study) 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D121F4-FED2-47A9-AD45-744DC2CCD033}" type="parTrans" cxnId="{0FC63832-B4D6-4FF7-9B28-BB78DD8AFD5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31B8AB-CB6D-40A0-A60D-308D76F27991}" type="sibTrans" cxnId="{0FC63832-B4D6-4FF7-9B28-BB78DD8AFD5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B4F2A3-BFA3-47A5-90DF-1291E381B369}">
      <dgm:prSet phldrT="[Text]" custT="1"/>
      <dgm:spPr/>
      <dgm:t>
        <a:bodyPr/>
        <a:lstStyle/>
        <a:p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D8EDBA-9CEC-45BA-AE65-650489D8A7E2}" type="parTrans" cxnId="{4BC244E9-6676-48C9-B19D-441877EFF790}">
      <dgm:prSet/>
      <dgm:spPr/>
      <dgm:t>
        <a:bodyPr/>
        <a:lstStyle/>
        <a:p>
          <a:endParaRPr lang="en-US"/>
        </a:p>
      </dgm:t>
    </dgm:pt>
    <dgm:pt modelId="{056060EF-CD61-4381-86A6-A9C5836843BC}" type="sibTrans" cxnId="{4BC244E9-6676-48C9-B19D-441877EFF790}">
      <dgm:prSet/>
      <dgm:spPr/>
      <dgm:t>
        <a:bodyPr/>
        <a:lstStyle/>
        <a:p>
          <a:endParaRPr lang="en-US"/>
        </a:p>
      </dgm:t>
    </dgm:pt>
    <dgm:pt modelId="{0E707880-C678-4FFB-AD8C-3B19353EF141}">
      <dgm:prSet phldrT="[Text]" custT="1"/>
      <dgm:spPr/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itchFamily="-12" charset="-128"/>
              <a:cs typeface="Arial" panose="020B0604020202020204" pitchFamily="34" charset="0"/>
            </a:rPr>
            <a:t>Total profiling duration 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– 4 hours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487305-C230-4555-B303-7D86CDE85BF1}" type="parTrans" cxnId="{1CE8A86D-AC27-4814-B049-6380EF8EE4BC}">
      <dgm:prSet/>
      <dgm:spPr/>
      <dgm:t>
        <a:bodyPr/>
        <a:lstStyle/>
        <a:p>
          <a:endParaRPr lang="en-US"/>
        </a:p>
      </dgm:t>
    </dgm:pt>
    <dgm:pt modelId="{6BE09085-9F67-411A-A5F3-475F227C4CED}" type="sibTrans" cxnId="{1CE8A86D-AC27-4814-B049-6380EF8EE4BC}">
      <dgm:prSet/>
      <dgm:spPr/>
      <dgm:t>
        <a:bodyPr/>
        <a:lstStyle/>
        <a:p>
          <a:endParaRPr lang="en-US"/>
        </a:p>
      </dgm:t>
    </dgm:pt>
    <dgm:pt modelId="{87A86503-9378-4902-BDC4-CD77D747C1AC}" type="pres">
      <dgm:prSet presAssocID="{4F9307CD-EEDE-4B22-8DFE-A028872517B3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2FC431-3C92-41BE-8FA7-8FBD0E2333E9}" type="pres">
      <dgm:prSet presAssocID="{4F9307CD-EEDE-4B22-8DFE-A028872517B3}" presName="arrow" presStyleLbl="bgShp" presStyleIdx="0" presStyleCnt="1"/>
      <dgm:spPr/>
      <dgm:t>
        <a:bodyPr/>
        <a:lstStyle/>
        <a:p>
          <a:endParaRPr lang="en-US"/>
        </a:p>
      </dgm:t>
    </dgm:pt>
    <dgm:pt modelId="{E73FD8E2-C7A3-4E60-A367-0F6856361AD1}" type="pres">
      <dgm:prSet presAssocID="{4F9307CD-EEDE-4B22-8DFE-A028872517B3}" presName="arrowDiagram1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1089E-9378-4629-9338-F9B10499E082}" type="pres">
      <dgm:prSet presAssocID="{987C3E8E-CCFC-496B-BF4C-B3FD24F1755E}" presName="bullet1" presStyleLbl="node1" presStyleIdx="0" presStyleCnt="1"/>
      <dgm:spPr/>
      <dgm:t>
        <a:bodyPr/>
        <a:lstStyle/>
        <a:p>
          <a:endParaRPr lang="en-US"/>
        </a:p>
      </dgm:t>
    </dgm:pt>
    <dgm:pt modelId="{8C6B0660-D74B-4B65-A5A8-F13C5DCBF136}" type="pres">
      <dgm:prSet presAssocID="{987C3E8E-CCFC-496B-BF4C-B3FD24F1755E}" presName="textBox1" presStyleLbl="revTx" presStyleIdx="0" presStyleCnt="1" custScaleX="189710" custLinFactNeighborX="48542" custLinFactNeighborY="21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E8A86D-AC27-4814-B049-6380EF8EE4BC}" srcId="{987C3E8E-CCFC-496B-BF4C-B3FD24F1755E}" destId="{0E707880-C678-4FFB-AD8C-3B19353EF141}" srcOrd="2" destOrd="0" parTransId="{EC487305-C230-4555-B303-7D86CDE85BF1}" sibTransId="{6BE09085-9F67-411A-A5F3-475F227C4CED}"/>
    <dgm:cxn modelId="{0FC63832-B4D6-4FF7-9B28-BB78DD8AFD5D}" srcId="{987C3E8E-CCFC-496B-BF4C-B3FD24F1755E}" destId="{699520DB-3BCC-411F-BCFF-6D43EF507793}" srcOrd="1" destOrd="0" parTransId="{66D121F4-FED2-47A9-AD45-744DC2CCD033}" sibTransId="{4431B8AB-CB6D-40A0-A60D-308D76F27991}"/>
    <dgm:cxn modelId="{6692AF20-40CA-4915-8F90-7849A0928137}" srcId="{4F9307CD-EEDE-4B22-8DFE-A028872517B3}" destId="{987C3E8E-CCFC-496B-BF4C-B3FD24F1755E}" srcOrd="0" destOrd="0" parTransId="{A2F336FE-88C6-4CDC-A52F-67FB1EFD813E}" sibTransId="{01871C3D-F1C8-4B12-B467-4C06D348BB37}"/>
    <dgm:cxn modelId="{2DC70321-9B94-4067-99B5-E33D002525A5}" type="presOf" srcId="{7CB4F2A3-BFA3-47A5-90DF-1291E381B369}" destId="{8C6B0660-D74B-4B65-A5A8-F13C5DCBF136}" srcOrd="0" destOrd="1" presId="urn:microsoft.com/office/officeart/2005/8/layout/arrow2"/>
    <dgm:cxn modelId="{4BC244E9-6676-48C9-B19D-441877EFF790}" srcId="{987C3E8E-CCFC-496B-BF4C-B3FD24F1755E}" destId="{7CB4F2A3-BFA3-47A5-90DF-1291E381B369}" srcOrd="0" destOrd="0" parTransId="{1ED8EDBA-9CEC-45BA-AE65-650489D8A7E2}" sibTransId="{056060EF-CD61-4381-86A6-A9C5836843BC}"/>
    <dgm:cxn modelId="{60943016-3E77-4DF2-9481-D0B5C4FEF192}" type="presOf" srcId="{0E707880-C678-4FFB-AD8C-3B19353EF141}" destId="{8C6B0660-D74B-4B65-A5A8-F13C5DCBF136}" srcOrd="0" destOrd="3" presId="urn:microsoft.com/office/officeart/2005/8/layout/arrow2"/>
    <dgm:cxn modelId="{9D357F24-BFF0-45D6-808E-0A1E4FB2CDB0}" type="presOf" srcId="{987C3E8E-CCFC-496B-BF4C-B3FD24F1755E}" destId="{8C6B0660-D74B-4B65-A5A8-F13C5DCBF136}" srcOrd="0" destOrd="0" presId="urn:microsoft.com/office/officeart/2005/8/layout/arrow2"/>
    <dgm:cxn modelId="{864768E2-6F4D-46A7-8745-37D59074B10F}" type="presOf" srcId="{4F9307CD-EEDE-4B22-8DFE-A028872517B3}" destId="{87A86503-9378-4902-BDC4-CD77D747C1AC}" srcOrd="0" destOrd="0" presId="urn:microsoft.com/office/officeart/2005/8/layout/arrow2"/>
    <dgm:cxn modelId="{DE0D0E13-1C86-4B5B-BA8C-DFC36B6FCCE9}" type="presOf" srcId="{699520DB-3BCC-411F-BCFF-6D43EF507793}" destId="{8C6B0660-D74B-4B65-A5A8-F13C5DCBF136}" srcOrd="0" destOrd="2" presId="urn:microsoft.com/office/officeart/2005/8/layout/arrow2"/>
    <dgm:cxn modelId="{4EEFBC92-FEDC-406D-B450-231DC1211B29}" type="presParOf" srcId="{87A86503-9378-4902-BDC4-CD77D747C1AC}" destId="{6A2FC431-3C92-41BE-8FA7-8FBD0E2333E9}" srcOrd="0" destOrd="0" presId="urn:microsoft.com/office/officeart/2005/8/layout/arrow2"/>
    <dgm:cxn modelId="{8C25D23D-0F28-4B48-9BAD-FAF9648D9EF8}" type="presParOf" srcId="{87A86503-9378-4902-BDC4-CD77D747C1AC}" destId="{E73FD8E2-C7A3-4E60-A367-0F6856361AD1}" srcOrd="1" destOrd="0" presId="urn:microsoft.com/office/officeart/2005/8/layout/arrow2"/>
    <dgm:cxn modelId="{8F30EA16-745E-4478-BDAC-0503683A5666}" type="presParOf" srcId="{E73FD8E2-C7A3-4E60-A367-0F6856361AD1}" destId="{8BE1089E-9378-4629-9338-F9B10499E082}" srcOrd="0" destOrd="0" presId="urn:microsoft.com/office/officeart/2005/8/layout/arrow2"/>
    <dgm:cxn modelId="{D73CD2FE-DA76-498F-B60A-99F4DB94445D}" type="presParOf" srcId="{E73FD8E2-C7A3-4E60-A367-0F6856361AD1}" destId="{8C6B0660-D74B-4B65-A5A8-F13C5DCBF136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7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Place the audio notes for this slide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6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2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Place the audio notes for this slide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6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56309" y="4689157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Arial Narrow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LEVEL - PRACTIONER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20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2895600" cy="365125"/>
          </a:xfrm>
        </p:spPr>
        <p:txBody>
          <a:bodyPr/>
          <a:lstStyle/>
          <a:p>
            <a:r>
              <a:rPr lang="en-US" dirty="0" smtClean="0"/>
              <a:t>| © Cognizant 2015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2A0-975F-4729-BE38-419C93B72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5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2A0-975F-4729-BE38-419C93B72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7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</p:spTree>
    <p:extLst>
      <p:ext uri="{BB962C8B-B14F-4D97-AF65-F5344CB8AC3E}">
        <p14:creationId xmlns:p14="http://schemas.microsoft.com/office/powerpoint/2010/main" val="185461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2A0-975F-4729-BE38-419C93B72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4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373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2A0-975F-4729-BE38-419C93B72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3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2A0-975F-4729-BE38-419C93B72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4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2A0-975F-4729-BE38-419C93B72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2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2A0-975F-4729-BE38-419C93B72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8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0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00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| © Cognizant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166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1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1pPr>
          </a:lstStyle>
          <a:p>
            <a:fld id="{11C6B2A0-975F-4729-BE38-419C93B72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0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9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4" r:id="rId9"/>
    <p:sldLayoutId id="2147483685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2800" b="0" kern="1200" dirty="0">
          <a:solidFill>
            <a:schemeClr val="lt1"/>
          </a:solidFill>
          <a:latin typeface="Arial Rounded MT Bold" pitchFamily="34" charset="0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dirty="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200" kern="1200" dirty="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mooc.cognizant.com/course/view.php?id=159" TargetMode="External"/><Relationship Id="rId2" Type="http://schemas.openxmlformats.org/officeDocument/2006/relationships/hyperlink" Target="https://cmooc.cognizant.com/course/view.php?id=12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mooc.cognizant.com/course/view.php?id=281" TargetMode="External"/><Relationship Id="rId4" Type="http://schemas.openxmlformats.org/officeDocument/2006/relationships/hyperlink" Target="https://cmooc.cognizant.com/course/view.php?id=14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mooc.cognizant.com/enrol/index.php?id=290" TargetMode="External"/><Relationship Id="rId2" Type="http://schemas.openxmlformats.org/officeDocument/2006/relationships/hyperlink" Target="https://cmooc.cognizant.com/course/view.php?id=2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gnizantlearning.sumtotal.host/core/pillarRedirect?relyingParty=LM&amp;url=app/management/LMS_ActDetails.aspx?ActivityId%3D409769%26UserMode%3D0" TargetMode="External"/><Relationship Id="rId5" Type="http://schemas.openxmlformats.org/officeDocument/2006/relationships/hyperlink" Target="https://cmooc.cognizant.com/course/view.php?id=309" TargetMode="External"/><Relationship Id="rId4" Type="http://schemas.openxmlformats.org/officeDocument/2006/relationships/hyperlink" Target="https://cmooc.cognizant.com/course/view.php?id=433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.docx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533400" y="2667000"/>
            <a:ext cx="56388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Digital University</a:t>
            </a:r>
          </a:p>
          <a:p>
            <a:pPr marL="238125"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 Rounded MT Bold" pitchFamily="34" charset="0"/>
              </a:rPr>
              <a:t>Skill Based Assessment (SBA) Orientation Deck</a:t>
            </a:r>
            <a:endParaRPr lang="en-US" sz="1600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Links: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Digital 301 – </a:t>
            </a:r>
            <a:r>
              <a:rPr lang="en-US" dirty="0" smtClean="0"/>
              <a:t>Responsive Web </a:t>
            </a:r>
            <a:r>
              <a:rPr lang="en-US" dirty="0"/>
              <a:t>UI </a:t>
            </a:r>
            <a:r>
              <a:rPr lang="en-US" dirty="0" smtClean="0"/>
              <a:t>Developer SBA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Click here </a:t>
            </a:r>
            <a:r>
              <a:rPr lang="en-US" dirty="0" smtClean="0"/>
              <a:t>to access the  Learning materials available</a:t>
            </a:r>
          </a:p>
          <a:p>
            <a:pPr lvl="1"/>
            <a:r>
              <a:rPr lang="en-US" dirty="0" smtClean="0">
                <a:hlinkClick r:id="rId3"/>
              </a:rPr>
              <a:t>Click here </a:t>
            </a:r>
            <a:r>
              <a:rPr lang="en-US" dirty="0" smtClean="0"/>
              <a:t>to access the capstone projects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Digital 301 – </a:t>
            </a:r>
            <a:r>
              <a:rPr lang="en-US" dirty="0"/>
              <a:t>Web UI Developer Server-side Scripting </a:t>
            </a:r>
            <a:r>
              <a:rPr lang="en-US" dirty="0" smtClean="0"/>
              <a:t>SBA</a:t>
            </a:r>
          </a:p>
          <a:p>
            <a:pPr lvl="1"/>
            <a:r>
              <a:rPr lang="en-US" dirty="0" smtClean="0">
                <a:hlinkClick r:id="rId4"/>
              </a:rPr>
              <a:t>Click here </a:t>
            </a:r>
            <a:r>
              <a:rPr lang="en-US" dirty="0" smtClean="0"/>
              <a:t>to access the  Learning materials available</a:t>
            </a:r>
          </a:p>
          <a:p>
            <a:pPr lvl="1"/>
            <a:r>
              <a:rPr lang="en-US" dirty="0" smtClean="0">
                <a:hlinkClick r:id="rId5"/>
              </a:rPr>
              <a:t>Click </a:t>
            </a:r>
            <a:r>
              <a:rPr lang="en-US" dirty="0">
                <a:hlinkClick r:id="rId5"/>
              </a:rPr>
              <a:t>here </a:t>
            </a:r>
            <a:r>
              <a:rPr lang="en-US" dirty="0"/>
              <a:t>to access the capstone </a:t>
            </a:r>
            <a:r>
              <a:rPr lang="en-US" dirty="0" smtClean="0"/>
              <a:t>projects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Digital 301 – </a:t>
            </a:r>
            <a:r>
              <a:rPr lang="en-US" dirty="0" smtClean="0"/>
              <a:t>core web UI Developer SBA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Click here </a:t>
            </a:r>
            <a:r>
              <a:rPr lang="en-US" dirty="0"/>
              <a:t>to access the  Learning materials available</a:t>
            </a:r>
          </a:p>
          <a:p>
            <a:pPr lvl="1"/>
            <a:r>
              <a:rPr lang="en-US" dirty="0">
                <a:hlinkClick r:id="rId3"/>
              </a:rPr>
              <a:t>Click here </a:t>
            </a:r>
            <a:r>
              <a:rPr lang="en-US" dirty="0"/>
              <a:t>to access the capstone projects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2A0-975F-4729-BE38-419C93B72C6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Digital 301 – Angular JS1x </a:t>
            </a:r>
            <a:r>
              <a:rPr lang="en-US" dirty="0" smtClean="0"/>
              <a:t>SBA 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Click here </a:t>
            </a:r>
            <a:r>
              <a:rPr lang="en-US" dirty="0"/>
              <a:t>to access the  Learning materials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>
                <a:hlinkClick r:id="rId3"/>
              </a:rPr>
              <a:t>Click here </a:t>
            </a:r>
            <a:r>
              <a:rPr lang="en-US" dirty="0"/>
              <a:t>to access the capstone projects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Digital 301 </a:t>
            </a:r>
            <a:r>
              <a:rPr lang="en-US" dirty="0" smtClean="0"/>
              <a:t>–</a:t>
            </a:r>
            <a:r>
              <a:rPr lang="es-ES" dirty="0" smtClean="0"/>
              <a:t>Angular </a:t>
            </a:r>
            <a:r>
              <a:rPr lang="es-ES" dirty="0"/>
              <a:t>2 </a:t>
            </a:r>
            <a:r>
              <a:rPr lang="es-ES" dirty="0" smtClean="0"/>
              <a:t>SBA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Click </a:t>
            </a:r>
            <a:r>
              <a:rPr lang="en-US" dirty="0" smtClean="0">
                <a:hlinkClick r:id="rId4"/>
              </a:rPr>
              <a:t>here </a:t>
            </a:r>
            <a:r>
              <a:rPr lang="en-US" dirty="0"/>
              <a:t>to access the  Learning materials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>
                <a:hlinkClick r:id="rId5"/>
              </a:rPr>
              <a:t>Click here </a:t>
            </a:r>
            <a:r>
              <a:rPr lang="en-US" dirty="0"/>
              <a:t>to access the capstone </a:t>
            </a:r>
            <a:r>
              <a:rPr lang="en-US" dirty="0" smtClean="0"/>
              <a:t>projects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Digital 301 </a:t>
            </a:r>
            <a:r>
              <a:rPr lang="en-US" dirty="0" smtClean="0"/>
              <a:t>–</a:t>
            </a:r>
            <a:r>
              <a:rPr lang="es-ES" dirty="0" smtClean="0"/>
              <a:t>Advanced Java script </a:t>
            </a:r>
            <a:r>
              <a:rPr lang="es-ES" dirty="0"/>
              <a:t>SBA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Click here </a:t>
            </a:r>
            <a:r>
              <a:rPr lang="en-US" dirty="0"/>
              <a:t>to access the  Learning materials available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2A0-975F-4729-BE38-419C93B72C6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Links: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VDI – Software path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VDI – Software path details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Error Handling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2A0-975F-4729-BE38-419C93B72C60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349056"/>
              </p:ext>
            </p:extLst>
          </p:nvPr>
        </p:nvGraphicFramePr>
        <p:xfrm>
          <a:off x="2895600" y="2362200"/>
          <a:ext cx="259080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2362200"/>
                        <a:ext cx="2590800" cy="137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298087"/>
              </p:ext>
            </p:extLst>
          </p:nvPr>
        </p:nvGraphicFramePr>
        <p:xfrm>
          <a:off x="3733800" y="4546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showAsIcon="1" r:id="rId8" imgW="914400" imgH="771480" progId="Word.Document.12">
                  <p:embed/>
                </p:oleObj>
              </mc:Choice>
              <mc:Fallback>
                <p:oleObj name="Document" showAsIcon="1" r:id="rId8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3800" y="45466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1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6" y="4648200"/>
            <a:ext cx="54755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69863" lvl="1"/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Arial Rounded MT Bold" pitchFamily="34" charset="0"/>
            </a:endParaRPr>
          </a:p>
          <a:p>
            <a:pPr marL="169863" lvl="1"/>
            <a:r>
              <a:rPr lang="en-US" sz="2400" b="1" dirty="0" smtClean="0">
                <a:solidFill>
                  <a:schemeClr val="tx1"/>
                </a:solidFill>
                <a:latin typeface="Arial Rounded MT Bold" pitchFamily="34" charset="0"/>
              </a:rPr>
              <a:t>Thank You</a:t>
            </a:r>
            <a:endParaRPr lang="en-US" sz="24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334370" y="1295400"/>
            <a:ext cx="8458200" cy="388620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Skill Based Assessment(SBA)</a:t>
            </a:r>
          </a:p>
          <a:p>
            <a:pPr marL="514350" lvl="0" indent="-5143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SBA Profiling Model</a:t>
            </a:r>
          </a:p>
          <a:p>
            <a:pPr marL="514350" lvl="0" indent="-5143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SBA </a:t>
            </a:r>
          </a:p>
          <a:p>
            <a:pPr marL="514350" lvl="0" indent="-5143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take the hands-on problems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14350" lvl="0" indent="-5143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Agenda</a:t>
            </a:r>
            <a:endParaRPr lang="en-US" sz="2400" dirty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4118">
            <a:off x="5992220" y="3516992"/>
            <a:ext cx="27622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46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304800" y="762000"/>
            <a:ext cx="8458200" cy="502920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Skill Based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Assessment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(SBA) helps to evaluate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associate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 a skill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or a skill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Cluster. It is very important for an associate to be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proficient in skills required to perform his role better.</a:t>
            </a:r>
            <a:r>
              <a:rPr lang="en-US" dirty="0"/>
              <a:t>  </a:t>
            </a:r>
            <a:endParaRPr lang="en-US" dirty="0" smtClean="0"/>
          </a:p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Associates are requested to take this assessment in a proctored environment. Based on the course code, please register/enroll in the learning portal to take this assessment </a:t>
            </a:r>
          </a:p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Associates have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to take up the assessment using Virtual Lab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environment (VDI)- VM ware Horizon</a:t>
            </a:r>
          </a:p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Details related to venue to take up the SBA will be given to the Associates as part of the mailer, triggered from One Communicator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About </a:t>
            </a:r>
            <a:r>
              <a:rPr lang="en-US" sz="2400" dirty="0" smtClean="0"/>
              <a:t>the Skill Based Assessment(SBA)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276850"/>
            <a:ext cx="3200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7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334370" y="4876800"/>
            <a:ext cx="8458200" cy="76200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0" hangingPunct="0">
              <a:spcBef>
                <a:spcPts val="1000"/>
              </a:spcBef>
              <a:buClr>
                <a:srgbClr val="00B050"/>
              </a:buClr>
              <a:defRPr/>
            </a:pP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12" charset="-128"/>
                <a:cs typeface="Arial" panose="020B0604020202020204" pitchFamily="34" charset="0"/>
              </a:rPr>
              <a:t>In this Assessment, a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12" charset="-128"/>
                <a:cs typeface="Arial" panose="020B0604020202020204" pitchFamily="34" charset="0"/>
              </a:rPr>
              <a:t>case study will be provided to test the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12" charset="-128"/>
                <a:cs typeface="Arial" panose="020B0604020202020204" pitchFamily="34" charset="0"/>
              </a:rPr>
              <a:t>Associate’s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12" charset="-128"/>
                <a:cs typeface="Arial" panose="020B0604020202020204" pitchFamily="34" charset="0"/>
              </a:rPr>
              <a:t>skill and problem solving capability using appropriate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12" charset="-128"/>
                <a:cs typeface="Arial" panose="020B0604020202020204" pitchFamily="34" charset="0"/>
              </a:rPr>
              <a:t>features.</a:t>
            </a:r>
            <a:endParaRPr lang="en-US" sz="16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ＭＳ Ｐゴシック" pitchFamily="-12" charset="-128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90527071"/>
              </p:ext>
            </p:extLst>
          </p:nvPr>
        </p:nvGraphicFramePr>
        <p:xfrm>
          <a:off x="829670" y="762000"/>
          <a:ext cx="7467600" cy="328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SBA Profiling </a:t>
            </a:r>
            <a:r>
              <a:rPr lang="en-US" sz="24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13917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to take the hands-on problems?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94325"/>
          </a:xfrm>
        </p:spPr>
        <p:txBody>
          <a:bodyPr/>
          <a:lstStyle/>
          <a:p>
            <a:r>
              <a:rPr lang="en-US" sz="1600" dirty="0"/>
              <a:t>Once you enter the Exam Hall, you will be provided with </a:t>
            </a:r>
            <a:r>
              <a:rPr lang="en-US" sz="1600" dirty="0" smtClean="0"/>
              <a:t>the Assessment </a:t>
            </a:r>
            <a:r>
              <a:rPr lang="en-US" sz="1600" dirty="0"/>
              <a:t>URL </a:t>
            </a:r>
            <a:r>
              <a:rPr lang="en-US" sz="1600" dirty="0" smtClean="0"/>
              <a:t>to take up </a:t>
            </a:r>
            <a:r>
              <a:rPr lang="en-US" sz="1600" dirty="0"/>
              <a:t>the exam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Use Cognizant Network credential to login the Assessment environment as below :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1600" b="1" dirty="0" smtClean="0"/>
              <a:t>Please note:</a:t>
            </a:r>
            <a:endParaRPr lang="en-US" sz="1600" b="1" dirty="0"/>
          </a:p>
          <a:p>
            <a:pPr lvl="1"/>
            <a:r>
              <a:rPr lang="en-US" sz="1400" dirty="0" smtClean="0"/>
              <a:t>After logging into the Assessment environment , start </a:t>
            </a:r>
            <a:r>
              <a:rPr lang="en-US" sz="1400" dirty="0"/>
              <a:t>the assessment </a:t>
            </a:r>
          </a:p>
          <a:p>
            <a:pPr lvl="1"/>
            <a:r>
              <a:rPr lang="en-US" sz="1400" dirty="0"/>
              <a:t>Read the Instructions </a:t>
            </a:r>
            <a:r>
              <a:rPr lang="en-US" sz="1400" dirty="0" smtClean="0"/>
              <a:t>carefully provided in the Case study </a:t>
            </a:r>
            <a:endParaRPr lang="en-US" sz="1400" dirty="0"/>
          </a:p>
          <a:p>
            <a:pPr lvl="1"/>
            <a:r>
              <a:rPr lang="en-US" sz="1400" dirty="0"/>
              <a:t>Associate </a:t>
            </a:r>
            <a:r>
              <a:rPr lang="en-US" sz="1400" dirty="0" smtClean="0"/>
              <a:t>needs to </a:t>
            </a:r>
            <a:r>
              <a:rPr lang="en-US" sz="1400" dirty="0"/>
              <a:t>submit the test after he/she uploads the case </a:t>
            </a:r>
            <a:r>
              <a:rPr lang="en-US" sz="1400" dirty="0" smtClean="0"/>
              <a:t>study in </a:t>
            </a:r>
            <a:r>
              <a:rPr lang="en-US" sz="1400" dirty="0" err="1" smtClean="0"/>
              <a:t>moodle</a:t>
            </a:r>
            <a:r>
              <a:rPr lang="en-US" sz="1400" dirty="0" smtClean="0"/>
              <a:t>. </a:t>
            </a:r>
            <a:endParaRPr lang="en-US" sz="1400" dirty="0"/>
          </a:p>
          <a:p>
            <a:pPr lvl="1"/>
            <a:r>
              <a:rPr lang="en-US" sz="1400" dirty="0"/>
              <a:t>On completion of the assessment the system should mandatorily be logged off. It should not be left locked. </a:t>
            </a:r>
          </a:p>
          <a:p>
            <a:r>
              <a:rPr lang="en-US" sz="1600" dirty="0" smtClean="0"/>
              <a:t>Hands-on environment is part of VDI.</a:t>
            </a:r>
          </a:p>
          <a:p>
            <a:r>
              <a:rPr lang="en-US" sz="1600" dirty="0" smtClean="0"/>
              <a:t>During </a:t>
            </a:r>
            <a:r>
              <a:rPr lang="en-US" sz="1600" dirty="0"/>
              <a:t>the course of assessment, DO NOT close the browser window and do not click on HOME button/any other link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2A0-975F-4729-BE38-419C93B72C6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57400"/>
            <a:ext cx="4849586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2A0-975F-4729-BE38-419C93B72C6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" y="990600"/>
            <a:ext cx="6867525" cy="2281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3639" y="3662363"/>
            <a:ext cx="8229600" cy="272256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 smtClean="0"/>
              <a:t>Please note :</a:t>
            </a:r>
          </a:p>
          <a:p>
            <a:pPr lvl="1"/>
            <a:r>
              <a:rPr lang="en-US" sz="1600" dirty="0" smtClean="0"/>
              <a:t>Associates are requested to download the code skeleton and case study document.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Instructions to start the project is available as part of the “Case study document”</a:t>
            </a:r>
          </a:p>
          <a:p>
            <a:pPr lvl="1"/>
            <a:r>
              <a:rPr lang="en-US" sz="1600" dirty="0" smtClean="0"/>
              <a:t>Solve the case study and upload in the </a:t>
            </a:r>
            <a:r>
              <a:rPr lang="en-US" sz="1600" dirty="0" err="1" smtClean="0"/>
              <a:t>moodle</a:t>
            </a:r>
            <a:endParaRPr lang="en-US" sz="1600" dirty="0" smtClean="0"/>
          </a:p>
          <a:p>
            <a:pPr lvl="1"/>
            <a:r>
              <a:rPr lang="en-US" sz="1600" dirty="0"/>
              <a:t> Necessary software's are available @ VDI Desktop -&gt; Academy Digital Folder</a:t>
            </a:r>
          </a:p>
          <a:p>
            <a:pPr lvl="1"/>
            <a:r>
              <a:rPr lang="en-US" sz="1600" dirty="0"/>
              <a:t> Mongodb is available @ “</a:t>
            </a:r>
            <a:r>
              <a:rPr lang="en-US" sz="1600" b="1" dirty="0"/>
              <a:t>C:\Program </a:t>
            </a:r>
            <a:r>
              <a:rPr lang="en-US" sz="1600" b="1" dirty="0" smtClean="0"/>
              <a:t>Files\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\Server\3.2\bin</a:t>
            </a:r>
            <a:r>
              <a:rPr lang="en-US" sz="1600" dirty="0"/>
              <a:t>“</a:t>
            </a:r>
          </a:p>
          <a:p>
            <a:pPr lvl="1"/>
            <a:r>
              <a:rPr lang="en-US" sz="1600" dirty="0"/>
              <a:t>Use the </a:t>
            </a:r>
            <a:r>
              <a:rPr lang="en-US" sz="1600" dirty="0" err="1"/>
              <a:t>GitBash</a:t>
            </a:r>
            <a:r>
              <a:rPr lang="en-US" sz="1600" dirty="0"/>
              <a:t> instead of the command prompt as given in the case study requirement document.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96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How to start mongodb server?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>
                    <a:lumMod val="50000"/>
                  </a:prstClr>
                </a:solidFill>
              </a:rPr>
              <a:t>| © Cognizant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2A0-975F-4729-BE38-419C93B72C60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7</a:t>
            </a:fld>
            <a:endParaRPr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985193"/>
            <a:ext cx="5181599" cy="33761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905826" y="601215"/>
            <a:ext cx="4093029" cy="2316163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>
          <a:xfrm rot="10800000">
            <a:off x="5787573" y="2836418"/>
            <a:ext cx="685800" cy="76358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914" y="645356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Step 1: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Open GitBash </a:t>
            </a: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from Start Programs -&gt; Run command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771" y="1179741"/>
            <a:ext cx="614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Step 2: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Change </a:t>
            </a: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directory to C: and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the </a:t>
            </a: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path where MongoDB </a:t>
            </a:r>
            <a:endParaRPr lang="en-US" sz="1400" dirty="0" smtClean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hangingPunct="0"/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            Server </a:t>
            </a: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exists as below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: ( check MongoDB path, version</a:t>
            </a:r>
          </a:p>
          <a:p>
            <a:pPr hangingPunct="0"/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            may vary based on system e.g.: 3.2 or 3.3 )</a:t>
            </a:r>
          </a:p>
          <a:p>
            <a:pPr hangingPunct="0"/>
            <a:endParaRPr lang="en-US" sz="14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   userid@machine ~ </a:t>
            </a:r>
          </a:p>
          <a:p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   $</a:t>
            </a:r>
            <a:r>
              <a:rPr lang="en-US" sz="1400" dirty="0" smtClean="0">
                <a:solidFill>
                  <a:srgbClr val="F79646">
                    <a:lumMod val="75000"/>
                  </a:srgb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F79646">
                    <a:lumMod val="75000"/>
                  </a:srgbClr>
                </a:solidFill>
                <a:cs typeface="Arial" panose="020B0604020202020204" pitchFamily="34" charset="0"/>
              </a:rPr>
              <a:t>cd /c</a:t>
            </a:r>
            <a:r>
              <a:rPr lang="en-US" sz="1400" b="1" dirty="0" smtClean="0">
                <a:solidFill>
                  <a:srgbClr val="F79646">
                    <a:lumMod val="75000"/>
                  </a:srgbClr>
                </a:solidFill>
                <a:cs typeface="Arial" panose="020B0604020202020204" pitchFamily="34" charset="0"/>
              </a:rPr>
              <a:t>/”Program Files”/MongoDB/Server/3.3/bin</a:t>
            </a:r>
            <a:endParaRPr lang="en-US" sz="1400" dirty="0">
              <a:solidFill>
                <a:srgbClr val="F79646">
                  <a:lumMod val="7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8491" y="3787026"/>
            <a:ext cx="37855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Arial" panose="020B0604020202020204" pitchFamily="34" charset="0"/>
              </a:rPr>
              <a:t>Step </a:t>
            </a:r>
            <a:r>
              <a:rPr lang="en-US" sz="14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3: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 Create the data folder</a:t>
            </a:r>
            <a:r>
              <a:rPr lang="en-US" sz="1400" b="1" dirty="0" smtClean="0">
                <a:solidFill>
                  <a:srgbClr val="F79646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F79646">
                    <a:lumMod val="75000"/>
                  </a:srgbClr>
                </a:solidFill>
                <a:cs typeface="Arial" panose="020B0604020202020204" pitchFamily="34" charset="0"/>
              </a:rPr>
              <a:t>C:/data/db </a:t>
            </a:r>
          </a:p>
          <a:p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Step 4: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Start the mongodb server </a:t>
            </a:r>
          </a:p>
          <a:p>
            <a:endParaRPr lang="en-US" sz="1400" dirty="0" smtClean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hangingPunct="0"/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userid@machine /c/Program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Files/MongoDB/Server/3.3/bin</a:t>
            </a:r>
            <a:endParaRPr lang="en-US" sz="14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hangingPunct="0"/>
            <a:endParaRPr lang="en-US" sz="14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hangingPunct="0"/>
            <a:r>
              <a:rPr lang="en-US" sz="1400" b="1" dirty="0">
                <a:solidFill>
                  <a:srgbClr val="F79646">
                    <a:lumMod val="75000"/>
                  </a:srgbClr>
                </a:solidFill>
                <a:cs typeface="Arial" panose="020B0604020202020204" pitchFamily="34" charset="0"/>
              </a:rPr>
              <a:t>$ ./mongod.exe --dbpath C:/</a:t>
            </a:r>
            <a:r>
              <a:rPr lang="en-US" sz="1400" b="1" dirty="0" smtClean="0">
                <a:solidFill>
                  <a:srgbClr val="F79646">
                    <a:lumMod val="75000"/>
                  </a:srgbClr>
                </a:solidFill>
                <a:cs typeface="Arial" panose="020B0604020202020204" pitchFamily="34" charset="0"/>
              </a:rPr>
              <a:t>data/db</a:t>
            </a:r>
          </a:p>
          <a:p>
            <a:pPr hangingPunct="0"/>
            <a:endParaRPr lang="en-US" sz="1400" b="1" dirty="0">
              <a:solidFill>
                <a:srgbClr val="F79646">
                  <a:lumMod val="75000"/>
                </a:srgbClr>
              </a:solidFill>
              <a:cs typeface="Arial" panose="020B0604020202020204" pitchFamily="34" charset="0"/>
            </a:endParaRPr>
          </a:p>
          <a:p>
            <a:pPr hangingPunct="0"/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Alternatively we can also use command “start </a:t>
            </a:r>
            <a:r>
              <a:rPr lang="en-US" sz="1400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mongod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” but this might give errors if </a:t>
            </a:r>
            <a:r>
              <a:rPr lang="en-US" sz="1400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db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 path is not set.</a:t>
            </a:r>
          </a:p>
          <a:p>
            <a:endParaRPr lang="en-US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the project?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>
                    <a:lumMod val="50000"/>
                  </a:prstClr>
                </a:solidFill>
              </a:rPr>
              <a:t>| © Cognizant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2A0-975F-4729-BE38-419C93B72C60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8</a:t>
            </a:fld>
            <a:endParaRPr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9413" y="685800"/>
            <a:ext cx="4127787" cy="2106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0" y="897324"/>
            <a:ext cx="3998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GitBash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Start Programs -&gt; Run command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402496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1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Step 2: 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folder “workspace” inside C Drive, </a:t>
            </a:r>
          </a:p>
          <a:p>
            <a:pPr hangingPunct="0"/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“code skeleton”, save it in the folder,</a:t>
            </a:r>
          </a:p>
          <a:p>
            <a:pPr hangingPunct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:\workspace” and unzip the code in this folder</a:t>
            </a:r>
            <a:endParaRPr lang="en-US" sz="12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127" y="2827444"/>
            <a:ext cx="88581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Step 3: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Inside the GitBash , navigate to the path where the code skeleton is downloaded i.e.   C:\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workspace\SouthernBankPrj_Skeleton</a:t>
            </a:r>
            <a:endParaRPr lang="en-US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userid@machine ~ </a:t>
            </a:r>
            <a:endParaRPr lang="en-US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200" b="1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c</a:t>
            </a:r>
            <a:r>
              <a:rPr lang="en-US" sz="1200" b="1" dirty="0" smtClean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12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userid@machine /c </a:t>
            </a:r>
            <a:endParaRPr lang="en-US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200" b="1" dirty="0" smtClean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“workspace/</a:t>
            </a:r>
            <a:r>
              <a:rPr lang="en-US" sz="1200" b="1" dirty="0" err="1" smtClean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SouthernBankPrj_Skeleton</a:t>
            </a:r>
            <a:r>
              <a:rPr lang="en-US" sz="1200" b="1" dirty="0" smtClean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pPr lvl="1"/>
            <a:endParaRPr lang="en-US" sz="1200" dirty="0" smtClean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userid@machine /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c/workspace/SouthernBankPrj_Skeleton</a:t>
            </a:r>
            <a:endParaRPr lang="en-US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200" b="1" dirty="0" smtClean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app</a:t>
            </a: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5529514"/>
            <a:ext cx="828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1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Sept 4: 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Open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 and type “</a:t>
            </a:r>
            <a:r>
              <a:rPr lang="en-US" sz="12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http://localhost:3000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hangingPunct="0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0"/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now 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able to see the home page of the application. Cross verify listening port no(3000) in the code in the corresponding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(e.g.: 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server.js/app.js)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2A0-975F-4729-BE38-419C93B72C6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7229872" cy="480060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Callout 6"/>
          <p:cNvSpPr/>
          <p:nvPr/>
        </p:nvSpPr>
        <p:spPr>
          <a:xfrm>
            <a:off x="-92839" y="1828800"/>
            <a:ext cx="2447761" cy="569944"/>
          </a:xfrm>
          <a:prstGeom prst="wedgeEllipseCallout">
            <a:avLst>
              <a:gd name="adj1" fmla="val 52744"/>
              <a:gd name="adj2" fmla="val -133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Start mongodb server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5181600" y="783267"/>
            <a:ext cx="2447761" cy="795665"/>
          </a:xfrm>
          <a:prstGeom prst="wedgeEllipseCallout">
            <a:avLst>
              <a:gd name="adj1" fmla="val -63075"/>
              <a:gd name="adj2" fmla="val 936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6981481" y="4474694"/>
            <a:ext cx="2447761" cy="659054"/>
          </a:xfrm>
          <a:prstGeom prst="wedgeEllipseCallout">
            <a:avLst>
              <a:gd name="adj1" fmla="val -97147"/>
              <a:gd name="adj2" fmla="val -1402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Run the application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7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13783239961B40AAFBC33983BF4910" ma:contentTypeVersion="46" ma:contentTypeDescription="Create a new document." ma:contentTypeScope="" ma:versionID="980849200093b3d9eb7f7b0a2d7e2109">
  <xsd:schema xmlns:xsd="http://www.w3.org/2001/XMLSchema" xmlns:xs="http://www.w3.org/2001/XMLSchema" xmlns:p="http://schemas.microsoft.com/office/2006/metadata/properties" xmlns:ns2="9832dd6c-4c3f-44e2-9235-332d4164c311" targetNamespace="http://schemas.microsoft.com/office/2006/metadata/properties" ma:root="true" ma:fieldsID="56ff0f63e03811faee4b8342363fdfdb" ns2:_="">
    <xsd:import namespace="9832dd6c-4c3f-44e2-9235-332d4164c311"/>
    <xsd:element name="properties">
      <xsd:complexType>
        <xsd:sequence>
          <xsd:element name="documentManagement">
            <xsd:complexType>
              <xsd:all>
                <xsd:element ref="ns2:AccountID" minOccurs="0"/>
                <xsd:element ref="ns2:ProjectID" minOccurs="0"/>
                <xsd:element ref="ns2:SubProjectID" minOccurs="0"/>
                <xsd:element ref="ns2:AssociateID" minOccurs="0"/>
                <xsd:element ref="ns2:Role" minOccurs="0"/>
                <xsd:element ref="ns2:CreatedTime" minOccurs="0"/>
                <xsd:element ref="ns2:Processes" minOccurs="0"/>
                <xsd:element ref="ns2:Phase" minOccurs="0"/>
                <xsd:element ref="ns2:Activities" minOccurs="0"/>
                <xsd:element ref="ns2:Releases" minOccurs="0"/>
                <xsd:element ref="ns2:Functional_x0020_Modules" minOccurs="0"/>
                <xsd:element ref="ns2:Functional_x0020_Module2" minOccurs="0"/>
                <xsd:element ref="ns2:Functional_x0020_Module3" minOccurs="0"/>
                <xsd:element ref="ns2:ViewCount" minOccurs="0"/>
                <xsd:element ref="ns2:CheckedOutPath" minOccurs="0"/>
                <xsd:element ref="ns2:ApprovalStatus" minOccurs="0"/>
                <xsd:element ref="ns2:Work_x0020_request" minOccurs="0"/>
                <xsd:element ref="ns2:Tags" minOccurs="0"/>
                <xsd:element ref="ns2:ArtifactStatus" minOccurs="0"/>
                <xsd:element ref="ns2:UnmappedDocuments" minOccurs="0"/>
                <xsd:element ref="ns2:CopySource" minOccurs="0"/>
                <xsd:element ref="ns2:CopyToPath" minOccurs="0"/>
                <xsd:element ref="ns2:Comments" minOccurs="0"/>
                <xsd:element ref="ns2:Rating1" minOccurs="0"/>
                <xsd:element ref="ns2:Rating2" minOccurs="0"/>
                <xsd:element ref="ns2:Rating3" minOccurs="0"/>
                <xsd:element ref="ns2:Rating4" minOccurs="0"/>
                <xsd:element ref="ns2:Rating5" minOccurs="0"/>
                <xsd:element ref="ns2:ClientSupplied" minOccurs="0"/>
                <xsd:element ref="ns2:LatestDownloads" minOccurs="0"/>
                <xsd:element ref="ns2:BaselinedVersions" minOccurs="0"/>
                <xsd:element ref="ns2:AverageRating" minOccurs="0"/>
                <xsd:element ref="ns2:ReasonforRejection" minOccurs="0"/>
                <xsd:element ref="ns2:FolderId" minOccurs="0"/>
                <xsd:element ref="ns2:FolderPath" minOccurs="0"/>
                <xsd:element ref="ns2:MBID" minOccurs="0"/>
                <xsd:element ref="ns2:_x0043_M1" minOccurs="0"/>
                <xsd:element ref="ns2:_x0043_M2" minOccurs="0"/>
                <xsd:element ref="ns2:_x0043_M3" minOccurs="0"/>
                <xsd:element ref="ns2:_x0043_M4" minOccurs="0"/>
                <xsd:element ref="ns2:_x0043_M5" minOccurs="0"/>
                <xsd:element ref="ns2:_x0043_M6" minOccurs="0"/>
                <xsd:element ref="ns2:_x0043_M7" minOccurs="0"/>
                <xsd:element ref="ns2:_x0043_M8" minOccurs="0"/>
                <xsd:element ref="ns2:_x0043_M9" minOccurs="0"/>
                <xsd:element ref="ns2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2dd6c-4c3f-44e2-9235-332d4164c311" elementFormDefault="qualified">
    <xsd:import namespace="http://schemas.microsoft.com/office/2006/documentManagement/types"/>
    <xsd:import namespace="http://schemas.microsoft.com/office/infopath/2007/PartnerControls"/>
    <xsd:element name="AccountID" ma:index="8" nillable="true" ma:displayName="AccountID" ma:internalName="AccountID">
      <xsd:simpleType>
        <xsd:restriction base="dms:Text"/>
      </xsd:simpleType>
    </xsd:element>
    <xsd:element name="ProjectID" ma:index="9" nillable="true" ma:displayName="ProjectID" ma:internalName="ProjectID">
      <xsd:simpleType>
        <xsd:restriction base="dms:Text"/>
      </xsd:simpleType>
    </xsd:element>
    <xsd:element name="SubProjectID" ma:index="10" nillable="true" ma:displayName="SubProjectID" ma:internalName="SubProjectID">
      <xsd:simpleType>
        <xsd:restriction base="dms:Text"/>
      </xsd:simpleType>
    </xsd:element>
    <xsd:element name="AssociateID" ma:index="11" nillable="true" ma:displayName="AssociateID" ma:internalName="AssociateID">
      <xsd:simpleType>
        <xsd:restriction base="dms:Text"/>
      </xsd:simpleType>
    </xsd:element>
    <xsd:element name="Role" ma:index="12" nillable="true" ma:displayName="Role" ma:internalName="Role">
      <xsd:simpleType>
        <xsd:restriction base="dms:Text"/>
      </xsd:simpleType>
    </xsd:element>
    <xsd:element name="CreatedTime" ma:index="13" nillable="true" ma:displayName="CreatedTime" ma:internalName="CreatedTime">
      <xsd:simpleType>
        <xsd:restriction base="dms:DateTime"/>
      </xsd:simpleType>
    </xsd:element>
    <xsd:element name="Processes" ma:index="14" nillable="true" ma:displayName="Processes" ma:internalName="Processes">
      <xsd:simpleType>
        <xsd:restriction base="dms:Text"/>
      </xsd:simpleType>
    </xsd:element>
    <xsd:element name="Phase" ma:index="15" nillable="true" ma:displayName="Phase" ma:internalName="Phase">
      <xsd:simpleType>
        <xsd:restriction base="dms:Text"/>
      </xsd:simpleType>
    </xsd:element>
    <xsd:element name="Activities" ma:index="16" nillable="true" ma:displayName="Activities" ma:internalName="Activities">
      <xsd:simpleType>
        <xsd:restriction base="dms:Text"/>
      </xsd:simpleType>
    </xsd:element>
    <xsd:element name="Releases" ma:index="17" nillable="true" ma:displayName="Releases" ma:internalName="Releases">
      <xsd:simpleType>
        <xsd:restriction base="dms:Text"/>
      </xsd:simpleType>
    </xsd:element>
    <xsd:element name="Functional_x0020_Modules" ma:index="18" nillable="true" ma:displayName="Functional Modules" ma:internalName="Functional_x0020_Modules">
      <xsd:simpleType>
        <xsd:restriction base="dms:Text"/>
      </xsd:simpleType>
    </xsd:element>
    <xsd:element name="Functional_x0020_Module2" ma:index="19" nillable="true" ma:displayName="Functional Module2" ma:internalName="Functional_x0020_Module2">
      <xsd:simpleType>
        <xsd:restriction base="dms:Text"/>
      </xsd:simpleType>
    </xsd:element>
    <xsd:element name="Functional_x0020_Module3" ma:index="20" nillable="true" ma:displayName="Functional Module3" ma:internalName="Functional_x0020_Module3">
      <xsd:simpleType>
        <xsd:restriction base="dms:Text"/>
      </xsd:simpleType>
    </xsd:element>
    <xsd:element name="ViewCount" ma:index="21" nillable="true" ma:displayName="ViewCount" ma:internalName="ViewCount">
      <xsd:simpleType>
        <xsd:restriction base="dms:Unknown"/>
      </xsd:simpleType>
    </xsd:element>
    <xsd:element name="CheckedOutPath" ma:index="22" nillable="true" ma:displayName="CheckedOutPath" ma:internalName="CheckedOutPath">
      <xsd:simpleType>
        <xsd:restriction base="dms:Text"/>
      </xsd:simpleType>
    </xsd:element>
    <xsd:element name="ApprovalStatus" ma:index="23" nillable="true" ma:displayName="ApprovalStatus" ma:internalName="ApprovalStatus">
      <xsd:simpleType>
        <xsd:restriction base="dms:Text"/>
      </xsd:simpleType>
    </xsd:element>
    <xsd:element name="Work_x0020_request" ma:index="24" nillable="true" ma:displayName="Work request" ma:internalName="Work_x0020_request">
      <xsd:simpleType>
        <xsd:restriction base="dms:Text"/>
      </xsd:simpleType>
    </xsd:element>
    <xsd:element name="Tags" ma:index="25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6" nillable="true" ma:displayName="ArtifactStatus" ma:internalName="ArtifactStatus">
      <xsd:simpleType>
        <xsd:restriction base="dms:Text"/>
      </xsd:simpleType>
    </xsd:element>
    <xsd:element name="UnmappedDocuments" ma:index="27" nillable="true" ma:displayName="UnmappedDocuments" ma:internalName="UnmappedDocuments">
      <xsd:simpleType>
        <xsd:restriction base="dms:Text"/>
      </xsd:simpleType>
    </xsd:element>
    <xsd:element name="CopySource" ma:index="28" nillable="true" ma:displayName="CopySource" ma:internalName="CopySource">
      <xsd:simpleType>
        <xsd:restriction base="dms:Text"/>
      </xsd:simpleType>
    </xsd:element>
    <xsd:element name="CopyToPath" ma:index="29" nillable="true" ma:displayName="CopyToPath" ma:internalName="CopyToPath">
      <xsd:simpleType>
        <xsd:restriction base="dms:Text"/>
      </xsd:simpleType>
    </xsd:element>
    <xsd:element name="Comments" ma:index="30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1" nillable="true" ma:displayName="Rating1" ma:internalName="Rating1">
      <xsd:simpleType>
        <xsd:restriction base="dms:Unknown"/>
      </xsd:simpleType>
    </xsd:element>
    <xsd:element name="Rating2" ma:index="32" nillable="true" ma:displayName="Rating2" ma:internalName="Rating2">
      <xsd:simpleType>
        <xsd:restriction base="dms:Unknown"/>
      </xsd:simpleType>
    </xsd:element>
    <xsd:element name="Rating3" ma:index="33" nillable="true" ma:displayName="Rating3" ma:internalName="Rating3">
      <xsd:simpleType>
        <xsd:restriction base="dms:Unknown"/>
      </xsd:simpleType>
    </xsd:element>
    <xsd:element name="Rating4" ma:index="34" nillable="true" ma:displayName="Rating4" ma:internalName="Rating4">
      <xsd:simpleType>
        <xsd:restriction base="dms:Unknown"/>
      </xsd:simpleType>
    </xsd:element>
    <xsd:element name="Rating5" ma:index="35" nillable="true" ma:displayName="Rating5" ma:internalName="Rating5">
      <xsd:simpleType>
        <xsd:restriction base="dms:Unknown"/>
      </xsd:simpleType>
    </xsd:element>
    <xsd:element name="ClientSupplied" ma:index="36" nillable="true" ma:displayName="ClientSupplied" ma:internalName="ClientSupplied">
      <xsd:simpleType>
        <xsd:restriction base="dms:Text"/>
      </xsd:simpleType>
    </xsd:element>
    <xsd:element name="LatestDownloads" ma:index="37" nillable="true" ma:displayName="LatestDownloads" ma:internalName="LatestDownloads">
      <xsd:simpleType>
        <xsd:restriction base="dms:DateTime"/>
      </xsd:simpleType>
    </xsd:element>
    <xsd:element name="BaselinedVersions" ma:index="38" nillable="true" ma:displayName="BaselinedVersions" ma:internalName="BaselinedVersions">
      <xsd:simpleType>
        <xsd:restriction base="dms:Text"/>
      </xsd:simpleType>
    </xsd:element>
    <xsd:element name="AverageRating" ma:index="39" nillable="true" ma:displayName="AverageRating" ma:internalName="AverageRating">
      <xsd:simpleType>
        <xsd:restriction base="dms:Text"/>
      </xsd:simpleType>
    </xsd:element>
    <xsd:element name="ReasonforRejection" ma:index="40" nillable="true" ma:displayName="ReasonforRejection" ma:internalName="ReasonforRejection">
      <xsd:simpleType>
        <xsd:restriction base="dms:Text"/>
      </xsd:simpleType>
    </xsd:element>
    <xsd:element name="FolderId" ma:index="41" nillable="true" ma:displayName="FolderId" ma:internalName="FolderId">
      <xsd:simpleType>
        <xsd:restriction base="dms:Text"/>
      </xsd:simpleType>
    </xsd:element>
    <xsd:element name="FolderPath" ma:index="42" nillable="true" ma:displayName="FolderPath" ma:internalName="FolderPath">
      <xsd:simpleType>
        <xsd:restriction base="dms:Text"/>
      </xsd:simpleType>
    </xsd:element>
    <xsd:element name="MBID" ma:index="43" nillable="true" ma:displayName="MBID" ma:internalName="MBID">
      <xsd:simpleType>
        <xsd:restriction base="dms:Text"/>
      </xsd:simpleType>
    </xsd:element>
    <xsd:element name="_x0043_M1" ma:index="44" nillable="true" ma:displayName="CM1" ma:internalName="_x0043_M1">
      <xsd:simpleType>
        <xsd:restriction base="dms:Text"/>
      </xsd:simpleType>
    </xsd:element>
    <xsd:element name="_x0043_M2" ma:index="45" nillable="true" ma:displayName="CM2" ma:internalName="_x0043_M2">
      <xsd:simpleType>
        <xsd:restriction base="dms:Text"/>
      </xsd:simpleType>
    </xsd:element>
    <xsd:element name="_x0043_M3" ma:index="46" nillable="true" ma:displayName="CM3" ma:internalName="_x0043_M3">
      <xsd:simpleType>
        <xsd:restriction base="dms:Text"/>
      </xsd:simpleType>
    </xsd:element>
    <xsd:element name="_x0043_M4" ma:index="47" nillable="true" ma:displayName="CM4" ma:internalName="_x0043_M4">
      <xsd:simpleType>
        <xsd:restriction base="dms:Text"/>
      </xsd:simpleType>
    </xsd:element>
    <xsd:element name="_x0043_M5" ma:index="48" nillable="true" ma:displayName="CM5" ma:internalName="_x0043_M5">
      <xsd:simpleType>
        <xsd:restriction base="dms:Text"/>
      </xsd:simpleType>
    </xsd:element>
    <xsd:element name="_x0043_M6" ma:index="49" nillable="true" ma:displayName="CM6" ma:internalName="_x0043_M6">
      <xsd:simpleType>
        <xsd:restriction base="dms:Text"/>
      </xsd:simpleType>
    </xsd:element>
    <xsd:element name="_x0043_M7" ma:index="50" nillable="true" ma:displayName="CM7" ma:internalName="_x0043_M7">
      <xsd:simpleType>
        <xsd:restriction base="dms:Text"/>
      </xsd:simpleType>
    </xsd:element>
    <xsd:element name="_x0043_M8" ma:index="51" nillable="true" ma:displayName="CM8" ma:internalName="_x0043_M8">
      <xsd:simpleType>
        <xsd:restriction base="dms:Text"/>
      </xsd:simpleType>
    </xsd:element>
    <xsd:element name="_x0043_M9" ma:index="52" nillable="true" ma:displayName="CM9" ma:internalName="_x0043_M9">
      <xsd:simpleType>
        <xsd:restriction base="dms:Text"/>
      </xsd:simpleType>
    </xsd:element>
    <xsd:element name="_x0043_M10" ma:index="53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Releases xmlns="9832dd6c-4c3f-44e2-9235-332d4164c311" xsi:nil="true"/>
    <UnmappedDocuments xmlns="9832dd6c-4c3f-44e2-9235-332d4164c311">false</UnmappedDocuments>
    <Rating2 xmlns="9832dd6c-4c3f-44e2-9235-332d4164c311" xsi:nil="true"/>
    <ArtifactStatus xmlns="9832dd6c-4c3f-44e2-9235-332d4164c311" xsi:nil="true"/>
    <Rating3 xmlns="9832dd6c-4c3f-44e2-9235-332d4164c311" xsi:nil="true"/>
    <MBID xmlns="9832dd6c-4c3f-44e2-9235-332d4164c311">DS_ee738fb6-0d93-4472-8e2a-0aa6d1d4f813</MBID>
    <Rating1 xmlns="9832dd6c-4c3f-44e2-9235-332d4164c311" xsi:nil="true"/>
    <AccountID xmlns="9832dd6c-4c3f-44e2-9235-332d4164c311" xsi:nil="true"/>
    <ApprovalStatus xmlns="9832dd6c-4c3f-44e2-9235-332d4164c311">Approved</ApprovalStatus>
    <ViewCount xmlns="9832dd6c-4c3f-44e2-9235-332d4164c311">22</ViewCount>
    <Processes xmlns="9832dd6c-4c3f-44e2-9235-332d4164c311" xsi:nil="true"/>
    <_x0043_M2 xmlns="9832dd6c-4c3f-44e2-9235-332d4164c311" xsi:nil="true"/>
    <Tags xmlns="9832dd6c-4c3f-44e2-9235-332d4164c311" xsi:nil="true"/>
    <CopyToPath xmlns="9832dd6c-4c3f-44e2-9235-332d4164c311">https://cognizant20.cognizant.com/cts/OrgCommunities2/Learning Asset Request 6/DSC/Learning Asset Request 6/07_Content Development Templates/02_Content Development Templates ILT Courses</CopyToPath>
    <_x0043_M3 xmlns="9832dd6c-4c3f-44e2-9235-332d4164c311" xsi:nil="true"/>
    <CheckedOutPath xmlns="9832dd6c-4c3f-44e2-9235-332d4164c311" xsi:nil="true"/>
    <_x0043_M1 xmlns="9832dd6c-4c3f-44e2-9235-332d4164c311" xsi:nil="true"/>
    <_x0043_M6 xmlns="9832dd6c-4c3f-44e2-9235-332d4164c311" xsi:nil="true"/>
    <SubProjectID xmlns="9832dd6c-4c3f-44e2-9235-332d4164c311" xsi:nil="true"/>
    <Functional_x0020_Modules xmlns="9832dd6c-4c3f-44e2-9235-332d4164c311" xsi:nil="true"/>
    <Comments xmlns="9832dd6c-4c3f-44e2-9235-332d4164c311">CTS\250146</Comments>
    <_x0043_M7 xmlns="9832dd6c-4c3f-44e2-9235-332d4164c311" xsi:nil="true"/>
    <Phase xmlns="9832dd6c-4c3f-44e2-9235-332d4164c311" xsi:nil="true"/>
    <_x0043_M4 xmlns="9832dd6c-4c3f-44e2-9235-332d4164c311" xsi:nil="true"/>
    <AssociateID xmlns="9832dd6c-4c3f-44e2-9235-332d4164c311">CTS\250146</AssociateID>
    <_x0043_M5 xmlns="9832dd6c-4c3f-44e2-9235-332d4164c311" xsi:nil="true"/>
    <ProjectID xmlns="9832dd6c-4c3f-44e2-9235-332d4164c311" xsi:nil="true"/>
    <CreatedTime xmlns="9832dd6c-4c3f-44e2-9235-332d4164c311">2014-04-17T08:43:05+00:00</CreatedTime>
    <Activities xmlns="9832dd6c-4c3f-44e2-9235-332d4164c311" xsi:nil="true"/>
    <ClientSupplied xmlns="9832dd6c-4c3f-44e2-9235-332d4164c311">false</ClientSupplied>
    <Work_x0020_request xmlns="9832dd6c-4c3f-44e2-9235-332d4164c311" xsi:nil="true"/>
    <Rating4 xmlns="9832dd6c-4c3f-44e2-9235-332d4164c311" xsi:nil="true"/>
    <_x0043_M8 xmlns="9832dd6c-4c3f-44e2-9235-332d4164c311" xsi:nil="true"/>
    <Rating5 xmlns="9832dd6c-4c3f-44e2-9235-332d4164c311" xsi:nil="true"/>
    <_x0043_M9 xmlns="9832dd6c-4c3f-44e2-9235-332d4164c311" xsi:nil="true"/>
    <_x0043_M10 xmlns="9832dd6c-4c3f-44e2-9235-332d4164c311" xsi:nil="true"/>
    <Role xmlns="9832dd6c-4c3f-44e2-9235-332d4164c311" xsi:nil="true"/>
    <FolderId xmlns="9832dd6c-4c3f-44e2-9235-332d4164c311" xsi:nil="true"/>
    <Functional_x0020_Module3 xmlns="9832dd6c-4c3f-44e2-9235-332d4164c311" xsi:nil="true"/>
    <AverageRating xmlns="9832dd6c-4c3f-44e2-9235-332d4164c311" xsi:nil="true"/>
    <Functional_x0020_Module2 xmlns="9832dd6c-4c3f-44e2-9235-332d4164c311" xsi:nil="true"/>
    <BaselinedVersions xmlns="9832dd6c-4c3f-44e2-9235-332d4164c311" xsi:nil="true"/>
    <ReasonforRejection xmlns="9832dd6c-4c3f-44e2-9235-332d4164c311" xsi:nil="true"/>
    <CopySource xmlns="9832dd6c-4c3f-44e2-9235-332d4164c311" xsi:nil="true"/>
    <LatestDownloads xmlns="9832dd6c-4c3f-44e2-9235-332d4164c311" xsi:nil="true"/>
    <FolderPath xmlns="9832dd6c-4c3f-44e2-9235-332d4164c311" xsi:nil="true"/>
  </documentManagement>
</p:properties>
</file>

<file path=customXml/itemProps1.xml><?xml version="1.0" encoding="utf-8"?>
<ds:datastoreItem xmlns:ds="http://schemas.openxmlformats.org/officeDocument/2006/customXml" ds:itemID="{2E2EBAE6-6B8C-4BAF-8F4B-3BD2C0FAB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32dd6c-4c3f-44e2-9235-332d4164c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AEEA49-3EED-4488-A043-7D1DC7843D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8FCE96-C8A4-4E92-8467-18B7198B1C7C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9832dd6c-4c3f-44e2-9235-332d4164c311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4740</TotalTime>
  <Words>814</Words>
  <Application>Microsoft Office PowerPoint</Application>
  <PresentationFormat>On-screen Show (4:3)</PresentationFormat>
  <Paragraphs>149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 Unicode MS</vt:lpstr>
      <vt:lpstr>ＭＳ Ｐゴシック</vt:lpstr>
      <vt:lpstr>Arial</vt:lpstr>
      <vt:lpstr>Arial Narrow</vt:lpstr>
      <vt:lpstr>Arial Rounded MT Bold</vt:lpstr>
      <vt:lpstr>Calibri</vt:lpstr>
      <vt:lpstr>Courier New</vt:lpstr>
      <vt:lpstr>Wingdings</vt:lpstr>
      <vt:lpstr>Custom Design</vt:lpstr>
      <vt:lpstr>Worksheet</vt:lpstr>
      <vt:lpstr>Document</vt:lpstr>
      <vt:lpstr>PowerPoint Presentation</vt:lpstr>
      <vt:lpstr>Agenda</vt:lpstr>
      <vt:lpstr>About the Skill Based Assessment(SBA)</vt:lpstr>
      <vt:lpstr>SBA Profiling Model</vt:lpstr>
      <vt:lpstr>How to take the hands-on problems?</vt:lpstr>
      <vt:lpstr>Assessment Page</vt:lpstr>
      <vt:lpstr>How to start mongodb server?</vt:lpstr>
      <vt:lpstr>How to start the project?</vt:lpstr>
      <vt:lpstr>For Sample </vt:lpstr>
      <vt:lpstr>Reference Links:</vt:lpstr>
      <vt:lpstr>Reference Links:</vt:lpstr>
      <vt:lpstr>VDI – Software path details</vt:lpstr>
      <vt:lpstr>PowerPoint Presentation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Content_Development_Template_Practitioner</dc:title>
  <dc:creator>AssetDevelopmentTeam@cognizant.com</dc:creator>
  <cp:lastModifiedBy>Shanmugam.A, Muthamma S (Cognizant)</cp:lastModifiedBy>
  <cp:revision>378</cp:revision>
  <dcterms:created xsi:type="dcterms:W3CDTF">2011-06-15T11:24:59Z</dcterms:created>
  <dcterms:modified xsi:type="dcterms:W3CDTF">2018-05-21T06:47:40Z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0x0101003C13783239961B40AAFBC33983BF4910</vt:lpwstr>
  </property>
  <property fmtid="{D5CDD505-2E9C-101B-9397-08002B2CF9AE}" pid="3" name="_dlc_DocIdItemGuid">
    <vt:lpwstr>1c19f327-3998-48ba-bd4d-be7aee79e354</vt:lpwstr>
  </property>
</Properties>
</file>