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15"/>
  </p:notesMasterIdLst>
  <p:sldIdLst>
    <p:sldId id="256" r:id="rId2"/>
    <p:sldId id="309" r:id="rId3"/>
    <p:sldId id="310" r:id="rId4"/>
    <p:sldId id="311" r:id="rId5"/>
    <p:sldId id="312" r:id="rId6"/>
    <p:sldId id="318" r:id="rId7"/>
    <p:sldId id="319" r:id="rId8"/>
    <p:sldId id="313" r:id="rId9"/>
    <p:sldId id="314" r:id="rId10"/>
    <p:sldId id="315" r:id="rId11"/>
    <p:sldId id="316" r:id="rId12"/>
    <p:sldId id="317" r:id="rId13"/>
    <p:sldId id="32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6A50E7-E735-441E-895F-B53F7178F5EC}" v="22" dt="2024-03-25T01:33:13.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0369B-9757-47DD-A743-0F9941B06C2E}" type="datetimeFigureOut">
              <a:rPr lang="en-US" smtClean="0"/>
              <a:t>3/23/2024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93986-AD34-47A6-9776-C037BD3382F0}" type="slidenum">
              <a:rPr lang="en-US" smtClean="0"/>
              <a:t>‹#›</a:t>
            </a:fld>
            <a:endParaRPr lang="en-US"/>
          </a:p>
        </p:txBody>
      </p:sp>
    </p:spTree>
    <p:extLst>
      <p:ext uri="{BB962C8B-B14F-4D97-AF65-F5344CB8AC3E}">
        <p14:creationId xmlns:p14="http://schemas.microsoft.com/office/powerpoint/2010/main" val="29396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8C732DD9-C9E2-4806-83D3-FF460EA8E038}"/>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58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814456BF-F557-48B9-886E-191F2304E64B}"/>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78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7" name="Slide Number Placeholder 5">
            <a:extLst>
              <a:ext uri="{FF2B5EF4-FFF2-40B4-BE49-F238E27FC236}">
                <a16:creationId xmlns:a16="http://schemas.microsoft.com/office/drawing/2014/main" id="{2DB14605-5692-4120-B631-6993567C6971}"/>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544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43F6CD66-0EEA-4631-9DCD-3CD6BFCA04EF}"/>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6184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7" name="Slide Number Placeholder 5">
            <a:extLst>
              <a:ext uri="{FF2B5EF4-FFF2-40B4-BE49-F238E27FC236}">
                <a16:creationId xmlns:a16="http://schemas.microsoft.com/office/drawing/2014/main" id="{3EDE2F20-E6D1-4E84-B3B7-AA7C82297529}"/>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0198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5349F13E-5CA3-4D29-98BF-BBFDEFB79253}"/>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66313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a:t>3/23/2024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7E126685-7698-468C-BD2E-9C835AEDD01E}"/>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658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20A4CE5F-2B63-4558-917F-13D34E93242C}"/>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411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D99F817C-68C1-42ED-88DE-52B165912847}"/>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300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3/23/2024</a:t>
            </a:fld>
            <a:endParaRPr lang="en-US"/>
          </a:p>
        </p:txBody>
      </p:sp>
      <p:sp>
        <p:nvSpPr>
          <p:cNvPr id="5" name="Footer Placeholder 4"/>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9700F6C5-4098-4237-8790-828CD0238FF3}"/>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2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a:t>3/23/2024</a:t>
            </a:fld>
            <a:endParaRPr lang="en-US"/>
          </a:p>
        </p:txBody>
      </p:sp>
      <p:sp>
        <p:nvSpPr>
          <p:cNvPr id="6" name="Footer Placeholder 5"/>
          <p:cNvSpPr>
            <a:spLocks noGrp="1"/>
          </p:cNvSpPr>
          <p:nvPr>
            <p:ph type="ftr" sz="quarter" idx="11"/>
          </p:nvPr>
        </p:nvSpPr>
        <p:spPr/>
        <p:txBody>
          <a:bodyPr/>
          <a:lstStyle/>
          <a:p>
            <a:endParaRPr lang="en-US"/>
          </a:p>
        </p:txBody>
      </p:sp>
      <p:sp>
        <p:nvSpPr>
          <p:cNvPr id="9" name="Slide Number Placeholder 5">
            <a:extLst>
              <a:ext uri="{FF2B5EF4-FFF2-40B4-BE49-F238E27FC236}">
                <a16:creationId xmlns:a16="http://schemas.microsoft.com/office/drawing/2014/main" id="{65859572-F670-4663-8DCA-8392F016D116}"/>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5597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a:pPr/>
              <a:t>3/23/2024</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5">
            <a:extLst>
              <a:ext uri="{FF2B5EF4-FFF2-40B4-BE49-F238E27FC236}">
                <a16:creationId xmlns:a16="http://schemas.microsoft.com/office/drawing/2014/main" id="{DD971B45-F313-4757-BDD9-FBAECE6EA6A2}"/>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596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a:pPr/>
              <a:t>3/23/2024</a:t>
            </a:fld>
            <a:endParaRPr lang="en-US"/>
          </a:p>
        </p:txBody>
      </p:sp>
      <p:sp>
        <p:nvSpPr>
          <p:cNvPr id="4" name="Footer Placeholder 3"/>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DCC37F2E-4221-459B-BD2C-42EAD1F50B68}"/>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11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a:p>
        </p:txBody>
      </p:sp>
      <p:sp>
        <p:nvSpPr>
          <p:cNvPr id="6" name="Slide Number Placeholder 5">
            <a:extLst>
              <a:ext uri="{FF2B5EF4-FFF2-40B4-BE49-F238E27FC236}">
                <a16:creationId xmlns:a16="http://schemas.microsoft.com/office/drawing/2014/main" id="{C5CA9321-7CF0-4253-AB7F-88EF78614A87}"/>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39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a:t>3/23/2024</a:t>
            </a:fld>
            <a:endParaRPr lang="en-US"/>
          </a:p>
        </p:txBody>
      </p:sp>
      <p:sp>
        <p:nvSpPr>
          <p:cNvPr id="6" name="Footer Placeholder 5"/>
          <p:cNvSpPr>
            <a:spLocks noGrp="1"/>
          </p:cNvSpPr>
          <p:nvPr>
            <p:ph type="ftr" sz="quarter" idx="11"/>
          </p:nvPr>
        </p:nvSpPr>
        <p:spPr/>
        <p:txBody>
          <a:bodyPr/>
          <a:lstStyle/>
          <a:p>
            <a:endParaRPr lang="en-US"/>
          </a:p>
        </p:txBody>
      </p:sp>
      <p:sp>
        <p:nvSpPr>
          <p:cNvPr id="9" name="Slide Number Placeholder 5">
            <a:extLst>
              <a:ext uri="{FF2B5EF4-FFF2-40B4-BE49-F238E27FC236}">
                <a16:creationId xmlns:a16="http://schemas.microsoft.com/office/drawing/2014/main" id="{D3722603-733A-4543-804F-EA674453D4D0}"/>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82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61BEF0D-F0BB-DE4B-95CE-6DB70DBA9567}" type="datetimeFigureOut">
              <a:rPr lang="en-US"/>
              <a:pPr/>
              <a:t>3/23/2024</a:t>
            </a:fld>
            <a:endParaRPr lang="en-US"/>
          </a:p>
        </p:txBody>
      </p:sp>
      <p:sp>
        <p:nvSpPr>
          <p:cNvPr id="9" name="Slide Number Placeholder 5">
            <a:extLst>
              <a:ext uri="{FF2B5EF4-FFF2-40B4-BE49-F238E27FC236}">
                <a16:creationId xmlns:a16="http://schemas.microsoft.com/office/drawing/2014/main" id="{43071435-C926-4672-A0C0-4A9682F53D3E}"/>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994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a:pPr/>
              <a:t>3/23/2024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a:pPr/>
              <a:t>‹#›</a:t>
            </a:fld>
            <a:endParaRPr lang="en-US"/>
          </a:p>
        </p:txBody>
      </p:sp>
      <p:sp>
        <p:nvSpPr>
          <p:cNvPr id="7" name="Slide Number Placeholder 5">
            <a:extLst>
              <a:ext uri="{FF2B5EF4-FFF2-40B4-BE49-F238E27FC236}">
                <a16:creationId xmlns:a16="http://schemas.microsoft.com/office/drawing/2014/main" id="{F57F78B4-34A3-46BE-92AC-C59A405CE167}"/>
              </a:ext>
            </a:extLst>
          </p:cNvPr>
          <p:cNvSpPr txBox="1">
            <a:spLocks/>
          </p:cNvSpPr>
          <p:nvPr userDrawn="1"/>
        </p:nvSpPr>
        <p:spPr>
          <a:xfrm>
            <a:off x="8588040" y="131012"/>
            <a:ext cx="683339" cy="36512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2663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nlohmann/js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 09</a:t>
            </a:r>
          </a:p>
        </p:txBody>
      </p:sp>
      <p:sp>
        <p:nvSpPr>
          <p:cNvPr id="3" name="Subtitle 2"/>
          <p:cNvSpPr>
            <a:spLocks noGrp="1"/>
          </p:cNvSpPr>
          <p:nvPr>
            <p:ph type="subTitle" idx="1"/>
          </p:nvPr>
        </p:nvSpPr>
        <p:spPr/>
        <p:txBody>
          <a:bodyPr>
            <a:normAutofit/>
          </a:bodyPr>
          <a:lstStyle/>
          <a:p>
            <a:r>
              <a:rPr lang="en-US" dirty="0"/>
              <a:t>Simulation Architecture</a:t>
            </a:r>
          </a:p>
          <a:p>
            <a:r>
              <a:rPr lang="en-US" dirty="0"/>
              <a:t>Modeling Environments</a:t>
            </a:r>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C04DF-63A1-2443-597A-EC6595786D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B02025-D146-CDEA-CD9C-CA67FE8D6B5D}"/>
              </a:ext>
            </a:extLst>
          </p:cNvPr>
          <p:cNvSpPr>
            <a:spLocks noGrp="1"/>
          </p:cNvSpPr>
          <p:nvPr>
            <p:ph type="title"/>
          </p:nvPr>
        </p:nvSpPr>
        <p:spPr/>
        <p:txBody>
          <a:bodyPr/>
          <a:lstStyle/>
          <a:p>
            <a:r>
              <a:rPr lang="en-US" dirty="0"/>
              <a:t>Encapsulation within a Model</a:t>
            </a:r>
          </a:p>
        </p:txBody>
      </p:sp>
      <p:sp>
        <p:nvSpPr>
          <p:cNvPr id="3" name="Content Placeholder 2">
            <a:extLst>
              <a:ext uri="{FF2B5EF4-FFF2-40B4-BE49-F238E27FC236}">
                <a16:creationId xmlns:a16="http://schemas.microsoft.com/office/drawing/2014/main" id="{49AFA176-C2F2-8F4D-24EE-A4A1B5FCC9F6}"/>
              </a:ext>
            </a:extLst>
          </p:cNvPr>
          <p:cNvSpPr>
            <a:spLocks noGrp="1"/>
          </p:cNvSpPr>
          <p:nvPr>
            <p:ph idx="1"/>
          </p:nvPr>
        </p:nvSpPr>
        <p:spPr>
          <a:xfrm>
            <a:off x="677334" y="2160589"/>
            <a:ext cx="8596668" cy="4194491"/>
          </a:xfrm>
        </p:spPr>
        <p:txBody>
          <a:bodyPr>
            <a:normAutofit fontScale="92500" lnSpcReduction="10000"/>
          </a:bodyPr>
          <a:lstStyle/>
          <a:p>
            <a:r>
              <a:rPr lang="en-US" dirty="0"/>
              <a:t>Why wouldn’t we have a main function though? Well, it depends.</a:t>
            </a:r>
          </a:p>
          <a:p>
            <a:endParaRPr lang="en-US" dirty="0"/>
          </a:p>
          <a:p>
            <a:r>
              <a:rPr lang="en-US" b="1" i="1" u="sng" dirty="0"/>
              <a:t>We ultimately want to run our models and visualize them.</a:t>
            </a:r>
          </a:p>
          <a:p>
            <a:endParaRPr lang="en-US" dirty="0"/>
          </a:p>
          <a:p>
            <a:r>
              <a:rPr lang="en-US" dirty="0"/>
              <a:t>To do this we need to run the model and make sure it </a:t>
            </a:r>
            <a:r>
              <a:rPr lang="en-US" i="1" dirty="0"/>
              <a:t>outputs</a:t>
            </a:r>
            <a:r>
              <a:rPr lang="en-US" dirty="0"/>
              <a:t> some data. There are problems with this approach though:</a:t>
            </a:r>
          </a:p>
          <a:p>
            <a:pPr lvl="1"/>
            <a:r>
              <a:rPr lang="en-US" dirty="0"/>
              <a:t>What if it takes an obnoxiously long time to run the simulation to completion?</a:t>
            </a:r>
          </a:p>
          <a:p>
            <a:pPr lvl="1"/>
            <a:r>
              <a:rPr lang="en-US" dirty="0"/>
              <a:t>What if you do not want the simulation to explicitly end after some amount of time?</a:t>
            </a:r>
          </a:p>
          <a:p>
            <a:pPr lvl="1"/>
            <a:r>
              <a:rPr lang="en-US" dirty="0"/>
              <a:t>What if the simulation ends prematurely and the data is incomplete?</a:t>
            </a:r>
          </a:p>
          <a:p>
            <a:pPr lvl="1"/>
            <a:endParaRPr lang="en-US" dirty="0"/>
          </a:p>
          <a:p>
            <a:r>
              <a:rPr lang="en-US" dirty="0"/>
              <a:t>These two problems yield two requirements: we want to visualize our data </a:t>
            </a:r>
            <a:r>
              <a:rPr lang="en-US" i="1" dirty="0"/>
              <a:t>as it is being produced</a:t>
            </a:r>
            <a:r>
              <a:rPr lang="en-US" dirty="0"/>
              <a:t> and we want to run our simulations </a:t>
            </a:r>
            <a:r>
              <a:rPr lang="en-US" i="1" dirty="0"/>
              <a:t>potentially without a defined end time.</a:t>
            </a:r>
            <a:endParaRPr lang="en-US" dirty="0"/>
          </a:p>
        </p:txBody>
      </p:sp>
    </p:spTree>
    <p:extLst>
      <p:ext uri="{BB962C8B-B14F-4D97-AF65-F5344CB8AC3E}">
        <p14:creationId xmlns:p14="http://schemas.microsoft.com/office/powerpoint/2010/main" val="2040027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84E4C-9773-9455-E932-A6A49941F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DF6F6B-DB65-8D85-F99A-037F2E03B63F}"/>
              </a:ext>
            </a:extLst>
          </p:cNvPr>
          <p:cNvSpPr>
            <a:spLocks noGrp="1"/>
          </p:cNvSpPr>
          <p:nvPr>
            <p:ph type="title"/>
          </p:nvPr>
        </p:nvSpPr>
        <p:spPr/>
        <p:txBody>
          <a:bodyPr/>
          <a:lstStyle/>
          <a:p>
            <a:r>
              <a:rPr lang="en-US" dirty="0"/>
              <a:t>Encapsulation within a Model</a:t>
            </a:r>
          </a:p>
        </p:txBody>
      </p:sp>
      <p:sp>
        <p:nvSpPr>
          <p:cNvPr id="3" name="Content Placeholder 2">
            <a:extLst>
              <a:ext uri="{FF2B5EF4-FFF2-40B4-BE49-F238E27FC236}">
                <a16:creationId xmlns:a16="http://schemas.microsoft.com/office/drawing/2014/main" id="{1C7D10C1-0FBC-7707-CE2E-03C40FE6175A}"/>
              </a:ext>
            </a:extLst>
          </p:cNvPr>
          <p:cNvSpPr>
            <a:spLocks noGrp="1"/>
          </p:cNvSpPr>
          <p:nvPr>
            <p:ph idx="1"/>
          </p:nvPr>
        </p:nvSpPr>
        <p:spPr>
          <a:xfrm>
            <a:off x="677334" y="2160589"/>
            <a:ext cx="8596668" cy="4194491"/>
          </a:xfrm>
        </p:spPr>
        <p:txBody>
          <a:bodyPr>
            <a:normAutofit/>
          </a:bodyPr>
          <a:lstStyle/>
          <a:p>
            <a:r>
              <a:rPr lang="en-US" dirty="0"/>
              <a:t>Our dashboards have suffered with the fact that it needs to run our simulation to completion, read the output, store that data in memory, and then display it one slice at a time.</a:t>
            </a:r>
          </a:p>
          <a:p>
            <a:endParaRPr lang="en-US" dirty="0"/>
          </a:p>
          <a:p>
            <a:r>
              <a:rPr lang="en-US" dirty="0"/>
              <a:t>For adequately sized data this dashboard process is fast and performant (especially if the simulation is not faster-than-real-time (FTRT)), but we constantly are required to run the entire simulation to see even the beginning of it.</a:t>
            </a:r>
          </a:p>
          <a:p>
            <a:endParaRPr lang="en-US" dirty="0"/>
          </a:p>
          <a:p>
            <a:r>
              <a:rPr lang="en-US" dirty="0"/>
              <a:t>For larger, more complex data we need to </a:t>
            </a:r>
            <a:r>
              <a:rPr lang="en-US" b="1" dirty="0"/>
              <a:t>transfer</a:t>
            </a:r>
            <a:r>
              <a:rPr lang="en-US" dirty="0"/>
              <a:t> </a:t>
            </a:r>
            <a:r>
              <a:rPr lang="en-US" b="1" dirty="0"/>
              <a:t>large amounts of data through memory, </a:t>
            </a:r>
            <a:r>
              <a:rPr lang="en-US" dirty="0"/>
              <a:t>which may not be feasible at all!</a:t>
            </a:r>
          </a:p>
        </p:txBody>
      </p:sp>
    </p:spTree>
    <p:extLst>
      <p:ext uri="{BB962C8B-B14F-4D97-AF65-F5344CB8AC3E}">
        <p14:creationId xmlns:p14="http://schemas.microsoft.com/office/powerpoint/2010/main" val="1033992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BE40-3CE0-4B35-FF81-A45DCF262507}"/>
              </a:ext>
            </a:extLst>
          </p:cNvPr>
          <p:cNvSpPr>
            <a:spLocks noGrp="1"/>
          </p:cNvSpPr>
          <p:nvPr>
            <p:ph type="title"/>
          </p:nvPr>
        </p:nvSpPr>
        <p:spPr/>
        <p:txBody>
          <a:bodyPr/>
          <a:lstStyle/>
          <a:p>
            <a:r>
              <a:rPr lang="en-US" dirty="0"/>
              <a:t>Simulation Architecture</a:t>
            </a:r>
          </a:p>
        </p:txBody>
      </p:sp>
      <p:sp>
        <p:nvSpPr>
          <p:cNvPr id="4" name="Rectangle: Rounded Corners 3">
            <a:extLst>
              <a:ext uri="{FF2B5EF4-FFF2-40B4-BE49-F238E27FC236}">
                <a16:creationId xmlns:a16="http://schemas.microsoft.com/office/drawing/2014/main" id="{971DB33D-FC85-6C67-28EB-CA1A2EFF1A7F}"/>
              </a:ext>
            </a:extLst>
          </p:cNvPr>
          <p:cNvSpPr/>
          <p:nvPr/>
        </p:nvSpPr>
        <p:spPr>
          <a:xfrm>
            <a:off x="3151632" y="2048256"/>
            <a:ext cx="5888736" cy="3813048"/>
          </a:xfrm>
          <a:prstGeom prst="roundRect">
            <a:avLst>
              <a:gd name="adj" fmla="val 3057"/>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t>Model</a:t>
            </a:r>
          </a:p>
          <a:p>
            <a:pPr algn="ctr"/>
            <a:endParaRPr lang="en-US" dirty="0"/>
          </a:p>
          <a:p>
            <a:pPr marL="285750" indent="-285750">
              <a:buFont typeface="Arial" panose="020B0604020202020204" pitchFamily="34" charset="0"/>
              <a:buChar char="•"/>
            </a:pPr>
            <a:r>
              <a:rPr lang="en-US" dirty="0"/>
              <a:t>initialize</a:t>
            </a:r>
          </a:p>
          <a:p>
            <a:pPr marL="742950" lvl="1" indent="-285750">
              <a:buFont typeface="Arial" panose="020B0604020202020204" pitchFamily="34" charset="0"/>
              <a:buChar char="•"/>
            </a:pPr>
            <a:r>
              <a:rPr lang="en-US" dirty="0"/>
              <a:t>configures the model</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update</a:t>
            </a:r>
          </a:p>
          <a:p>
            <a:pPr marL="742950" lvl="1" indent="-285750">
              <a:buFont typeface="Arial" panose="020B0604020202020204" pitchFamily="34" charset="0"/>
              <a:buChar char="•"/>
            </a:pPr>
            <a:r>
              <a:rPr lang="en-US" dirty="0"/>
              <a:t>moves the model forward in time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finalize</a:t>
            </a:r>
          </a:p>
          <a:p>
            <a:pPr marL="742950" lvl="1" indent="-285750">
              <a:buFont typeface="Arial" panose="020B0604020202020204" pitchFamily="34" charset="0"/>
              <a:buChar char="•"/>
            </a:pPr>
            <a:r>
              <a:rPr lang="en-US" dirty="0"/>
              <a:t>final steps to take at simulation completion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entities, time, etc.</a:t>
            </a:r>
          </a:p>
          <a:p>
            <a:pPr marL="742950" lvl="1" indent="-285750">
              <a:buFont typeface="Arial" panose="020B0604020202020204" pitchFamily="34" charset="0"/>
              <a:buChar char="•"/>
            </a:pPr>
            <a:r>
              <a:rPr lang="en-US" dirty="0"/>
              <a:t>everything the makes the model what it is</a:t>
            </a:r>
          </a:p>
        </p:txBody>
      </p:sp>
      <p:sp>
        <p:nvSpPr>
          <p:cNvPr id="5" name="Rectangle: Rounded Corners 4">
            <a:extLst>
              <a:ext uri="{FF2B5EF4-FFF2-40B4-BE49-F238E27FC236}">
                <a16:creationId xmlns:a16="http://schemas.microsoft.com/office/drawing/2014/main" id="{768170FD-09B3-F3FC-8F50-FDEA915772DD}"/>
              </a:ext>
            </a:extLst>
          </p:cNvPr>
          <p:cNvSpPr/>
          <p:nvPr/>
        </p:nvSpPr>
        <p:spPr>
          <a:xfrm>
            <a:off x="9784464" y="1536192"/>
            <a:ext cx="2039112" cy="102412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Entity</a:t>
            </a:r>
          </a:p>
        </p:txBody>
      </p:sp>
      <p:sp>
        <p:nvSpPr>
          <p:cNvPr id="6" name="Rectangle: Rounded Corners 5">
            <a:extLst>
              <a:ext uri="{FF2B5EF4-FFF2-40B4-BE49-F238E27FC236}">
                <a16:creationId xmlns:a16="http://schemas.microsoft.com/office/drawing/2014/main" id="{95529DE6-DD0D-DD05-FCBA-DB59AAEF2413}"/>
              </a:ext>
            </a:extLst>
          </p:cNvPr>
          <p:cNvSpPr/>
          <p:nvPr/>
        </p:nvSpPr>
        <p:spPr>
          <a:xfrm>
            <a:off x="9784464" y="3442716"/>
            <a:ext cx="2039112" cy="1024128"/>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Environment</a:t>
            </a:r>
          </a:p>
        </p:txBody>
      </p:sp>
      <p:sp>
        <p:nvSpPr>
          <p:cNvPr id="9" name="Rectangle: Rounded Corners 8">
            <a:extLst>
              <a:ext uri="{FF2B5EF4-FFF2-40B4-BE49-F238E27FC236}">
                <a16:creationId xmlns:a16="http://schemas.microsoft.com/office/drawing/2014/main" id="{76AB5714-D0AD-1E6D-83A4-9055056EB34C}"/>
              </a:ext>
            </a:extLst>
          </p:cNvPr>
          <p:cNvSpPr/>
          <p:nvPr/>
        </p:nvSpPr>
        <p:spPr>
          <a:xfrm>
            <a:off x="9784464" y="5349240"/>
            <a:ext cx="2039112" cy="1024128"/>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a:t>
            </a:r>
          </a:p>
        </p:txBody>
      </p:sp>
      <p:cxnSp>
        <p:nvCxnSpPr>
          <p:cNvPr id="11" name="Connector: Elbow 10">
            <a:extLst>
              <a:ext uri="{FF2B5EF4-FFF2-40B4-BE49-F238E27FC236}">
                <a16:creationId xmlns:a16="http://schemas.microsoft.com/office/drawing/2014/main" id="{334E385A-AF30-BD20-F071-656F3420CE48}"/>
              </a:ext>
            </a:extLst>
          </p:cNvPr>
          <p:cNvCxnSpPr>
            <a:cxnSpLocks/>
            <a:stCxn id="5" idx="1"/>
            <a:endCxn id="4" idx="3"/>
          </p:cNvCxnSpPr>
          <p:nvPr/>
        </p:nvCxnSpPr>
        <p:spPr>
          <a:xfrm rot="10800000" flipV="1">
            <a:off x="9040368" y="2048256"/>
            <a:ext cx="744096" cy="1906524"/>
          </a:xfrm>
          <a:prstGeom prst="bentConnector3">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3E3244F1-5D47-B4C3-DD76-738F3E8FA73F}"/>
              </a:ext>
            </a:extLst>
          </p:cNvPr>
          <p:cNvCxnSpPr>
            <a:cxnSpLocks/>
            <a:stCxn id="9" idx="1"/>
            <a:endCxn id="4" idx="3"/>
          </p:cNvCxnSpPr>
          <p:nvPr/>
        </p:nvCxnSpPr>
        <p:spPr>
          <a:xfrm rot="10800000">
            <a:off x="9040368" y="3954780"/>
            <a:ext cx="744096" cy="1906524"/>
          </a:xfrm>
          <a:prstGeom prst="bentConnector3">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D2716DC-14E7-8E18-DA98-78A8FCCC219B}"/>
              </a:ext>
            </a:extLst>
          </p:cNvPr>
          <p:cNvCxnSpPr>
            <a:cxnSpLocks/>
            <a:stCxn id="6" idx="1"/>
            <a:endCxn id="4" idx="3"/>
          </p:cNvCxnSpPr>
          <p:nvPr/>
        </p:nvCxnSpPr>
        <p:spPr>
          <a:xfrm flipH="1">
            <a:off x="9040368" y="3954780"/>
            <a:ext cx="744096" cy="0"/>
          </a:xfrm>
          <a:prstGeom prst="straightConnector1">
            <a:avLst/>
          </a:prstGeom>
          <a:ln w="28575">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39EA8ACF-9D1C-25D5-38A7-807E9EC4648B}"/>
              </a:ext>
            </a:extLst>
          </p:cNvPr>
          <p:cNvSpPr/>
          <p:nvPr/>
        </p:nvSpPr>
        <p:spPr>
          <a:xfrm>
            <a:off x="368424" y="1536192"/>
            <a:ext cx="2039112" cy="1024128"/>
          </a:xfrm>
          <a:prstGeom prst="roundRect">
            <a:avLst>
              <a:gd name="adj" fmla="val 7728"/>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sp>
        <p:nvSpPr>
          <p:cNvPr id="26" name="Rectangle: Rounded Corners 25">
            <a:extLst>
              <a:ext uri="{FF2B5EF4-FFF2-40B4-BE49-F238E27FC236}">
                <a16:creationId xmlns:a16="http://schemas.microsoft.com/office/drawing/2014/main" id="{584EE090-2AB2-C7C0-E7C4-610D088BB8D8}"/>
              </a:ext>
            </a:extLst>
          </p:cNvPr>
          <p:cNvSpPr/>
          <p:nvPr/>
        </p:nvSpPr>
        <p:spPr>
          <a:xfrm>
            <a:off x="368424" y="5349240"/>
            <a:ext cx="2039112" cy="1024128"/>
          </a:xfrm>
          <a:prstGeom prst="roundRect">
            <a:avLst>
              <a:gd name="adj" fmla="val 7728"/>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dashboard</a:t>
            </a:r>
          </a:p>
        </p:txBody>
      </p:sp>
      <p:cxnSp>
        <p:nvCxnSpPr>
          <p:cNvPr id="29" name="Connector: Elbow 28">
            <a:extLst>
              <a:ext uri="{FF2B5EF4-FFF2-40B4-BE49-F238E27FC236}">
                <a16:creationId xmlns:a16="http://schemas.microsoft.com/office/drawing/2014/main" id="{7BA0D443-94E2-394E-D352-624E8161A67F}"/>
              </a:ext>
            </a:extLst>
          </p:cNvPr>
          <p:cNvCxnSpPr>
            <a:cxnSpLocks/>
            <a:stCxn id="25" idx="3"/>
            <a:endCxn id="4" idx="1"/>
          </p:cNvCxnSpPr>
          <p:nvPr/>
        </p:nvCxnSpPr>
        <p:spPr>
          <a:xfrm>
            <a:off x="2407536" y="2048256"/>
            <a:ext cx="744096" cy="1906524"/>
          </a:xfrm>
          <a:prstGeom prst="bentConnector3">
            <a:avLst>
              <a:gd name="adj1" fmla="val 50000"/>
            </a:avLst>
          </a:prstGeom>
          <a:ln w="28575">
            <a:solidFill>
              <a:schemeClr val="tx1"/>
            </a:solidFill>
            <a:prstDash val="sysDot"/>
            <a:headEnd type="triangle" w="lg" len="lg"/>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AEDD61C-7197-603F-3476-1650001B46D0}"/>
              </a:ext>
            </a:extLst>
          </p:cNvPr>
          <p:cNvCxnSpPr>
            <a:cxnSpLocks/>
            <a:stCxn id="26" idx="3"/>
            <a:endCxn id="4" idx="1"/>
          </p:cNvCxnSpPr>
          <p:nvPr/>
        </p:nvCxnSpPr>
        <p:spPr>
          <a:xfrm flipV="1">
            <a:off x="2407536" y="3954780"/>
            <a:ext cx="744096" cy="1906524"/>
          </a:xfrm>
          <a:prstGeom prst="bentConnector3">
            <a:avLst>
              <a:gd name="adj1" fmla="val 50000"/>
            </a:avLst>
          </a:prstGeom>
          <a:ln w="28575">
            <a:solidFill>
              <a:schemeClr val="tx1"/>
            </a:solidFill>
            <a:prstDash val="sysDot"/>
            <a:headEnd type="triangle" w="lg" len="lg"/>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90C9787-EDE1-DBE7-F83D-7A561714585E}"/>
              </a:ext>
            </a:extLst>
          </p:cNvPr>
          <p:cNvSpPr txBox="1"/>
          <p:nvPr/>
        </p:nvSpPr>
        <p:spPr>
          <a:xfrm>
            <a:off x="380379" y="3293060"/>
            <a:ext cx="2400176" cy="1323439"/>
          </a:xfrm>
          <a:prstGeom prst="rect">
            <a:avLst/>
          </a:prstGeom>
          <a:noFill/>
        </p:spPr>
        <p:txBody>
          <a:bodyPr wrap="square" rtlCol="0">
            <a:spAutoFit/>
          </a:bodyPr>
          <a:lstStyle/>
          <a:p>
            <a:r>
              <a:rPr lang="en-US" sz="1600" dirty="0"/>
              <a:t>While both main and a dashboard may exist simultaneously, only one is ever used at a given time.</a:t>
            </a:r>
          </a:p>
        </p:txBody>
      </p:sp>
    </p:spTree>
    <p:extLst>
      <p:ext uri="{BB962C8B-B14F-4D97-AF65-F5344CB8AC3E}">
        <p14:creationId xmlns:p14="http://schemas.microsoft.com/office/powerpoint/2010/main" val="3782152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F6DC3-D7B6-6D0B-BA75-46707949FB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F95183-E3A8-B9E9-06EC-CC5DD47902E7}"/>
              </a:ext>
            </a:extLst>
          </p:cNvPr>
          <p:cNvSpPr>
            <a:spLocks noGrp="1"/>
          </p:cNvSpPr>
          <p:nvPr>
            <p:ph type="title"/>
          </p:nvPr>
        </p:nvSpPr>
        <p:spPr/>
        <p:txBody>
          <a:bodyPr/>
          <a:lstStyle/>
          <a:p>
            <a:r>
              <a:rPr lang="en-US" dirty="0"/>
              <a:t>Simulation Architecture</a:t>
            </a:r>
          </a:p>
        </p:txBody>
      </p:sp>
      <p:sp>
        <p:nvSpPr>
          <p:cNvPr id="3" name="Content Placeholder 2">
            <a:extLst>
              <a:ext uri="{FF2B5EF4-FFF2-40B4-BE49-F238E27FC236}">
                <a16:creationId xmlns:a16="http://schemas.microsoft.com/office/drawing/2014/main" id="{7A50BD64-C25D-87FF-0381-2FEFD0571985}"/>
              </a:ext>
            </a:extLst>
          </p:cNvPr>
          <p:cNvSpPr>
            <a:spLocks noGrp="1"/>
          </p:cNvSpPr>
          <p:nvPr>
            <p:ph idx="1"/>
          </p:nvPr>
        </p:nvSpPr>
        <p:spPr>
          <a:xfrm>
            <a:off x="677334" y="2160589"/>
            <a:ext cx="8596668" cy="4194491"/>
          </a:xfrm>
        </p:spPr>
        <p:txBody>
          <a:bodyPr>
            <a:normAutofit/>
          </a:bodyPr>
          <a:lstStyle/>
          <a:p>
            <a:r>
              <a:rPr lang="en-US" b="1" dirty="0"/>
              <a:t>main</a:t>
            </a:r>
            <a:r>
              <a:rPr lang="en-US" dirty="0"/>
              <a:t> and </a:t>
            </a:r>
            <a:r>
              <a:rPr lang="en-US" b="1" dirty="0"/>
              <a:t>dashboard</a:t>
            </a:r>
            <a:r>
              <a:rPr lang="en-US" dirty="0"/>
              <a:t> are called consumers, or users, of the model.</a:t>
            </a:r>
          </a:p>
          <a:p>
            <a:endParaRPr lang="en-US" b="1" dirty="0"/>
          </a:p>
          <a:p>
            <a:r>
              <a:rPr lang="en-US" dirty="0"/>
              <a:t>They are responsible for creating, initializing, updating, and finalizing the model.</a:t>
            </a:r>
          </a:p>
          <a:p>
            <a:endParaRPr lang="en-US" dirty="0"/>
          </a:p>
          <a:p>
            <a:r>
              <a:rPr lang="en-US" dirty="0"/>
              <a:t>As the model updates, the consumer will pull data from the model and do something with it.</a:t>
            </a:r>
          </a:p>
          <a:p>
            <a:pPr lvl="1"/>
            <a:r>
              <a:rPr lang="en-US" b="1" dirty="0"/>
              <a:t>main </a:t>
            </a:r>
            <a:r>
              <a:rPr lang="en-US" dirty="0"/>
              <a:t>will typically log the data</a:t>
            </a:r>
          </a:p>
          <a:p>
            <a:pPr lvl="1"/>
            <a:r>
              <a:rPr lang="en-US" b="1" dirty="0"/>
              <a:t>dashboard </a:t>
            </a:r>
            <a:r>
              <a:rPr lang="en-US" dirty="0"/>
              <a:t>will typically visualize the data</a:t>
            </a:r>
          </a:p>
        </p:txBody>
      </p:sp>
    </p:spTree>
    <p:extLst>
      <p:ext uri="{BB962C8B-B14F-4D97-AF65-F5344CB8AC3E}">
        <p14:creationId xmlns:p14="http://schemas.microsoft.com/office/powerpoint/2010/main" val="4068639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87735-A3B4-2C2B-B5DE-5FC32B620056}"/>
              </a:ext>
            </a:extLst>
          </p:cNvPr>
          <p:cNvSpPr>
            <a:spLocks noGrp="1"/>
          </p:cNvSpPr>
          <p:nvPr>
            <p:ph type="title"/>
          </p:nvPr>
        </p:nvSpPr>
        <p:spPr/>
        <p:txBody>
          <a:bodyPr/>
          <a:lstStyle/>
          <a:p>
            <a:r>
              <a:rPr lang="en-US" dirty="0"/>
              <a:t>Simulation Architecture</a:t>
            </a:r>
          </a:p>
        </p:txBody>
      </p:sp>
      <p:sp>
        <p:nvSpPr>
          <p:cNvPr id="3" name="Content Placeholder 2">
            <a:extLst>
              <a:ext uri="{FF2B5EF4-FFF2-40B4-BE49-F238E27FC236}">
                <a16:creationId xmlns:a16="http://schemas.microsoft.com/office/drawing/2014/main" id="{FE8CF204-16EE-A44C-B548-099727DD6A58}"/>
              </a:ext>
            </a:extLst>
          </p:cNvPr>
          <p:cNvSpPr>
            <a:spLocks noGrp="1"/>
          </p:cNvSpPr>
          <p:nvPr>
            <p:ph idx="1"/>
          </p:nvPr>
        </p:nvSpPr>
        <p:spPr/>
        <p:txBody>
          <a:bodyPr vert="horz" lIns="91440" tIns="45720" rIns="91440" bIns="45720" rtlCol="0" anchor="t">
            <a:normAutofit/>
          </a:bodyPr>
          <a:lstStyle/>
          <a:p>
            <a:r>
              <a:rPr lang="en-US" dirty="0"/>
              <a:t>At this moment in the semester, we are mostly done learning new C++.</a:t>
            </a:r>
          </a:p>
          <a:p>
            <a:pPr lvl="1">
              <a:buFont typeface="Courier New" charset="2"/>
              <a:buChar char="o"/>
            </a:pPr>
            <a:r>
              <a:rPr lang="en-US" dirty="0"/>
              <a:t>Anything we learn will just be minor details building onto what we already know.</a:t>
            </a:r>
          </a:p>
          <a:p>
            <a:pPr lvl="1">
              <a:buFont typeface="Courier New" charset="2"/>
              <a:buChar char="o"/>
            </a:pPr>
            <a:endParaRPr lang="en-US" dirty="0"/>
          </a:p>
          <a:p>
            <a:r>
              <a:rPr lang="en-US" dirty="0"/>
              <a:t>We can now talk about how we should be structuring more capable simulations.</a:t>
            </a:r>
          </a:p>
          <a:p>
            <a:endParaRPr lang="en-US" dirty="0"/>
          </a:p>
          <a:p>
            <a:r>
              <a:rPr lang="en-US" dirty="0"/>
              <a:t>We have written C++ programs with very basic structures thus far, but we can do much better.</a:t>
            </a:r>
          </a:p>
        </p:txBody>
      </p:sp>
    </p:spTree>
    <p:extLst>
      <p:ext uri="{BB962C8B-B14F-4D97-AF65-F5344CB8AC3E}">
        <p14:creationId xmlns:p14="http://schemas.microsoft.com/office/powerpoint/2010/main" val="1120265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7FC9-231F-2F4D-051B-02AEA9F53B3D}"/>
              </a:ext>
            </a:extLst>
          </p:cNvPr>
          <p:cNvSpPr>
            <a:spLocks noGrp="1"/>
          </p:cNvSpPr>
          <p:nvPr>
            <p:ph type="title"/>
          </p:nvPr>
        </p:nvSpPr>
        <p:spPr/>
        <p:txBody>
          <a:bodyPr/>
          <a:lstStyle/>
          <a:p>
            <a:r>
              <a:rPr lang="en-US" dirty="0"/>
              <a:t>Simulation Architecture</a:t>
            </a:r>
            <a:endParaRPr lang="en-US" dirty="0">
              <a:solidFill>
                <a:srgbClr val="000000"/>
              </a:solidFill>
            </a:endParaRPr>
          </a:p>
          <a:p>
            <a:endParaRPr lang="en-US" dirty="0"/>
          </a:p>
        </p:txBody>
      </p:sp>
      <p:sp>
        <p:nvSpPr>
          <p:cNvPr id="3" name="Content Placeholder 2">
            <a:extLst>
              <a:ext uri="{FF2B5EF4-FFF2-40B4-BE49-F238E27FC236}">
                <a16:creationId xmlns:a16="http://schemas.microsoft.com/office/drawing/2014/main" id="{5FC30C38-4530-8E66-5698-7DB3F09B9ADD}"/>
              </a:ext>
            </a:extLst>
          </p:cNvPr>
          <p:cNvSpPr>
            <a:spLocks noGrp="1"/>
          </p:cNvSpPr>
          <p:nvPr>
            <p:ph idx="1"/>
          </p:nvPr>
        </p:nvSpPr>
        <p:spPr/>
        <p:txBody>
          <a:bodyPr vert="horz" lIns="91440" tIns="45720" rIns="91440" bIns="45720" rtlCol="0" anchor="t">
            <a:normAutofit/>
          </a:bodyPr>
          <a:lstStyle/>
          <a:p>
            <a:r>
              <a:rPr lang="en-US" dirty="0"/>
              <a:t>Our goals are simple:</a:t>
            </a:r>
          </a:p>
          <a:p>
            <a:pPr lvl="1">
              <a:buFont typeface="Courier New" charset="2"/>
              <a:buChar char="o"/>
            </a:pPr>
            <a:r>
              <a:rPr lang="en-US" dirty="0"/>
              <a:t>We want to </a:t>
            </a:r>
            <a:r>
              <a:rPr lang="en-US" i="1" dirty="0"/>
              <a:t>configure </a:t>
            </a:r>
            <a:r>
              <a:rPr lang="en-US" dirty="0"/>
              <a:t>our simulations without needing to recompile them</a:t>
            </a:r>
          </a:p>
          <a:p>
            <a:pPr lvl="1">
              <a:buFont typeface="Courier New" charset="2"/>
              <a:buChar char="o"/>
            </a:pPr>
            <a:r>
              <a:rPr lang="en-US" dirty="0"/>
              <a:t>We want to encapsulate our simulations within a </a:t>
            </a:r>
            <a:r>
              <a:rPr lang="en-US" i="1" dirty="0"/>
              <a:t>model</a:t>
            </a:r>
          </a:p>
        </p:txBody>
      </p:sp>
    </p:spTree>
    <p:extLst>
      <p:ext uri="{BB962C8B-B14F-4D97-AF65-F5344CB8AC3E}">
        <p14:creationId xmlns:p14="http://schemas.microsoft.com/office/powerpoint/2010/main" val="288623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7FC9-231F-2F4D-051B-02AEA9F53B3D}"/>
              </a:ext>
            </a:extLst>
          </p:cNvPr>
          <p:cNvSpPr>
            <a:spLocks noGrp="1"/>
          </p:cNvSpPr>
          <p:nvPr>
            <p:ph type="title"/>
          </p:nvPr>
        </p:nvSpPr>
        <p:spPr/>
        <p:txBody>
          <a:bodyPr/>
          <a:lstStyle/>
          <a:p>
            <a:r>
              <a:rPr lang="en-US" dirty="0"/>
              <a:t>Configuring Simulations</a:t>
            </a:r>
            <a:endParaRPr lang="en-US" dirty="0">
              <a:solidFill>
                <a:srgbClr val="000000"/>
              </a:solidFill>
            </a:endParaRPr>
          </a:p>
          <a:p>
            <a:endParaRPr lang="en-US" dirty="0"/>
          </a:p>
        </p:txBody>
      </p:sp>
      <p:sp>
        <p:nvSpPr>
          <p:cNvPr id="3" name="Content Placeholder 2">
            <a:extLst>
              <a:ext uri="{FF2B5EF4-FFF2-40B4-BE49-F238E27FC236}">
                <a16:creationId xmlns:a16="http://schemas.microsoft.com/office/drawing/2014/main" id="{5FC30C38-4530-8E66-5698-7DB3F09B9ADD}"/>
              </a:ext>
            </a:extLst>
          </p:cNvPr>
          <p:cNvSpPr>
            <a:spLocks noGrp="1"/>
          </p:cNvSpPr>
          <p:nvPr>
            <p:ph idx="1"/>
          </p:nvPr>
        </p:nvSpPr>
        <p:spPr/>
        <p:txBody>
          <a:bodyPr vert="horz" lIns="91440" tIns="45720" rIns="91440" bIns="45720" rtlCol="0" anchor="t">
            <a:normAutofit/>
          </a:bodyPr>
          <a:lstStyle/>
          <a:p>
            <a:r>
              <a:rPr lang="en-US" dirty="0"/>
              <a:t>Configuring simulations is done by passing data into our simulations </a:t>
            </a:r>
            <a:r>
              <a:rPr lang="en-US" i="1" dirty="0"/>
              <a:t>when we execute the program</a:t>
            </a:r>
            <a:r>
              <a:rPr lang="en-US" dirty="0"/>
              <a:t>.</a:t>
            </a:r>
          </a:p>
          <a:p>
            <a:endParaRPr lang="en-US" i="1" dirty="0"/>
          </a:p>
          <a:p>
            <a:r>
              <a:rPr lang="en-US" dirty="0"/>
              <a:t>Using </a:t>
            </a:r>
            <a:r>
              <a:rPr lang="en-US" i="1" dirty="0"/>
              <a:t>std::cin</a:t>
            </a:r>
            <a:r>
              <a:rPr lang="en-US" dirty="0"/>
              <a:t> however is extremely clunky; what if we need to supply a few dozen different parameters?</a:t>
            </a:r>
          </a:p>
          <a:p>
            <a:endParaRPr lang="en-US" dirty="0"/>
          </a:p>
          <a:p>
            <a:r>
              <a:rPr lang="en-US" dirty="0"/>
              <a:t>We can use </a:t>
            </a:r>
            <a:r>
              <a:rPr lang="en-US" i="1" dirty="0"/>
              <a:t>configuration files</a:t>
            </a:r>
            <a:endParaRPr lang="en-US" dirty="0"/>
          </a:p>
        </p:txBody>
      </p:sp>
    </p:spTree>
    <p:extLst>
      <p:ext uri="{BB962C8B-B14F-4D97-AF65-F5344CB8AC3E}">
        <p14:creationId xmlns:p14="http://schemas.microsoft.com/office/powerpoint/2010/main" val="28280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C4749-45F3-BAED-DE8D-27AD1833A3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7CDF0F-F61C-F2B0-01A9-DDA221B149A9}"/>
              </a:ext>
            </a:extLst>
          </p:cNvPr>
          <p:cNvSpPr>
            <a:spLocks noGrp="1"/>
          </p:cNvSpPr>
          <p:nvPr>
            <p:ph type="title"/>
          </p:nvPr>
        </p:nvSpPr>
        <p:spPr/>
        <p:txBody>
          <a:bodyPr/>
          <a:lstStyle/>
          <a:p>
            <a:r>
              <a:rPr lang="en-US" dirty="0"/>
              <a:t>Configuring Simulations</a:t>
            </a:r>
            <a:endParaRPr lang="en-US" dirty="0">
              <a:solidFill>
                <a:srgbClr val="000000"/>
              </a:solidFill>
            </a:endParaRPr>
          </a:p>
          <a:p>
            <a:endParaRPr lang="en-US" dirty="0"/>
          </a:p>
        </p:txBody>
      </p:sp>
      <p:sp>
        <p:nvSpPr>
          <p:cNvPr id="3" name="Content Placeholder 2">
            <a:extLst>
              <a:ext uri="{FF2B5EF4-FFF2-40B4-BE49-F238E27FC236}">
                <a16:creationId xmlns:a16="http://schemas.microsoft.com/office/drawing/2014/main" id="{C4C8DE54-295A-C1BB-FEA9-E2048249D7A6}"/>
              </a:ext>
            </a:extLst>
          </p:cNvPr>
          <p:cNvSpPr>
            <a:spLocks noGrp="1"/>
          </p:cNvSpPr>
          <p:nvPr>
            <p:ph idx="1"/>
          </p:nvPr>
        </p:nvSpPr>
        <p:spPr/>
        <p:txBody>
          <a:bodyPr vert="horz" lIns="91440" tIns="45720" rIns="91440" bIns="45720" rtlCol="0" anchor="t">
            <a:normAutofit fontScale="92500" lnSpcReduction="10000"/>
          </a:bodyPr>
          <a:lstStyle/>
          <a:p>
            <a:r>
              <a:rPr lang="en-US" dirty="0"/>
              <a:t>A configuration file is a file that contains data that is processed by the simulation, and that data is used to set variables, parameters, etc..</a:t>
            </a:r>
          </a:p>
          <a:p>
            <a:endParaRPr lang="en-US" dirty="0"/>
          </a:p>
          <a:p>
            <a:r>
              <a:rPr lang="en-US" dirty="0"/>
              <a:t>Because we are reading data from a file to set values within our program, we only need to change the configuration while when we want to set a variable to a different value.</a:t>
            </a:r>
          </a:p>
          <a:p>
            <a:endParaRPr lang="en-US" dirty="0"/>
          </a:p>
          <a:p>
            <a:r>
              <a:rPr lang="en-US" dirty="0"/>
              <a:t>We will use a data format called JSON </a:t>
            </a:r>
            <a:r>
              <a:rPr lang="en-US" sz="1400" dirty="0"/>
              <a:t>(JavaScript Object Notation)</a:t>
            </a:r>
            <a:r>
              <a:rPr lang="en-US" dirty="0"/>
              <a:t> to define simulation parameters.</a:t>
            </a:r>
          </a:p>
          <a:p>
            <a:endParaRPr lang="en-US" dirty="0"/>
          </a:p>
          <a:p>
            <a:r>
              <a:rPr lang="en-US" dirty="0"/>
              <a:t>We will use a tool called </a:t>
            </a:r>
            <a:r>
              <a:rPr lang="en-US" b="0" i="1" dirty="0" err="1">
                <a:solidFill>
                  <a:srgbClr val="212529"/>
                </a:solidFill>
                <a:effectLst/>
                <a:latin typeface="Roboto" panose="020F0502020204030204" pitchFamily="2" charset="0"/>
              </a:rPr>
              <a:t>nlohmann_json</a:t>
            </a:r>
            <a:endParaRPr lang="en-US" b="0" i="1" dirty="0">
              <a:solidFill>
                <a:srgbClr val="212529"/>
              </a:solidFill>
              <a:effectLst/>
              <a:latin typeface="Roboto" panose="020F0502020204030204" pitchFamily="2" charset="0"/>
            </a:endParaRPr>
          </a:p>
          <a:p>
            <a:pPr lvl="1"/>
            <a:r>
              <a:rPr lang="en-US" dirty="0">
                <a:solidFill>
                  <a:srgbClr val="212529"/>
                </a:solidFill>
                <a:latin typeface="Roboto" panose="020F0502020204030204" pitchFamily="2" charset="0"/>
                <a:hlinkClick r:id="rId2"/>
              </a:rPr>
              <a:t>https://github.com/nlohmann/json</a:t>
            </a:r>
            <a:r>
              <a:rPr lang="en-US" dirty="0">
                <a:solidFill>
                  <a:srgbClr val="212529"/>
                </a:solidFill>
                <a:latin typeface="Roboto" panose="020F0502020204030204" pitchFamily="2" charset="0"/>
              </a:rPr>
              <a:t> </a:t>
            </a:r>
            <a:endParaRPr lang="en-US" dirty="0"/>
          </a:p>
        </p:txBody>
      </p:sp>
    </p:spTree>
    <p:extLst>
      <p:ext uri="{BB962C8B-B14F-4D97-AF65-F5344CB8AC3E}">
        <p14:creationId xmlns:p14="http://schemas.microsoft.com/office/powerpoint/2010/main" val="2303742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2C921-B19D-A14E-A380-3FD721B04E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1ECA47-6A0B-05EF-032D-8CE8BE347DA8}"/>
              </a:ext>
            </a:extLst>
          </p:cNvPr>
          <p:cNvSpPr>
            <a:spLocks noGrp="1"/>
          </p:cNvSpPr>
          <p:nvPr>
            <p:ph type="title"/>
          </p:nvPr>
        </p:nvSpPr>
        <p:spPr/>
        <p:txBody>
          <a:bodyPr/>
          <a:lstStyle/>
          <a:p>
            <a:r>
              <a:rPr lang="en-US" dirty="0"/>
              <a:t>Configuring Simulations</a:t>
            </a:r>
            <a:endParaRPr lang="en-US" dirty="0">
              <a:solidFill>
                <a:srgbClr val="000000"/>
              </a:solidFill>
            </a:endParaRPr>
          </a:p>
          <a:p>
            <a:endParaRPr lang="en-US" dirty="0"/>
          </a:p>
        </p:txBody>
      </p:sp>
      <p:sp>
        <p:nvSpPr>
          <p:cNvPr id="3" name="Content Placeholder 2">
            <a:extLst>
              <a:ext uri="{FF2B5EF4-FFF2-40B4-BE49-F238E27FC236}">
                <a16:creationId xmlns:a16="http://schemas.microsoft.com/office/drawing/2014/main" id="{757ED41D-6A29-A148-FD56-E38588BE4E2A}"/>
              </a:ext>
            </a:extLst>
          </p:cNvPr>
          <p:cNvSpPr>
            <a:spLocks noGrp="1"/>
          </p:cNvSpPr>
          <p:nvPr>
            <p:ph idx="1"/>
          </p:nvPr>
        </p:nvSpPr>
        <p:spPr/>
        <p:txBody>
          <a:bodyPr vert="horz" lIns="91440" tIns="45720" rIns="91440" bIns="45720" rtlCol="0" anchor="t">
            <a:normAutofit/>
          </a:bodyPr>
          <a:lstStyle/>
          <a:p>
            <a:r>
              <a:rPr lang="en-US" dirty="0"/>
              <a:t>What goes into a configuration file?</a:t>
            </a:r>
          </a:p>
          <a:p>
            <a:pPr lvl="1"/>
            <a:r>
              <a:rPr lang="en-US" dirty="0"/>
              <a:t>Discrete, explicit values</a:t>
            </a:r>
          </a:p>
          <a:p>
            <a:pPr lvl="1"/>
            <a:endParaRPr lang="en-US" dirty="0"/>
          </a:p>
          <a:p>
            <a:r>
              <a:rPr lang="en-US" dirty="0"/>
              <a:t>What does not go into a configuration file?</a:t>
            </a:r>
          </a:p>
          <a:p>
            <a:pPr lvl="1"/>
            <a:r>
              <a:rPr lang="en-US" dirty="0"/>
              <a:t>Dynamic values</a:t>
            </a:r>
          </a:p>
          <a:p>
            <a:pPr lvl="1"/>
            <a:r>
              <a:rPr lang="en-US" dirty="0"/>
              <a:t>Functions</a:t>
            </a:r>
          </a:p>
          <a:p>
            <a:pPr lvl="1"/>
            <a:r>
              <a:rPr lang="en-US" dirty="0"/>
              <a:t>Conditions/control constructures (if, for, while, etc.)</a:t>
            </a:r>
          </a:p>
        </p:txBody>
      </p:sp>
    </p:spTree>
    <p:extLst>
      <p:ext uri="{BB962C8B-B14F-4D97-AF65-F5344CB8AC3E}">
        <p14:creationId xmlns:p14="http://schemas.microsoft.com/office/powerpoint/2010/main" val="98246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EC646-D165-CAA2-5D3C-2BD2937DE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06BE23-2831-6195-1BB0-6C8D9003A5B9}"/>
              </a:ext>
            </a:extLst>
          </p:cNvPr>
          <p:cNvSpPr>
            <a:spLocks noGrp="1"/>
          </p:cNvSpPr>
          <p:nvPr>
            <p:ph type="title"/>
          </p:nvPr>
        </p:nvSpPr>
        <p:spPr/>
        <p:txBody>
          <a:bodyPr/>
          <a:lstStyle/>
          <a:p>
            <a:r>
              <a:rPr lang="en-US" dirty="0"/>
              <a:t>Configuring Simulations</a:t>
            </a:r>
            <a:endParaRPr lang="en-US" dirty="0">
              <a:solidFill>
                <a:srgbClr val="000000"/>
              </a:solidFill>
            </a:endParaRPr>
          </a:p>
          <a:p>
            <a:endParaRPr lang="en-US" dirty="0"/>
          </a:p>
        </p:txBody>
      </p:sp>
      <p:sp>
        <p:nvSpPr>
          <p:cNvPr id="7" name="TextBox 6">
            <a:extLst>
              <a:ext uri="{FF2B5EF4-FFF2-40B4-BE49-F238E27FC236}">
                <a16:creationId xmlns:a16="http://schemas.microsoft.com/office/drawing/2014/main" id="{BF8687E0-C2B0-8A00-8259-217F713DAF51}"/>
              </a:ext>
            </a:extLst>
          </p:cNvPr>
          <p:cNvSpPr txBox="1"/>
          <p:nvPr/>
        </p:nvSpPr>
        <p:spPr>
          <a:xfrm>
            <a:off x="677334" y="2912532"/>
            <a:ext cx="9717616" cy="1477328"/>
          </a:xfrm>
          <a:prstGeom prst="rect">
            <a:avLst/>
          </a:prstGeom>
          <a:solidFill>
            <a:schemeClr val="tx1"/>
          </a:solidFill>
        </p:spPr>
        <p:txBody>
          <a:bodyPr wrap="square">
            <a:spAutoFit/>
          </a:bodyPr>
          <a:lstStyle/>
          <a:p>
            <a:r>
              <a:rPr lang="en-US" b="0" dirty="0">
                <a:solidFill>
                  <a:srgbClr val="E6EDF3"/>
                </a:solidFill>
                <a:effectLst/>
                <a:latin typeface="Consolas" panose="020B0609020204030204" pitchFamily="49" charset="0"/>
              </a:rPr>
              <a:t>{</a:t>
            </a:r>
          </a:p>
          <a:p>
            <a:r>
              <a:rPr lang="en-US" b="0" dirty="0">
                <a:solidFill>
                  <a:srgbClr val="E6EDF3"/>
                </a:solidFill>
                <a:effectLst/>
                <a:latin typeface="Consolas" panose="020B0609020204030204" pitchFamily="49" charset="0"/>
              </a:rPr>
              <a:t>    </a:t>
            </a:r>
            <a:r>
              <a:rPr lang="en-US" b="0" dirty="0">
                <a:solidFill>
                  <a:srgbClr val="7EE787"/>
                </a:solidFill>
                <a:effectLst/>
                <a:latin typeface="Consolas" panose="020B0609020204030204" pitchFamily="49" charset="0"/>
              </a:rPr>
              <a:t>"</a:t>
            </a:r>
            <a:r>
              <a:rPr lang="en-US" b="0" dirty="0" err="1">
                <a:solidFill>
                  <a:srgbClr val="7EE787"/>
                </a:solidFill>
                <a:effectLst/>
                <a:latin typeface="Consolas" panose="020B0609020204030204" pitchFamily="49" charset="0"/>
              </a:rPr>
              <a:t>number_of_entities</a:t>
            </a:r>
            <a:r>
              <a:rPr lang="en-US" b="0" dirty="0">
                <a:solidFill>
                  <a:srgbClr val="7EE787"/>
                </a:solidFill>
                <a:effectLst/>
                <a:latin typeface="Consolas" panose="020B0609020204030204" pitchFamily="49" charset="0"/>
              </a:rPr>
              <a:t>"</a:t>
            </a:r>
            <a:r>
              <a:rPr lang="en-US" b="0" dirty="0">
                <a:solidFill>
                  <a:srgbClr val="E6EDF3"/>
                </a:solidFill>
                <a:effectLst/>
                <a:latin typeface="Consolas" panose="020B0609020204030204" pitchFamily="49" charset="0"/>
              </a:rPr>
              <a:t>: </a:t>
            </a:r>
            <a:r>
              <a:rPr lang="en-US" b="0" dirty="0">
                <a:solidFill>
                  <a:srgbClr val="79C0FF"/>
                </a:solidFill>
                <a:effectLst/>
                <a:latin typeface="Consolas" panose="020B0609020204030204" pitchFamily="49" charset="0"/>
              </a:rPr>
              <a:t>2000</a:t>
            </a:r>
            <a:r>
              <a:rPr lang="en-US" b="0" dirty="0">
                <a:solidFill>
                  <a:srgbClr val="E6EDF3"/>
                </a:solidFill>
                <a:effectLst/>
                <a:latin typeface="Consolas" panose="020B0609020204030204" pitchFamily="49" charset="0"/>
              </a:rPr>
              <a:t>,</a:t>
            </a:r>
          </a:p>
          <a:p>
            <a:r>
              <a:rPr lang="en-US" b="0" dirty="0">
                <a:solidFill>
                  <a:srgbClr val="E6EDF3"/>
                </a:solidFill>
                <a:effectLst/>
                <a:latin typeface="Consolas" panose="020B0609020204030204" pitchFamily="49" charset="0"/>
              </a:rPr>
              <a:t>    </a:t>
            </a:r>
            <a:r>
              <a:rPr lang="en-US" b="0" dirty="0">
                <a:solidFill>
                  <a:srgbClr val="7EE787"/>
                </a:solidFill>
                <a:effectLst/>
                <a:latin typeface="Consolas" panose="020B0609020204030204" pitchFamily="49" charset="0"/>
              </a:rPr>
              <a:t>"</a:t>
            </a:r>
            <a:r>
              <a:rPr lang="en-US" b="0" dirty="0" err="1">
                <a:solidFill>
                  <a:srgbClr val="7EE787"/>
                </a:solidFill>
                <a:effectLst/>
                <a:latin typeface="Consolas" panose="020B0609020204030204" pitchFamily="49" charset="0"/>
              </a:rPr>
              <a:t>simulation_end_time</a:t>
            </a:r>
            <a:r>
              <a:rPr lang="en-US" b="0" dirty="0">
                <a:solidFill>
                  <a:srgbClr val="7EE787"/>
                </a:solidFill>
                <a:effectLst/>
                <a:latin typeface="Consolas" panose="020B0609020204030204" pitchFamily="49" charset="0"/>
              </a:rPr>
              <a:t>"</a:t>
            </a:r>
            <a:r>
              <a:rPr lang="en-US" b="0" dirty="0">
                <a:solidFill>
                  <a:srgbClr val="E6EDF3"/>
                </a:solidFill>
                <a:effectLst/>
                <a:latin typeface="Consolas" panose="020B0609020204030204" pitchFamily="49" charset="0"/>
              </a:rPr>
              <a:t>: </a:t>
            </a:r>
            <a:r>
              <a:rPr lang="en-US" b="0" dirty="0">
                <a:solidFill>
                  <a:srgbClr val="79C0FF"/>
                </a:solidFill>
                <a:effectLst/>
                <a:latin typeface="Consolas" panose="020B0609020204030204" pitchFamily="49" charset="0"/>
              </a:rPr>
              <a:t>10.0</a:t>
            </a:r>
            <a:r>
              <a:rPr lang="en-US" b="0" dirty="0">
                <a:solidFill>
                  <a:srgbClr val="E6EDF3"/>
                </a:solidFill>
                <a:effectLst/>
                <a:latin typeface="Consolas" panose="020B0609020204030204" pitchFamily="49" charset="0"/>
              </a:rPr>
              <a:t>,</a:t>
            </a:r>
          </a:p>
          <a:p>
            <a:r>
              <a:rPr lang="en-US" b="0" dirty="0">
                <a:solidFill>
                  <a:srgbClr val="E6EDF3"/>
                </a:solidFill>
                <a:effectLst/>
                <a:latin typeface="Consolas" panose="020B0609020204030204" pitchFamily="49" charset="0"/>
              </a:rPr>
              <a:t>    </a:t>
            </a:r>
            <a:r>
              <a:rPr lang="en-US" b="0" dirty="0">
                <a:solidFill>
                  <a:srgbClr val="7EE787"/>
                </a:solidFill>
                <a:effectLst/>
                <a:latin typeface="Consolas" panose="020B0609020204030204" pitchFamily="49" charset="0"/>
              </a:rPr>
              <a:t>"</a:t>
            </a:r>
            <a:r>
              <a:rPr lang="en-US" b="0" dirty="0" err="1">
                <a:solidFill>
                  <a:srgbClr val="7EE787"/>
                </a:solidFill>
                <a:effectLst/>
                <a:latin typeface="Consolas" panose="020B0609020204030204" pitchFamily="49" charset="0"/>
              </a:rPr>
              <a:t>delta_time</a:t>
            </a:r>
            <a:r>
              <a:rPr lang="en-US" b="0" dirty="0">
                <a:solidFill>
                  <a:srgbClr val="7EE787"/>
                </a:solidFill>
                <a:effectLst/>
                <a:latin typeface="Consolas" panose="020B0609020204030204" pitchFamily="49" charset="0"/>
              </a:rPr>
              <a:t>"</a:t>
            </a:r>
            <a:r>
              <a:rPr lang="en-US" b="0" dirty="0">
                <a:solidFill>
                  <a:srgbClr val="E6EDF3"/>
                </a:solidFill>
                <a:effectLst/>
                <a:latin typeface="Consolas" panose="020B0609020204030204" pitchFamily="49" charset="0"/>
              </a:rPr>
              <a:t>: </a:t>
            </a:r>
            <a:r>
              <a:rPr lang="en-US" b="0" dirty="0">
                <a:solidFill>
                  <a:srgbClr val="79C0FF"/>
                </a:solidFill>
                <a:effectLst/>
                <a:latin typeface="Consolas" panose="020B0609020204030204" pitchFamily="49" charset="0"/>
              </a:rPr>
              <a:t>0.1</a:t>
            </a:r>
            <a:endParaRPr lang="en-US" b="0" dirty="0">
              <a:solidFill>
                <a:srgbClr val="E6EDF3"/>
              </a:solidFill>
              <a:effectLst/>
              <a:latin typeface="Consolas" panose="020B0609020204030204" pitchFamily="49" charset="0"/>
            </a:endParaRPr>
          </a:p>
          <a:p>
            <a:r>
              <a:rPr lang="en-US" b="0" dirty="0">
                <a:solidFill>
                  <a:srgbClr val="E6EDF3"/>
                </a:solidFill>
                <a:effectLst/>
                <a:latin typeface="Consolas" panose="020B0609020204030204" pitchFamily="49" charset="0"/>
              </a:rPr>
              <a:t>}</a:t>
            </a:r>
          </a:p>
        </p:txBody>
      </p:sp>
      <p:sp>
        <p:nvSpPr>
          <p:cNvPr id="8" name="Content Placeholder 2">
            <a:extLst>
              <a:ext uri="{FF2B5EF4-FFF2-40B4-BE49-F238E27FC236}">
                <a16:creationId xmlns:a16="http://schemas.microsoft.com/office/drawing/2014/main" id="{9760372B-7999-2849-9801-8DE85DC04A29}"/>
              </a:ext>
            </a:extLst>
          </p:cNvPr>
          <p:cNvSpPr>
            <a:spLocks noGrp="1"/>
          </p:cNvSpPr>
          <p:nvPr>
            <p:ph idx="1"/>
          </p:nvPr>
        </p:nvSpPr>
        <p:spPr>
          <a:xfrm>
            <a:off x="677333" y="4863993"/>
            <a:ext cx="9717615" cy="834074"/>
          </a:xfrm>
        </p:spPr>
        <p:txBody>
          <a:bodyPr vert="horz" lIns="91440" tIns="45720" rIns="91440" bIns="45720" rtlCol="0" anchor="t">
            <a:normAutofit/>
          </a:bodyPr>
          <a:lstStyle/>
          <a:p>
            <a:r>
              <a:rPr lang="en-US" dirty="0"/>
              <a:t>This configuration specifies that the simulation will have 2000 entities, will run for 10 seconds, and will step in increments of 0.1 seconds.</a:t>
            </a:r>
          </a:p>
        </p:txBody>
      </p:sp>
    </p:spTree>
    <p:extLst>
      <p:ext uri="{BB962C8B-B14F-4D97-AF65-F5344CB8AC3E}">
        <p14:creationId xmlns:p14="http://schemas.microsoft.com/office/powerpoint/2010/main" val="175587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364E-5160-A345-7EDA-E3B05A88AFB2}"/>
              </a:ext>
            </a:extLst>
          </p:cNvPr>
          <p:cNvSpPr>
            <a:spLocks noGrp="1"/>
          </p:cNvSpPr>
          <p:nvPr>
            <p:ph type="title"/>
          </p:nvPr>
        </p:nvSpPr>
        <p:spPr/>
        <p:txBody>
          <a:bodyPr/>
          <a:lstStyle/>
          <a:p>
            <a:r>
              <a:rPr lang="en-US" dirty="0"/>
              <a:t>Encapsulation within a Model</a:t>
            </a:r>
          </a:p>
        </p:txBody>
      </p:sp>
      <p:sp>
        <p:nvSpPr>
          <p:cNvPr id="3" name="Content Placeholder 2">
            <a:extLst>
              <a:ext uri="{FF2B5EF4-FFF2-40B4-BE49-F238E27FC236}">
                <a16:creationId xmlns:a16="http://schemas.microsoft.com/office/drawing/2014/main" id="{7B0F556F-1997-E008-CEA3-C7B99BB51A5E}"/>
              </a:ext>
            </a:extLst>
          </p:cNvPr>
          <p:cNvSpPr>
            <a:spLocks noGrp="1"/>
          </p:cNvSpPr>
          <p:nvPr>
            <p:ph idx="1"/>
          </p:nvPr>
        </p:nvSpPr>
        <p:spPr/>
        <p:txBody>
          <a:bodyPr/>
          <a:lstStyle/>
          <a:p>
            <a:r>
              <a:rPr lang="en-US" dirty="0"/>
              <a:t>So far, other than defining a few classes to support our simulations, we have written the bulk of our programs in the main.cpp file</a:t>
            </a:r>
          </a:p>
          <a:p>
            <a:endParaRPr lang="en-US" dirty="0"/>
          </a:p>
          <a:p>
            <a:r>
              <a:rPr lang="en-US" dirty="0"/>
              <a:t>The flow of our simulations is dictated by the code in the </a:t>
            </a:r>
            <a:r>
              <a:rPr lang="en-US" i="1" dirty="0"/>
              <a:t>main</a:t>
            </a:r>
            <a:r>
              <a:rPr lang="en-US" dirty="0"/>
              <a:t> function</a:t>
            </a:r>
          </a:p>
          <a:p>
            <a:endParaRPr lang="en-US" i="1" dirty="0"/>
          </a:p>
          <a:p>
            <a:r>
              <a:rPr lang="en-US" dirty="0"/>
              <a:t>But what if do not have, or even want, a </a:t>
            </a:r>
            <a:r>
              <a:rPr lang="en-US" i="1" dirty="0"/>
              <a:t>main </a:t>
            </a:r>
            <a:r>
              <a:rPr lang="en-US" dirty="0"/>
              <a:t>function?</a:t>
            </a:r>
          </a:p>
          <a:p>
            <a:pPr marL="457200" lvl="1" indent="0">
              <a:buNone/>
            </a:pPr>
            <a:endParaRPr lang="en-US" dirty="0"/>
          </a:p>
        </p:txBody>
      </p:sp>
    </p:spTree>
    <p:extLst>
      <p:ext uri="{BB962C8B-B14F-4D97-AF65-F5344CB8AC3E}">
        <p14:creationId xmlns:p14="http://schemas.microsoft.com/office/powerpoint/2010/main" val="414324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AFFE7-3CD8-CD65-C644-5CB9AFF7F0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1511F0-B97F-FAB4-6972-B2B3CBF8176F}"/>
              </a:ext>
            </a:extLst>
          </p:cNvPr>
          <p:cNvSpPr>
            <a:spLocks noGrp="1"/>
          </p:cNvSpPr>
          <p:nvPr>
            <p:ph type="title"/>
          </p:nvPr>
        </p:nvSpPr>
        <p:spPr/>
        <p:txBody>
          <a:bodyPr/>
          <a:lstStyle/>
          <a:p>
            <a:r>
              <a:rPr lang="en-US" dirty="0"/>
              <a:t>Encapsulation within a Model</a:t>
            </a:r>
          </a:p>
        </p:txBody>
      </p:sp>
      <p:sp>
        <p:nvSpPr>
          <p:cNvPr id="3" name="Content Placeholder 2">
            <a:extLst>
              <a:ext uri="{FF2B5EF4-FFF2-40B4-BE49-F238E27FC236}">
                <a16:creationId xmlns:a16="http://schemas.microsoft.com/office/drawing/2014/main" id="{BE878785-7D97-BB0F-22C9-69A72C850F3D}"/>
              </a:ext>
            </a:extLst>
          </p:cNvPr>
          <p:cNvSpPr>
            <a:spLocks noGrp="1"/>
          </p:cNvSpPr>
          <p:nvPr>
            <p:ph idx="1"/>
          </p:nvPr>
        </p:nvSpPr>
        <p:spPr/>
        <p:txBody>
          <a:bodyPr>
            <a:normAutofit fontScale="92500" lnSpcReduction="10000"/>
          </a:bodyPr>
          <a:lstStyle/>
          <a:p>
            <a:r>
              <a:rPr lang="en-US" dirty="0"/>
              <a:t>We can implement a class that we call </a:t>
            </a:r>
            <a:r>
              <a:rPr lang="en-US" i="1" dirty="0"/>
              <a:t>the model</a:t>
            </a:r>
            <a:endParaRPr lang="en-US" dirty="0"/>
          </a:p>
          <a:p>
            <a:endParaRPr lang="en-US" dirty="0"/>
          </a:p>
          <a:p>
            <a:r>
              <a:rPr lang="en-US" dirty="0"/>
              <a:t>This class will hold onto and manage the entire state of the simulation, as well as control the logical flow of the simulation.</a:t>
            </a:r>
          </a:p>
          <a:p>
            <a:endParaRPr lang="en-US" dirty="0"/>
          </a:p>
          <a:p>
            <a:r>
              <a:rPr lang="en-US" dirty="0"/>
              <a:t>This is everything that our main function has been doing, but instead that code is tucked away into a class.</a:t>
            </a:r>
          </a:p>
          <a:p>
            <a:pPr lvl="1"/>
            <a:r>
              <a:rPr lang="en-US" dirty="0"/>
              <a:t>It will create our entities, environment, manage time, etc..</a:t>
            </a:r>
          </a:p>
          <a:p>
            <a:pPr lvl="1"/>
            <a:r>
              <a:rPr lang="en-US" dirty="0"/>
              <a:t>It handles </a:t>
            </a:r>
            <a:r>
              <a:rPr lang="en-US" u="sng" dirty="0"/>
              <a:t>everything</a:t>
            </a:r>
          </a:p>
          <a:p>
            <a:endParaRPr lang="en-US" dirty="0"/>
          </a:p>
          <a:p>
            <a:r>
              <a:rPr lang="en-US" dirty="0"/>
              <a:t>Therefore, </a:t>
            </a:r>
            <a:r>
              <a:rPr lang="en-US" i="1" dirty="0"/>
              <a:t>assuming we even have a main function</a:t>
            </a:r>
            <a:r>
              <a:rPr lang="en-US" dirty="0"/>
              <a:t>, all it would do it create a model and interact with it.</a:t>
            </a:r>
          </a:p>
        </p:txBody>
      </p:sp>
    </p:spTree>
    <p:extLst>
      <p:ext uri="{BB962C8B-B14F-4D97-AF65-F5344CB8AC3E}">
        <p14:creationId xmlns:p14="http://schemas.microsoft.com/office/powerpoint/2010/main" val="180322290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7018</TotalTime>
  <Words>860</Words>
  <Application>Microsoft Office PowerPoint</Application>
  <PresentationFormat>Widescreen</PresentationFormat>
  <Paragraphs>105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Consolas</vt:lpstr>
      <vt:lpstr>Courier New</vt:lpstr>
      <vt:lpstr>Roboto</vt:lpstr>
      <vt:lpstr>Trebuchet MS</vt:lpstr>
      <vt:lpstr>Wingdings 3</vt:lpstr>
      <vt:lpstr>Facet</vt:lpstr>
      <vt:lpstr>Class 09</vt:lpstr>
      <vt:lpstr>Simulation Architecture</vt:lpstr>
      <vt:lpstr>Simulation Architecture </vt:lpstr>
      <vt:lpstr>Configuring Simulations </vt:lpstr>
      <vt:lpstr>Configuring Simulations </vt:lpstr>
      <vt:lpstr>Configuring Simulations </vt:lpstr>
      <vt:lpstr>Configuring Simulations </vt:lpstr>
      <vt:lpstr>Encapsulation within a Model</vt:lpstr>
      <vt:lpstr>Encapsulation within a Model</vt:lpstr>
      <vt:lpstr>Encapsulation within a Model</vt:lpstr>
      <vt:lpstr>Encapsulation within a Model</vt:lpstr>
      <vt:lpstr>Simulation Architecture</vt:lpstr>
      <vt:lpstr>Simulation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Sanchirico</dc:creator>
  <cp:lastModifiedBy>Nicholas Sanchirico</cp:lastModifiedBy>
  <cp:revision>2231</cp:revision>
  <dcterms:modified xsi:type="dcterms:W3CDTF">2024-03-25T01:59:32Z</dcterms:modified>
</cp:coreProperties>
</file>