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58" r:id="rId2"/>
  </p:sldMasterIdLst>
  <p:sldIdLst>
    <p:sldId id="258" r:id="rId3"/>
    <p:sldId id="259" r:id="rId4"/>
    <p:sldId id="283"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8" r:id="rId22"/>
    <p:sldId id="279"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DF2E27-3C4C-4479-8EA2-CE89561C664C}" type="datetimeFigureOut">
              <a:rPr lang="en-IN" smtClean="0"/>
              <a:t>10-03-2023</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F7953EED-9EBE-40B6-A28E-79065374381F}"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4142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DF2E27-3C4C-4479-8EA2-CE89561C664C}" type="datetimeFigureOut">
              <a:rPr lang="en-IN" smtClean="0"/>
              <a:t>10-03-2023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953EED-9EBE-40B6-A28E-79065374381F}"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64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DF2E27-3C4C-4479-8EA2-CE89561C664C}" type="datetimeFigureOut">
              <a:rPr lang="en-IN" smtClean="0"/>
              <a:t>10-03-2023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953EED-9EBE-40B6-A28E-79065374381F}"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040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DF2E27-3C4C-4479-8EA2-CE89561C664C}" type="datetimeFigureOut">
              <a:rPr lang="en-IN" smtClean="0"/>
              <a:t>10-03-2023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953EED-9EBE-40B6-A28E-79065374381F}"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560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DF2E27-3C4C-4479-8EA2-CE89561C664C}" type="datetimeFigureOut">
              <a:rPr lang="en-IN" smtClean="0"/>
              <a:t>10-03-2023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7953EED-9EBE-40B6-A28E-79065374381F}"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56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DF2E27-3C4C-4479-8EA2-CE89561C664C}" type="datetimeFigureOut">
              <a:rPr lang="en-IN" smtClean="0"/>
              <a:t>10-03-2023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7953EED-9EBE-40B6-A28E-79065374381F}"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671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DF2E27-3C4C-4479-8EA2-CE89561C664C}" type="datetimeFigureOut">
              <a:rPr lang="en-IN" smtClean="0"/>
              <a:t>10-03-2023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7953EED-9EBE-40B6-A28E-79065374381F}"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136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DF2E27-3C4C-4479-8EA2-CE89561C664C}" type="datetimeFigureOut">
              <a:rPr lang="en-IN" smtClean="0"/>
              <a:t>10-03-2023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7953EED-9EBE-40B6-A28E-79065374381F}"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1583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F2E27-3C4C-4479-8EA2-CE89561C664C}" type="datetimeFigureOut">
              <a:rPr lang="en-IN" smtClean="0"/>
              <a:t>10-03-2023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7953EED-9EBE-40B6-A28E-79065374381F}" type="slidenum">
              <a:rPr lang="en-IN" smtClean="0"/>
              <a:t>‹#›</a:t>
            </a:fld>
            <a:endParaRPr lang="en-IN" dirty="0"/>
          </a:p>
        </p:txBody>
      </p:sp>
    </p:spTree>
    <p:extLst>
      <p:ext uri="{BB962C8B-B14F-4D97-AF65-F5344CB8AC3E}">
        <p14:creationId xmlns:p14="http://schemas.microsoft.com/office/powerpoint/2010/main" val="279937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DF2E27-3C4C-4479-8EA2-CE89561C664C}" type="datetimeFigureOut">
              <a:rPr lang="en-IN" smtClean="0"/>
              <a:t>10-03-2023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7953EED-9EBE-40B6-A28E-79065374381F}"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354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3DF2E27-3C4C-4479-8EA2-CE89561C664C}" type="datetimeFigureOut">
              <a:rPr lang="en-IN" smtClean="0"/>
              <a:t>10-03-2023</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F7953EED-9EBE-40B6-A28E-79065374381F}"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263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3DF2E27-3C4C-4479-8EA2-CE89561C664C}" type="datetimeFigureOut">
              <a:rPr lang="en-IN" smtClean="0"/>
              <a:t>10-03-2023</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7953EED-9EBE-40B6-A28E-79065374381F}"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358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490" b="1" dirty="0">
                    <a:gradFill>
                      <a:gsLst>
                        <a:gs pos="0">
                          <a:srgbClr val="FFFFFF"/>
                        </a:gs>
                        <a:gs pos="100000">
                          <a:srgbClr val="FFFFFF"/>
                        </a:gs>
                      </a:gsLst>
                      <a:lin ang="5400000" scaled="0"/>
                    </a:gradFill>
                    <a:ea typeface="Segoe UI" pitchFamily="34" charset="0"/>
                    <a:cs typeface="Segoe UI" pitchFamily="34" charset="0"/>
                  </a:rPr>
                  <a:t>Blue</a:t>
                </a:r>
              </a:p>
              <a:p>
                <a:pPr defTabSz="914102" fontAlgn="base">
                  <a:spcBef>
                    <a:spcPct val="0"/>
                  </a:spcBef>
                  <a:spcAft>
                    <a:spcPct val="0"/>
                  </a:spcAft>
                  <a:defRPr/>
                </a:pPr>
                <a:r>
                  <a:rPr lang="en-US" sz="490" dirty="0">
                    <a:gradFill>
                      <a:gsLst>
                        <a:gs pos="2092">
                          <a:srgbClr val="F8F8F8"/>
                        </a:gs>
                        <a:gs pos="10042">
                          <a:srgbClr val="F8F8F8"/>
                        </a:gs>
                      </a:gsLst>
                      <a:lin ang="5400000" scaled="0"/>
                    </a:gradFill>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490" b="1" dirty="0">
                    <a:gradFill>
                      <a:gsLst>
                        <a:gs pos="7965">
                          <a:srgbClr val="000000"/>
                        </a:gs>
                        <a:gs pos="28319">
                          <a:srgbClr val="000000"/>
                        </a:gs>
                      </a:gsLst>
                      <a:lin ang="5400000" scaled="0"/>
                    </a:gradFill>
                    <a:ea typeface="Segoe UI" pitchFamily="34" charset="0"/>
                    <a:cs typeface="Segoe UI" pitchFamily="34" charset="0"/>
                  </a:rPr>
                  <a:t>Cyan</a:t>
                </a:r>
              </a:p>
              <a:p>
                <a:pPr defTabSz="914102" fontAlgn="base">
                  <a:spcBef>
                    <a:spcPct val="0"/>
                  </a:spcBef>
                  <a:spcAft>
                    <a:spcPct val="0"/>
                  </a:spcAft>
                  <a:defRPr/>
                </a:pPr>
                <a:r>
                  <a:rPr lang="en-US" sz="490" dirty="0">
                    <a:gradFill>
                      <a:gsLst>
                        <a:gs pos="7965">
                          <a:srgbClr val="000000"/>
                        </a:gs>
                        <a:gs pos="28319">
                          <a:srgbClr val="000000"/>
                        </a:gs>
                      </a:gsLst>
                      <a:lin ang="5400000" scaled="0"/>
                    </a:gradFill>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490" b="1" dirty="0">
                    <a:gradFill>
                      <a:gsLst>
                        <a:gs pos="92035">
                          <a:srgbClr val="505050"/>
                        </a:gs>
                        <a:gs pos="27000">
                          <a:srgbClr val="505050"/>
                        </a:gs>
                      </a:gsLst>
                      <a:lin ang="5400000" scaled="0"/>
                    </a:gradFill>
                    <a:ea typeface="Segoe UI" pitchFamily="34" charset="0"/>
                    <a:cs typeface="Segoe UI" pitchFamily="34" charset="0"/>
                  </a:rPr>
                  <a:t>Light Gray</a:t>
                </a:r>
              </a:p>
              <a:p>
                <a:pPr defTabSz="914102" fontAlgn="base">
                  <a:spcBef>
                    <a:spcPct val="0"/>
                  </a:spcBef>
                  <a:spcAft>
                    <a:spcPct val="0"/>
                  </a:spcAft>
                  <a:defRPr/>
                </a:pPr>
                <a:r>
                  <a:rPr lang="en-US" sz="490" dirty="0">
                    <a:gradFill>
                      <a:gsLst>
                        <a:gs pos="92035">
                          <a:srgbClr val="505050"/>
                        </a:gs>
                        <a:gs pos="27000">
                          <a:srgbClr val="505050"/>
                        </a:gs>
                      </a:gsLst>
                      <a:lin ang="5400000" scaled="0"/>
                    </a:gradFill>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490" b="1" dirty="0">
                    <a:gradFill>
                      <a:gsLst>
                        <a:gs pos="0">
                          <a:srgbClr val="FFFFFF"/>
                        </a:gs>
                        <a:gs pos="100000">
                          <a:srgbClr val="FFFFFF"/>
                        </a:gs>
                      </a:gsLst>
                      <a:lin ang="5400000" scaled="0"/>
                    </a:gradFill>
                    <a:ea typeface="Segoe UI" pitchFamily="34" charset="0"/>
                    <a:cs typeface="Segoe UI" pitchFamily="34" charset="0"/>
                  </a:rPr>
                  <a:t>Dark Blue</a:t>
                </a:r>
              </a:p>
              <a:p>
                <a:pPr defTabSz="914102" fontAlgn="base">
                  <a:spcBef>
                    <a:spcPct val="0"/>
                  </a:spcBef>
                  <a:spcAft>
                    <a:spcPct val="0"/>
                  </a:spcAft>
                  <a:defRPr/>
                </a:pPr>
                <a:r>
                  <a:rPr lang="en-US" sz="490" dirty="0">
                    <a:gradFill>
                      <a:gsLst>
                        <a:gs pos="0">
                          <a:srgbClr val="FFFFFF"/>
                        </a:gs>
                        <a:gs pos="100000">
                          <a:srgbClr val="FFFFFF"/>
                        </a:gs>
                      </a:gsLst>
                      <a:lin ang="5400000" scaled="0"/>
                    </a:gradFill>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490" b="1" dirty="0">
                    <a:gradFill>
                      <a:gsLst>
                        <a:gs pos="0">
                          <a:srgbClr val="FFFFFF"/>
                        </a:gs>
                        <a:gs pos="100000">
                          <a:srgbClr val="FFFFFF"/>
                        </a:gs>
                      </a:gsLst>
                      <a:lin ang="5400000" scaled="0"/>
                    </a:gradFill>
                    <a:ea typeface="Segoe UI" pitchFamily="34" charset="0"/>
                    <a:cs typeface="Segoe UI" pitchFamily="34" charset="0"/>
                  </a:rPr>
                  <a:t>Dark Gray</a:t>
                </a:r>
              </a:p>
              <a:p>
                <a:pPr defTabSz="914102" fontAlgn="base">
                  <a:spcBef>
                    <a:spcPct val="0"/>
                  </a:spcBef>
                  <a:spcAft>
                    <a:spcPct val="0"/>
                  </a:spcAft>
                  <a:defRPr/>
                </a:pPr>
                <a:r>
                  <a:rPr lang="en-US" sz="490" dirty="0">
                    <a:gradFill>
                      <a:gsLst>
                        <a:gs pos="2092">
                          <a:srgbClr val="F8F8F8"/>
                        </a:gs>
                        <a:gs pos="10042">
                          <a:srgbClr val="F8F8F8"/>
                        </a:gs>
                      </a:gsLst>
                      <a:lin ang="5400000" scaled="0"/>
                    </a:gradFill>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490" b="1" dirty="0">
                    <a:gradFill>
                      <a:gsLst>
                        <a:gs pos="0">
                          <a:srgbClr val="FFFFFF"/>
                        </a:gs>
                        <a:gs pos="100000">
                          <a:srgbClr val="FFFFFF"/>
                        </a:gs>
                      </a:gsLst>
                      <a:lin ang="5400000" scaled="0"/>
                    </a:gradFill>
                    <a:ea typeface="Segoe UI" pitchFamily="34" charset="0"/>
                    <a:cs typeface="Segoe UI" pitchFamily="34" charset="0"/>
                  </a:rPr>
                  <a:t>Gray</a:t>
                </a:r>
              </a:p>
              <a:p>
                <a:pPr defTabSz="914102" fontAlgn="base">
                  <a:spcBef>
                    <a:spcPct val="0"/>
                  </a:spcBef>
                  <a:spcAft>
                    <a:spcPct val="0"/>
                  </a:spcAft>
                  <a:defRPr/>
                </a:pPr>
                <a:r>
                  <a:rPr lang="en-US" sz="490" dirty="0">
                    <a:gradFill>
                      <a:gsLst>
                        <a:gs pos="2092">
                          <a:srgbClr val="F8F8F8"/>
                        </a:gs>
                        <a:gs pos="10042">
                          <a:srgbClr val="F8F8F8"/>
                        </a:gs>
                      </a:gsLst>
                      <a:lin ang="5400000" scaled="0"/>
                    </a:gradFill>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490" b="1" dirty="0">
                    <a:gradFill>
                      <a:gsLst>
                        <a:gs pos="0">
                          <a:srgbClr val="FFFFFF"/>
                        </a:gs>
                        <a:gs pos="100000">
                          <a:srgbClr val="FFFFFF"/>
                        </a:gs>
                      </a:gsLst>
                      <a:lin ang="5400000" scaled="0"/>
                    </a:gradFill>
                    <a:ea typeface="Segoe UI" pitchFamily="34" charset="0"/>
                    <a:cs typeface="Segoe UI" pitchFamily="34" charset="0"/>
                  </a:rPr>
                  <a:t>Purple</a:t>
                </a:r>
              </a:p>
              <a:p>
                <a:pPr defTabSz="914102" fontAlgn="base">
                  <a:spcBef>
                    <a:spcPct val="0"/>
                  </a:spcBef>
                  <a:spcAft>
                    <a:spcPct val="0"/>
                  </a:spcAft>
                  <a:defRPr/>
                </a:pPr>
                <a:r>
                  <a:rPr lang="en-US" sz="490" dirty="0">
                    <a:gradFill>
                      <a:gsLst>
                        <a:gs pos="2092">
                          <a:srgbClr val="F8F8F8"/>
                        </a:gs>
                        <a:gs pos="10042">
                          <a:srgbClr val="F8F8F8"/>
                        </a:gs>
                      </a:gsLst>
                      <a:lin ang="5400000" scaled="0"/>
                    </a:gradFill>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490" b="1" dirty="0">
                    <a:gradFill>
                      <a:gsLst>
                        <a:gs pos="0">
                          <a:srgbClr val="FFFFFF"/>
                        </a:gs>
                        <a:gs pos="100000">
                          <a:srgbClr val="FFFFFF"/>
                        </a:gs>
                      </a:gsLst>
                      <a:lin ang="5400000" scaled="0"/>
                    </a:gradFill>
                    <a:ea typeface="Segoe UI" pitchFamily="34" charset="0"/>
                    <a:cs typeface="Segoe UI" pitchFamily="34" charset="0"/>
                  </a:rPr>
                  <a:t>Orange</a:t>
                </a:r>
              </a:p>
              <a:p>
                <a:pPr defTabSz="914102" fontAlgn="base">
                  <a:spcBef>
                    <a:spcPct val="0"/>
                  </a:spcBef>
                  <a:spcAft>
                    <a:spcPct val="0"/>
                  </a:spcAft>
                  <a:defRPr/>
                </a:pPr>
                <a:r>
                  <a:rPr lang="en-US" sz="490" dirty="0">
                    <a:gradFill>
                      <a:gsLst>
                        <a:gs pos="2092">
                          <a:srgbClr val="F8F8F8"/>
                        </a:gs>
                        <a:gs pos="10042">
                          <a:srgbClr val="F8F8F8"/>
                        </a:gs>
                      </a:gsLst>
                      <a:lin ang="5400000" scaled="0"/>
                    </a:gradFill>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490" b="1" dirty="0">
                    <a:gradFill>
                      <a:gsLst>
                        <a:gs pos="0">
                          <a:srgbClr val="FFFFFF"/>
                        </a:gs>
                        <a:gs pos="100000">
                          <a:srgbClr val="FFFFFF"/>
                        </a:gs>
                      </a:gsLst>
                      <a:lin ang="5400000" scaled="0"/>
                    </a:gradFill>
                    <a:ea typeface="Segoe UI" pitchFamily="34" charset="0"/>
                    <a:cs typeface="Segoe UI" pitchFamily="34" charset="0"/>
                  </a:rPr>
                  <a:t>Green</a:t>
                </a:r>
              </a:p>
              <a:p>
                <a:pPr defTabSz="914102" fontAlgn="base">
                  <a:spcBef>
                    <a:spcPct val="0"/>
                  </a:spcBef>
                  <a:spcAft>
                    <a:spcPct val="0"/>
                  </a:spcAft>
                  <a:defRPr/>
                </a:pPr>
                <a:r>
                  <a:rPr lang="en-US" sz="490" dirty="0">
                    <a:gradFill>
                      <a:gsLst>
                        <a:gs pos="2092">
                          <a:srgbClr val="F8F8F8"/>
                        </a:gs>
                        <a:gs pos="10042">
                          <a:srgbClr val="F8F8F8"/>
                        </a:gs>
                      </a:gsLst>
                      <a:lin ang="5400000" scaled="0"/>
                    </a:gradFill>
                    <a:ea typeface="Segoe UI" pitchFamily="34" charset="0"/>
                    <a:cs typeface="Segoe UI" pitchFamily="34" charset="0"/>
                  </a:rPr>
                  <a:t>R:16 G:124 B:16</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defRPr/>
              </a:pPr>
              <a:r>
                <a:rPr lang="en-US" sz="980" dirty="0">
                  <a:gradFill>
                    <a:gsLst>
                      <a:gs pos="2917">
                        <a:srgbClr val="505050"/>
                      </a:gs>
                      <a:gs pos="30000">
                        <a:srgbClr val="505050"/>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defRPr/>
              </a:pPr>
              <a:r>
                <a:rPr lang="en-US" sz="980" dirty="0">
                  <a:gradFill>
                    <a:gsLst>
                      <a:gs pos="2917">
                        <a:srgbClr val="505050"/>
                      </a:gs>
                      <a:gs pos="30000">
                        <a:srgbClr val="505050"/>
                      </a:gs>
                    </a:gsLst>
                    <a:lin ang="5400000" scaled="0"/>
                  </a:gradFill>
                </a:rPr>
                <a:t>Secondary colors (use only when necessary)</a:t>
              </a:r>
            </a:p>
          </p:txBody>
        </p:sp>
      </p:grpSp>
    </p:spTree>
    <p:extLst>
      <p:ext uri="{BB962C8B-B14F-4D97-AF65-F5344CB8AC3E}">
        <p14:creationId xmlns:p14="http://schemas.microsoft.com/office/powerpoint/2010/main" val="2603675690"/>
      </p:ext>
    </p:extLst>
  </p:cSld>
  <p:clrMap bg1="lt1" tx1="dk1" bg2="lt2" tx2="dk2" accent1="accent1" accent2="accent2" accent3="accent3" accent4="accent4" accent5="accent5" accent6="accent6" hlink="hlink" folHlink="folHlink"/>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ythonguides.com/how-does-python-wor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9D49-BFB1-4E25-AF1B-6B84D634FB7F}"/>
              </a:ext>
            </a:extLst>
          </p:cNvPr>
          <p:cNvSpPr>
            <a:spLocks noGrp="1"/>
          </p:cNvSpPr>
          <p:nvPr>
            <p:ph type="title"/>
          </p:nvPr>
        </p:nvSpPr>
        <p:spPr>
          <a:xfrm>
            <a:off x="0" y="0"/>
            <a:ext cx="12192000" cy="6858000"/>
          </a:xfrm>
        </p:spPr>
        <p:txBody>
          <a:bodyPr>
            <a:normAutofit fontScale="90000"/>
          </a:bodyPr>
          <a:lstStyle/>
          <a:p>
            <a:r>
              <a:rPr lang="en-IN" dirty="0"/>
              <a:t> </a:t>
            </a:r>
            <a:br>
              <a:rPr lang="en-IN" dirty="0"/>
            </a:br>
            <a:br>
              <a:rPr lang="en-IN" dirty="0"/>
            </a:br>
            <a:br>
              <a:rPr lang="en-IN" dirty="0"/>
            </a:br>
            <a:br>
              <a:rPr lang="en-IN" dirty="0"/>
            </a:br>
            <a:br>
              <a:rPr lang="en-IN" dirty="0"/>
            </a:br>
            <a:r>
              <a:rPr lang="en-IN" sz="6000" dirty="0"/>
              <a:t>             </a:t>
            </a:r>
            <a:r>
              <a:rPr lang="en-IN" sz="5300" b="1" dirty="0">
                <a:solidFill>
                  <a:schemeClr val="tx2">
                    <a:lumMod val="50000"/>
                  </a:schemeClr>
                </a:solidFill>
              </a:rPr>
              <a:t>PRESENTATION  ON </a:t>
            </a:r>
            <a:br>
              <a:rPr lang="en-IN" sz="5300" b="1" dirty="0">
                <a:solidFill>
                  <a:schemeClr val="tx2">
                    <a:lumMod val="50000"/>
                  </a:schemeClr>
                </a:solidFill>
              </a:rPr>
            </a:br>
            <a:r>
              <a:rPr lang="en-IN" sz="5300" b="1" dirty="0">
                <a:solidFill>
                  <a:schemeClr val="tx2">
                    <a:lumMod val="50000"/>
                  </a:schemeClr>
                </a:solidFill>
              </a:rPr>
              <a:t>                 </a:t>
            </a:r>
            <a:br>
              <a:rPr lang="en-IN" sz="5300" b="1" dirty="0">
                <a:solidFill>
                  <a:schemeClr val="tx2">
                    <a:lumMod val="50000"/>
                  </a:schemeClr>
                </a:solidFill>
              </a:rPr>
            </a:br>
            <a:r>
              <a:rPr lang="en-IN" sz="5300" b="1" dirty="0">
                <a:solidFill>
                  <a:schemeClr val="tx2">
                    <a:lumMod val="50000"/>
                  </a:schemeClr>
                </a:solidFill>
              </a:rPr>
              <a:t>                </a:t>
            </a:r>
            <a:r>
              <a:rPr lang="en-IN" sz="4900" b="1" dirty="0">
                <a:solidFill>
                  <a:schemeClr val="tx2">
                    <a:lumMod val="50000"/>
                  </a:schemeClr>
                </a:solidFill>
                <a:highlight>
                  <a:srgbClr val="00FFFF"/>
                </a:highlight>
              </a:rPr>
              <a:t>AZURE FUNCTIONS</a:t>
            </a:r>
            <a:r>
              <a:rPr lang="en-IN" sz="4900" b="1" dirty="0">
                <a:solidFill>
                  <a:schemeClr val="tx2">
                    <a:lumMod val="50000"/>
                  </a:schemeClr>
                </a:solidFill>
                <a:highlight>
                  <a:srgbClr val="000080"/>
                </a:highlight>
              </a:rPr>
              <a:t>  </a:t>
            </a:r>
            <a:br>
              <a:rPr lang="en-IN" sz="6000" b="1" dirty="0">
                <a:solidFill>
                  <a:schemeClr val="tx2">
                    <a:lumMod val="50000"/>
                  </a:schemeClr>
                </a:solidFill>
              </a:rPr>
            </a:br>
            <a:r>
              <a:rPr lang="en-IN" sz="6000" b="1" dirty="0">
                <a:solidFill>
                  <a:schemeClr val="tx2">
                    <a:lumMod val="50000"/>
                  </a:schemeClr>
                </a:solidFill>
              </a:rPr>
              <a:t>                                             </a:t>
            </a:r>
            <a:br>
              <a:rPr lang="en-IN" sz="6000" b="1" dirty="0">
                <a:solidFill>
                  <a:schemeClr val="tx2">
                    <a:lumMod val="50000"/>
                  </a:schemeClr>
                </a:solidFill>
              </a:rPr>
            </a:br>
            <a:r>
              <a:rPr lang="en-IN" sz="6000" b="1" dirty="0">
                <a:solidFill>
                  <a:schemeClr val="tx2">
                    <a:lumMod val="50000"/>
                  </a:schemeClr>
                </a:solidFill>
              </a:rPr>
              <a:t>                                          </a:t>
            </a:r>
            <a:r>
              <a:rPr lang="en-IN" sz="2700" dirty="0">
                <a:latin typeface="Times New Roman" panose="02020603050405020304" pitchFamily="18" charset="0"/>
                <a:cs typeface="Times New Roman" panose="02020603050405020304" pitchFamily="18" charset="0"/>
              </a:rPr>
              <a:t>BY</a:t>
            </a:r>
            <a:r>
              <a:rPr lang="en-IN" sz="2700">
                <a:latin typeface="Times New Roman" panose="02020603050405020304" pitchFamily="18" charset="0"/>
                <a:cs typeface="Times New Roman" panose="02020603050405020304" pitchFamily="18" charset="0"/>
              </a:rPr>
              <a:t>: Abhishek </a:t>
            </a:r>
            <a:r>
              <a:rPr lang="en-IN" sz="2700" dirty="0" err="1">
                <a:latin typeface="Times New Roman" panose="02020603050405020304" pitchFamily="18" charset="0"/>
                <a:cs typeface="Times New Roman" panose="02020603050405020304" pitchFamily="18" charset="0"/>
              </a:rPr>
              <a:t>jain</a:t>
            </a:r>
            <a:br>
              <a:rPr lang="en-IN" sz="3100" dirty="0"/>
            </a:br>
            <a:r>
              <a:rPr lang="en-IN" sz="2200" dirty="0"/>
              <a:t>                                                                                                                     (</a:t>
            </a:r>
            <a:r>
              <a:rPr lang="en-IN" sz="2200" b="1" i="1" dirty="0"/>
              <a:t>DevOps engineer</a:t>
            </a:r>
            <a:r>
              <a:rPr lang="en-IN" sz="2200" dirty="0"/>
              <a:t>)</a:t>
            </a:r>
            <a:br>
              <a:rPr lang="en-IN" sz="2200" dirty="0"/>
            </a:br>
            <a:r>
              <a:rPr lang="en-IN" sz="6000" b="1" dirty="0"/>
              <a:t>                                 </a:t>
            </a:r>
            <a:br>
              <a:rPr lang="en-IN" sz="6000" b="1" dirty="0"/>
            </a:br>
            <a:r>
              <a:rPr lang="en-IN" sz="6000" b="1" dirty="0"/>
              <a:t> </a:t>
            </a:r>
            <a:br>
              <a:rPr lang="en-IN" sz="6000" b="1" dirty="0"/>
            </a:br>
            <a:r>
              <a:rPr lang="en-IN" sz="6000" b="1" dirty="0"/>
              <a:t>                                     </a:t>
            </a:r>
            <a:br>
              <a:rPr lang="en-IN" sz="6000" b="1" dirty="0"/>
            </a:br>
            <a:br>
              <a:rPr lang="en-IN" sz="6000"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560149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4291-11C6-4573-8EE9-51A40DEE5AD2}"/>
              </a:ext>
            </a:extLst>
          </p:cNvPr>
          <p:cNvSpPr>
            <a:spLocks noGrp="1"/>
          </p:cNvSpPr>
          <p:nvPr>
            <p:ph type="title"/>
          </p:nvPr>
        </p:nvSpPr>
        <p:spPr>
          <a:xfrm>
            <a:off x="1384917" y="1145219"/>
            <a:ext cx="9669937" cy="708534"/>
          </a:xfrm>
        </p:spPr>
        <p:txBody>
          <a:bodyPr>
            <a:normAutofit fontScale="90000"/>
          </a:bodyPr>
          <a:lstStyle/>
          <a:p>
            <a:r>
              <a:rPr lang="en-IN" sz="3600" b="1" i="0" dirty="0">
                <a:solidFill>
                  <a:srgbClr val="232323"/>
                </a:solidFill>
                <a:effectLst/>
                <a:highlight>
                  <a:srgbClr val="00FFFF"/>
                </a:highlight>
                <a:latin typeface="Arial" panose="020B0604020202020204" pitchFamily="34" charset="0"/>
                <a:cs typeface="Arial" panose="020B0604020202020204" pitchFamily="34" charset="0"/>
              </a:rPr>
              <a:t>Integrated security</a:t>
            </a:r>
            <a:br>
              <a:rPr lang="en-IN" b="0" i="0" dirty="0">
                <a:solidFill>
                  <a:srgbClr val="232323"/>
                </a:solidFill>
                <a:effectLst/>
                <a:latin typeface="Libre Franklin" pitchFamily="2" charset="0"/>
              </a:rPr>
            </a:br>
            <a:endParaRPr lang="en-IN" dirty="0"/>
          </a:p>
        </p:txBody>
      </p:sp>
      <p:sp>
        <p:nvSpPr>
          <p:cNvPr id="3" name="Content Placeholder 2">
            <a:extLst>
              <a:ext uri="{FF2B5EF4-FFF2-40B4-BE49-F238E27FC236}">
                <a16:creationId xmlns:a16="http://schemas.microsoft.com/office/drawing/2014/main" id="{453D8B49-11AB-465C-86B4-6DC0A14407A9}"/>
              </a:ext>
            </a:extLst>
          </p:cNvPr>
          <p:cNvSpPr>
            <a:spLocks noGrp="1"/>
          </p:cNvSpPr>
          <p:nvPr>
            <p:ph idx="1"/>
          </p:nvPr>
        </p:nvSpPr>
        <p:spPr/>
        <p:txBody>
          <a:bodyPr>
            <a:normAutofit/>
          </a:bodyPr>
          <a:lstStyle/>
          <a:p>
            <a:pPr>
              <a:lnSpc>
                <a:spcPct val="150000"/>
              </a:lnSpc>
            </a:pPr>
            <a:r>
              <a:rPr lang="en-US" sz="2400" i="0" dirty="0">
                <a:solidFill>
                  <a:srgbClr val="232323"/>
                </a:solidFill>
                <a:effectLst/>
                <a:latin typeface="Arial" panose="020B0604020202020204" pitchFamily="34" charset="0"/>
                <a:cs typeface="Arial" panose="020B0604020202020204" pitchFamily="34" charset="0"/>
              </a:rPr>
              <a:t>Azure Functions </a:t>
            </a:r>
            <a:r>
              <a:rPr lang="en-US" sz="2400" b="0" i="0" dirty="0">
                <a:solidFill>
                  <a:srgbClr val="232323"/>
                </a:solidFill>
                <a:effectLst/>
                <a:latin typeface="Arial" panose="020B0604020202020204" pitchFamily="34" charset="0"/>
                <a:cs typeface="Arial" panose="020B0604020202020204" pitchFamily="34" charset="0"/>
              </a:rPr>
              <a:t>provides integrated security with different applications like</a:t>
            </a:r>
            <a:r>
              <a:rPr lang="en-US" sz="2400" b="0" i="0" dirty="0">
                <a:effectLst/>
                <a:latin typeface="Arial" panose="020B0604020202020204" pitchFamily="34" charset="0"/>
                <a:cs typeface="Arial" panose="020B0604020202020204" pitchFamily="34" charset="0"/>
              </a:rPr>
              <a:t> </a:t>
            </a:r>
            <a:r>
              <a:rPr lang="en-US" sz="2400" b="0" dirty="0">
                <a:latin typeface="Arial" panose="020B0604020202020204" pitchFamily="34" charset="0"/>
                <a:cs typeface="Arial" panose="020B0604020202020204" pitchFamily="34" charset="0"/>
              </a:rPr>
              <a:t>Azure</a:t>
            </a:r>
            <a:r>
              <a:rPr lang="en-US" sz="2400" dirty="0">
                <a:latin typeface="Arial" panose="020B0604020202020204" pitchFamily="34" charset="0"/>
                <a:cs typeface="Arial" panose="020B0604020202020204" pitchFamily="34" charset="0"/>
              </a:rPr>
              <a:t>  Active Directory</a:t>
            </a:r>
            <a:r>
              <a:rPr lang="en-US" sz="2400" i="0" dirty="0">
                <a:solidFill>
                  <a:srgbClr val="232323"/>
                </a:solidFill>
                <a:effectLst/>
                <a:latin typeface="Arial" panose="020B0604020202020204" pitchFamily="34" charset="0"/>
                <a:cs typeface="Arial" panose="020B0604020202020204" pitchFamily="34" charset="0"/>
              </a:rPr>
              <a:t>,  Facebook, Google account, etc.</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8087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8DD8-52FF-4481-86AE-1EFF60C8F4BD}"/>
              </a:ext>
            </a:extLst>
          </p:cNvPr>
          <p:cNvSpPr>
            <a:spLocks noGrp="1"/>
          </p:cNvSpPr>
          <p:nvPr>
            <p:ph type="title"/>
          </p:nvPr>
        </p:nvSpPr>
        <p:spPr>
          <a:xfrm>
            <a:off x="1325136" y="1047566"/>
            <a:ext cx="9603276" cy="1161296"/>
          </a:xfrm>
        </p:spPr>
        <p:txBody>
          <a:bodyPr>
            <a:normAutofit/>
          </a:bodyPr>
          <a:lstStyle/>
          <a:p>
            <a:r>
              <a:rPr lang="en-US" b="1" i="0" dirty="0">
                <a:solidFill>
                  <a:srgbClr val="232323"/>
                </a:solidFill>
                <a:effectLst/>
                <a:highlight>
                  <a:srgbClr val="00FFFF"/>
                </a:highlight>
                <a:latin typeface="Arial" panose="020B0604020202020204" pitchFamily="34" charset="0"/>
                <a:cs typeface="Arial" panose="020B0604020202020204" pitchFamily="34" charset="0"/>
              </a:rPr>
              <a:t>Benefit(s) To Use Azure Functions?</a:t>
            </a:r>
            <a:br>
              <a:rPr lang="en-US" b="0" i="0" dirty="0">
                <a:solidFill>
                  <a:srgbClr val="232323"/>
                </a:solidFill>
                <a:effectLst/>
                <a:highlight>
                  <a:srgbClr val="00FFFF"/>
                </a:highlight>
                <a:latin typeface="Libre Franklin" pitchFamily="2" charset="0"/>
              </a:rPr>
            </a:br>
            <a:endParaRPr lang="en-IN" dirty="0">
              <a:highlight>
                <a:srgbClr val="00FFFF"/>
              </a:highlight>
            </a:endParaRPr>
          </a:p>
        </p:txBody>
      </p:sp>
      <p:sp>
        <p:nvSpPr>
          <p:cNvPr id="3" name="Content Placeholder 2">
            <a:extLst>
              <a:ext uri="{FF2B5EF4-FFF2-40B4-BE49-F238E27FC236}">
                <a16:creationId xmlns:a16="http://schemas.microsoft.com/office/drawing/2014/main" id="{C56CC958-9155-4192-9686-1BDA296C80E7}"/>
              </a:ext>
            </a:extLst>
          </p:cNvPr>
          <p:cNvSpPr>
            <a:spLocks noGrp="1"/>
          </p:cNvSpPr>
          <p:nvPr>
            <p:ph idx="1"/>
          </p:nvPr>
        </p:nvSpPr>
        <p:spPr/>
        <p:txBody>
          <a:bodyPr/>
          <a:lstStyle/>
          <a:p>
            <a:pPr>
              <a:lnSpc>
                <a:spcPct val="150000"/>
              </a:lnSpc>
            </a:pPr>
            <a:r>
              <a:rPr lang="en-IN" sz="2400" i="0" dirty="0">
                <a:solidFill>
                  <a:srgbClr val="232323"/>
                </a:solidFill>
                <a:effectLst/>
                <a:latin typeface="Arial" panose="020B0604020202020204" pitchFamily="34" charset="0"/>
                <a:cs typeface="Arial" panose="020B0604020202020204" pitchFamily="34" charset="0"/>
              </a:rPr>
              <a:t>Development became Easy</a:t>
            </a:r>
          </a:p>
          <a:p>
            <a:pPr>
              <a:lnSpc>
                <a:spcPct val="150000"/>
              </a:lnSpc>
            </a:pPr>
            <a:r>
              <a:rPr lang="en-IN" sz="2400" i="0" dirty="0">
                <a:solidFill>
                  <a:srgbClr val="232323"/>
                </a:solidFill>
                <a:effectLst/>
                <a:latin typeface="Arial" panose="020B0604020202020204" pitchFamily="34" charset="0"/>
                <a:cs typeface="Arial" panose="020B0604020202020204" pitchFamily="34" charset="0"/>
              </a:rPr>
              <a:t>No server maintenance</a:t>
            </a:r>
          </a:p>
          <a:p>
            <a:pPr>
              <a:lnSpc>
                <a:spcPct val="150000"/>
              </a:lnSpc>
            </a:pPr>
            <a:r>
              <a:rPr lang="en-IN" sz="2400" i="0" dirty="0">
                <a:solidFill>
                  <a:srgbClr val="232323"/>
                </a:solidFill>
                <a:effectLst/>
                <a:latin typeface="Arial" panose="020B0604020202020204" pitchFamily="34" charset="0"/>
                <a:cs typeface="Arial" panose="020B0604020202020204" pitchFamily="34" charset="0"/>
              </a:rPr>
              <a:t>Independent scaling</a:t>
            </a:r>
          </a:p>
          <a:p>
            <a:endParaRPr lang="en-IN" dirty="0"/>
          </a:p>
        </p:txBody>
      </p:sp>
    </p:spTree>
    <p:extLst>
      <p:ext uri="{BB962C8B-B14F-4D97-AF65-F5344CB8AC3E}">
        <p14:creationId xmlns:p14="http://schemas.microsoft.com/office/powerpoint/2010/main" val="394424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EF64-5537-44E7-90DD-341A434B185E}"/>
              </a:ext>
            </a:extLst>
          </p:cNvPr>
          <p:cNvSpPr>
            <a:spLocks noGrp="1"/>
          </p:cNvSpPr>
          <p:nvPr>
            <p:ph type="title"/>
          </p:nvPr>
        </p:nvSpPr>
        <p:spPr>
          <a:xfrm>
            <a:off x="1451578" y="1216241"/>
            <a:ext cx="9603275" cy="735168"/>
          </a:xfrm>
        </p:spPr>
        <p:txBody>
          <a:bodyPr>
            <a:normAutofit fontScale="90000"/>
          </a:bodyPr>
          <a:lstStyle/>
          <a:p>
            <a:r>
              <a:rPr lang="en-IN" sz="3100" b="1" i="0" dirty="0">
                <a:solidFill>
                  <a:srgbClr val="232323"/>
                </a:solidFill>
                <a:effectLst/>
                <a:highlight>
                  <a:srgbClr val="00FFFF"/>
                </a:highlight>
                <a:latin typeface="Arial" panose="020B0604020202020204" pitchFamily="34" charset="0"/>
                <a:cs typeface="Arial" panose="020B0604020202020204" pitchFamily="34" charset="0"/>
              </a:rPr>
              <a:t>Development became Easy</a:t>
            </a:r>
            <a:br>
              <a:rPr lang="en-IN" b="0" i="0" dirty="0">
                <a:solidFill>
                  <a:srgbClr val="232323"/>
                </a:solidFill>
                <a:effectLst/>
                <a:latin typeface="Libre Franklin" pitchFamily="2" charset="0"/>
              </a:rPr>
            </a:br>
            <a:br>
              <a:rPr lang="en-IN" b="0" i="0" dirty="0">
                <a:solidFill>
                  <a:srgbClr val="232323"/>
                </a:solidFill>
                <a:effectLst/>
                <a:latin typeface="Libre Franklin" pitchFamily="2" charset="0"/>
              </a:rPr>
            </a:br>
            <a:endParaRPr lang="en-IN" dirty="0"/>
          </a:p>
        </p:txBody>
      </p:sp>
      <p:sp>
        <p:nvSpPr>
          <p:cNvPr id="3" name="Content Placeholder 2">
            <a:extLst>
              <a:ext uri="{FF2B5EF4-FFF2-40B4-BE49-F238E27FC236}">
                <a16:creationId xmlns:a16="http://schemas.microsoft.com/office/drawing/2014/main" id="{1EC95E30-BEC8-44D7-B6E0-608B4C270ECB}"/>
              </a:ext>
            </a:extLst>
          </p:cNvPr>
          <p:cNvSpPr>
            <a:spLocks noGrp="1"/>
          </p:cNvSpPr>
          <p:nvPr>
            <p:ph idx="1"/>
          </p:nvPr>
        </p:nvSpPr>
        <p:spPr/>
        <p:txBody>
          <a:bodyPr/>
          <a:lstStyle/>
          <a:p>
            <a:pPr algn="l">
              <a:lnSpc>
                <a:spcPct val="150000"/>
              </a:lnSpc>
            </a:pPr>
            <a:r>
              <a:rPr lang="en-US" sz="2400" b="0" i="0" dirty="0">
                <a:solidFill>
                  <a:srgbClr val="232323"/>
                </a:solidFill>
                <a:effectLst/>
                <a:latin typeface="Arial" panose="020B0604020202020204" pitchFamily="34" charset="0"/>
                <a:cs typeface="Arial" panose="020B0604020202020204" pitchFamily="34" charset="0"/>
              </a:rPr>
              <a:t>With the introduction of </a:t>
            </a:r>
            <a:r>
              <a:rPr lang="en-US" sz="2400" i="0" dirty="0">
                <a:solidFill>
                  <a:srgbClr val="232323"/>
                </a:solidFill>
                <a:effectLst/>
                <a:latin typeface="Arial" panose="020B0604020202020204" pitchFamily="34" charset="0"/>
                <a:cs typeface="Arial" panose="020B0604020202020204" pitchFamily="34" charset="0"/>
              </a:rPr>
              <a:t>Azure Function</a:t>
            </a:r>
            <a:r>
              <a:rPr lang="en-US" sz="2400" b="0" i="0" dirty="0">
                <a:solidFill>
                  <a:srgbClr val="232323"/>
                </a:solidFill>
                <a:effectLst/>
                <a:latin typeface="Arial" panose="020B0604020202020204" pitchFamily="34" charset="0"/>
                <a:cs typeface="Arial" panose="020B0604020202020204" pitchFamily="34" charset="0"/>
              </a:rPr>
              <a:t>, the developer task becomes easy. As part of the </a:t>
            </a:r>
            <a:r>
              <a:rPr lang="en-US" sz="2400" i="0" dirty="0">
                <a:solidFill>
                  <a:srgbClr val="232323"/>
                </a:solidFill>
                <a:effectLst/>
                <a:latin typeface="Arial" panose="020B0604020202020204" pitchFamily="34" charset="0"/>
                <a:cs typeface="Arial" panose="020B0604020202020204" pitchFamily="34" charset="0"/>
              </a:rPr>
              <a:t>development activity</a:t>
            </a:r>
            <a:r>
              <a:rPr lang="en-US" sz="2400" b="0" i="0" dirty="0">
                <a:solidFill>
                  <a:srgbClr val="232323"/>
                </a:solidFill>
                <a:effectLst/>
                <a:latin typeface="Arial" panose="020B0604020202020204" pitchFamily="34" charset="0"/>
                <a:cs typeface="Arial" panose="020B0604020202020204" pitchFamily="34" charset="0"/>
              </a:rPr>
              <a:t>, the Developer will only concentrate on the coding part. Developers will not bother for the management of the infrastructure.</a:t>
            </a:r>
          </a:p>
          <a:p>
            <a:pPr marL="0" indent="0">
              <a:buNone/>
            </a:pPr>
            <a:br>
              <a:rPr lang="en-US" b="0" i="0" dirty="0">
                <a:solidFill>
                  <a:srgbClr val="232323"/>
                </a:solidFill>
                <a:effectLst/>
                <a:latin typeface="Libre Franklin" pitchFamily="2" charset="0"/>
              </a:rPr>
            </a:br>
            <a:endParaRPr lang="en-IN" dirty="0"/>
          </a:p>
        </p:txBody>
      </p:sp>
    </p:spTree>
    <p:extLst>
      <p:ext uri="{BB962C8B-B14F-4D97-AF65-F5344CB8AC3E}">
        <p14:creationId xmlns:p14="http://schemas.microsoft.com/office/powerpoint/2010/main" val="106565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18E2-3861-4FB8-925F-4B38FB41A6A7}"/>
              </a:ext>
            </a:extLst>
          </p:cNvPr>
          <p:cNvSpPr>
            <a:spLocks noGrp="1"/>
          </p:cNvSpPr>
          <p:nvPr>
            <p:ph type="title"/>
          </p:nvPr>
        </p:nvSpPr>
        <p:spPr>
          <a:xfrm>
            <a:off x="1451579" y="1127464"/>
            <a:ext cx="9603275" cy="726290"/>
          </a:xfrm>
        </p:spPr>
        <p:txBody>
          <a:bodyPr>
            <a:normAutofit fontScale="90000"/>
          </a:bodyPr>
          <a:lstStyle/>
          <a:p>
            <a:r>
              <a:rPr lang="en-IN" sz="3600" b="1" i="0" dirty="0">
                <a:solidFill>
                  <a:srgbClr val="232323"/>
                </a:solidFill>
                <a:effectLst/>
                <a:highlight>
                  <a:srgbClr val="00FFFF"/>
                </a:highlight>
                <a:latin typeface="Libre Franklin" pitchFamily="2" charset="0"/>
              </a:rPr>
              <a:t>No server maintenance</a:t>
            </a:r>
            <a:br>
              <a:rPr lang="en-IN" b="0" i="0" dirty="0">
                <a:solidFill>
                  <a:srgbClr val="232323"/>
                </a:solidFill>
                <a:effectLst/>
                <a:latin typeface="Libre Franklin" pitchFamily="2" charset="0"/>
              </a:rPr>
            </a:br>
            <a:endParaRPr lang="en-IN" dirty="0"/>
          </a:p>
        </p:txBody>
      </p:sp>
      <p:sp>
        <p:nvSpPr>
          <p:cNvPr id="3" name="Content Placeholder 2">
            <a:extLst>
              <a:ext uri="{FF2B5EF4-FFF2-40B4-BE49-F238E27FC236}">
                <a16:creationId xmlns:a16="http://schemas.microsoft.com/office/drawing/2014/main" id="{FF6FEB58-69EE-4381-8AF6-4D5275D5D8E7}"/>
              </a:ext>
            </a:extLst>
          </p:cNvPr>
          <p:cNvSpPr>
            <a:spLocks noGrp="1"/>
          </p:cNvSpPr>
          <p:nvPr>
            <p:ph idx="1"/>
          </p:nvPr>
        </p:nvSpPr>
        <p:spPr/>
        <p:txBody>
          <a:bodyPr>
            <a:normAutofit/>
          </a:bodyPr>
          <a:lstStyle/>
          <a:p>
            <a:pPr>
              <a:lnSpc>
                <a:spcPct val="150000"/>
              </a:lnSpc>
            </a:pPr>
            <a:r>
              <a:rPr lang="en-US" sz="2400" b="0" i="0" dirty="0">
                <a:solidFill>
                  <a:srgbClr val="232323"/>
                </a:solidFill>
                <a:effectLst/>
                <a:latin typeface="Arial" panose="020B0604020202020204" pitchFamily="34" charset="0"/>
                <a:cs typeface="Arial" panose="020B0604020202020204" pitchFamily="34" charset="0"/>
              </a:rPr>
              <a:t>In case of </a:t>
            </a:r>
            <a:r>
              <a:rPr lang="en-US" sz="2400" dirty="0">
                <a:latin typeface="Arial" panose="020B0604020202020204" pitchFamily="34" charset="0"/>
                <a:cs typeface="Arial" panose="020B0604020202020204" pitchFamily="34" charset="0"/>
              </a:rPr>
              <a:t>Azure Function</a:t>
            </a:r>
            <a:r>
              <a:rPr lang="en-US" sz="2400" b="0" i="0" dirty="0">
                <a:solidFill>
                  <a:srgbClr val="232323"/>
                </a:solidFill>
                <a:effectLst/>
                <a:latin typeface="Arial" panose="020B0604020202020204" pitchFamily="34" charset="0"/>
                <a:cs typeface="Arial" panose="020B0604020202020204" pitchFamily="34" charset="0"/>
              </a:rPr>
              <a:t>, </a:t>
            </a:r>
            <a:r>
              <a:rPr lang="en-US" sz="2400" i="0" dirty="0">
                <a:solidFill>
                  <a:srgbClr val="232323"/>
                </a:solidFill>
                <a:effectLst/>
                <a:latin typeface="Arial" panose="020B0604020202020204" pitchFamily="34" charset="0"/>
                <a:cs typeface="Arial" panose="020B0604020202020204" pitchFamily="34" charset="0"/>
              </a:rPr>
              <a:t>No server maintenance needed</a:t>
            </a:r>
            <a:r>
              <a:rPr lang="en-US" sz="2400" b="0" i="0" dirty="0">
                <a:solidFill>
                  <a:srgbClr val="232323"/>
                </a:solidFill>
                <a:effectLst/>
                <a:latin typeface="Arial" panose="020B0604020202020204" pitchFamily="34" charset="0"/>
                <a:cs typeface="Arial" panose="020B0604020202020204" pitchFamily="34" charset="0"/>
              </a:rPr>
              <a:t>. No headache for the server maintenance now.</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1368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F2A2-46B9-4D19-BF8B-E677381D0924}"/>
              </a:ext>
            </a:extLst>
          </p:cNvPr>
          <p:cNvSpPr>
            <a:spLocks noGrp="1"/>
          </p:cNvSpPr>
          <p:nvPr>
            <p:ph type="title"/>
          </p:nvPr>
        </p:nvSpPr>
        <p:spPr>
          <a:xfrm>
            <a:off x="1367161" y="1065320"/>
            <a:ext cx="9687693" cy="788434"/>
          </a:xfrm>
        </p:spPr>
        <p:txBody>
          <a:bodyPr>
            <a:normAutofit fontScale="90000"/>
          </a:bodyPr>
          <a:lstStyle/>
          <a:p>
            <a:r>
              <a:rPr lang="en-IN" sz="3600" b="1" i="0" dirty="0">
                <a:solidFill>
                  <a:srgbClr val="232323"/>
                </a:solidFill>
                <a:effectLst/>
                <a:highlight>
                  <a:srgbClr val="00FFFF"/>
                </a:highlight>
                <a:latin typeface="Arial" panose="020B0604020202020204" pitchFamily="34" charset="0"/>
                <a:cs typeface="Arial" panose="020B0604020202020204" pitchFamily="34" charset="0"/>
              </a:rPr>
              <a:t>Independent scaling</a:t>
            </a:r>
            <a:br>
              <a:rPr lang="en-IN" b="0" i="0" dirty="0">
                <a:solidFill>
                  <a:srgbClr val="232323"/>
                </a:solidFill>
                <a:effectLst/>
                <a:latin typeface="Libre Franklin" pitchFamily="2" charset="0"/>
              </a:rPr>
            </a:br>
            <a:endParaRPr lang="en-IN" dirty="0"/>
          </a:p>
        </p:txBody>
      </p:sp>
      <p:sp>
        <p:nvSpPr>
          <p:cNvPr id="3" name="Content Placeholder 2">
            <a:extLst>
              <a:ext uri="{FF2B5EF4-FFF2-40B4-BE49-F238E27FC236}">
                <a16:creationId xmlns:a16="http://schemas.microsoft.com/office/drawing/2014/main" id="{1407A0C7-EEE1-4D56-849A-E7CE4CBD35AB}"/>
              </a:ext>
            </a:extLst>
          </p:cNvPr>
          <p:cNvSpPr>
            <a:spLocks noGrp="1"/>
          </p:cNvSpPr>
          <p:nvPr>
            <p:ph idx="1"/>
          </p:nvPr>
        </p:nvSpPr>
        <p:spPr/>
        <p:txBody>
          <a:bodyPr/>
          <a:lstStyle/>
          <a:p>
            <a:pPr>
              <a:lnSpc>
                <a:spcPct val="150000"/>
              </a:lnSpc>
            </a:pPr>
            <a:r>
              <a:rPr lang="en-US" sz="2400" b="0" i="0" dirty="0">
                <a:solidFill>
                  <a:srgbClr val="232323"/>
                </a:solidFill>
                <a:effectLst/>
                <a:latin typeface="Arial" panose="020B0604020202020204" pitchFamily="34" charset="0"/>
                <a:cs typeface="Arial" panose="020B0604020202020204" pitchFamily="34" charset="0"/>
              </a:rPr>
              <a:t>Another very interesting benefit of</a:t>
            </a:r>
            <a:r>
              <a:rPr lang="en-US" sz="2400" b="1" i="0" dirty="0">
                <a:solidFill>
                  <a:srgbClr val="232323"/>
                </a:solidFill>
                <a:effectLst/>
                <a:latin typeface="Arial" panose="020B0604020202020204" pitchFamily="34" charset="0"/>
                <a:cs typeface="Arial" panose="020B0604020202020204" pitchFamily="34" charset="0"/>
              </a:rPr>
              <a:t> </a:t>
            </a:r>
            <a:r>
              <a:rPr lang="en-US" sz="2400" i="0" dirty="0">
                <a:solidFill>
                  <a:srgbClr val="232323"/>
                </a:solidFill>
                <a:effectLst/>
                <a:latin typeface="Arial" panose="020B0604020202020204" pitchFamily="34" charset="0"/>
                <a:cs typeface="Arial" panose="020B0604020202020204" pitchFamily="34" charset="0"/>
              </a:rPr>
              <a:t>Azure Function </a:t>
            </a:r>
            <a:r>
              <a:rPr lang="en-US" sz="2400" b="0" i="0" dirty="0">
                <a:solidFill>
                  <a:srgbClr val="232323"/>
                </a:solidFill>
                <a:effectLst/>
                <a:latin typeface="Arial" panose="020B0604020202020204" pitchFamily="34" charset="0"/>
                <a:cs typeface="Arial" panose="020B0604020202020204" pitchFamily="34" charset="0"/>
              </a:rPr>
              <a:t>is, it supports </a:t>
            </a:r>
            <a:r>
              <a:rPr lang="en-US" sz="2400" i="0" dirty="0">
                <a:solidFill>
                  <a:srgbClr val="232323"/>
                </a:solidFill>
                <a:effectLst/>
                <a:latin typeface="Arial" panose="020B0604020202020204" pitchFamily="34" charset="0"/>
                <a:cs typeface="Arial" panose="020B0604020202020204" pitchFamily="34" charset="0"/>
              </a:rPr>
              <a:t>independent scaling</a:t>
            </a:r>
            <a:r>
              <a:rPr lang="en-US" sz="2400" b="0" i="0" dirty="0">
                <a:solidFill>
                  <a:srgbClr val="232323"/>
                </a:solidFill>
                <a:effectLst/>
                <a:latin typeface="Arial" panose="020B0604020202020204" pitchFamily="34" charset="0"/>
                <a:cs typeface="Arial" panose="020B0604020202020204" pitchFamily="34" charset="0"/>
              </a:rPr>
              <a:t>. This feature has met with early success in </a:t>
            </a:r>
            <a:r>
              <a:rPr lang="en-US" sz="2400" i="0" dirty="0">
                <a:solidFill>
                  <a:srgbClr val="232323"/>
                </a:solidFill>
                <a:effectLst/>
                <a:latin typeface="Arial" panose="020B0604020202020204" pitchFamily="34" charset="0"/>
                <a:cs typeface="Arial" panose="020B0604020202020204" pitchFamily="34" charset="0"/>
              </a:rPr>
              <a:t>cloud environments</a:t>
            </a:r>
            <a:r>
              <a:rPr lang="en-US" b="0" i="0" dirty="0">
                <a:solidFill>
                  <a:srgbClr val="232323"/>
                </a:solidFill>
                <a:effectLst/>
                <a:latin typeface="Libre Franklin" pitchFamily="2" charset="0"/>
              </a:rPr>
              <a:t>.</a:t>
            </a:r>
            <a:endParaRPr lang="en-IN" dirty="0"/>
          </a:p>
        </p:txBody>
      </p:sp>
    </p:spTree>
    <p:extLst>
      <p:ext uri="{BB962C8B-B14F-4D97-AF65-F5344CB8AC3E}">
        <p14:creationId xmlns:p14="http://schemas.microsoft.com/office/powerpoint/2010/main" val="1812338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1C84-9EF1-431E-A9B6-EFE7DE558201}"/>
              </a:ext>
            </a:extLst>
          </p:cNvPr>
          <p:cNvSpPr>
            <a:spLocks noGrp="1"/>
          </p:cNvSpPr>
          <p:nvPr>
            <p:ph type="title"/>
          </p:nvPr>
        </p:nvSpPr>
        <p:spPr>
          <a:xfrm>
            <a:off x="1294362" y="1097482"/>
            <a:ext cx="9603275" cy="1049235"/>
          </a:xfrm>
        </p:spPr>
        <p:txBody>
          <a:bodyPr/>
          <a:lstStyle/>
          <a:p>
            <a:r>
              <a:rPr lang="en-IN" b="1" i="0" dirty="0">
                <a:solidFill>
                  <a:srgbClr val="232323"/>
                </a:solidFill>
                <a:effectLst/>
                <a:highlight>
                  <a:srgbClr val="00FFFF"/>
                </a:highlight>
                <a:latin typeface="Libre Franklin" pitchFamily="2" charset="0"/>
              </a:rPr>
              <a:t>Azure Functions Triggers</a:t>
            </a:r>
            <a:br>
              <a:rPr lang="en-IN" b="0" i="0" dirty="0">
                <a:solidFill>
                  <a:srgbClr val="232323"/>
                </a:solidFill>
                <a:effectLst/>
                <a:latin typeface="Libre Franklin" pitchFamily="2" charset="0"/>
              </a:rPr>
            </a:br>
            <a:endParaRPr lang="en-IN" dirty="0"/>
          </a:p>
        </p:txBody>
      </p:sp>
      <p:sp>
        <p:nvSpPr>
          <p:cNvPr id="3" name="Content Placeholder 2">
            <a:extLst>
              <a:ext uri="{FF2B5EF4-FFF2-40B4-BE49-F238E27FC236}">
                <a16:creationId xmlns:a16="http://schemas.microsoft.com/office/drawing/2014/main" id="{0A59CA42-6FED-4CF1-9768-24E15FAF1706}"/>
              </a:ext>
            </a:extLst>
          </p:cNvPr>
          <p:cNvSpPr>
            <a:spLocks noGrp="1"/>
          </p:cNvSpPr>
          <p:nvPr>
            <p:ph idx="1"/>
          </p:nvPr>
        </p:nvSpPr>
        <p:spPr>
          <a:xfrm>
            <a:off x="1451579" y="1846555"/>
            <a:ext cx="9603275" cy="4279037"/>
          </a:xfrm>
        </p:spPr>
        <p:txBody>
          <a:bodyPr>
            <a:normAutofit/>
          </a:bodyPr>
          <a:lstStyle/>
          <a:p>
            <a:r>
              <a:rPr lang="en-IN" sz="1800" i="0" dirty="0">
                <a:solidFill>
                  <a:srgbClr val="232323"/>
                </a:solidFill>
                <a:effectLst/>
                <a:latin typeface="Arial" panose="020B0604020202020204" pitchFamily="34" charset="0"/>
                <a:cs typeface="Arial" panose="020B0604020202020204" pitchFamily="34" charset="0"/>
              </a:rPr>
              <a:t>HTTP Trigger</a:t>
            </a:r>
          </a:p>
          <a:p>
            <a:r>
              <a:rPr lang="en-IN" sz="1800" i="0" dirty="0">
                <a:solidFill>
                  <a:srgbClr val="232323"/>
                </a:solidFill>
                <a:effectLst/>
                <a:latin typeface="Arial" panose="020B0604020202020204" pitchFamily="34" charset="0"/>
                <a:cs typeface="Arial" panose="020B0604020202020204" pitchFamily="34" charset="0"/>
              </a:rPr>
              <a:t>Timer Trigger</a:t>
            </a:r>
            <a:endParaRPr lang="en-IN" sz="1800" dirty="0">
              <a:solidFill>
                <a:srgbClr val="232323"/>
              </a:solidFill>
              <a:latin typeface="Arial" panose="020B0604020202020204" pitchFamily="34" charset="0"/>
              <a:cs typeface="Arial" panose="020B0604020202020204" pitchFamily="34" charset="0"/>
            </a:endParaRPr>
          </a:p>
          <a:p>
            <a:r>
              <a:rPr lang="en-IN" sz="1800" i="0" dirty="0">
                <a:solidFill>
                  <a:srgbClr val="232323"/>
                </a:solidFill>
                <a:effectLst/>
                <a:latin typeface="Arial" panose="020B0604020202020204" pitchFamily="34" charset="0"/>
                <a:cs typeface="Arial" panose="020B0604020202020204" pitchFamily="34" charset="0"/>
              </a:rPr>
              <a:t>Queue Storage Trigger</a:t>
            </a:r>
          </a:p>
          <a:p>
            <a:r>
              <a:rPr lang="en-IN" sz="1800" dirty="0">
                <a:latin typeface="Arial" panose="020B0604020202020204" pitchFamily="34" charset="0"/>
                <a:cs typeface="Arial" panose="020B0604020202020204" pitchFamily="34" charset="0"/>
              </a:rPr>
              <a:t>Blob Storage </a:t>
            </a:r>
            <a:r>
              <a:rPr lang="en-IN" sz="1800" i="0" dirty="0">
                <a:solidFill>
                  <a:srgbClr val="232323"/>
                </a:solidFill>
                <a:effectLst/>
                <a:latin typeface="Arial" panose="020B0604020202020204" pitchFamily="34" charset="0"/>
                <a:cs typeface="Arial" panose="020B0604020202020204" pitchFamily="34" charset="0"/>
              </a:rPr>
              <a:t>Trigger</a:t>
            </a:r>
            <a:endParaRPr lang="en-IN" sz="1800" dirty="0">
              <a:solidFill>
                <a:srgbClr val="232323"/>
              </a:solidFill>
              <a:latin typeface="Arial" panose="020B0604020202020204" pitchFamily="34" charset="0"/>
              <a:cs typeface="Arial" panose="020B0604020202020204" pitchFamily="34" charset="0"/>
            </a:endParaRPr>
          </a:p>
          <a:p>
            <a:r>
              <a:rPr lang="en-IN" sz="1800" i="0" dirty="0">
                <a:solidFill>
                  <a:srgbClr val="232323"/>
                </a:solidFill>
                <a:effectLst/>
                <a:latin typeface="Arial" panose="020B0604020202020204" pitchFamily="34" charset="0"/>
                <a:cs typeface="Arial" panose="020B0604020202020204" pitchFamily="34" charset="0"/>
              </a:rPr>
              <a:t>Azure </a:t>
            </a:r>
            <a:r>
              <a:rPr lang="en-IN" sz="1800" i="0" dirty="0" err="1">
                <a:effectLst/>
                <a:latin typeface="Arial" panose="020B0604020202020204" pitchFamily="34" charset="0"/>
                <a:cs typeface="Arial" panose="020B0604020202020204" pitchFamily="34" charset="0"/>
              </a:rPr>
              <a:t>CosmosDB</a:t>
            </a:r>
            <a:r>
              <a:rPr lang="en-IN" sz="1800" i="0" dirty="0">
                <a:effectLst/>
                <a:latin typeface="Arial" panose="020B0604020202020204" pitchFamily="34" charset="0"/>
                <a:cs typeface="Arial" panose="020B0604020202020204" pitchFamily="34" charset="0"/>
              </a:rPr>
              <a:t> </a:t>
            </a:r>
            <a:r>
              <a:rPr lang="en-IN" sz="1800" i="0" dirty="0">
                <a:solidFill>
                  <a:srgbClr val="232323"/>
                </a:solidFill>
                <a:effectLst/>
                <a:latin typeface="Arial" panose="020B0604020202020204" pitchFamily="34" charset="0"/>
                <a:cs typeface="Arial" panose="020B0604020202020204" pitchFamily="34" charset="0"/>
              </a:rPr>
              <a:t>Trigger</a:t>
            </a:r>
          </a:p>
          <a:p>
            <a:r>
              <a:rPr lang="en-IN" sz="1800" i="0" dirty="0" err="1">
                <a:solidFill>
                  <a:srgbClr val="232323"/>
                </a:solidFill>
                <a:effectLst/>
                <a:latin typeface="Arial" panose="020B0604020202020204" pitchFamily="34" charset="0"/>
                <a:cs typeface="Arial" panose="020B0604020202020204" pitchFamily="34" charset="0"/>
              </a:rPr>
              <a:t>EventGrid</a:t>
            </a:r>
            <a:r>
              <a:rPr lang="en-IN" sz="1800" i="0" dirty="0">
                <a:solidFill>
                  <a:srgbClr val="232323"/>
                </a:solidFill>
                <a:effectLst/>
                <a:latin typeface="Arial" panose="020B0604020202020204" pitchFamily="34" charset="0"/>
                <a:cs typeface="Arial" panose="020B0604020202020204" pitchFamily="34" charset="0"/>
              </a:rPr>
              <a:t> Trigger</a:t>
            </a:r>
          </a:p>
          <a:p>
            <a:r>
              <a:rPr lang="en-IN" sz="1800" i="0" dirty="0">
                <a:solidFill>
                  <a:srgbClr val="232323"/>
                </a:solidFill>
                <a:effectLst/>
                <a:latin typeface="Arial" panose="020B0604020202020204" pitchFamily="34" charset="0"/>
                <a:cs typeface="Arial" panose="020B0604020202020204" pitchFamily="34" charset="0"/>
              </a:rPr>
              <a:t>EventHub Trigger</a:t>
            </a:r>
            <a:endParaRPr lang="en-IN" sz="1800" dirty="0">
              <a:solidFill>
                <a:srgbClr val="232323"/>
              </a:solidFill>
              <a:latin typeface="Arial" panose="020B0604020202020204" pitchFamily="34" charset="0"/>
              <a:cs typeface="Arial" panose="020B0604020202020204" pitchFamily="34" charset="0"/>
            </a:endParaRPr>
          </a:p>
          <a:p>
            <a:r>
              <a:rPr lang="en-IN" sz="1800" i="0" dirty="0">
                <a:solidFill>
                  <a:srgbClr val="232323"/>
                </a:solidFill>
                <a:effectLst/>
                <a:latin typeface="Arial" panose="020B0604020202020204" pitchFamily="34" charset="0"/>
                <a:cs typeface="Arial" panose="020B0604020202020204" pitchFamily="34" charset="0"/>
              </a:rPr>
              <a:t>Service Bus Queue Trigger</a:t>
            </a:r>
          </a:p>
          <a:p>
            <a:r>
              <a:rPr lang="en-IN" sz="1800" i="0" dirty="0">
                <a:solidFill>
                  <a:srgbClr val="232323"/>
                </a:solidFill>
                <a:effectLst/>
                <a:latin typeface="Arial" panose="020B0604020202020204" pitchFamily="34" charset="0"/>
                <a:cs typeface="Arial" panose="020B0604020202020204" pitchFamily="34" charset="0"/>
              </a:rPr>
              <a:t>Service Bus Topic Trigger</a:t>
            </a:r>
            <a:endParaRPr lang="en-IN" sz="1800" dirty="0">
              <a:solidFill>
                <a:srgbClr val="232323"/>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27723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13033F3-CF55-4F92-B631-C40A65C4EC18}"/>
              </a:ext>
            </a:extLst>
          </p:cNvPr>
          <p:cNvSpPr>
            <a:spLocks noGrp="1"/>
          </p:cNvSpPr>
          <p:nvPr>
            <p:ph type="title"/>
          </p:nvPr>
        </p:nvSpPr>
        <p:spPr>
          <a:xfrm>
            <a:off x="1367162" y="1207364"/>
            <a:ext cx="3614576" cy="467336"/>
          </a:xfrm>
        </p:spPr>
        <p:txBody>
          <a:bodyPr vert="horz" lIns="91440" tIns="45720" rIns="91440" bIns="45720" rtlCol="0" anchor="t">
            <a:noAutofit/>
          </a:bodyPr>
          <a:lstStyle/>
          <a:p>
            <a:r>
              <a:rPr lang="en-IN" b="1" i="0" dirty="0">
                <a:solidFill>
                  <a:srgbClr val="232323"/>
                </a:solidFill>
                <a:effectLst/>
                <a:highlight>
                  <a:srgbClr val="00FFFF"/>
                </a:highlight>
                <a:latin typeface="Arial" panose="020B0604020202020204" pitchFamily="34" charset="0"/>
                <a:cs typeface="Arial" panose="020B0604020202020204" pitchFamily="34" charset="0"/>
              </a:rPr>
              <a:t>HTTP Trigger</a:t>
            </a:r>
            <a:endParaRPr lang="en-US" dirty="0">
              <a:highlight>
                <a:srgbClr val="00FFFF"/>
              </a:highlight>
              <a:latin typeface="Arial" panose="020B0604020202020204" pitchFamily="34" charset="0"/>
              <a:cs typeface="Arial" panose="020B0604020202020204" pitchFamily="34" charset="0"/>
            </a:endParaRPr>
          </a:p>
        </p:txBody>
      </p:sp>
      <p:sp>
        <p:nvSpPr>
          <p:cNvPr id="83" name="Rectangle 82">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B076294B-E6B6-4DBF-898F-65B5C6DF5CF6}"/>
              </a:ext>
            </a:extLst>
          </p:cNvPr>
          <p:cNvSpPr>
            <a:spLocks noGrp="1"/>
          </p:cNvSpPr>
          <p:nvPr>
            <p:ph type="body" sz="half" idx="2"/>
          </p:nvPr>
        </p:nvSpPr>
        <p:spPr>
          <a:xfrm>
            <a:off x="1451581" y="2015732"/>
            <a:ext cx="3526523" cy="2227794"/>
          </a:xfrm>
        </p:spPr>
        <p:txBody>
          <a:bodyPr vert="horz" lIns="91440" tIns="45720" rIns="91440" bIns="45720" rtlCol="0" anchor="t">
            <a:normAutofit lnSpcReduction="10000"/>
          </a:bodyPr>
          <a:lstStyle/>
          <a:p>
            <a:pPr indent="-228600" algn="just">
              <a:lnSpc>
                <a:spcPct val="150000"/>
              </a:lnSpc>
              <a:buFont typeface="Arial" panose="020B0604020202020204" pitchFamily="34" charset="0"/>
              <a:buChar char="•"/>
            </a:pPr>
            <a:r>
              <a:rPr lang="en-US" sz="2400" b="0" i="0" dirty="0">
                <a:solidFill>
                  <a:srgbClr val="232323"/>
                </a:solidFill>
                <a:effectLst/>
                <a:latin typeface="Arial" panose="020B0604020202020204" pitchFamily="34" charset="0"/>
                <a:cs typeface="Arial" panose="020B0604020202020204" pitchFamily="34" charset="0"/>
              </a:rPr>
              <a:t>Triggers the execution of your lines of code based on the HTTP Request.</a:t>
            </a:r>
          </a:p>
          <a:p>
            <a:pPr indent="-228600">
              <a:buFont typeface="Arial" panose="020B0604020202020204" pitchFamily="34" charset="0"/>
              <a:buChar char="•"/>
            </a:pPr>
            <a:endParaRPr lang="en-US" dirty="0"/>
          </a:p>
        </p:txBody>
      </p:sp>
      <p:grpSp>
        <p:nvGrpSpPr>
          <p:cNvPr id="85" name="Group 84">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86" name="Rectangle 85">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26" name="Picture 2" descr="Triggers list not showing for C# in Visual Studio Code (Windows OS) for Azure  Function App Project - Stack Overflow">
            <a:extLst>
              <a:ext uri="{FF2B5EF4-FFF2-40B4-BE49-F238E27FC236}">
                <a16:creationId xmlns:a16="http://schemas.microsoft.com/office/drawing/2014/main" id="{E51A34ED-D115-4AF5-94B8-EAB73CC424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1097"/>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79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E6CCB40-86C7-48EA-A592-07B9A504BD39}"/>
              </a:ext>
            </a:extLst>
          </p:cNvPr>
          <p:cNvSpPr>
            <a:spLocks noGrp="1"/>
          </p:cNvSpPr>
          <p:nvPr>
            <p:ph type="title"/>
          </p:nvPr>
        </p:nvSpPr>
        <p:spPr>
          <a:xfrm>
            <a:off x="1349407" y="1188016"/>
            <a:ext cx="3632332" cy="401084"/>
          </a:xfrm>
        </p:spPr>
        <p:txBody>
          <a:bodyPr vert="horz" lIns="91440" tIns="45720" rIns="91440" bIns="45720" rtlCol="0" anchor="t">
            <a:noAutofit/>
          </a:bodyPr>
          <a:lstStyle/>
          <a:p>
            <a:r>
              <a:rPr lang="en-IN" b="1" i="0" dirty="0">
                <a:solidFill>
                  <a:srgbClr val="232323"/>
                </a:solidFill>
                <a:effectLst/>
                <a:highlight>
                  <a:srgbClr val="00FFFF"/>
                </a:highlight>
                <a:latin typeface="Libre Franklin" pitchFamily="2" charset="0"/>
              </a:rPr>
              <a:t>Timer </a:t>
            </a:r>
            <a:r>
              <a:rPr lang="en-IN" b="1" i="0" dirty="0">
                <a:solidFill>
                  <a:srgbClr val="232323"/>
                </a:solidFill>
                <a:effectLst/>
                <a:highlight>
                  <a:srgbClr val="00FFFF"/>
                </a:highlight>
                <a:latin typeface="Arial" panose="020B0604020202020204" pitchFamily="34" charset="0"/>
                <a:cs typeface="Arial" panose="020B0604020202020204" pitchFamily="34" charset="0"/>
              </a:rPr>
              <a:t>Trigger</a:t>
            </a:r>
            <a:endParaRPr lang="en-US" dirty="0">
              <a:highlight>
                <a:srgbClr val="00FFFF"/>
              </a:highlight>
              <a:latin typeface="Arial" panose="020B0604020202020204" pitchFamily="34" charset="0"/>
              <a:cs typeface="Arial" panose="020B0604020202020204" pitchFamily="34" charset="0"/>
            </a:endParaRPr>
          </a:p>
        </p:txBody>
      </p:sp>
      <p:sp>
        <p:nvSpPr>
          <p:cNvPr id="83" name="Rectangle 82">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56D951F5-57BF-45FB-A0F5-4AF8B1A875A1}"/>
              </a:ext>
            </a:extLst>
          </p:cNvPr>
          <p:cNvSpPr>
            <a:spLocks noGrp="1"/>
          </p:cNvSpPr>
          <p:nvPr>
            <p:ph type="body" sz="half" idx="2"/>
          </p:nvPr>
        </p:nvSpPr>
        <p:spPr>
          <a:xfrm>
            <a:off x="1451581" y="2015732"/>
            <a:ext cx="3526523" cy="3450613"/>
          </a:xfrm>
        </p:spPr>
        <p:txBody>
          <a:bodyPr vert="horz" lIns="91440" tIns="45720" rIns="91440" bIns="45720" rtlCol="0" anchor="t">
            <a:normAutofit fontScale="92500" lnSpcReduction="20000"/>
          </a:bodyPr>
          <a:lstStyle/>
          <a:p>
            <a:pPr algn="l">
              <a:buFont typeface="Arial" panose="020B0604020202020204" pitchFamily="34" charset="0"/>
              <a:buChar char="•"/>
            </a:pPr>
            <a:r>
              <a:rPr lang="en-US" sz="1900" b="0" i="0" dirty="0">
                <a:solidFill>
                  <a:srgbClr val="232323"/>
                </a:solidFill>
                <a:effectLst/>
                <a:latin typeface="Arial" panose="020B0604020202020204" pitchFamily="34" charset="0"/>
                <a:cs typeface="Arial" panose="020B0604020202020204" pitchFamily="34" charset="0"/>
              </a:rPr>
              <a:t>Triggers the execution of your code based on some Scheduled time.</a:t>
            </a:r>
          </a:p>
          <a:p>
            <a:pPr algn="l">
              <a:buFont typeface="Arial" panose="020B0604020202020204" pitchFamily="34" charset="0"/>
              <a:buChar char="•"/>
            </a:pPr>
            <a:r>
              <a:rPr lang="en-US" sz="1900" b="0" i="0" dirty="0">
                <a:solidFill>
                  <a:srgbClr val="404043"/>
                </a:solidFill>
                <a:effectLst/>
                <a:latin typeface="Arial" panose="020B0604020202020204" pitchFamily="34" charset="0"/>
                <a:cs typeface="Arial" panose="020B0604020202020204" pitchFamily="34" charset="0"/>
              </a:rPr>
              <a:t>The basic format of the CRON expressions in Azure is:</a:t>
            </a:r>
            <a:br>
              <a:rPr lang="en-US" sz="1900" dirty="0">
                <a:latin typeface="Arial" panose="020B0604020202020204" pitchFamily="34" charset="0"/>
                <a:cs typeface="Arial" panose="020B0604020202020204" pitchFamily="34" charset="0"/>
              </a:rPr>
            </a:br>
            <a:r>
              <a:rPr lang="en-US" sz="1900" b="1" i="1" dirty="0">
                <a:solidFill>
                  <a:srgbClr val="404043"/>
                </a:solidFill>
                <a:effectLst/>
                <a:latin typeface="Arial" panose="020B0604020202020204" pitchFamily="34" charset="0"/>
                <a:cs typeface="Arial" panose="020B0604020202020204" pitchFamily="34" charset="0"/>
              </a:rPr>
              <a:t>{second} {minute} {hour} {day} {month} {day of the week}</a:t>
            </a:r>
            <a:br>
              <a:rPr lang="en-US" sz="1900" dirty="0">
                <a:latin typeface="Arial" panose="020B0604020202020204" pitchFamily="34" charset="0"/>
                <a:cs typeface="Arial" panose="020B0604020202020204" pitchFamily="34" charset="0"/>
              </a:rPr>
            </a:br>
            <a:r>
              <a:rPr lang="en-US" sz="1900" b="0" i="0" dirty="0">
                <a:solidFill>
                  <a:srgbClr val="404043"/>
                </a:solidFill>
                <a:effectLst/>
                <a:latin typeface="Arial" panose="020B0604020202020204" pitchFamily="34" charset="0"/>
                <a:cs typeface="Arial" panose="020B0604020202020204" pitchFamily="34" charset="0"/>
              </a:rPr>
              <a:t>e.g. </a:t>
            </a:r>
            <a:r>
              <a:rPr lang="en-US" sz="1900" b="1" i="1" dirty="0">
                <a:solidFill>
                  <a:srgbClr val="404043"/>
                </a:solidFill>
                <a:effectLst/>
                <a:latin typeface="Arial" panose="020B0604020202020204" pitchFamily="34" charset="0"/>
                <a:cs typeface="Arial" panose="020B0604020202020204" pitchFamily="34" charset="0"/>
              </a:rPr>
              <a:t>0 * * * * *</a:t>
            </a:r>
            <a:r>
              <a:rPr lang="en-US" sz="1900" b="0" i="0" dirty="0">
                <a:solidFill>
                  <a:srgbClr val="404043"/>
                </a:solidFill>
                <a:effectLst/>
                <a:latin typeface="Arial" panose="020B0604020202020204" pitchFamily="34" charset="0"/>
                <a:cs typeface="Arial" panose="020B0604020202020204" pitchFamily="34" charset="0"/>
              </a:rPr>
              <a:t> (=every minute)</a:t>
            </a:r>
            <a:endParaRPr lang="en-US" sz="1900" b="0" i="0" dirty="0">
              <a:solidFill>
                <a:srgbClr val="232323"/>
              </a:solidFill>
              <a:effectLst/>
              <a:latin typeface="Arial" panose="020B0604020202020204" pitchFamily="34" charset="0"/>
              <a:cs typeface="Arial" panose="020B0604020202020204" pitchFamily="34" charset="0"/>
            </a:endParaRPr>
          </a:p>
          <a:p>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grpSp>
        <p:nvGrpSpPr>
          <p:cNvPr id="85" name="Group 84">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86" name="Rectangle 85">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URL for localhost">
            <a:extLst>
              <a:ext uri="{FF2B5EF4-FFF2-40B4-BE49-F238E27FC236}">
                <a16:creationId xmlns:a16="http://schemas.microsoft.com/office/drawing/2014/main" id="{69882622-DC5C-4206-8566-A82C256D7F27}"/>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7982" r="24051" b="2"/>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1" name="Straight Connector 90">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995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B13A-BAF9-4276-8786-6A9CCEF16EBA}"/>
              </a:ext>
            </a:extLst>
          </p:cNvPr>
          <p:cNvSpPr>
            <a:spLocks noGrp="1"/>
          </p:cNvSpPr>
          <p:nvPr>
            <p:ph type="title"/>
          </p:nvPr>
        </p:nvSpPr>
        <p:spPr>
          <a:xfrm>
            <a:off x="1384917" y="1145218"/>
            <a:ext cx="9669937" cy="532661"/>
          </a:xfrm>
        </p:spPr>
        <p:txBody>
          <a:bodyPr/>
          <a:lstStyle/>
          <a:p>
            <a:r>
              <a:rPr lang="en-IN" b="1" i="0" dirty="0" err="1">
                <a:solidFill>
                  <a:srgbClr val="000000"/>
                </a:solidFill>
                <a:effectLst/>
                <a:highlight>
                  <a:srgbClr val="00FFFF"/>
                </a:highlight>
                <a:latin typeface="multi-display"/>
              </a:rPr>
              <a:t>Cosmosdb</a:t>
            </a:r>
            <a:r>
              <a:rPr lang="en-IN" b="1" i="0" dirty="0">
                <a:solidFill>
                  <a:srgbClr val="000000"/>
                </a:solidFill>
                <a:effectLst/>
                <a:highlight>
                  <a:srgbClr val="00FFFF"/>
                </a:highlight>
                <a:latin typeface="multi-display"/>
              </a:rPr>
              <a:t> Trigger</a:t>
            </a:r>
            <a:endParaRPr lang="en-IN" dirty="0">
              <a:highlight>
                <a:srgbClr val="00FFFF"/>
              </a:highlight>
            </a:endParaRPr>
          </a:p>
        </p:txBody>
      </p:sp>
      <p:sp>
        <p:nvSpPr>
          <p:cNvPr id="3" name="Content Placeholder 2">
            <a:extLst>
              <a:ext uri="{FF2B5EF4-FFF2-40B4-BE49-F238E27FC236}">
                <a16:creationId xmlns:a16="http://schemas.microsoft.com/office/drawing/2014/main" id="{6A0834F6-CC44-414F-9F8D-D961DC403357}"/>
              </a:ext>
            </a:extLst>
          </p:cNvPr>
          <p:cNvSpPr>
            <a:spLocks noGrp="1"/>
          </p:cNvSpPr>
          <p:nvPr>
            <p:ph idx="1"/>
          </p:nvPr>
        </p:nvSpPr>
        <p:spPr>
          <a:xfrm>
            <a:off x="1451580" y="2015732"/>
            <a:ext cx="9603274" cy="3781386"/>
          </a:xfrm>
        </p:spPr>
        <p:txBody>
          <a:bodyPr>
            <a:normAutofit fontScale="85000" lnSpcReduction="20000"/>
          </a:bodyPr>
          <a:lstStyle/>
          <a:p>
            <a:r>
              <a:rPr lang="en-US" sz="2600" b="0" i="0" dirty="0">
                <a:solidFill>
                  <a:srgbClr val="000000"/>
                </a:solidFill>
                <a:effectLst/>
                <a:latin typeface="Arial" panose="020B0604020202020204" pitchFamily="34" charset="0"/>
                <a:cs typeface="Arial" panose="020B0604020202020204" pitchFamily="34" charset="0"/>
              </a:rPr>
              <a:t>Process Azure Cosmos DB documents when they are added or updated in collections in a NoSQL database.</a:t>
            </a:r>
          </a:p>
          <a:p>
            <a:pPr algn="l">
              <a:buFont typeface="+mj-lt"/>
              <a:buAutoNum type="arabicPeriod"/>
            </a:pPr>
            <a:r>
              <a:rPr lang="en-IN" sz="1900" b="0" i="0" dirty="0">
                <a:solidFill>
                  <a:srgbClr val="202124"/>
                </a:solidFill>
                <a:effectLst/>
                <a:latin typeface="Arial" panose="020B0604020202020204" pitchFamily="34" charset="0"/>
                <a:cs typeface="Arial" panose="020B0604020202020204" pitchFamily="34" charset="0"/>
              </a:rPr>
              <a:t>Configure your environment.</a:t>
            </a:r>
          </a:p>
          <a:p>
            <a:pPr algn="l">
              <a:buFont typeface="+mj-lt"/>
              <a:buAutoNum type="arabicPeriod"/>
            </a:pPr>
            <a:r>
              <a:rPr lang="en-IN" sz="1900" b="0" i="0" dirty="0">
                <a:solidFill>
                  <a:srgbClr val="202124"/>
                </a:solidFill>
                <a:effectLst/>
                <a:latin typeface="Arial" panose="020B0604020202020204" pitchFamily="34" charset="0"/>
                <a:cs typeface="Arial" panose="020B0604020202020204" pitchFamily="34" charset="0"/>
              </a:rPr>
              <a:t>Create your Azure Cosmos DB account.</a:t>
            </a:r>
          </a:p>
          <a:p>
            <a:pPr algn="l">
              <a:buFont typeface="+mj-lt"/>
              <a:buAutoNum type="arabicPeriod"/>
            </a:pPr>
            <a:r>
              <a:rPr lang="en-IN" sz="1900" b="0" i="0" dirty="0">
                <a:solidFill>
                  <a:srgbClr val="202124"/>
                </a:solidFill>
                <a:effectLst/>
                <a:latin typeface="Arial" panose="020B0604020202020204" pitchFamily="34" charset="0"/>
                <a:cs typeface="Arial" panose="020B0604020202020204" pitchFamily="34" charset="0"/>
              </a:rPr>
              <a:t>Create an Azure Cosmos DB database and container.</a:t>
            </a:r>
          </a:p>
          <a:p>
            <a:pPr algn="l">
              <a:buFont typeface="+mj-lt"/>
              <a:buAutoNum type="arabicPeriod"/>
            </a:pPr>
            <a:r>
              <a:rPr lang="en-IN" sz="1900" b="0" i="0" dirty="0">
                <a:solidFill>
                  <a:srgbClr val="202124"/>
                </a:solidFill>
                <a:effectLst/>
                <a:latin typeface="Arial" panose="020B0604020202020204" pitchFamily="34" charset="0"/>
                <a:cs typeface="Arial" panose="020B0604020202020204" pitchFamily="34" charset="0"/>
              </a:rPr>
              <a:t>Update your function app settings.</a:t>
            </a:r>
          </a:p>
          <a:p>
            <a:pPr algn="l">
              <a:buFont typeface="+mj-lt"/>
              <a:buAutoNum type="arabicPeriod"/>
            </a:pPr>
            <a:r>
              <a:rPr lang="en-IN" sz="1900" b="0" i="0" dirty="0">
                <a:solidFill>
                  <a:srgbClr val="202124"/>
                </a:solidFill>
                <a:effectLst/>
                <a:latin typeface="Arial" panose="020B0604020202020204" pitchFamily="34" charset="0"/>
                <a:cs typeface="Arial" panose="020B0604020202020204" pitchFamily="34" charset="0"/>
              </a:rPr>
              <a:t>Register binding extensions.</a:t>
            </a:r>
          </a:p>
          <a:p>
            <a:pPr algn="l">
              <a:buFont typeface="+mj-lt"/>
              <a:buAutoNum type="arabicPeriod"/>
            </a:pPr>
            <a:r>
              <a:rPr lang="en-IN" sz="1900" b="0" i="0" dirty="0">
                <a:solidFill>
                  <a:srgbClr val="202124"/>
                </a:solidFill>
                <a:effectLst/>
                <a:latin typeface="Arial" panose="020B0604020202020204" pitchFamily="34" charset="0"/>
                <a:cs typeface="Arial" panose="020B0604020202020204" pitchFamily="34" charset="0"/>
              </a:rPr>
              <a:t>Add an output binding.</a:t>
            </a:r>
          </a:p>
          <a:p>
            <a:pPr algn="l">
              <a:buFont typeface="+mj-lt"/>
              <a:buAutoNum type="arabicPeriod"/>
            </a:pPr>
            <a:r>
              <a:rPr lang="en-IN" sz="1900" b="0" i="0" dirty="0">
                <a:solidFill>
                  <a:srgbClr val="202124"/>
                </a:solidFill>
                <a:effectLst/>
                <a:latin typeface="Arial" panose="020B0604020202020204" pitchFamily="34" charset="0"/>
                <a:cs typeface="Arial" panose="020B0604020202020204" pitchFamily="34" charset="0"/>
              </a:rPr>
              <a:t>Add code that uses the output binding.</a:t>
            </a:r>
          </a:p>
          <a:p>
            <a:pPr algn="l">
              <a:buFont typeface="+mj-lt"/>
              <a:buAutoNum type="arabicPeriod"/>
            </a:pPr>
            <a:r>
              <a:rPr lang="en-IN" sz="1900" b="0" i="0" dirty="0">
                <a:solidFill>
                  <a:srgbClr val="202124"/>
                </a:solidFill>
                <a:effectLst/>
                <a:latin typeface="Arial" panose="020B0604020202020204" pitchFamily="34" charset="0"/>
                <a:cs typeface="Arial" panose="020B0604020202020204" pitchFamily="34" charset="0"/>
              </a:rPr>
              <a:t>Run the function locally.</a:t>
            </a:r>
          </a:p>
          <a:p>
            <a:endParaRPr lang="en-IN" dirty="0"/>
          </a:p>
        </p:txBody>
      </p:sp>
    </p:spTree>
    <p:extLst>
      <p:ext uri="{BB962C8B-B14F-4D97-AF65-F5344CB8AC3E}">
        <p14:creationId xmlns:p14="http://schemas.microsoft.com/office/powerpoint/2010/main" val="3488322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A2ED-D533-4C64-8502-4D0DAE146506}"/>
              </a:ext>
            </a:extLst>
          </p:cNvPr>
          <p:cNvSpPr>
            <a:spLocks noGrp="1"/>
          </p:cNvSpPr>
          <p:nvPr>
            <p:ph type="title"/>
          </p:nvPr>
        </p:nvSpPr>
        <p:spPr>
          <a:xfrm>
            <a:off x="1451579" y="1118586"/>
            <a:ext cx="9603275" cy="735168"/>
          </a:xfrm>
        </p:spPr>
        <p:txBody>
          <a:bodyPr/>
          <a:lstStyle/>
          <a:p>
            <a:r>
              <a:rPr lang="en-IN" b="1" i="0" dirty="0">
                <a:solidFill>
                  <a:srgbClr val="000000"/>
                </a:solidFill>
                <a:effectLst/>
                <a:highlight>
                  <a:srgbClr val="00FFFF"/>
                </a:highlight>
                <a:latin typeface="multi-display"/>
              </a:rPr>
              <a:t>Blob Trigger</a:t>
            </a:r>
            <a:endParaRPr lang="en-IN" dirty="0">
              <a:highlight>
                <a:srgbClr val="00FFFF"/>
              </a:highlight>
            </a:endParaRPr>
          </a:p>
        </p:txBody>
      </p:sp>
      <p:sp>
        <p:nvSpPr>
          <p:cNvPr id="3" name="Content Placeholder 2">
            <a:extLst>
              <a:ext uri="{FF2B5EF4-FFF2-40B4-BE49-F238E27FC236}">
                <a16:creationId xmlns:a16="http://schemas.microsoft.com/office/drawing/2014/main" id="{9BD9002F-2FD7-4EB3-B8B0-7716C69E9E7F}"/>
              </a:ext>
            </a:extLst>
          </p:cNvPr>
          <p:cNvSpPr>
            <a:spLocks noGrp="1"/>
          </p:cNvSpPr>
          <p:nvPr>
            <p:ph idx="1"/>
          </p:nvPr>
        </p:nvSpPr>
        <p:spPr/>
        <p:txBody>
          <a:bodyPr>
            <a:normAutofit/>
          </a:bodyPr>
          <a:lstStyle/>
          <a:p>
            <a:r>
              <a:rPr lang="en-US" sz="2400" b="0" i="0" dirty="0">
                <a:solidFill>
                  <a:srgbClr val="202124"/>
                </a:solidFill>
                <a:effectLst/>
                <a:latin typeface="arial" panose="020B0604020202020204" pitchFamily="34" charset="0"/>
              </a:rPr>
              <a:t>The Blob storage trigger </a:t>
            </a:r>
            <a:r>
              <a:rPr lang="en-US" sz="2400" i="0" dirty="0">
                <a:solidFill>
                  <a:srgbClr val="202124"/>
                </a:solidFill>
                <a:effectLst/>
                <a:latin typeface="arial" panose="020B0604020202020204" pitchFamily="34" charset="0"/>
              </a:rPr>
              <a:t>starts a function when a new or updated blob is detected</a:t>
            </a:r>
            <a:r>
              <a:rPr lang="en-US" sz="2400" b="0" i="0" dirty="0">
                <a:solidFill>
                  <a:srgbClr val="202124"/>
                </a:solidFill>
                <a:effectLst/>
                <a:latin typeface="arial" panose="020B0604020202020204" pitchFamily="34" charset="0"/>
              </a:rPr>
              <a:t>. The blob contents are provided as input to the function.</a:t>
            </a:r>
          </a:p>
          <a:p>
            <a:r>
              <a:rPr lang="en-US" sz="2400" b="0" i="0" dirty="0">
                <a:solidFill>
                  <a:srgbClr val="202124"/>
                </a:solidFill>
                <a:effectLst/>
                <a:latin typeface="arial" panose="020B0604020202020204" pitchFamily="34" charset="0"/>
              </a:rPr>
              <a:t>The Azure Blob storage trigger requires a general-purpose storage account. Storage V2 accounts with hierarchical namespaces are also supported.</a:t>
            </a:r>
            <a:endParaRPr lang="en-IN" sz="2400" dirty="0"/>
          </a:p>
        </p:txBody>
      </p:sp>
    </p:spTree>
    <p:extLst>
      <p:ext uri="{BB962C8B-B14F-4D97-AF65-F5344CB8AC3E}">
        <p14:creationId xmlns:p14="http://schemas.microsoft.com/office/powerpoint/2010/main" val="24520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349C-4FF1-4735-B4C6-518DC7A66764}"/>
              </a:ext>
            </a:extLst>
          </p:cNvPr>
          <p:cNvSpPr>
            <a:spLocks noGrp="1"/>
          </p:cNvSpPr>
          <p:nvPr>
            <p:ph type="title"/>
          </p:nvPr>
        </p:nvSpPr>
        <p:spPr>
          <a:xfrm>
            <a:off x="1451580" y="1083076"/>
            <a:ext cx="9789706" cy="770678"/>
          </a:xfrm>
        </p:spPr>
        <p:txBody>
          <a:bodyPr>
            <a:noAutofit/>
          </a:bodyPr>
          <a:lstStyle/>
          <a:p>
            <a:r>
              <a:rPr lang="en-IN" b="1" i="0" dirty="0">
                <a:solidFill>
                  <a:srgbClr val="101010"/>
                </a:solidFill>
                <a:effectLst/>
                <a:latin typeface="Arial" panose="020B0604020202020204" pitchFamily="34" charset="0"/>
                <a:cs typeface="Arial" panose="020B0604020202020204" pitchFamily="34" charset="0"/>
              </a:rPr>
              <a:t>What is Azure Function?</a:t>
            </a:r>
            <a:br>
              <a:rPr lang="en-IN" b="1" i="0" dirty="0">
                <a:solidFill>
                  <a:srgbClr val="101010"/>
                </a:solidFill>
                <a:effectLst/>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C336DBF-6350-4FEC-A2E7-94D60F31419F}"/>
              </a:ext>
            </a:extLst>
          </p:cNvPr>
          <p:cNvSpPr>
            <a:spLocks noGrp="1"/>
          </p:cNvSpPr>
          <p:nvPr>
            <p:ph idx="1"/>
          </p:nvPr>
        </p:nvSpPr>
        <p:spPr>
          <a:xfrm>
            <a:off x="1451579" y="1853754"/>
            <a:ext cx="9603275" cy="3612591"/>
          </a:xfrm>
        </p:spPr>
        <p:txBody>
          <a:bodyPr>
            <a:normAutofit/>
          </a:bodyPr>
          <a:lstStyle/>
          <a:p>
            <a:pPr marL="0" indent="0">
              <a:lnSpc>
                <a:spcPct val="150000"/>
              </a:lnSpc>
              <a:buNone/>
            </a:pPr>
            <a:r>
              <a:rPr lang="en-US" sz="2400" b="0" i="0" dirty="0">
                <a:solidFill>
                  <a:srgbClr val="000000"/>
                </a:solidFill>
                <a:effectLst/>
                <a:latin typeface="Arial" panose="020B0604020202020204" pitchFamily="34" charset="0"/>
                <a:cs typeface="Arial" panose="020B0604020202020204" pitchFamily="34" charset="0"/>
              </a:rPr>
              <a:t>Azure Function is a serverless compute service that enables user to run event-triggered code without having to provision or manage infrastructure. Being as a trigger-based service, it runs a script or piece of code in response to a variety of events.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69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1B803E5-1A4C-4B1B-9A07-76EA943237FC}"/>
              </a:ext>
            </a:extLst>
          </p:cNvPr>
          <p:cNvSpPr>
            <a:spLocks noGrp="1"/>
          </p:cNvSpPr>
          <p:nvPr>
            <p:ph type="title"/>
          </p:nvPr>
        </p:nvSpPr>
        <p:spPr>
          <a:xfrm>
            <a:off x="1453896" y="1158538"/>
            <a:ext cx="3527842" cy="516162"/>
          </a:xfrm>
        </p:spPr>
        <p:txBody>
          <a:bodyPr vert="horz" lIns="91440" tIns="45720" rIns="91440" bIns="45720" rtlCol="0" anchor="t">
            <a:noAutofit/>
          </a:bodyPr>
          <a:lstStyle/>
          <a:p>
            <a:r>
              <a:rPr lang="en-IN" sz="2800" i="0" dirty="0">
                <a:solidFill>
                  <a:srgbClr val="000000"/>
                </a:solidFill>
                <a:effectLst/>
                <a:highlight>
                  <a:srgbClr val="00FFFF"/>
                </a:highlight>
                <a:latin typeface="Arial" panose="020B0604020202020204" pitchFamily="34" charset="0"/>
                <a:cs typeface="Arial" panose="020B0604020202020204" pitchFamily="34" charset="0"/>
              </a:rPr>
              <a:t>Queue Trigger</a:t>
            </a:r>
            <a:endParaRPr lang="en-US" sz="2800" dirty="0">
              <a:highlight>
                <a:srgbClr val="00FFFF"/>
              </a:highlight>
              <a:latin typeface="Arial" panose="020B0604020202020204" pitchFamily="34" charset="0"/>
              <a:cs typeface="Arial" panose="020B0604020202020204" pitchFamily="34" charset="0"/>
            </a:endParaRPr>
          </a:p>
        </p:txBody>
      </p:sp>
      <p:sp>
        <p:nvSpPr>
          <p:cNvPr id="83" name="Rectangle 82">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C1CC59A8-FC02-40CA-B166-8245C6016536}"/>
              </a:ext>
            </a:extLst>
          </p:cNvPr>
          <p:cNvSpPr>
            <a:spLocks noGrp="1"/>
          </p:cNvSpPr>
          <p:nvPr>
            <p:ph type="body" sz="half" idx="2"/>
          </p:nvPr>
        </p:nvSpPr>
        <p:spPr>
          <a:xfrm>
            <a:off x="951264" y="1926456"/>
            <a:ext cx="4030473" cy="4188594"/>
          </a:xfrm>
        </p:spPr>
        <p:txBody>
          <a:bodyPr vert="horz" lIns="91440" tIns="45720" rIns="91440" bIns="45720" rtlCol="0" anchor="t">
            <a:normAutofit fontScale="92500" lnSpcReduction="10000"/>
          </a:bodyPr>
          <a:lstStyle/>
          <a:p>
            <a:pPr indent="-228600" algn="just">
              <a:buFont typeface="Arial" panose="020B0604020202020204" pitchFamily="34" charset="0"/>
              <a:buChar char="•"/>
            </a:pPr>
            <a:r>
              <a:rPr lang="en-US" sz="1700" b="0" i="0" dirty="0">
                <a:solidFill>
                  <a:srgbClr val="000000"/>
                </a:solidFill>
                <a:effectLst/>
                <a:latin typeface="Arial" panose="020B0604020202020204" pitchFamily="34" charset="0"/>
                <a:cs typeface="Arial" panose="020B0604020202020204" pitchFamily="34" charset="0"/>
              </a:rPr>
              <a:t>Respond to messages as they arrive in an Azure Storage queue.</a:t>
            </a:r>
          </a:p>
          <a:p>
            <a:pPr algn="l"/>
            <a:r>
              <a:rPr lang="en-US" sz="1700" b="1" i="0" dirty="0">
                <a:solidFill>
                  <a:srgbClr val="202124"/>
                </a:solidFill>
                <a:effectLst/>
                <a:latin typeface="arial" panose="020B0604020202020204" pitchFamily="34" charset="0"/>
              </a:rPr>
              <a:t>Create Azure Function - Queue Trigger in Visual Studio</a:t>
            </a:r>
            <a:endParaRPr lang="en-US" sz="1700" b="0" i="0" dirty="0">
              <a:solidFill>
                <a:srgbClr val="202124"/>
              </a:solidFill>
              <a:effectLst/>
              <a:latin typeface="arial" panose="020B0604020202020204" pitchFamily="34" charset="0"/>
            </a:endParaRPr>
          </a:p>
          <a:p>
            <a:pPr algn="l">
              <a:buFont typeface="+mj-lt"/>
              <a:buAutoNum type="arabicPeriod"/>
            </a:pPr>
            <a:r>
              <a:rPr lang="en-US" sz="1700" b="0" i="0" dirty="0">
                <a:solidFill>
                  <a:srgbClr val="202124"/>
                </a:solidFill>
                <a:effectLst/>
                <a:latin typeface="arial" panose="020B0604020202020204" pitchFamily="34" charset="0"/>
              </a:rPr>
              <a:t>Log in here. ...</a:t>
            </a:r>
          </a:p>
          <a:p>
            <a:pPr algn="l">
              <a:buFont typeface="+mj-lt"/>
              <a:buAutoNum type="arabicPeriod"/>
            </a:pPr>
            <a:r>
              <a:rPr lang="en-US" sz="1700" b="0" i="0" dirty="0">
                <a:solidFill>
                  <a:srgbClr val="202124"/>
                </a:solidFill>
                <a:effectLst/>
                <a:latin typeface="arial" panose="020B0604020202020204" pitchFamily="34" charset="0"/>
              </a:rPr>
              <a:t>Open Visual Studio and choose to create a new Project.</a:t>
            </a:r>
          </a:p>
          <a:p>
            <a:pPr algn="l">
              <a:buFont typeface="+mj-lt"/>
              <a:buAutoNum type="arabicPeriod"/>
            </a:pPr>
            <a:r>
              <a:rPr lang="en-US" sz="1700" b="0" i="0" dirty="0">
                <a:solidFill>
                  <a:srgbClr val="202124"/>
                </a:solidFill>
                <a:effectLst/>
                <a:latin typeface="arial" panose="020B0604020202020204" pitchFamily="34" charset="0"/>
              </a:rPr>
              <a:t>Now, choose Azure Functions here.</a:t>
            </a:r>
          </a:p>
          <a:p>
            <a:pPr algn="l">
              <a:buFont typeface="+mj-lt"/>
              <a:buAutoNum type="arabicPeriod"/>
            </a:pPr>
            <a:r>
              <a:rPr lang="en-US" sz="1700" b="0" i="0" dirty="0">
                <a:solidFill>
                  <a:srgbClr val="202124"/>
                </a:solidFill>
                <a:effectLst/>
                <a:latin typeface="arial" panose="020B0604020202020204" pitchFamily="34" charset="0"/>
              </a:rPr>
              <a:t>Next, enter your Project name. ...</a:t>
            </a:r>
          </a:p>
          <a:p>
            <a:pPr algn="l">
              <a:buFont typeface="+mj-lt"/>
              <a:buAutoNum type="arabicPeriod"/>
            </a:pPr>
            <a:r>
              <a:rPr lang="en-US" sz="1700" b="0" i="0" dirty="0">
                <a:solidFill>
                  <a:srgbClr val="202124"/>
                </a:solidFill>
                <a:effectLst/>
                <a:latin typeface="arial" panose="020B0604020202020204" pitchFamily="34" charset="0"/>
              </a:rPr>
              <a:t>In the next window, Choose triggers as Timmer Trigger Function and Schedule for every 1 minute</a:t>
            </a:r>
            <a:r>
              <a:rPr lang="en-US" sz="1400" b="0" i="0" dirty="0">
                <a:solidFill>
                  <a:srgbClr val="202124"/>
                </a:solidFill>
                <a:effectLst/>
                <a:latin typeface="arial" panose="020B0604020202020204" pitchFamily="34" charset="0"/>
              </a:rPr>
              <a:t>.</a:t>
            </a:r>
          </a:p>
          <a:p>
            <a:pPr indent="-228600" algn="just">
              <a:buFont typeface="Arial" panose="020B0604020202020204" pitchFamily="34" charset="0"/>
              <a:buChar char="•"/>
            </a:pPr>
            <a:endParaRPr lang="en-US" dirty="0"/>
          </a:p>
        </p:txBody>
      </p:sp>
      <p:grpSp>
        <p:nvGrpSpPr>
          <p:cNvPr id="85" name="Group 84">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86" name="Rectangle 85">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Queue Function triggered - Queue Storage in Azure">
            <a:extLst>
              <a:ext uri="{FF2B5EF4-FFF2-40B4-BE49-F238E27FC236}">
                <a16:creationId xmlns:a16="http://schemas.microsoft.com/office/drawing/2014/main" id="{2B7AE07A-2003-47EE-A4D7-AFB4F77B3477}"/>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30704" r="30704"/>
          <a:stretch>
            <a:fillRect/>
          </a:stretch>
        </p:blipFill>
        <p:spPr bwMode="auto">
          <a:xfrm>
            <a:off x="5942076" y="1116345"/>
            <a:ext cx="513463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918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9173-EFC1-4E98-9DAE-D1775CAB92AB}"/>
              </a:ext>
            </a:extLst>
          </p:cNvPr>
          <p:cNvSpPr>
            <a:spLocks noGrp="1"/>
          </p:cNvSpPr>
          <p:nvPr>
            <p:ph type="title"/>
          </p:nvPr>
        </p:nvSpPr>
        <p:spPr>
          <a:xfrm>
            <a:off x="1313895" y="1154097"/>
            <a:ext cx="9740959" cy="550416"/>
          </a:xfrm>
        </p:spPr>
        <p:txBody>
          <a:bodyPr/>
          <a:lstStyle/>
          <a:p>
            <a:r>
              <a:rPr lang="en-IN" b="1" i="0" dirty="0" err="1">
                <a:solidFill>
                  <a:srgbClr val="000000"/>
                </a:solidFill>
                <a:effectLst/>
                <a:highlight>
                  <a:srgbClr val="00FFFF"/>
                </a:highlight>
                <a:latin typeface="Arial" panose="020B0604020202020204" pitchFamily="34" charset="0"/>
                <a:cs typeface="Arial" panose="020B0604020202020204" pitchFamily="34" charset="0"/>
              </a:rPr>
              <a:t>EventGrid</a:t>
            </a:r>
            <a:r>
              <a:rPr lang="en-IN" b="1" i="0" dirty="0">
                <a:solidFill>
                  <a:srgbClr val="000000"/>
                </a:solidFill>
                <a:effectLst/>
                <a:highlight>
                  <a:srgbClr val="00FFFF"/>
                </a:highlight>
                <a:latin typeface="Arial" panose="020B0604020202020204" pitchFamily="34" charset="0"/>
                <a:cs typeface="Arial" panose="020B0604020202020204" pitchFamily="34" charset="0"/>
              </a:rPr>
              <a:t> Trigger</a:t>
            </a:r>
            <a:endParaRPr lang="en-IN" dirty="0">
              <a:highlight>
                <a:srgbClr val="00FFFF"/>
              </a:highligh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FCC002-AA70-4C1D-8944-CC61B8F8B545}"/>
              </a:ext>
            </a:extLst>
          </p:cNvPr>
          <p:cNvSpPr>
            <a:spLocks noGrp="1"/>
          </p:cNvSpPr>
          <p:nvPr>
            <p:ph idx="1"/>
          </p:nvPr>
        </p:nvSpPr>
        <p:spPr/>
        <p:txBody>
          <a:bodyPr>
            <a:normAutofit/>
          </a:bodyPr>
          <a:lstStyle/>
          <a:p>
            <a:pPr>
              <a:lnSpc>
                <a:spcPct val="150000"/>
              </a:lnSpc>
            </a:pPr>
            <a:r>
              <a:rPr lang="en-US" sz="2400" b="0" i="0" dirty="0">
                <a:solidFill>
                  <a:srgbClr val="202124"/>
                </a:solidFill>
                <a:effectLst/>
                <a:latin typeface="Arial" panose="020B0604020202020204" pitchFamily="34" charset="0"/>
                <a:cs typeface="Arial" panose="020B0604020202020204" pitchFamily="34" charset="0"/>
              </a:rPr>
              <a:t>Functions provides an Event Grid trigger, which </a:t>
            </a:r>
            <a:r>
              <a:rPr lang="en-US" sz="2400" i="0" dirty="0">
                <a:solidFill>
                  <a:srgbClr val="202124"/>
                </a:solidFill>
                <a:effectLst/>
                <a:latin typeface="Arial" panose="020B0604020202020204" pitchFamily="34" charset="0"/>
                <a:cs typeface="Arial" panose="020B0604020202020204" pitchFamily="34" charset="0"/>
              </a:rPr>
              <a:t>invokes a function when an event is received from Event Grid</a:t>
            </a:r>
            <a:r>
              <a:rPr lang="en-US" sz="2400" b="0" i="0" dirty="0">
                <a:solidFill>
                  <a:srgbClr val="202124"/>
                </a:solidFill>
                <a:effectLst/>
                <a:latin typeface="Arial" panose="020B0604020202020204" pitchFamily="34" charset="0"/>
                <a:cs typeface="Arial" panose="020B0604020202020204" pitchFamily="34" charset="0"/>
              </a:rPr>
              <a:t>. A similar output binding can be used to send events from your function to an Event Grid custom topic. You can also use an HTTP trigger to handle Event Grid Events.</a:t>
            </a:r>
            <a:r>
              <a:rPr lang="en-US" sz="2400" b="0" i="0" dirty="0">
                <a:solidFill>
                  <a:srgbClr val="000000"/>
                </a:solidFill>
                <a:effectLst/>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5485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3" name="Picture 19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4" name="Straight Connector 19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6" name="Rectangle 19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7E43352-DED1-4564-9D69-F27027D13F48}"/>
              </a:ext>
            </a:extLst>
          </p:cNvPr>
          <p:cNvSpPr>
            <a:spLocks noGrp="1"/>
          </p:cNvSpPr>
          <p:nvPr>
            <p:ph type="title"/>
          </p:nvPr>
        </p:nvSpPr>
        <p:spPr>
          <a:xfrm>
            <a:off x="1340528" y="1083075"/>
            <a:ext cx="3808417" cy="770679"/>
          </a:xfrm>
        </p:spPr>
        <p:txBody>
          <a:bodyPr vert="horz" lIns="91440" tIns="45720" rIns="91440" bIns="45720" rtlCol="0" anchor="t">
            <a:noAutofit/>
          </a:bodyPr>
          <a:lstStyle/>
          <a:p>
            <a:r>
              <a:rPr lang="en-IN" b="1" i="0" dirty="0">
                <a:solidFill>
                  <a:srgbClr val="000000"/>
                </a:solidFill>
                <a:effectLst/>
                <a:highlight>
                  <a:srgbClr val="00FFFF"/>
                </a:highlight>
                <a:latin typeface="multi-display"/>
              </a:rPr>
              <a:t>EventHub Trigger</a:t>
            </a:r>
            <a:endParaRPr lang="en-US" dirty="0">
              <a:highlight>
                <a:srgbClr val="00FFFF"/>
              </a:highlight>
            </a:endParaRPr>
          </a:p>
        </p:txBody>
      </p:sp>
      <p:sp>
        <p:nvSpPr>
          <p:cNvPr id="198" name="Rectangle 197">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id="{C8FB4936-E75A-4939-A7A9-FC035BE68E97}"/>
              </a:ext>
            </a:extLst>
          </p:cNvPr>
          <p:cNvSpPr>
            <a:spLocks noGrp="1"/>
          </p:cNvSpPr>
          <p:nvPr>
            <p:ph type="body" sz="half" idx="2"/>
          </p:nvPr>
        </p:nvSpPr>
        <p:spPr>
          <a:xfrm>
            <a:off x="1451581" y="2015732"/>
            <a:ext cx="3526523" cy="3450613"/>
          </a:xfrm>
        </p:spPr>
        <p:txBody>
          <a:bodyPr vert="horz" lIns="91440" tIns="45720" rIns="91440" bIns="45720" rtlCol="0" anchor="t">
            <a:normAutofit/>
          </a:bodyPr>
          <a:lstStyle/>
          <a:p>
            <a:pPr indent="-228600">
              <a:lnSpc>
                <a:spcPct val="150000"/>
              </a:lnSpc>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Respond to events delivered to an Azure Event Hub. Particularly useful in application instrumentation, user experience or workflow processing, and internet-of-things (IoT) scenarios.</a:t>
            </a:r>
            <a:endParaRPr lang="en-US" sz="2000" dirty="0">
              <a:latin typeface="Arial" panose="020B0604020202020204" pitchFamily="34" charset="0"/>
              <a:cs typeface="Arial" panose="020B0604020202020204" pitchFamily="34" charset="0"/>
            </a:endParaRPr>
          </a:p>
        </p:txBody>
      </p:sp>
      <p:grpSp>
        <p:nvGrpSpPr>
          <p:cNvPr id="199" name="Group 198">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00" name="Rectangle 199">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34" name="Rectangle 200">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135" name="Rectangle 201">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Diagram&#10;&#10;Description automatically generated">
            <a:extLst>
              <a:ext uri="{FF2B5EF4-FFF2-40B4-BE49-F238E27FC236}">
                <a16:creationId xmlns:a16="http://schemas.microsoft.com/office/drawing/2014/main" id="{EEA93DBA-7452-493B-9A23-49F63E3B0DAB}"/>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2166"/>
          <a:stretch/>
        </p:blipFill>
        <p:spPr bwMode="auto">
          <a:xfrm>
            <a:off x="6093926" y="1416933"/>
            <a:ext cx="4821551" cy="3264996"/>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20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37" name="Straight Connector 20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03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148" name="Rectangle 70">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49" name="Rectangle 72">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146" name="Picture 2" descr="How Do Azure Functions Work">
            <a:extLst>
              <a:ext uri="{FF2B5EF4-FFF2-40B4-BE49-F238E27FC236}">
                <a16:creationId xmlns:a16="http://schemas.microsoft.com/office/drawing/2014/main" id="{59D022F6-20AF-40ED-9741-4273B47F6F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69236" y="2541233"/>
            <a:ext cx="7653528" cy="17755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3D92CB7-4DF3-403A-90C7-A487A771B415}"/>
              </a:ext>
            </a:extLst>
          </p:cNvPr>
          <p:cNvSpPr/>
          <p:nvPr/>
        </p:nvSpPr>
        <p:spPr>
          <a:xfrm>
            <a:off x="2269237" y="1179675"/>
            <a:ext cx="6271082" cy="5948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l"/>
            <a:r>
              <a:rPr lang="en-US" sz="2800" b="1" i="0" dirty="0">
                <a:solidFill>
                  <a:srgbClr val="232323"/>
                </a:solidFill>
                <a:effectLst/>
                <a:latin typeface="Libre Franklin" pitchFamily="2" charset="0"/>
              </a:rPr>
              <a:t>How Do Azure Functions Work</a:t>
            </a:r>
            <a:endParaRPr lang="en-US" sz="2800" b="0" i="0" dirty="0">
              <a:solidFill>
                <a:srgbClr val="232323"/>
              </a:solidFill>
              <a:effectLst/>
              <a:latin typeface="Libre Franklin" pitchFamily="2" charset="0"/>
            </a:endParaRPr>
          </a:p>
        </p:txBody>
      </p:sp>
    </p:spTree>
    <p:extLst>
      <p:ext uri="{BB962C8B-B14F-4D97-AF65-F5344CB8AC3E}">
        <p14:creationId xmlns:p14="http://schemas.microsoft.com/office/powerpoint/2010/main" val="353244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576E-2969-44BE-A9A1-A1A4FF95221C}"/>
              </a:ext>
            </a:extLst>
          </p:cNvPr>
          <p:cNvSpPr>
            <a:spLocks noGrp="1"/>
          </p:cNvSpPr>
          <p:nvPr>
            <p:ph type="title"/>
          </p:nvPr>
        </p:nvSpPr>
        <p:spPr>
          <a:xfrm>
            <a:off x="1367161" y="1127464"/>
            <a:ext cx="9687693" cy="726290"/>
          </a:xfrm>
        </p:spPr>
        <p:txBody>
          <a:bodyPr>
            <a:normAutofit fontScale="90000"/>
          </a:bodyPr>
          <a:lstStyle/>
          <a:p>
            <a:r>
              <a:rPr lang="en-IN" sz="3600" b="1" i="0" dirty="0">
                <a:solidFill>
                  <a:srgbClr val="232323"/>
                </a:solidFill>
                <a:effectLst/>
                <a:highlight>
                  <a:srgbClr val="00FFFF"/>
                </a:highlight>
                <a:latin typeface="Arial" panose="020B0604020202020204" pitchFamily="34" charset="0"/>
                <a:cs typeface="Arial" panose="020B0604020202020204" pitchFamily="34" charset="0"/>
              </a:rPr>
              <a:t>Features of Azure Functions</a:t>
            </a:r>
            <a:br>
              <a:rPr lang="en-IN" b="0" i="0" dirty="0">
                <a:solidFill>
                  <a:srgbClr val="232323"/>
                </a:solidFill>
                <a:effectLst/>
                <a:latin typeface="Libre Franklin" panose="020B0604020202020204" pitchFamily="2" charset="0"/>
              </a:rPr>
            </a:br>
            <a:endParaRPr lang="en-IN" dirty="0"/>
          </a:p>
        </p:txBody>
      </p:sp>
      <p:sp>
        <p:nvSpPr>
          <p:cNvPr id="3" name="Content Placeholder 2">
            <a:extLst>
              <a:ext uri="{FF2B5EF4-FFF2-40B4-BE49-F238E27FC236}">
                <a16:creationId xmlns:a16="http://schemas.microsoft.com/office/drawing/2014/main" id="{4C553387-8EF2-4D33-8D92-07BFB8AE766F}"/>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Multiple Language Support.</a:t>
            </a:r>
          </a:p>
          <a:p>
            <a:pPr algn="l">
              <a:buFont typeface="Arial" panose="020B0604020202020204" pitchFamily="34" charset="0"/>
              <a:buChar char="•"/>
            </a:pPr>
            <a:r>
              <a:rPr lang="en-US" b="0" i="0" dirty="0">
                <a:solidFill>
                  <a:srgbClr val="202124"/>
                </a:solidFill>
                <a:effectLst/>
                <a:latin typeface="arial" panose="020B0604020202020204" pitchFamily="34" charset="0"/>
              </a:rPr>
              <a:t>Serverless applications support.</a:t>
            </a:r>
          </a:p>
          <a:p>
            <a:pPr algn="l">
              <a:buFont typeface="Arial" panose="020B0604020202020204" pitchFamily="34" charset="0"/>
              <a:buChar char="•"/>
            </a:pPr>
            <a:r>
              <a:rPr lang="en-US" b="0" i="0" dirty="0">
                <a:solidFill>
                  <a:srgbClr val="202124"/>
                </a:solidFill>
                <a:effectLst/>
                <a:latin typeface="arial" panose="020B0604020202020204" pitchFamily="34" charset="0"/>
              </a:rPr>
              <a:t>Pay as you use pricing model.</a:t>
            </a:r>
          </a:p>
          <a:p>
            <a:pPr algn="l">
              <a:buFont typeface="Arial" panose="020B0604020202020204" pitchFamily="34" charset="0"/>
              <a:buChar char="•"/>
            </a:pPr>
            <a:r>
              <a:rPr lang="en-US" b="0" i="0" dirty="0">
                <a:solidFill>
                  <a:srgbClr val="202124"/>
                </a:solidFill>
                <a:effectLst/>
                <a:latin typeface="arial" panose="020B0604020202020204" pitchFamily="34" charset="0"/>
              </a:rPr>
              <a:t>Easy integration with Azure services and other 3rd-party services.</a:t>
            </a:r>
          </a:p>
          <a:p>
            <a:pPr algn="l">
              <a:buFont typeface="Arial" panose="020B0604020202020204" pitchFamily="34" charset="0"/>
              <a:buChar char="•"/>
            </a:pPr>
            <a:r>
              <a:rPr lang="en-US" b="0" i="0" dirty="0">
                <a:solidFill>
                  <a:srgbClr val="202124"/>
                </a:solidFill>
                <a:effectLst/>
                <a:latin typeface="arial" panose="020B0604020202020204" pitchFamily="34" charset="0"/>
              </a:rPr>
              <a:t>Continuous Deployment and Integration support.</a:t>
            </a:r>
          </a:p>
          <a:p>
            <a:pPr algn="l">
              <a:buFont typeface="Arial" panose="020B0604020202020204" pitchFamily="34" charset="0"/>
              <a:buChar char="•"/>
            </a:pPr>
            <a:r>
              <a:rPr lang="en-US" b="0" i="0" dirty="0">
                <a:solidFill>
                  <a:srgbClr val="202124"/>
                </a:solidFill>
                <a:effectLst/>
                <a:latin typeface="arial" panose="020B0604020202020204" pitchFamily="34" charset="0"/>
              </a:rPr>
              <a:t>Integrated security.</a:t>
            </a:r>
          </a:p>
          <a:p>
            <a:pPr algn="l">
              <a:buFont typeface="Arial" panose="020B0604020202020204" pitchFamily="34" charset="0"/>
              <a:buChar char="•"/>
            </a:pPr>
            <a:r>
              <a:rPr lang="en-US" b="0" i="0" dirty="0">
                <a:solidFill>
                  <a:srgbClr val="202124"/>
                </a:solidFill>
                <a:effectLst/>
                <a:latin typeface="arial" panose="020B0604020202020204" pitchFamily="34" charset="0"/>
              </a:rPr>
              <a:t>Development became Easy.</a:t>
            </a:r>
          </a:p>
          <a:p>
            <a:pPr algn="l">
              <a:buFont typeface="Arial" panose="020B0604020202020204" pitchFamily="34" charset="0"/>
              <a:buChar char="•"/>
            </a:pPr>
            <a:r>
              <a:rPr lang="en-US" b="0" i="0" dirty="0">
                <a:solidFill>
                  <a:srgbClr val="202124"/>
                </a:solidFill>
                <a:effectLst/>
                <a:latin typeface="arial" panose="020B0604020202020204" pitchFamily="34" charset="0"/>
              </a:rPr>
              <a:t>No server maintenance.</a:t>
            </a:r>
          </a:p>
          <a:p>
            <a:endParaRPr lang="en-IN" dirty="0"/>
          </a:p>
        </p:txBody>
      </p:sp>
    </p:spTree>
    <p:extLst>
      <p:ext uri="{BB962C8B-B14F-4D97-AF65-F5344CB8AC3E}">
        <p14:creationId xmlns:p14="http://schemas.microsoft.com/office/powerpoint/2010/main" val="351721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0C15-457D-4F4B-9473-20A1C5C4C34F}"/>
              </a:ext>
            </a:extLst>
          </p:cNvPr>
          <p:cNvSpPr>
            <a:spLocks noGrp="1"/>
          </p:cNvSpPr>
          <p:nvPr>
            <p:ph type="title"/>
          </p:nvPr>
        </p:nvSpPr>
        <p:spPr>
          <a:xfrm>
            <a:off x="1451579" y="1154097"/>
            <a:ext cx="9603275" cy="699657"/>
          </a:xfrm>
        </p:spPr>
        <p:txBody>
          <a:bodyPr>
            <a:normAutofit fontScale="90000"/>
          </a:bodyPr>
          <a:lstStyle/>
          <a:p>
            <a:r>
              <a:rPr lang="en-IN" sz="3600" b="1" i="0" dirty="0">
                <a:solidFill>
                  <a:srgbClr val="232323"/>
                </a:solidFill>
                <a:effectLst/>
                <a:highlight>
                  <a:srgbClr val="00FFFF"/>
                </a:highlight>
                <a:latin typeface="Arial" panose="020B0604020202020204" pitchFamily="34" charset="0"/>
                <a:cs typeface="Arial" panose="020B0604020202020204" pitchFamily="34" charset="0"/>
              </a:rPr>
              <a:t>Multiple Language Support</a:t>
            </a:r>
            <a:br>
              <a:rPr lang="en-IN" b="0" i="0" dirty="0">
                <a:solidFill>
                  <a:srgbClr val="232323"/>
                </a:solidFill>
                <a:effectLst/>
                <a:latin typeface="Libre Franklin" pitchFamily="2" charset="0"/>
              </a:rPr>
            </a:br>
            <a:endParaRPr lang="en-IN" dirty="0"/>
          </a:p>
        </p:txBody>
      </p:sp>
      <p:sp>
        <p:nvSpPr>
          <p:cNvPr id="3" name="Content Placeholder 2">
            <a:extLst>
              <a:ext uri="{FF2B5EF4-FFF2-40B4-BE49-F238E27FC236}">
                <a16:creationId xmlns:a16="http://schemas.microsoft.com/office/drawing/2014/main" id="{D7D3B412-29D9-49A4-BB9C-23F40E1A226F}"/>
              </a:ext>
            </a:extLst>
          </p:cNvPr>
          <p:cNvSpPr>
            <a:spLocks noGrp="1"/>
          </p:cNvSpPr>
          <p:nvPr>
            <p:ph idx="1"/>
          </p:nvPr>
        </p:nvSpPr>
        <p:spPr/>
        <p:txBody>
          <a:bodyPr>
            <a:normAutofit/>
          </a:bodyPr>
          <a:lstStyle/>
          <a:p>
            <a:pPr>
              <a:lnSpc>
                <a:spcPct val="150000"/>
              </a:lnSpc>
            </a:pPr>
            <a:r>
              <a:rPr lang="en-US" sz="2400" i="0" dirty="0">
                <a:effectLst/>
                <a:latin typeface="Arial" panose="020B0604020202020204" pitchFamily="34" charset="0"/>
                <a:cs typeface="Arial" panose="020B0604020202020204" pitchFamily="34" charset="0"/>
              </a:rPr>
              <a:t>Azure Functions support many languages. You can write the functions on different languages of your choice like C#, </a:t>
            </a:r>
            <a:r>
              <a:rPr lang="en-US" sz="2400" i="0" u="none" strike="noStrike" dirty="0">
                <a:effectLst/>
                <a:highlight>
                  <a:srgbClr val="FFFF00"/>
                </a:highligh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Python</a:t>
            </a:r>
            <a:r>
              <a:rPr lang="en-US" sz="2400" i="0" dirty="0">
                <a:effectLst/>
                <a:highlight>
                  <a:srgbClr val="FFFF00"/>
                </a:highlight>
                <a:latin typeface="Arial" panose="020B0604020202020204" pitchFamily="34" charset="0"/>
                <a:cs typeface="Arial" panose="020B0604020202020204" pitchFamily="34" charset="0"/>
              </a:rPr>
              <a:t>,</a:t>
            </a:r>
            <a:r>
              <a:rPr lang="en-US" sz="2400" i="0" dirty="0">
                <a:effectLst/>
                <a:latin typeface="Arial" panose="020B0604020202020204" pitchFamily="34" charset="0"/>
                <a:cs typeface="Arial" panose="020B0604020202020204" pitchFamily="34" charset="0"/>
              </a:rPr>
              <a:t> Java,Javascript,PHP,Node.js, etc</a:t>
            </a:r>
            <a:r>
              <a:rPr lang="en-US" sz="2400" b="0" i="0" dirty="0">
                <a:effectLst/>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367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DFF1-2AC7-475D-A162-92EA486F40A5}"/>
              </a:ext>
            </a:extLst>
          </p:cNvPr>
          <p:cNvSpPr>
            <a:spLocks noGrp="1"/>
          </p:cNvSpPr>
          <p:nvPr>
            <p:ph type="title"/>
          </p:nvPr>
        </p:nvSpPr>
        <p:spPr>
          <a:xfrm>
            <a:off x="1322773" y="1127464"/>
            <a:ext cx="9732081" cy="816746"/>
          </a:xfrm>
        </p:spPr>
        <p:txBody>
          <a:bodyPr>
            <a:normAutofit fontScale="90000"/>
          </a:bodyPr>
          <a:lstStyle/>
          <a:p>
            <a:r>
              <a:rPr lang="en-IN" b="0" i="0" dirty="0">
                <a:solidFill>
                  <a:srgbClr val="232323"/>
                </a:solidFill>
                <a:effectLst/>
                <a:latin typeface="Arial" panose="020B0604020202020204" pitchFamily="34" charset="0"/>
                <a:cs typeface="Arial" panose="020B0604020202020204" pitchFamily="34" charset="0"/>
              </a:rPr>
              <a:t> </a:t>
            </a:r>
            <a:r>
              <a:rPr lang="en-IN" sz="3600" b="1" i="0" dirty="0">
                <a:solidFill>
                  <a:srgbClr val="232323"/>
                </a:solidFill>
                <a:effectLst/>
                <a:highlight>
                  <a:srgbClr val="00FFFF"/>
                </a:highlight>
                <a:latin typeface="Arial" panose="020B0604020202020204" pitchFamily="34" charset="0"/>
                <a:cs typeface="Arial" panose="020B0604020202020204" pitchFamily="34" charset="0"/>
              </a:rPr>
              <a:t>Serverless applications support</a:t>
            </a:r>
            <a:br>
              <a:rPr lang="en-IN" b="0" i="0" dirty="0">
                <a:solidFill>
                  <a:srgbClr val="232323"/>
                </a:solidFill>
                <a:effectLst/>
                <a:latin typeface="Libre Franklin" pitchFamily="2" charset="0"/>
              </a:rPr>
            </a:br>
            <a:endParaRPr lang="en-IN" dirty="0"/>
          </a:p>
        </p:txBody>
      </p:sp>
      <p:sp>
        <p:nvSpPr>
          <p:cNvPr id="3" name="Content Placeholder 2">
            <a:extLst>
              <a:ext uri="{FF2B5EF4-FFF2-40B4-BE49-F238E27FC236}">
                <a16:creationId xmlns:a16="http://schemas.microsoft.com/office/drawing/2014/main" id="{EE3AA9C8-785D-40C6-838C-DD678BAE5BA5}"/>
              </a:ext>
            </a:extLst>
          </p:cNvPr>
          <p:cNvSpPr>
            <a:spLocks noGrp="1"/>
          </p:cNvSpPr>
          <p:nvPr>
            <p:ph idx="1"/>
          </p:nvPr>
        </p:nvSpPr>
        <p:spPr>
          <a:xfrm>
            <a:off x="1384917" y="2015732"/>
            <a:ext cx="9669937" cy="3450613"/>
          </a:xfrm>
        </p:spPr>
        <p:txBody>
          <a:bodyPr>
            <a:normAutofit/>
          </a:bodyPr>
          <a:lstStyle/>
          <a:p>
            <a:pPr>
              <a:lnSpc>
                <a:spcPct val="150000"/>
              </a:lnSpc>
            </a:pPr>
            <a:r>
              <a:rPr lang="en-US" sz="2400" b="0" i="0" dirty="0">
                <a:solidFill>
                  <a:srgbClr val="232323"/>
                </a:solidFill>
                <a:effectLst/>
                <a:latin typeface="Arial" panose="020B0604020202020204" pitchFamily="34" charset="0"/>
                <a:cs typeface="Arial" panose="020B0604020202020204" pitchFamily="34" charset="0"/>
              </a:rPr>
              <a:t>With </a:t>
            </a:r>
            <a:r>
              <a:rPr lang="en-US" sz="2400" b="1" i="0" dirty="0">
                <a:solidFill>
                  <a:srgbClr val="232323"/>
                </a:solidFill>
                <a:effectLst/>
                <a:latin typeface="Arial" panose="020B0604020202020204" pitchFamily="34" charset="0"/>
                <a:cs typeface="Arial" panose="020B0604020202020204" pitchFamily="34" charset="0"/>
              </a:rPr>
              <a:t>serverless</a:t>
            </a:r>
            <a:r>
              <a:rPr lang="en-US" sz="2400" b="0" i="0" dirty="0">
                <a:solidFill>
                  <a:srgbClr val="232323"/>
                </a:solidFill>
                <a:effectLst/>
                <a:latin typeface="Arial" panose="020B0604020202020204" pitchFamily="34" charset="0"/>
                <a:cs typeface="Arial" panose="020B0604020202020204" pitchFamily="34" charset="0"/>
              </a:rPr>
              <a:t>, we can simply create and upload the code for the application, and then we just need to define the triggers or events that will execute the function. It reduces the developer’s time and the unnecessary headache to worry about the </a:t>
            </a:r>
            <a:r>
              <a:rPr lang="en-US" sz="2400" b="1" i="0" dirty="0">
                <a:solidFill>
                  <a:srgbClr val="232323"/>
                </a:solidFill>
                <a:effectLst/>
                <a:latin typeface="Arial" panose="020B0604020202020204" pitchFamily="34" charset="0"/>
                <a:cs typeface="Arial" panose="020B0604020202020204" pitchFamily="34" charset="0"/>
              </a:rPr>
              <a:t>infrastructure as a developer</a:t>
            </a:r>
            <a:r>
              <a:rPr lang="en-US" sz="2400" b="0" i="0" dirty="0">
                <a:solidFill>
                  <a:srgbClr val="232323"/>
                </a:solidFill>
                <a:effectLst/>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458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C36F-068D-48F1-B399-7BEC871F5FD4}"/>
              </a:ext>
            </a:extLst>
          </p:cNvPr>
          <p:cNvSpPr>
            <a:spLocks noGrp="1"/>
          </p:cNvSpPr>
          <p:nvPr>
            <p:ph type="title"/>
          </p:nvPr>
        </p:nvSpPr>
        <p:spPr>
          <a:xfrm>
            <a:off x="1358283" y="1127464"/>
            <a:ext cx="9696571" cy="888268"/>
          </a:xfrm>
        </p:spPr>
        <p:txBody>
          <a:bodyPr>
            <a:noAutofit/>
          </a:bodyPr>
          <a:lstStyle/>
          <a:p>
            <a:r>
              <a:rPr lang="en-US" b="1" i="0" dirty="0">
                <a:solidFill>
                  <a:srgbClr val="232323"/>
                </a:solidFill>
                <a:effectLst/>
                <a:highlight>
                  <a:srgbClr val="00FFFF"/>
                </a:highlight>
                <a:latin typeface="Arial" panose="020B0604020202020204" pitchFamily="34" charset="0"/>
                <a:cs typeface="Arial" panose="020B0604020202020204" pitchFamily="34" charset="0"/>
              </a:rPr>
              <a:t>Pay as you use pricing model </a:t>
            </a:r>
            <a:br>
              <a:rPr lang="en-US" b="0" i="0" dirty="0">
                <a:solidFill>
                  <a:srgbClr val="232323"/>
                </a:solidFill>
                <a:effectLst/>
                <a:latin typeface="Libre Franklin" pitchFamily="2" charset="0"/>
              </a:rPr>
            </a:br>
            <a:endParaRPr lang="en-IN" dirty="0"/>
          </a:p>
        </p:txBody>
      </p:sp>
      <p:sp>
        <p:nvSpPr>
          <p:cNvPr id="3" name="Content Placeholder 2">
            <a:extLst>
              <a:ext uri="{FF2B5EF4-FFF2-40B4-BE49-F238E27FC236}">
                <a16:creationId xmlns:a16="http://schemas.microsoft.com/office/drawing/2014/main" id="{3A6F2109-096E-427E-9021-158BA4F6EC13}"/>
              </a:ext>
            </a:extLst>
          </p:cNvPr>
          <p:cNvSpPr>
            <a:spLocks noGrp="1"/>
          </p:cNvSpPr>
          <p:nvPr>
            <p:ph idx="1"/>
          </p:nvPr>
        </p:nvSpPr>
        <p:spPr/>
        <p:txBody>
          <a:bodyPr>
            <a:normAutofit/>
          </a:bodyPr>
          <a:lstStyle/>
          <a:p>
            <a:pPr>
              <a:lnSpc>
                <a:spcPct val="150000"/>
              </a:lnSpc>
            </a:pPr>
            <a:r>
              <a:rPr lang="en-US" sz="2400" b="1" i="0" dirty="0">
                <a:effectLst/>
                <a:latin typeface="Arial" panose="020B0604020202020204" pitchFamily="34" charset="0"/>
                <a:cs typeface="Arial" panose="020B0604020202020204" pitchFamily="34" charset="0"/>
              </a:rPr>
              <a:t>Azure functions</a:t>
            </a:r>
            <a:r>
              <a:rPr lang="en-US" sz="2400" b="0" i="0" dirty="0">
                <a:effectLst/>
                <a:latin typeface="Arial" panose="020B0604020202020204" pitchFamily="34" charset="0"/>
                <a:cs typeface="Arial" panose="020B0604020202020204" pitchFamily="34" charset="0"/>
              </a:rPr>
              <a:t> provide</a:t>
            </a:r>
            <a:r>
              <a:rPr lang="en-US" sz="2400" b="1" i="0" dirty="0">
                <a:effectLst/>
                <a:latin typeface="Arial" panose="020B0604020202020204" pitchFamily="34" charset="0"/>
                <a:cs typeface="Arial" panose="020B0604020202020204" pitchFamily="34" charset="0"/>
              </a:rPr>
              <a:t> </a:t>
            </a:r>
            <a:r>
              <a:rPr lang="en-US" sz="2400" b="0" i="0" dirty="0">
                <a:effectLst/>
                <a:latin typeface="Arial" panose="020B0604020202020204" pitchFamily="34" charset="0"/>
                <a:cs typeface="Arial" panose="020B0604020202020204" pitchFamily="34" charset="0"/>
              </a:rPr>
              <a:t>the pay as you use a pricing model that helps to save a</a:t>
            </a:r>
            <a:r>
              <a:rPr lang="en-US" sz="2400" b="1" i="0" dirty="0">
                <a:effectLst/>
                <a:latin typeface="Arial" panose="020B0604020202020204" pitchFamily="34" charset="0"/>
                <a:cs typeface="Arial" panose="020B0604020202020204" pitchFamily="34" charset="0"/>
              </a:rPr>
              <a:t> </a:t>
            </a:r>
            <a:r>
              <a:rPr lang="en-US" sz="2400" b="0" i="0" dirty="0">
                <a:effectLst/>
                <a:latin typeface="Arial" panose="020B0604020202020204" pitchFamily="34" charset="0"/>
                <a:cs typeface="Arial" panose="020B0604020202020204" pitchFamily="34" charset="0"/>
              </a:rPr>
              <a:t>lot of costs. You just need to pay for the time the code is run. Microsoft will calculate the charge based on the time the Azure Function runs per the billing cycle.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705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439E-ED78-426E-B2E8-FB7A8F21FE22}"/>
              </a:ext>
            </a:extLst>
          </p:cNvPr>
          <p:cNvSpPr>
            <a:spLocks noGrp="1"/>
          </p:cNvSpPr>
          <p:nvPr>
            <p:ph type="title"/>
          </p:nvPr>
        </p:nvSpPr>
        <p:spPr>
          <a:xfrm>
            <a:off x="1451579" y="363984"/>
            <a:ext cx="10018371" cy="1489771"/>
          </a:xfrm>
        </p:spPr>
        <p:txBody>
          <a:bodyPr>
            <a:normAutofit fontScale="90000"/>
          </a:bodyPr>
          <a:lstStyle/>
          <a:p>
            <a:pPr>
              <a:lnSpc>
                <a:spcPct val="150000"/>
              </a:lnSpc>
            </a:pPr>
            <a:r>
              <a:rPr lang="en-US" sz="3100" b="1" i="0" dirty="0">
                <a:solidFill>
                  <a:srgbClr val="232323"/>
                </a:solidFill>
                <a:effectLst/>
                <a:highlight>
                  <a:srgbClr val="00FFFF"/>
                </a:highlight>
                <a:latin typeface="Libre Franklin" pitchFamily="2" charset="0"/>
              </a:rPr>
              <a:t>Easy integration with Azure services and other 3rd-party services</a:t>
            </a:r>
            <a:br>
              <a:rPr lang="en-US" b="0" i="0" dirty="0">
                <a:solidFill>
                  <a:srgbClr val="232323"/>
                </a:solidFill>
                <a:effectLst/>
                <a:latin typeface="Libre Franklin" pitchFamily="2" charset="0"/>
              </a:rPr>
            </a:br>
            <a:endParaRPr lang="en-IN" dirty="0"/>
          </a:p>
        </p:txBody>
      </p:sp>
      <p:sp>
        <p:nvSpPr>
          <p:cNvPr id="3" name="Content Placeholder 2">
            <a:extLst>
              <a:ext uri="{FF2B5EF4-FFF2-40B4-BE49-F238E27FC236}">
                <a16:creationId xmlns:a16="http://schemas.microsoft.com/office/drawing/2014/main" id="{6390FDA9-0359-418F-8863-CE58F050F126}"/>
              </a:ext>
            </a:extLst>
          </p:cNvPr>
          <p:cNvSpPr>
            <a:spLocks noGrp="1"/>
          </p:cNvSpPr>
          <p:nvPr>
            <p:ph idx="1"/>
          </p:nvPr>
        </p:nvSpPr>
        <p:spPr>
          <a:xfrm>
            <a:off x="1451579" y="2139518"/>
            <a:ext cx="9603275" cy="3326827"/>
          </a:xfrm>
        </p:spPr>
        <p:txBody>
          <a:bodyPr>
            <a:normAutofit/>
          </a:bodyPr>
          <a:lstStyle/>
          <a:p>
            <a:pPr>
              <a:lnSpc>
                <a:spcPct val="150000"/>
              </a:lnSpc>
            </a:pPr>
            <a:r>
              <a:rPr lang="en-US" sz="2400" b="0" i="0" dirty="0">
                <a:solidFill>
                  <a:srgbClr val="232323"/>
                </a:solidFill>
                <a:effectLst/>
                <a:latin typeface="Arial" panose="020B0604020202020204" pitchFamily="34" charset="0"/>
                <a:cs typeface="Arial" panose="020B0604020202020204" pitchFamily="34" charset="0"/>
              </a:rPr>
              <a:t>Another cool feature of </a:t>
            </a:r>
            <a:r>
              <a:rPr lang="en-US" sz="2400" i="0" dirty="0">
                <a:solidFill>
                  <a:srgbClr val="232323"/>
                </a:solidFill>
                <a:effectLst/>
                <a:latin typeface="Arial" panose="020B0604020202020204" pitchFamily="34" charset="0"/>
                <a:cs typeface="Arial" panose="020B0604020202020204" pitchFamily="34" charset="0"/>
              </a:rPr>
              <a:t>Azure Function</a:t>
            </a:r>
            <a:r>
              <a:rPr lang="en-US" sz="2400" b="0" i="0" dirty="0">
                <a:solidFill>
                  <a:srgbClr val="232323"/>
                </a:solidFill>
                <a:effectLst/>
                <a:latin typeface="Arial" panose="020B0604020202020204" pitchFamily="34" charset="0"/>
                <a:cs typeface="Arial" panose="020B0604020202020204" pitchFamily="34" charset="0"/>
              </a:rPr>
              <a:t> is, You can easily integrate the </a:t>
            </a:r>
            <a:r>
              <a:rPr lang="en-US" sz="2400" i="0" dirty="0">
                <a:solidFill>
                  <a:srgbClr val="232323"/>
                </a:solidFill>
                <a:effectLst/>
                <a:latin typeface="Arial" panose="020B0604020202020204" pitchFamily="34" charset="0"/>
                <a:cs typeface="Arial" panose="020B0604020202020204" pitchFamily="34" charset="0"/>
              </a:rPr>
              <a:t>Azure Function</a:t>
            </a:r>
            <a:r>
              <a:rPr lang="en-US" sz="2400" b="0" i="0" dirty="0">
                <a:solidFill>
                  <a:srgbClr val="232323"/>
                </a:solidFill>
                <a:effectLst/>
                <a:latin typeface="Arial" panose="020B0604020202020204" pitchFamily="34" charset="0"/>
                <a:cs typeface="Arial" panose="020B0604020202020204" pitchFamily="34" charset="0"/>
              </a:rPr>
              <a:t> with different Azure services and Along with that, you can also easily integrate with different 3rd-party services like </a:t>
            </a:r>
            <a:r>
              <a:rPr lang="en-US" sz="2400" i="0" dirty="0">
                <a:solidFill>
                  <a:srgbClr val="232323"/>
                </a:solidFill>
                <a:effectLst/>
                <a:latin typeface="Arial" panose="020B0604020202020204" pitchFamily="34" charset="0"/>
                <a:cs typeface="Arial" panose="020B0604020202020204" pitchFamily="34" charset="0"/>
              </a:rPr>
              <a:t>Azure DevOps services, </a:t>
            </a:r>
            <a:r>
              <a:rPr lang="en-US" sz="2400" i="0" dirty="0" err="1">
                <a:solidFill>
                  <a:srgbClr val="232323"/>
                </a:solidFill>
                <a:effectLst/>
                <a:latin typeface="Arial" panose="020B0604020202020204" pitchFamily="34" charset="0"/>
                <a:cs typeface="Arial" panose="020B0604020202020204" pitchFamily="34" charset="0"/>
              </a:rPr>
              <a:t>Github</a:t>
            </a:r>
            <a:r>
              <a:rPr lang="en-US" sz="2400" i="0" dirty="0">
                <a:solidFill>
                  <a:srgbClr val="232323"/>
                </a:solidFill>
                <a:effectLst/>
                <a:latin typeface="Arial" panose="020B0604020202020204" pitchFamily="34" charset="0"/>
                <a:cs typeface="Arial" panose="020B0604020202020204" pitchFamily="34" charset="0"/>
              </a:rPr>
              <a:t>, Azure </a:t>
            </a:r>
            <a:r>
              <a:rPr lang="en-US" sz="2400" i="0" dirty="0" err="1">
                <a:solidFill>
                  <a:srgbClr val="232323"/>
                </a:solidFill>
                <a:effectLst/>
                <a:latin typeface="Arial" panose="020B0604020202020204" pitchFamily="34" charset="0"/>
                <a:cs typeface="Arial" panose="020B0604020202020204" pitchFamily="34" charset="0"/>
              </a:rPr>
              <a:t>CosmosDB</a:t>
            </a:r>
            <a:r>
              <a:rPr lang="en-US" sz="2400" i="0" dirty="0">
                <a:solidFill>
                  <a:srgbClr val="232323"/>
                </a:solidFill>
                <a:effectLst/>
                <a:latin typeface="Arial" panose="020B0604020202020204" pitchFamily="34" charset="0"/>
                <a:cs typeface="Arial" panose="020B0604020202020204" pitchFamily="34" charset="0"/>
              </a:rPr>
              <a:t>, Azure Event Grid, etc</a:t>
            </a:r>
            <a:r>
              <a:rPr lang="en-US" sz="2400" b="0" i="0" dirty="0">
                <a:solidFill>
                  <a:srgbClr val="232323"/>
                </a:solidFill>
                <a:effectLst/>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184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93C4-9B18-48D1-AD00-CAEC3365E920}"/>
              </a:ext>
            </a:extLst>
          </p:cNvPr>
          <p:cNvSpPr>
            <a:spLocks noGrp="1"/>
          </p:cNvSpPr>
          <p:nvPr>
            <p:ph type="title"/>
          </p:nvPr>
        </p:nvSpPr>
        <p:spPr>
          <a:xfrm>
            <a:off x="1451579" y="435007"/>
            <a:ext cx="9603275" cy="1418748"/>
          </a:xfrm>
        </p:spPr>
        <p:txBody>
          <a:bodyPr>
            <a:normAutofit fontScale="90000"/>
          </a:bodyPr>
          <a:lstStyle/>
          <a:p>
            <a:pPr>
              <a:lnSpc>
                <a:spcPct val="150000"/>
              </a:lnSpc>
            </a:pPr>
            <a:r>
              <a:rPr lang="en-US" sz="3100" b="1" i="0" dirty="0">
                <a:solidFill>
                  <a:srgbClr val="232323"/>
                </a:solidFill>
                <a:effectLst/>
                <a:highlight>
                  <a:srgbClr val="00FFFF"/>
                </a:highlight>
                <a:latin typeface="Arial" panose="020B0604020202020204" pitchFamily="34" charset="0"/>
                <a:cs typeface="Arial" panose="020B0604020202020204" pitchFamily="34" charset="0"/>
              </a:rPr>
              <a:t>Continuous Deployment and Integration support</a:t>
            </a:r>
            <a:br>
              <a:rPr lang="en-US" b="0" i="0" dirty="0">
                <a:solidFill>
                  <a:srgbClr val="232323"/>
                </a:solidFill>
                <a:effectLst/>
                <a:latin typeface="Libre Franklin" pitchFamily="2" charset="0"/>
              </a:rPr>
            </a:br>
            <a:endParaRPr lang="en-IN" dirty="0"/>
          </a:p>
        </p:txBody>
      </p:sp>
      <p:sp>
        <p:nvSpPr>
          <p:cNvPr id="3" name="Content Placeholder 2">
            <a:extLst>
              <a:ext uri="{FF2B5EF4-FFF2-40B4-BE49-F238E27FC236}">
                <a16:creationId xmlns:a16="http://schemas.microsoft.com/office/drawing/2014/main" id="{0BE63336-A920-4AD8-818F-EC7D970FF77E}"/>
              </a:ext>
            </a:extLst>
          </p:cNvPr>
          <p:cNvSpPr>
            <a:spLocks noGrp="1"/>
          </p:cNvSpPr>
          <p:nvPr>
            <p:ph idx="1"/>
          </p:nvPr>
        </p:nvSpPr>
        <p:spPr/>
        <p:txBody>
          <a:bodyPr>
            <a:normAutofit/>
          </a:bodyPr>
          <a:lstStyle/>
          <a:p>
            <a:pPr>
              <a:lnSpc>
                <a:spcPct val="150000"/>
              </a:lnSpc>
            </a:pPr>
            <a:r>
              <a:rPr lang="en-US" sz="2400" i="0" dirty="0">
                <a:solidFill>
                  <a:srgbClr val="232323"/>
                </a:solidFill>
                <a:effectLst/>
                <a:latin typeface="Arial" panose="020B0604020202020204" pitchFamily="34" charset="0"/>
                <a:cs typeface="Arial" panose="020B0604020202020204" pitchFamily="34" charset="0"/>
              </a:rPr>
              <a:t>Azure Function </a:t>
            </a:r>
            <a:r>
              <a:rPr lang="en-US" sz="2400" b="0" i="0" dirty="0">
                <a:solidFill>
                  <a:srgbClr val="232323"/>
                </a:solidFill>
                <a:effectLst/>
                <a:latin typeface="Arial" panose="020B0604020202020204" pitchFamily="34" charset="0"/>
                <a:cs typeface="Arial" panose="020B0604020202020204" pitchFamily="34" charset="0"/>
              </a:rPr>
              <a:t>supports the Continuous deployment and integration because Developers still need them along with </a:t>
            </a:r>
            <a:r>
              <a:rPr lang="en-US" sz="2400" i="0" dirty="0">
                <a:solidFill>
                  <a:srgbClr val="232323"/>
                </a:solidFill>
                <a:effectLst/>
                <a:latin typeface="Arial" panose="020B0604020202020204" pitchFamily="34" charset="0"/>
                <a:cs typeface="Arial" panose="020B0604020202020204" pitchFamily="34" charset="0"/>
              </a:rPr>
              <a:t>GitHub, Microsoft Visual Studio Team Services, Eclipse, etc.</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77467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docProps/app.xml><?xml version="1.0" encoding="utf-8"?>
<Properties xmlns="http://schemas.openxmlformats.org/officeDocument/2006/extended-properties" xmlns:vt="http://schemas.openxmlformats.org/officeDocument/2006/docPropsVTypes">
  <Template>Gallery</Template>
  <TotalTime>728</TotalTime>
  <Words>917</Words>
  <Application>Microsoft Office PowerPoint</Application>
  <PresentationFormat>Widescreen</PresentationFormat>
  <Paragraphs>77</Paragraphs>
  <Slides>22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Arial</vt:lpstr>
      <vt:lpstr>Gill Sans MT</vt:lpstr>
      <vt:lpstr>Libre Franklin</vt:lpstr>
      <vt:lpstr>multi-display</vt:lpstr>
      <vt:lpstr>Segoe UI</vt:lpstr>
      <vt:lpstr>Segoe UI Light</vt:lpstr>
      <vt:lpstr>Times New Roman</vt:lpstr>
      <vt:lpstr>Gallery</vt:lpstr>
      <vt:lpstr>5-30721_Build_2016_Template_Light</vt:lpstr>
      <vt:lpstr>                   PRESENTATION  ON                                    AZURE FUNCTIONS                                                                                           BY: Abhishek jain                                                                                                                      (DevOps engineer)                                                                                        </vt:lpstr>
      <vt:lpstr>What is Azure Function? </vt:lpstr>
      <vt:lpstr>PowerPoint Presentation</vt:lpstr>
      <vt:lpstr>Features of Azure Functions </vt:lpstr>
      <vt:lpstr>Multiple Language Support </vt:lpstr>
      <vt:lpstr> Serverless applications support </vt:lpstr>
      <vt:lpstr>Pay as you use pricing model  </vt:lpstr>
      <vt:lpstr>Easy integration with Azure services and other 3rd-party services </vt:lpstr>
      <vt:lpstr>Continuous Deployment and Integration support </vt:lpstr>
      <vt:lpstr>Integrated security </vt:lpstr>
      <vt:lpstr>Benefit(s) To Use Azure Functions? </vt:lpstr>
      <vt:lpstr>Development became Easy  </vt:lpstr>
      <vt:lpstr>No server maintenance </vt:lpstr>
      <vt:lpstr>Independent scaling </vt:lpstr>
      <vt:lpstr>Azure Functions Triggers </vt:lpstr>
      <vt:lpstr>HTTP Trigger</vt:lpstr>
      <vt:lpstr>Timer Trigger</vt:lpstr>
      <vt:lpstr>Cosmosdb Trigger</vt:lpstr>
      <vt:lpstr>Blob Trigger</vt:lpstr>
      <vt:lpstr>Queue Trigger</vt:lpstr>
      <vt:lpstr>EventGrid Trigger</vt:lpstr>
      <vt:lpstr>EventHub Trigger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PRESENTATION  ON                                  AZURE FUNCTIONS                                                                                           BY:  Abhishek jain                                                                                                                   (junior devops engineer)                                                                                        </dc:title>
  <dc:creator>Abhishek Jain</dc:creator>
  <cp:lastModifiedBy>Abhishek Jain</cp:lastModifiedBy>
  <cp:revision>12</cp:revision>
  <dcterms:created xsi:type="dcterms:W3CDTF">2022-04-12T06:35:06Z</dcterms:created>
  <dcterms:modified xsi:type="dcterms:W3CDTF">2023-03-10T09:11:48Z</dcterms:modified>
</cp:coreProperties>
</file>