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75" r:id="rId11"/>
    <p:sldId id="265" r:id="rId12"/>
    <p:sldId id="266" r:id="rId13"/>
    <p:sldId id="267" r:id="rId14"/>
    <p:sldId id="269" r:id="rId15"/>
    <p:sldId id="276" r:id="rId16"/>
    <p:sldId id="268" r:id="rId17"/>
    <p:sldId id="273" r:id="rId18"/>
    <p:sldId id="274" r:id="rId19"/>
    <p:sldId id="270" r:id="rId20"/>
    <p:sldId id="277" r:id="rId21"/>
    <p:sldId id="278" r:id="rId22"/>
    <p:sldId id="271" r:id="rId23"/>
    <p:sldId id="279" r:id="rId24"/>
    <p:sldId id="280" r:id="rId25"/>
    <p:sldId id="272"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1pPr>
    <a:lvl2pPr marL="0" marR="0" indent="457189"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2pPr>
    <a:lvl3pPr marL="0" marR="0" indent="914377"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3pPr>
    <a:lvl4pPr marL="0" marR="0" indent="1371565"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4pPr>
    <a:lvl5pPr marL="0" marR="0" indent="1828754"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5pPr>
    <a:lvl6pPr marL="0" marR="0" indent="2285943"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6pPr>
    <a:lvl7pPr marL="0" marR="0" indent="2743131"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7pPr>
    <a:lvl8pPr marL="0" marR="0" indent="3200319"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8pPr>
    <a:lvl9pPr marL="0" marR="0" indent="3657508"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7E7"/>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 name="Shape 59"/>
          <p:cNvSpPr>
            <a:spLocks noGrp="1" noRot="1" noChangeAspect="1"/>
          </p:cNvSpPr>
          <p:nvPr>
            <p:ph type="sldImg"/>
          </p:nvPr>
        </p:nvSpPr>
        <p:spPr>
          <a:xfrm>
            <a:off x="1143000" y="685800"/>
            <a:ext cx="4572000" cy="3429000"/>
          </a:xfrm>
          <a:prstGeom prst="rect">
            <a:avLst/>
          </a:prstGeom>
        </p:spPr>
        <p:txBody>
          <a:bodyPr/>
          <a:lstStyle/>
          <a:p>
            <a:endParaRPr/>
          </a:p>
        </p:txBody>
      </p:sp>
      <p:sp>
        <p:nvSpPr>
          <p:cNvPr id="60" name="Shape 6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213673291"/>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xfrm>
            <a:off x="381000" y="685800"/>
            <a:ext cx="6096000" cy="3429000"/>
          </a:xfrm>
          <a:prstGeom prst="rect">
            <a:avLst/>
          </a:prstGeom>
        </p:spPr>
        <p:txBody>
          <a:bodyPr/>
          <a:lstStyle/>
          <a:p>
            <a:endParaRPr/>
          </a:p>
        </p:txBody>
      </p:sp>
      <p:sp>
        <p:nvSpPr>
          <p:cNvPr id="83" name="Shape 83"/>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971664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26393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 name="TITLE"/>
          <p:cNvSpPr txBox="1">
            <a:spLocks noGrp="1"/>
          </p:cNvSpPr>
          <p:nvPr>
            <p:ph type="title" hasCustomPrompt="1"/>
          </p:nvPr>
        </p:nvSpPr>
        <p:spPr>
          <a:xfrm>
            <a:off x="0" y="2275826"/>
            <a:ext cx="12192000" cy="564911"/>
          </a:xfrm>
          <a:prstGeom prst="rect">
            <a:avLst/>
          </a:prstGeom>
        </p:spPr>
        <p:txBody>
          <a:bodyPr/>
          <a:lstStyle>
            <a:lvl1pPr>
              <a:defRPr sz="3600">
                <a:solidFill>
                  <a:srgbClr val="17375E"/>
                </a:solidFill>
              </a:defRPr>
            </a:lvl1pPr>
          </a:lstStyle>
          <a:p>
            <a:r>
              <a:t>TITLE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6" name="Title Text"/>
          <p:cNvSpPr txBox="1">
            <a:spLocks noGrp="1"/>
          </p:cNvSpPr>
          <p:nvPr>
            <p:ph type="title"/>
          </p:nvPr>
        </p:nvSpPr>
        <p:spPr>
          <a:xfrm>
            <a:off x="762000" y="427039"/>
            <a:ext cx="10972800" cy="1143001"/>
          </a:xfrm>
          <a:prstGeom prst="rect">
            <a:avLst/>
          </a:prstGeom>
        </p:spPr>
        <p:txBody>
          <a:bodyPr/>
          <a:lstStyle/>
          <a:p>
            <a:r>
              <a:t>Title Text</a:t>
            </a:r>
          </a:p>
        </p:txBody>
      </p:sp>
      <p:sp>
        <p:nvSpPr>
          <p:cNvPr id="27" name="Body Level One…"/>
          <p:cNvSpPr txBox="1">
            <a:spLocks noGrp="1"/>
          </p:cNvSpPr>
          <p:nvPr>
            <p:ph type="body" idx="1" hasCustomPrompt="1"/>
          </p:nvPr>
        </p:nvSpPr>
        <p:spPr>
          <a:xfrm>
            <a:off x="762000" y="1752600"/>
            <a:ext cx="10972800" cy="4525964"/>
          </a:xfrm>
          <a:prstGeom prst="rect">
            <a:avLst/>
          </a:prstGeom>
        </p:spPr>
        <p:txBody>
          <a:bodyPr/>
          <a:lstStyle/>
          <a:p>
            <a:r>
              <a:t>Text</a:t>
            </a:r>
          </a:p>
          <a:p>
            <a:pPr lvl="1"/>
            <a:endParaRPr/>
          </a:p>
          <a:p>
            <a:pPr lvl="2"/>
            <a:endParaRPr/>
          </a:p>
          <a:p>
            <a:pPr lvl="3"/>
            <a:endParaRPr/>
          </a:p>
          <a:p>
            <a:pPr lvl="4"/>
            <a:endParaRPr/>
          </a:p>
        </p:txBody>
      </p:sp>
      <p:sp>
        <p:nvSpPr>
          <p:cNvPr id="28" name="Slide Number Placeholder 5"/>
          <p:cNvSpPr txBox="1"/>
          <p:nvPr/>
        </p:nvSpPr>
        <p:spPr>
          <a:xfrm>
            <a:off x="8935718" y="6567163"/>
            <a:ext cx="2753364" cy="248304"/>
          </a:xfrm>
          <a:prstGeom prst="rect">
            <a:avLst/>
          </a:prstGeom>
          <a:ln w="12700">
            <a:miter lim="400000"/>
          </a:ln>
        </p:spPr>
        <p:txBody>
          <a:bodyPr lIns="45718" tIns="45718" rIns="45718" bIns="45718" anchor="ctr">
            <a:spAutoFit/>
          </a:bodyPr>
          <a:lstStyle/>
          <a:p>
            <a:pPr algn="r">
              <a:defRPr sz="1200">
                <a:solidFill>
                  <a:srgbClr val="888888"/>
                </a:solidFill>
              </a:defRPr>
            </a:pPr>
            <a:endParaRP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3_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SEPARATOR"/>
          <p:cNvSpPr txBox="1">
            <a:spLocks noGrp="1"/>
          </p:cNvSpPr>
          <p:nvPr>
            <p:ph type="title" hasCustomPrompt="1"/>
          </p:nvPr>
        </p:nvSpPr>
        <p:spPr>
          <a:xfrm>
            <a:off x="0" y="2275826"/>
            <a:ext cx="12192000" cy="564911"/>
          </a:xfrm>
          <a:prstGeom prst="rect">
            <a:avLst/>
          </a:prstGeom>
        </p:spPr>
        <p:txBody>
          <a:bodyPr/>
          <a:lstStyle>
            <a:lvl1pPr>
              <a:defRPr sz="3600">
                <a:solidFill>
                  <a:srgbClr val="17375E"/>
                </a:solidFill>
              </a:defRPr>
            </a:lvl1pPr>
          </a:lstStyle>
          <a:p>
            <a:r>
              <a:t>SEPARATOR</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1_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Title Text"/>
          <p:cNvSpPr txBox="1">
            <a:spLocks noGrp="1"/>
          </p:cNvSpPr>
          <p:nvPr>
            <p:ph type="title"/>
          </p:nvPr>
        </p:nvSpPr>
        <p:spPr>
          <a:xfrm>
            <a:off x="5332474" y="614298"/>
            <a:ext cx="1527049" cy="696595"/>
          </a:xfrm>
          <a:prstGeom prst="rect">
            <a:avLst/>
          </a:prstGeom>
        </p:spPr>
        <p:txBody>
          <a:bodyPr lIns="0" tIns="0" rIns="0" bIns="0" anchor="t"/>
          <a:lstStyle>
            <a:lvl1pPr algn="l"/>
          </a:lstStyle>
          <a:p>
            <a:r>
              <a:t>Title Text</a:t>
            </a:r>
          </a:p>
        </p:txBody>
      </p:sp>
      <p:sp>
        <p:nvSpPr>
          <p:cNvPr id="52" name="Body Level One…"/>
          <p:cNvSpPr txBox="1">
            <a:spLocks noGrp="1"/>
          </p:cNvSpPr>
          <p:nvPr>
            <p:ph type="body" idx="1"/>
          </p:nvPr>
        </p:nvSpPr>
        <p:spPr>
          <a:xfrm>
            <a:off x="211631" y="2104135"/>
            <a:ext cx="11457307" cy="4599306"/>
          </a:xfrm>
          <a:prstGeom prst="rect">
            <a:avLst/>
          </a:prstGeom>
        </p:spPr>
        <p:txBody>
          <a:bodyPr lIns="0" tIns="0" rIns="0" bIns="0"/>
          <a:lstStyle>
            <a:lvl1pPr marL="228600" indent="0">
              <a:spcBef>
                <a:spcPts val="0"/>
              </a:spcBef>
              <a:buSzTx/>
              <a:buFontTx/>
              <a:buNone/>
              <a:defRPr sz="2000" b="1">
                <a:solidFill>
                  <a:srgbClr val="C00000"/>
                </a:solidFill>
                <a:latin typeface="Courier New"/>
                <a:ea typeface="Courier New"/>
                <a:cs typeface="Courier New"/>
                <a:sym typeface="Courier New"/>
              </a:defRPr>
            </a:lvl1pPr>
            <a:lvl2pPr marL="228600" indent="457200">
              <a:spcBef>
                <a:spcPts val="0"/>
              </a:spcBef>
              <a:buSzTx/>
              <a:buFontTx/>
              <a:buNone/>
              <a:defRPr sz="2000" b="1">
                <a:solidFill>
                  <a:srgbClr val="C00000"/>
                </a:solidFill>
                <a:latin typeface="Courier New"/>
                <a:ea typeface="Courier New"/>
                <a:cs typeface="Courier New"/>
                <a:sym typeface="Courier New"/>
              </a:defRPr>
            </a:lvl2pPr>
            <a:lvl3pPr marL="228600" indent="914400">
              <a:spcBef>
                <a:spcPts val="0"/>
              </a:spcBef>
              <a:buSzTx/>
              <a:buFontTx/>
              <a:buNone/>
              <a:defRPr sz="2000" b="1">
                <a:solidFill>
                  <a:srgbClr val="C00000"/>
                </a:solidFill>
                <a:latin typeface="Courier New"/>
                <a:ea typeface="Courier New"/>
                <a:cs typeface="Courier New"/>
                <a:sym typeface="Courier New"/>
              </a:defRPr>
            </a:lvl3pPr>
            <a:lvl4pPr marL="228600" indent="1371600">
              <a:spcBef>
                <a:spcPts val="0"/>
              </a:spcBef>
              <a:buSzTx/>
              <a:buFontTx/>
              <a:buNone/>
              <a:defRPr sz="2000" b="1">
                <a:solidFill>
                  <a:srgbClr val="C00000"/>
                </a:solidFill>
                <a:latin typeface="Courier New"/>
                <a:ea typeface="Courier New"/>
                <a:cs typeface="Courier New"/>
                <a:sym typeface="Courier New"/>
              </a:defRPr>
            </a:lvl4pPr>
            <a:lvl5pPr marL="228600" indent="1828800">
              <a:spcBef>
                <a:spcPts val="0"/>
              </a:spcBef>
              <a:buSzTx/>
              <a:buFontTx/>
              <a:buNone/>
              <a:defRPr sz="2000" b="1">
                <a:solidFill>
                  <a:srgbClr val="C00000"/>
                </a:solidFill>
                <a:latin typeface="Courier New"/>
                <a:ea typeface="Courier New"/>
                <a:cs typeface="Courier New"/>
                <a:sym typeface="Courier New"/>
              </a:defRPr>
            </a:lvl5pPr>
          </a:lstStyle>
          <a:p>
            <a:r>
              <a:t>Body Level One</a:t>
            </a:r>
          </a:p>
          <a:p>
            <a:pPr lvl="1"/>
            <a:r>
              <a:t>Body Level Two</a:t>
            </a:r>
          </a:p>
          <a:p>
            <a:pPr lvl="2"/>
            <a:r>
              <a:t>Body Level Three</a:t>
            </a:r>
          </a:p>
          <a:p>
            <a:pPr lvl="3"/>
            <a:r>
              <a:t>Body Level Four</a:t>
            </a:r>
          </a:p>
          <a:p>
            <a:pPr lvl="4"/>
            <a:r>
              <a:t>Body Level Five</a:t>
            </a:r>
          </a:p>
        </p:txBody>
      </p:sp>
      <p:sp>
        <p:nvSpPr>
          <p:cNvPr id="53" name="Slide Number"/>
          <p:cNvSpPr txBox="1">
            <a:spLocks noGrp="1"/>
          </p:cNvSpPr>
          <p:nvPr>
            <p:ph type="sldNum" sz="quarter" idx="2"/>
          </p:nvPr>
        </p:nvSpPr>
        <p:spPr>
          <a:xfrm>
            <a:off x="11462766" y="6617919"/>
            <a:ext cx="192584" cy="156866"/>
          </a:xfrm>
          <a:prstGeom prst="rect">
            <a:avLst/>
          </a:prstGeom>
        </p:spPr>
        <p:txBody>
          <a:bodyPr lIns="0" tIns="0" rIns="0" bIns="0" anchor="t"/>
          <a:lstStyle>
            <a:lvl1pPr indent="25400" algn="l">
              <a:lnSpc>
                <a:spcPct val="103332"/>
              </a:lnSpc>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323778" y="6414763"/>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890" marR="0" indent="-34289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52" marR="0" indent="-326564"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168" marR="0" indent="-304791"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16"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194505"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51693"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08882"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566070"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23259"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189"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377"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565"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754"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5943"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131"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319"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508"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821" y="300251"/>
            <a:ext cx="9935569" cy="5685507"/>
          </a:xfrm>
          <a:prstGeom prst="rect">
            <a:avLst/>
          </a:prstGeom>
        </p:spPr>
      </p:pic>
    </p:spTree>
    <p:extLst>
      <p:ext uri="{BB962C8B-B14F-4D97-AF65-F5344CB8AC3E}">
        <p14:creationId xmlns:p14="http://schemas.microsoft.com/office/powerpoint/2010/main" val="291305211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p:cNvSpPr txBox="1">
            <a:spLocks noGrp="1"/>
          </p:cNvSpPr>
          <p:nvPr>
            <p:ph type="title"/>
          </p:nvPr>
        </p:nvSpPr>
        <p:spPr>
          <a:prstGeom prst="rect">
            <a:avLst/>
          </a:prstGeom>
        </p:spPr>
        <p:txBody>
          <a:bodyPr/>
          <a:lstStyle>
            <a:lvl1pPr>
              <a:defRPr sz="3600">
                <a:latin typeface="Times New Roman"/>
                <a:ea typeface="Times New Roman"/>
                <a:cs typeface="Times New Roman"/>
                <a:sym typeface="Times New Roman"/>
              </a:defRPr>
            </a:lvl1pPr>
          </a:lstStyle>
          <a:p>
            <a:r>
              <a:rPr dirty="0"/>
              <a:t>Modules</a:t>
            </a:r>
          </a:p>
        </p:txBody>
      </p:sp>
      <p:sp>
        <p:nvSpPr>
          <p:cNvPr id="101" name="Content Placeholder 2"/>
          <p:cNvSpPr txBox="1">
            <a:spLocks noGrp="1"/>
          </p:cNvSpPr>
          <p:nvPr>
            <p:ph type="body" idx="1"/>
          </p:nvPr>
        </p:nvSpPr>
        <p:spPr>
          <a:xfrm>
            <a:off x="762000" y="1752601"/>
            <a:ext cx="10972800" cy="4525963"/>
          </a:xfrm>
          <a:prstGeom prst="rect">
            <a:avLst/>
          </a:prstGeom>
        </p:spPr>
        <p:txBody>
          <a:bodyPr/>
          <a:lstStyle/>
          <a:p>
            <a:r>
              <a:rPr dirty="0" smtClean="0"/>
              <a:t>User </a:t>
            </a:r>
            <a:r>
              <a:rPr lang="en-US" dirty="0" smtClean="0"/>
              <a:t>information (File handling)</a:t>
            </a:r>
            <a:endParaRPr dirty="0"/>
          </a:p>
          <a:p>
            <a:r>
              <a:rPr dirty="0"/>
              <a:t>Encryption and Decryption</a:t>
            </a:r>
          </a:p>
          <a:p>
            <a:r>
              <a:rPr dirty="0"/>
              <a:t>Food </a:t>
            </a:r>
            <a:r>
              <a:rPr dirty="0" smtClean="0"/>
              <a:t>information</a:t>
            </a:r>
            <a:r>
              <a:rPr lang="en-IN" dirty="0" smtClean="0"/>
              <a:t> (Menu)</a:t>
            </a:r>
            <a:endParaRPr dirty="0"/>
          </a:p>
          <a:p>
            <a:r>
              <a:rPr lang="en-IN" dirty="0" smtClean="0"/>
              <a:t>Bill generation</a:t>
            </a:r>
            <a:endParaRPr dirty="0"/>
          </a:p>
          <a:p>
            <a:r>
              <a:rPr lang="en-IN" dirty="0" smtClean="0"/>
              <a:t>Optimise Delivery path</a:t>
            </a:r>
            <a:endParaRPr dirty="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noGrp="1"/>
          </p:cNvSpPr>
          <p:nvPr>
            <p:ph type="title"/>
          </p:nvPr>
        </p:nvSpPr>
        <p:spPr>
          <a:prstGeom prst="rect">
            <a:avLst/>
          </a:prstGeom>
        </p:spPr>
        <p:txBody>
          <a:bodyPr/>
          <a:lstStyle/>
          <a:p>
            <a:r>
              <a:rPr lang="en-IN" dirty="0" smtClean="0"/>
              <a:t>Files created</a:t>
            </a:r>
            <a:endParaRPr dirty="0"/>
          </a:p>
        </p:txBody>
      </p:sp>
      <p:sp>
        <p:nvSpPr>
          <p:cNvPr id="104" name="Content Placeholder 2"/>
          <p:cNvSpPr txBox="1">
            <a:spLocks noGrp="1"/>
          </p:cNvSpPr>
          <p:nvPr>
            <p:ph type="body" idx="1"/>
          </p:nvPr>
        </p:nvSpPr>
        <p:spPr>
          <a:xfrm>
            <a:off x="762000" y="1752601"/>
            <a:ext cx="10972800" cy="4525963"/>
          </a:xfrm>
          <a:prstGeom prst="rect">
            <a:avLst/>
          </a:prstGeom>
        </p:spPr>
        <p:txBody>
          <a:bodyPr/>
          <a:lstStyle/>
          <a:p>
            <a:r>
              <a:rPr lang="en-IN" dirty="0" smtClean="0"/>
              <a:t>Customer information (userinfo) – includes all the data related to the customer in the encrypted form</a:t>
            </a:r>
          </a:p>
          <a:p>
            <a:pPr marL="0" indent="0">
              <a:buNone/>
            </a:pPr>
            <a:endParaRPr lang="en-IN" dirty="0" smtClean="0"/>
          </a:p>
          <a:p>
            <a:r>
              <a:rPr lang="en-IN" dirty="0" smtClean="0"/>
              <a:t>Order summary (order_review) </a:t>
            </a:r>
            <a:r>
              <a:rPr lang="en-IN" dirty="0"/>
              <a:t>– </a:t>
            </a:r>
            <a:r>
              <a:rPr lang="en-IN" dirty="0" smtClean="0"/>
              <a:t>contains all the details related to the food ordered by the customer including the order number</a:t>
            </a:r>
          </a:p>
          <a:p>
            <a:endParaRPr lang="en-IN" dirty="0" smtClean="0"/>
          </a:p>
          <a:p>
            <a:endParaRPr dirty="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
          <p:cNvSpPr txBox="1">
            <a:spLocks noGrp="1"/>
          </p:cNvSpPr>
          <p:nvPr>
            <p:ph type="title"/>
          </p:nvPr>
        </p:nvSpPr>
        <p:spPr>
          <a:prstGeom prst="rect">
            <a:avLst/>
          </a:prstGeom>
        </p:spPr>
        <p:txBody>
          <a:bodyPr/>
          <a:lstStyle>
            <a:lvl1pPr>
              <a:defRPr sz="3600">
                <a:latin typeface="Times New Roman"/>
                <a:ea typeface="Times New Roman"/>
                <a:cs typeface="Times New Roman"/>
                <a:sym typeface="Times New Roman"/>
              </a:defRPr>
            </a:lvl1pPr>
          </a:lstStyle>
          <a:p>
            <a:r>
              <a:rPr dirty="0" smtClean="0"/>
              <a:t>Output-</a:t>
            </a:r>
            <a:r>
              <a:rPr lang="en-US" dirty="0" smtClean="0"/>
              <a:t>Welcome page</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306" y="1716384"/>
            <a:ext cx="7388187" cy="3987514"/>
          </a:xfrm>
          <a:prstGeom prst="rect">
            <a:avLst/>
          </a:prstGeom>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prstGeom prst="rect">
            <a:avLst/>
          </a:prstGeom>
        </p:spPr>
        <p:txBody>
          <a:bodyPr>
            <a:normAutofit/>
          </a:bodyPr>
          <a:lstStyle>
            <a:lvl1pPr>
              <a:defRPr>
                <a:latin typeface="Times New Roman"/>
                <a:ea typeface="Times New Roman"/>
                <a:cs typeface="Times New Roman"/>
                <a:sym typeface="Times New Roman"/>
              </a:defRPr>
            </a:lvl1pPr>
          </a:lstStyle>
          <a:p>
            <a:r>
              <a:rPr sz="3600" dirty="0" smtClean="0"/>
              <a:t>Output-</a:t>
            </a:r>
            <a:r>
              <a:rPr lang="en-US" sz="3600" dirty="0" smtClean="0"/>
              <a:t>Create account</a:t>
            </a:r>
            <a:endParaRPr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271" y="1570040"/>
            <a:ext cx="7124258" cy="4684444"/>
          </a:xfrm>
          <a:prstGeom prst="rect">
            <a:avLst/>
          </a:prstGeom>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anose="02020603050405020304" pitchFamily="18" charset="0"/>
                <a:cs typeface="Times New Roman" panose="02020603050405020304" pitchFamily="18" charset="0"/>
              </a:rPr>
              <a:t>Output- </a:t>
            </a:r>
            <a:r>
              <a:rPr lang="en-IN" sz="3600" dirty="0" smtClean="0">
                <a:latin typeface="Times New Roman" panose="02020603050405020304" pitchFamily="18" charset="0"/>
                <a:cs typeface="Times New Roman" panose="02020603050405020304" pitchFamily="18" charset="0"/>
              </a:rPr>
              <a:t>Username already exist</a:t>
            </a:r>
            <a:endParaRPr lang="en-IN" sz="3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4820" y="1944005"/>
            <a:ext cx="6459556" cy="4119874"/>
          </a:xfrm>
          <a:prstGeom prst="rect">
            <a:avLst/>
          </a:prstGeom>
        </p:spPr>
      </p:pic>
    </p:spTree>
    <p:extLst>
      <p:ext uri="{BB962C8B-B14F-4D97-AF65-F5344CB8AC3E}">
        <p14:creationId xmlns:p14="http://schemas.microsoft.com/office/powerpoint/2010/main" val="208225525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noGrp="1"/>
          </p:cNvSpPr>
          <p:nvPr>
            <p:ph type="title"/>
          </p:nvPr>
        </p:nvSpPr>
        <p:spPr>
          <a:prstGeom prst="rect">
            <a:avLst/>
          </a:prstGeom>
        </p:spPr>
        <p:txBody>
          <a:bodyPr/>
          <a:lstStyle>
            <a:lvl1pPr>
              <a:defRPr sz="3600">
                <a:latin typeface="Times New Roman"/>
                <a:ea typeface="Times New Roman"/>
                <a:cs typeface="Times New Roman"/>
                <a:sym typeface="Times New Roman"/>
              </a:defRPr>
            </a:lvl1pPr>
          </a:lstStyle>
          <a:p>
            <a:r>
              <a:rPr dirty="0" smtClean="0"/>
              <a:t>Output-</a:t>
            </a:r>
            <a:r>
              <a:rPr lang="en-US" dirty="0" smtClean="0"/>
              <a:t>Successful login</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296" y="1570040"/>
            <a:ext cx="6778388" cy="4479586"/>
          </a:xfrm>
          <a:prstGeom prst="rect">
            <a:avLst/>
          </a:prstGeom>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anose="02020603050405020304" pitchFamily="18" charset="0"/>
                <a:cs typeface="Times New Roman" panose="02020603050405020304" pitchFamily="18" charset="0"/>
              </a:rPr>
              <a:t>Output- Invalid Username</a:t>
            </a:r>
            <a:endParaRPr lang="en-IN" sz="3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326" y="1747461"/>
            <a:ext cx="6876147" cy="4032401"/>
          </a:xfrm>
          <a:prstGeom prst="rect">
            <a:avLst/>
          </a:prstGeom>
        </p:spPr>
      </p:pic>
    </p:spTree>
    <p:extLst>
      <p:ext uri="{BB962C8B-B14F-4D97-AF65-F5344CB8AC3E}">
        <p14:creationId xmlns:p14="http://schemas.microsoft.com/office/powerpoint/2010/main" val="105364659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anose="02020603050405020304" pitchFamily="18" charset="0"/>
                <a:cs typeface="Times New Roman" panose="02020603050405020304" pitchFamily="18" charset="0"/>
              </a:rPr>
              <a:t>Output- Wrong Password</a:t>
            </a:r>
            <a:endParaRPr lang="en-IN" sz="3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881" y="1769052"/>
            <a:ext cx="6273256" cy="4400696"/>
          </a:xfrm>
          <a:prstGeom prst="rect">
            <a:avLst/>
          </a:prstGeom>
        </p:spPr>
      </p:pic>
    </p:spTree>
    <p:extLst>
      <p:ext uri="{BB962C8B-B14F-4D97-AF65-F5344CB8AC3E}">
        <p14:creationId xmlns:p14="http://schemas.microsoft.com/office/powerpoint/2010/main" val="4093495666"/>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prstGeom prst="rect">
            <a:avLst/>
          </a:prstGeom>
        </p:spPr>
        <p:txBody>
          <a:bodyPr/>
          <a:lstStyle>
            <a:lvl1pPr>
              <a:defRPr sz="3600">
                <a:latin typeface="Times New Roman"/>
                <a:ea typeface="Times New Roman"/>
                <a:cs typeface="Times New Roman"/>
                <a:sym typeface="Times New Roman"/>
              </a:defRPr>
            </a:lvl1pPr>
          </a:lstStyle>
          <a:p>
            <a:r>
              <a:t>Output-Menu</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923" y="1570040"/>
            <a:ext cx="4927996" cy="4707930"/>
          </a:xfrm>
          <a:prstGeom prst="rect">
            <a:avLst/>
          </a:prstGeo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1"/>
          <p:cNvSpPr txBox="1">
            <a:spLocks noGrp="1"/>
          </p:cNvSpPr>
          <p:nvPr>
            <p:ph type="title"/>
          </p:nvPr>
        </p:nvSpPr>
        <p:spPr>
          <a:xfrm>
            <a:off x="0" y="150125"/>
            <a:ext cx="12192000" cy="6707875"/>
          </a:xfrm>
          <a:prstGeom prst="rect">
            <a:avLst/>
          </a:prstGeom>
        </p:spPr>
        <p:txBody>
          <a:bodyPr>
            <a:normAutofit/>
          </a:bodyPr>
          <a:lstStyle/>
          <a:p>
            <a:pPr defTabSz="420613">
              <a:defRPr sz="3588" b="1" u="sng">
                <a:solidFill>
                  <a:srgbClr val="000000"/>
                </a:solidFill>
              </a:defRPr>
            </a:pPr>
            <a:r>
              <a:rPr dirty="0"/>
              <a:t>Secure Food Delivery Management </a:t>
            </a:r>
            <a:r>
              <a:rPr dirty="0" smtClean="0"/>
              <a:t>System</a:t>
            </a:r>
            <a:r>
              <a:rPr lang="en-US" dirty="0" smtClean="0"/>
              <a:t/>
            </a:r>
            <a:br>
              <a:rPr lang="en-US" dirty="0" smtClean="0"/>
            </a:br>
            <a:r>
              <a:rPr lang="en-US" dirty="0" smtClean="0"/>
              <a:t>Project id- 8</a:t>
            </a:r>
            <a:r>
              <a:rPr dirty="0"/>
              <a:t/>
            </a:r>
            <a:br>
              <a:rPr dirty="0"/>
            </a:br>
            <a:r>
              <a:rPr dirty="0"/>
              <a:t/>
            </a:r>
            <a:br>
              <a:rPr dirty="0"/>
            </a:br>
            <a:r>
              <a:rPr sz="2300" b="0" u="none" dirty="0"/>
              <a:t>Submitted by:-</a:t>
            </a:r>
            <a:br>
              <a:rPr sz="2300" b="0" u="none" dirty="0"/>
            </a:br>
            <a:r>
              <a:rPr sz="2300" b="0" u="none" dirty="0"/>
              <a:t/>
            </a:r>
            <a:br>
              <a:rPr sz="2300" b="0" u="none" dirty="0"/>
            </a:br>
            <a:r>
              <a:rPr sz="2300" b="0" u="none" dirty="0"/>
              <a:t>Harshpreet Singh Sandhu (Enroll No. R134218065)</a:t>
            </a:r>
            <a:br>
              <a:rPr sz="2300" b="0" u="none" dirty="0"/>
            </a:br>
            <a:r>
              <a:rPr sz="2300" b="0" u="none" dirty="0"/>
              <a:t>Neelesh Kumar (Enroll. No. R134218102)</a:t>
            </a:r>
            <a:br>
              <a:rPr sz="2300" b="0" u="none" dirty="0"/>
            </a:br>
            <a:r>
              <a:rPr sz="2300" b="0" u="none" dirty="0"/>
              <a:t>Naman Sharma (Enroll. No. R134218099)</a:t>
            </a:r>
            <a:br>
              <a:rPr sz="2300" b="0" u="none" dirty="0"/>
            </a:br>
            <a:r>
              <a:rPr sz="2300" b="0" u="none" dirty="0"/>
              <a:t>Karan Bhandari (Enroll. No. R134218076)</a:t>
            </a:r>
            <a:br>
              <a:rPr sz="2300" b="0" u="none" dirty="0"/>
            </a:br>
            <a:r>
              <a:rPr sz="2300" b="0" u="none" dirty="0"/>
              <a:t/>
            </a:r>
            <a:br>
              <a:rPr sz="2300" b="0" u="none" dirty="0"/>
            </a:br>
            <a:r>
              <a:rPr sz="2944" u="none" dirty="0"/>
              <a:t> </a:t>
            </a:r>
            <a:r>
              <a:rPr sz="2484" u="none" dirty="0"/>
              <a:t>Under the guidance of</a:t>
            </a:r>
            <a:br>
              <a:rPr sz="2484" u="none" dirty="0"/>
            </a:br>
            <a:r>
              <a:rPr sz="2484" b="0" u="none" dirty="0"/>
              <a:t>Mr. Keshav Kaushik</a:t>
            </a:r>
            <a:br>
              <a:rPr sz="2484" b="0" u="none" dirty="0"/>
            </a:br>
            <a:r>
              <a:rPr sz="2484" b="0" u="none" dirty="0"/>
              <a:t>Department of </a:t>
            </a:r>
            <a:r>
              <a:rPr sz="2484" b="0" u="none" dirty="0" err="1"/>
              <a:t>Systemics</a:t>
            </a:r>
            <a:r>
              <a:rPr sz="2484" b="0" u="none" dirty="0"/>
              <a:t/>
            </a:r>
            <a:br>
              <a:rPr sz="2484" b="0" u="none" dirty="0"/>
            </a:br>
            <a:r>
              <a:rPr sz="2484" b="0" u="none" dirty="0"/>
              <a:t/>
            </a:r>
            <a:br>
              <a:rPr sz="2484" b="0" u="none" dirty="0"/>
            </a:br>
            <a:r>
              <a:rPr sz="2484" b="0" u="none" dirty="0"/>
              <a:t/>
            </a:r>
            <a:br>
              <a:rPr sz="2484" b="0" u="none" dirty="0"/>
            </a:br>
            <a:endParaRPr sz="2484" b="0" u="none"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prstGeom prst="rect">
            <a:avLst/>
          </a:prstGeom>
        </p:spPr>
        <p:txBody>
          <a:bodyPr/>
          <a:lstStyle>
            <a:lvl1pPr>
              <a:defRPr sz="3600">
                <a:latin typeface="Times New Roman"/>
                <a:ea typeface="Times New Roman"/>
                <a:cs typeface="Times New Roman"/>
                <a:sym typeface="Times New Roman"/>
              </a:defRPr>
            </a:lvl1pPr>
          </a:lstStyle>
          <a:p>
            <a:r>
              <a:rPr dirty="0" smtClean="0"/>
              <a:t>Output-Menu</a:t>
            </a:r>
            <a:r>
              <a:rPr lang="en-IN" dirty="0" smtClean="0"/>
              <a:t> continued</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179" y="1570040"/>
            <a:ext cx="4972048" cy="4407679"/>
          </a:xfrm>
          <a:prstGeom prst="rect">
            <a:avLst/>
          </a:prstGeom>
        </p:spPr>
      </p:pic>
    </p:spTree>
    <p:extLst>
      <p:ext uri="{BB962C8B-B14F-4D97-AF65-F5344CB8AC3E}">
        <p14:creationId xmlns:p14="http://schemas.microsoft.com/office/powerpoint/2010/main" val="91659667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prstGeom prst="rect">
            <a:avLst/>
          </a:prstGeom>
        </p:spPr>
        <p:txBody>
          <a:bodyPr/>
          <a:lstStyle>
            <a:lvl1pPr>
              <a:defRPr sz="3600">
                <a:latin typeface="Times New Roman"/>
                <a:ea typeface="Times New Roman"/>
                <a:cs typeface="Times New Roman"/>
                <a:sym typeface="Times New Roman"/>
              </a:defRPr>
            </a:lvl1pPr>
          </a:lstStyle>
          <a:p>
            <a:r>
              <a:rPr dirty="0" smtClean="0"/>
              <a:t>Output-Menu</a:t>
            </a:r>
            <a:r>
              <a:rPr lang="en-IN" dirty="0" smtClean="0"/>
              <a:t> continued</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2460" y="1570040"/>
            <a:ext cx="4660345" cy="4315427"/>
          </a:xfrm>
          <a:prstGeom prst="rect">
            <a:avLst/>
          </a:prstGeom>
        </p:spPr>
      </p:pic>
    </p:spTree>
    <p:extLst>
      <p:ext uri="{BB962C8B-B14F-4D97-AF65-F5344CB8AC3E}">
        <p14:creationId xmlns:p14="http://schemas.microsoft.com/office/powerpoint/2010/main" val="9639194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p:cNvSpPr txBox="1">
            <a:spLocks noGrp="1"/>
          </p:cNvSpPr>
          <p:nvPr>
            <p:ph type="title"/>
          </p:nvPr>
        </p:nvSpPr>
        <p:spPr>
          <a:prstGeom prst="rect">
            <a:avLst/>
          </a:prstGeom>
        </p:spPr>
        <p:txBody>
          <a:bodyPr/>
          <a:lstStyle>
            <a:lvl1pPr>
              <a:defRPr sz="3600">
                <a:latin typeface="Times New Roman"/>
                <a:ea typeface="Times New Roman"/>
                <a:cs typeface="Times New Roman"/>
                <a:sym typeface="Times New Roman"/>
              </a:defRPr>
            </a:lvl1pPr>
          </a:lstStyle>
          <a:p>
            <a:r>
              <a:rPr dirty="0"/>
              <a:t>Output- Bill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34" y="2299145"/>
            <a:ext cx="8440256" cy="2341094"/>
          </a:xfrm>
          <a:prstGeom prst="rect">
            <a:avLst/>
          </a:prstGeom>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p:cNvSpPr txBox="1">
            <a:spLocks noGrp="1"/>
          </p:cNvSpPr>
          <p:nvPr>
            <p:ph type="title"/>
          </p:nvPr>
        </p:nvSpPr>
        <p:spPr>
          <a:prstGeom prst="rect">
            <a:avLst/>
          </a:prstGeom>
        </p:spPr>
        <p:txBody>
          <a:bodyPr/>
          <a:lstStyle>
            <a:lvl1pPr>
              <a:defRPr sz="3600">
                <a:latin typeface="Times New Roman"/>
                <a:ea typeface="Times New Roman"/>
                <a:cs typeface="Times New Roman"/>
                <a:sym typeface="Times New Roman"/>
              </a:defRPr>
            </a:lvl1pPr>
          </a:lstStyle>
          <a:p>
            <a:r>
              <a:rPr dirty="0"/>
              <a:t>Output- </a:t>
            </a:r>
            <a:r>
              <a:rPr lang="en-IN" dirty="0" smtClean="0"/>
              <a:t>Enter location</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402" y="1570040"/>
            <a:ext cx="6741995" cy="4778355"/>
          </a:xfrm>
          <a:prstGeom prst="rect">
            <a:avLst/>
          </a:prstGeom>
        </p:spPr>
      </p:pic>
    </p:spTree>
    <p:extLst>
      <p:ext uri="{BB962C8B-B14F-4D97-AF65-F5344CB8AC3E}">
        <p14:creationId xmlns:p14="http://schemas.microsoft.com/office/powerpoint/2010/main" val="1724253783"/>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p:cNvSpPr txBox="1">
            <a:spLocks noGrp="1"/>
          </p:cNvSpPr>
          <p:nvPr>
            <p:ph type="title"/>
          </p:nvPr>
        </p:nvSpPr>
        <p:spPr>
          <a:prstGeom prst="rect">
            <a:avLst/>
          </a:prstGeom>
        </p:spPr>
        <p:txBody>
          <a:bodyPr/>
          <a:lstStyle>
            <a:lvl1pPr>
              <a:defRPr sz="3600">
                <a:latin typeface="Times New Roman"/>
                <a:ea typeface="Times New Roman"/>
                <a:cs typeface="Times New Roman"/>
                <a:sym typeface="Times New Roman"/>
              </a:defRPr>
            </a:lvl1pPr>
          </a:lstStyle>
          <a:p>
            <a:r>
              <a:rPr dirty="0"/>
              <a:t>Output- </a:t>
            </a:r>
            <a:r>
              <a:rPr lang="en-IN" dirty="0" smtClean="0"/>
              <a:t>Service not available</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1803" y="1570040"/>
            <a:ext cx="7313193" cy="4891440"/>
          </a:xfrm>
          <a:prstGeom prst="rect">
            <a:avLst/>
          </a:prstGeom>
        </p:spPr>
      </p:pic>
    </p:spTree>
    <p:extLst>
      <p:ext uri="{BB962C8B-B14F-4D97-AF65-F5344CB8AC3E}">
        <p14:creationId xmlns:p14="http://schemas.microsoft.com/office/powerpoint/2010/main" val="285563155"/>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1"/>
          <p:cNvSpPr txBox="1">
            <a:spLocks noGrp="1"/>
          </p:cNvSpPr>
          <p:nvPr>
            <p:ph type="title"/>
          </p:nvPr>
        </p:nvSpPr>
        <p:spPr>
          <a:prstGeom prst="rect">
            <a:avLst/>
          </a:prstGeom>
        </p:spPr>
        <p:txBody>
          <a:bodyPr/>
          <a:lstStyle>
            <a:lvl1pPr>
              <a:defRPr sz="3600" b="1">
                <a:latin typeface="Times New Roman"/>
                <a:ea typeface="Times New Roman"/>
                <a:cs typeface="Times New Roman"/>
                <a:sym typeface="Times New Roman"/>
              </a:defRPr>
            </a:lvl1pPr>
          </a:lstStyle>
          <a:p>
            <a:r>
              <a:rPr dirty="0"/>
              <a:t>PROBLEM STATEMENT</a:t>
            </a:r>
          </a:p>
        </p:txBody>
      </p:sp>
      <p:sp>
        <p:nvSpPr>
          <p:cNvPr id="66" name="Content Placeholder 3"/>
          <p:cNvSpPr txBox="1">
            <a:spLocks noGrp="1"/>
          </p:cNvSpPr>
          <p:nvPr>
            <p:ph type="body" idx="1"/>
          </p:nvPr>
        </p:nvSpPr>
        <p:spPr>
          <a:xfrm>
            <a:off x="762000" y="1752601"/>
            <a:ext cx="10972800" cy="4525963"/>
          </a:xfrm>
          <a:prstGeom prst="rect">
            <a:avLst/>
          </a:prstGeom>
        </p:spPr>
        <p:txBody>
          <a:bodyPr/>
          <a:lstStyle>
            <a:lvl1pPr marL="0" indent="0">
              <a:buSzTx/>
              <a:buNone/>
            </a:lvl1pPr>
          </a:lstStyle>
          <a:p>
            <a:r>
              <a:t>Insecure handling of “customer details” in food delivery system and optimising delivery time for faster deliveries.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1"/>
          <p:cNvSpPr txBox="1">
            <a:spLocks noGrp="1"/>
          </p:cNvSpPr>
          <p:nvPr>
            <p:ph type="title"/>
          </p:nvPr>
        </p:nvSpPr>
        <p:spPr>
          <a:prstGeom prst="rect">
            <a:avLst/>
          </a:prstGeom>
        </p:spPr>
        <p:txBody>
          <a:bodyPr/>
          <a:lstStyle>
            <a:lvl1pPr>
              <a:defRPr sz="3600" b="1">
                <a:latin typeface="Times New Roman"/>
                <a:ea typeface="Times New Roman"/>
                <a:cs typeface="Times New Roman"/>
                <a:sym typeface="Times New Roman"/>
              </a:defRPr>
            </a:lvl1pPr>
          </a:lstStyle>
          <a:p>
            <a:r>
              <a:t>OBJECTIVES</a:t>
            </a:r>
          </a:p>
        </p:txBody>
      </p:sp>
      <p:sp>
        <p:nvSpPr>
          <p:cNvPr id="69" name="Content Placeholder 2"/>
          <p:cNvSpPr txBox="1">
            <a:spLocks noGrp="1"/>
          </p:cNvSpPr>
          <p:nvPr>
            <p:ph type="body" idx="1"/>
          </p:nvPr>
        </p:nvSpPr>
        <p:spPr>
          <a:xfrm>
            <a:off x="762000" y="1752601"/>
            <a:ext cx="10972800" cy="4525963"/>
          </a:xfrm>
          <a:prstGeom prst="rect">
            <a:avLst/>
          </a:prstGeom>
        </p:spPr>
        <p:txBody>
          <a:bodyPr/>
          <a:lstStyle/>
          <a:p>
            <a:r>
              <a:rPr lang="en-IN" dirty="0" smtClean="0"/>
              <a:t>Provide customer options for Sign-up and Login</a:t>
            </a:r>
          </a:p>
          <a:p>
            <a:r>
              <a:rPr lang="en-IN" dirty="0" smtClean="0"/>
              <a:t>Get customer details and encrypt it in file</a:t>
            </a:r>
            <a:endParaRPr dirty="0"/>
          </a:p>
          <a:p>
            <a:r>
              <a:rPr dirty="0" smtClean="0"/>
              <a:t>Authenticate </a:t>
            </a:r>
            <a:r>
              <a:rPr lang="en-IN" dirty="0" smtClean="0"/>
              <a:t>the </a:t>
            </a:r>
            <a:r>
              <a:rPr dirty="0" smtClean="0"/>
              <a:t>customer</a:t>
            </a:r>
            <a:endParaRPr dirty="0"/>
          </a:p>
          <a:p>
            <a:r>
              <a:rPr dirty="0"/>
              <a:t>Display </a:t>
            </a:r>
            <a:r>
              <a:rPr lang="en-IN" dirty="0" smtClean="0"/>
              <a:t>the </a:t>
            </a:r>
            <a:r>
              <a:rPr dirty="0" smtClean="0"/>
              <a:t>menu</a:t>
            </a:r>
            <a:r>
              <a:rPr lang="en-IN" dirty="0" smtClean="0"/>
              <a:t> and </a:t>
            </a:r>
            <a:r>
              <a:rPr lang="en-IN" dirty="0"/>
              <a:t>c</a:t>
            </a:r>
            <a:r>
              <a:rPr lang="en-IN" dirty="0" smtClean="0"/>
              <a:t>alculate customer’s bill</a:t>
            </a:r>
            <a:endParaRPr dirty="0"/>
          </a:p>
          <a:p>
            <a:r>
              <a:rPr dirty="0"/>
              <a:t>Calculate </a:t>
            </a:r>
            <a:r>
              <a:rPr lang="en-US" dirty="0" smtClean="0"/>
              <a:t>distance</a:t>
            </a:r>
            <a:r>
              <a:rPr dirty="0" smtClean="0"/>
              <a:t> </a:t>
            </a:r>
            <a:r>
              <a:rPr dirty="0"/>
              <a:t>for delivery using shortest </a:t>
            </a:r>
            <a:r>
              <a:rPr dirty="0" smtClean="0"/>
              <a:t>path</a:t>
            </a:r>
            <a:r>
              <a:rPr lang="en-IN" dirty="0"/>
              <a:t> </a:t>
            </a:r>
            <a:r>
              <a:rPr lang="en-IN" dirty="0" smtClean="0"/>
              <a:t>and display it</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p:cNvSpPr txBox="1">
            <a:spLocks noGrp="1"/>
          </p:cNvSpPr>
          <p:nvPr>
            <p:ph type="title"/>
          </p:nvPr>
        </p:nvSpPr>
        <p:spPr>
          <a:prstGeom prst="rect">
            <a:avLst/>
          </a:prstGeom>
        </p:spPr>
        <p:txBody>
          <a:bodyPr/>
          <a:lstStyle>
            <a:lvl1pPr>
              <a:defRPr sz="3600" b="1">
                <a:latin typeface="Times New Roman"/>
                <a:ea typeface="Times New Roman"/>
                <a:cs typeface="Times New Roman"/>
                <a:sym typeface="Times New Roman"/>
              </a:defRPr>
            </a:lvl1pPr>
          </a:lstStyle>
          <a:p>
            <a:r>
              <a:t>ABSTRACT</a:t>
            </a:r>
          </a:p>
        </p:txBody>
      </p:sp>
      <p:sp>
        <p:nvSpPr>
          <p:cNvPr id="72" name="Content Placeholder 2"/>
          <p:cNvSpPr txBox="1">
            <a:spLocks noGrp="1"/>
          </p:cNvSpPr>
          <p:nvPr>
            <p:ph type="body" idx="1"/>
          </p:nvPr>
        </p:nvSpPr>
        <p:spPr>
          <a:xfrm>
            <a:off x="762000" y="1752601"/>
            <a:ext cx="10972800" cy="4525963"/>
          </a:xfrm>
          <a:prstGeom prst="rect">
            <a:avLst/>
          </a:prstGeom>
        </p:spPr>
        <p:txBody>
          <a:bodyPr/>
          <a:lstStyle>
            <a:lvl1pPr marL="0" indent="0">
              <a:buSzTx/>
              <a:buNone/>
              <a:defRPr>
                <a:latin typeface="Times New Roman"/>
                <a:ea typeface="Times New Roman"/>
                <a:cs typeface="Times New Roman"/>
                <a:sym typeface="Times New Roman"/>
              </a:defRPr>
            </a:lvl1pPr>
          </a:lstStyle>
          <a:p>
            <a:r>
              <a:rPr dirty="0"/>
              <a:t>The project aims to implement security features like encryption/decryption </a:t>
            </a:r>
            <a:r>
              <a:rPr dirty="0" smtClean="0"/>
              <a:t>in </a:t>
            </a:r>
            <a:r>
              <a:rPr dirty="0"/>
              <a:t>a food delivery system </a:t>
            </a:r>
            <a:r>
              <a:rPr dirty="0" smtClean="0"/>
              <a:t>while </a:t>
            </a:r>
            <a:r>
              <a:rPr dirty="0"/>
              <a:t>also providing the shortest path </a:t>
            </a:r>
            <a:r>
              <a:rPr dirty="0" smtClean="0"/>
              <a:t>for </a:t>
            </a:r>
            <a:r>
              <a:rPr dirty="0"/>
              <a:t>the </a:t>
            </a:r>
            <a:r>
              <a:rPr dirty="0" smtClean="0"/>
              <a:t>delivery</a:t>
            </a:r>
            <a:r>
              <a:rPr lang="en-IN" dirty="0" smtClean="0"/>
              <a:t> and displaying it simultaneously</a:t>
            </a:r>
            <a:r>
              <a:rPr dirty="0" smtClean="0"/>
              <a:t>. </a:t>
            </a:r>
            <a:endParaRPr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Google Shape;70;p10"/>
          <p:cNvSpPr txBox="1">
            <a:spLocks noGrp="1"/>
          </p:cNvSpPr>
          <p:nvPr>
            <p:ph type="title"/>
          </p:nvPr>
        </p:nvSpPr>
        <p:spPr>
          <a:xfrm>
            <a:off x="2743200" y="376225"/>
            <a:ext cx="6781800" cy="690576"/>
          </a:xfrm>
          <a:prstGeom prst="rect">
            <a:avLst/>
          </a:prstGeom>
        </p:spPr>
        <p:txBody>
          <a:bodyPr/>
          <a:lstStyle>
            <a:lvl1pPr indent="12700" algn="ctr">
              <a:defRPr sz="3600" b="1">
                <a:latin typeface="Times New Roman"/>
                <a:ea typeface="Times New Roman"/>
                <a:cs typeface="Times New Roman"/>
                <a:sym typeface="Times New Roman"/>
              </a:defRPr>
            </a:lvl1pPr>
          </a:lstStyle>
          <a:p>
            <a:r>
              <a:t>Encryption and Decryption </a:t>
            </a:r>
          </a:p>
        </p:txBody>
      </p:sp>
      <p:sp>
        <p:nvSpPr>
          <p:cNvPr id="75" name="Google Shape;71;p10"/>
          <p:cNvSpPr txBox="1">
            <a:spLocks noGrp="1"/>
          </p:cNvSpPr>
          <p:nvPr>
            <p:ph type="body" idx="1"/>
          </p:nvPr>
        </p:nvSpPr>
        <p:spPr>
          <a:xfrm>
            <a:off x="380999" y="1180267"/>
            <a:ext cx="11457307" cy="5601533"/>
          </a:xfrm>
          <a:prstGeom prst="rect">
            <a:avLst/>
          </a:prstGeom>
        </p:spPr>
        <p:txBody>
          <a:bodyPr/>
          <a:lstStyle/>
          <a:p>
            <a:pPr marL="0">
              <a:defRPr sz="2800">
                <a:solidFill>
                  <a:srgbClr val="000000"/>
                </a:solidFill>
                <a:latin typeface="Times New Roman"/>
                <a:ea typeface="Times New Roman"/>
                <a:cs typeface="Times New Roman"/>
                <a:sym typeface="Times New Roman"/>
              </a:defRPr>
            </a:pPr>
            <a:r>
              <a:t>Encryption</a:t>
            </a:r>
            <a:r>
              <a:rPr b="0"/>
              <a:t> is a process of translating a plain text into something that appears to be random and meaningless and is difficult to decipher.</a:t>
            </a:r>
          </a:p>
          <a:p>
            <a:pPr marL="0">
              <a:defRPr sz="2800" b="0">
                <a:solidFill>
                  <a:srgbClr val="000000"/>
                </a:solidFill>
                <a:latin typeface="Times New Roman"/>
                <a:ea typeface="Times New Roman"/>
                <a:cs typeface="Times New Roman"/>
                <a:sym typeface="Times New Roman"/>
              </a:defRPr>
            </a:pPr>
            <a:endParaRPr b="0"/>
          </a:p>
          <a:p>
            <a:pPr marL="0">
              <a:defRPr sz="2800">
                <a:solidFill>
                  <a:srgbClr val="000000"/>
                </a:solidFill>
                <a:latin typeface="Times New Roman"/>
                <a:ea typeface="Times New Roman"/>
                <a:cs typeface="Times New Roman"/>
                <a:sym typeface="Times New Roman"/>
              </a:defRPr>
            </a:pPr>
            <a:r>
              <a:t>Decryption</a:t>
            </a:r>
            <a:r>
              <a:rPr b="0"/>
              <a:t> is a process of transforming encrypted information back into original data.</a:t>
            </a:r>
          </a:p>
          <a:p>
            <a:pPr marL="0">
              <a:defRPr sz="2800">
                <a:solidFill>
                  <a:srgbClr val="000000"/>
                </a:solidFill>
                <a:latin typeface="Times New Roman"/>
                <a:ea typeface="Times New Roman"/>
                <a:cs typeface="Times New Roman"/>
                <a:sym typeface="Times New Roman"/>
              </a:defRPr>
            </a:pPr>
            <a:endParaRPr b="0"/>
          </a:p>
          <a:p>
            <a:pPr marL="0">
              <a:defRPr sz="2800">
                <a:solidFill>
                  <a:srgbClr val="000000"/>
                </a:solidFill>
                <a:latin typeface="Times New Roman"/>
                <a:ea typeface="Times New Roman"/>
                <a:cs typeface="Times New Roman"/>
                <a:sym typeface="Times New Roman"/>
              </a:defRPr>
            </a:pPr>
            <a:r>
              <a:t>It’s Need</a:t>
            </a:r>
            <a:endParaRPr b="0"/>
          </a:p>
          <a:p>
            <a:pPr marL="342900" indent="-342900">
              <a:buClr>
                <a:srgbClr val="000000"/>
              </a:buClr>
              <a:buSzPts val="2800"/>
              <a:buFont typeface="Helvetica"/>
              <a:buChar char="✔"/>
              <a:defRPr sz="2800" b="0">
                <a:solidFill>
                  <a:srgbClr val="000000"/>
                </a:solidFill>
                <a:latin typeface="Times New Roman"/>
                <a:ea typeface="Times New Roman"/>
                <a:cs typeface="Times New Roman"/>
                <a:sym typeface="Times New Roman"/>
              </a:defRPr>
            </a:pPr>
            <a:r>
              <a:t>Provides security of data at all times.</a:t>
            </a:r>
          </a:p>
          <a:p>
            <a:pPr marL="342900" indent="-342900">
              <a:buClr>
                <a:srgbClr val="000000"/>
              </a:buClr>
              <a:buSzPts val="2800"/>
              <a:buFont typeface="Helvetica"/>
              <a:buChar char="✔"/>
              <a:defRPr sz="2800" b="0">
                <a:solidFill>
                  <a:srgbClr val="000000"/>
                </a:solidFill>
                <a:latin typeface="Times New Roman"/>
                <a:ea typeface="Times New Roman"/>
                <a:cs typeface="Times New Roman"/>
                <a:sym typeface="Times New Roman"/>
              </a:defRPr>
            </a:pPr>
            <a:r>
              <a:t>Maintains integrity</a:t>
            </a:r>
          </a:p>
          <a:p>
            <a:pPr marL="342900" indent="-342900">
              <a:buClr>
                <a:srgbClr val="000000"/>
              </a:buClr>
              <a:buSzPts val="2800"/>
              <a:buFont typeface="Helvetica"/>
              <a:buChar char="✔"/>
              <a:defRPr sz="2800" b="0">
                <a:solidFill>
                  <a:srgbClr val="000000"/>
                </a:solidFill>
                <a:latin typeface="Times New Roman"/>
                <a:ea typeface="Times New Roman"/>
                <a:cs typeface="Times New Roman"/>
                <a:sym typeface="Times New Roman"/>
              </a:defRPr>
            </a:pPr>
            <a:r>
              <a:t>Ensures privacy</a:t>
            </a:r>
          </a:p>
          <a:p>
            <a:pPr marL="342900" indent="-342900">
              <a:buClr>
                <a:srgbClr val="000000"/>
              </a:buClr>
              <a:buSzPts val="2800"/>
              <a:buFont typeface="Helvetica"/>
              <a:buChar char="✔"/>
              <a:defRPr sz="2800" b="0">
                <a:solidFill>
                  <a:srgbClr val="000000"/>
                </a:solidFill>
                <a:latin typeface="Times New Roman"/>
                <a:ea typeface="Times New Roman"/>
                <a:cs typeface="Times New Roman"/>
                <a:sym typeface="Times New Roman"/>
              </a:defRPr>
            </a:pPr>
            <a:r>
              <a:t>Protects data across devices</a:t>
            </a:r>
          </a:p>
        </p:txBody>
      </p:sp>
      <p:sp>
        <p:nvSpPr>
          <p:cNvPr id="76" name="Google Shape;72;p10"/>
          <p:cNvSpPr txBox="1">
            <a:spLocks noGrp="1"/>
          </p:cNvSpPr>
          <p:nvPr>
            <p:ph type="sldNum" sz="quarter" idx="4294967295"/>
          </p:nvPr>
        </p:nvSpPr>
        <p:spPr>
          <a:xfrm>
            <a:off x="11462766" y="6617919"/>
            <a:ext cx="127001" cy="15686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lstStyle>
            <a:lvl1pPr indent="25400" algn="l">
              <a:lnSpc>
                <a:spcPct val="103332"/>
              </a:lnSpc>
            </a:lvl1pPr>
          </a:lstStyle>
          <a:p>
            <a:fld id="{86CB4B4D-7CA3-9044-876B-883B54F8677D}" type="slidenum">
              <a:t>6</a:t>
            </a:fld>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Google Shape;115;p14"/>
          <p:cNvSpPr txBox="1">
            <a:spLocks noGrp="1"/>
          </p:cNvSpPr>
          <p:nvPr>
            <p:ph type="sldNum" sz="quarter" idx="4294967295"/>
          </p:nvPr>
        </p:nvSpPr>
        <p:spPr>
          <a:xfrm>
            <a:off x="11462766" y="6617919"/>
            <a:ext cx="127001" cy="15686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lstStyle>
            <a:lvl1pPr indent="25400" algn="l">
              <a:lnSpc>
                <a:spcPct val="103332"/>
              </a:lnSpc>
            </a:lvl1pPr>
          </a:lstStyle>
          <a:p>
            <a:fld id="{86CB4B4D-7CA3-9044-876B-883B54F8677D}" type="slidenum">
              <a:t>7</a:t>
            </a:fld>
            <a:endParaRPr/>
          </a:p>
        </p:txBody>
      </p:sp>
      <p:sp>
        <p:nvSpPr>
          <p:cNvPr id="79" name="Google Shape;116;p14"/>
          <p:cNvSpPr txBox="1"/>
          <p:nvPr/>
        </p:nvSpPr>
        <p:spPr>
          <a:xfrm>
            <a:off x="465454" y="1931724"/>
            <a:ext cx="5554347" cy="33435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2400" b="1">
                <a:latin typeface="Times New Roman"/>
                <a:ea typeface="Times New Roman"/>
                <a:cs typeface="Times New Roman"/>
                <a:sym typeface="Times New Roman"/>
              </a:defRPr>
            </a:pPr>
            <a:r>
              <a:t>(AES) Advance Encryption Standard Algorithm:</a:t>
            </a:r>
          </a:p>
          <a:p>
            <a:pPr>
              <a:defRPr sz="2600">
                <a:latin typeface="Times New Roman"/>
                <a:ea typeface="Times New Roman"/>
                <a:cs typeface="Times New Roman"/>
                <a:sym typeface="Times New Roman"/>
              </a:defRPr>
            </a:pPr>
            <a:r>
              <a:t>It involves only one secret key to cipher and decipher information. The secret key that can either be a number, a word or a string of random letters. The sender and the recipient should know the secret key that is used to encrypt and decrypt all the files. </a:t>
            </a:r>
            <a:r>
              <a:rPr sz="2400">
                <a:latin typeface="+mn-lt"/>
                <a:ea typeface="+mn-ea"/>
                <a:cs typeface="+mn-cs"/>
                <a:sym typeface="Calibri"/>
              </a:rPr>
              <a:t> </a:t>
            </a:r>
          </a:p>
        </p:txBody>
      </p:sp>
      <p:pic>
        <p:nvPicPr>
          <p:cNvPr id="80" name="Google Shape;117;p14" descr="Google Shape;117;p14"/>
          <p:cNvPicPr>
            <a:picLocks noChangeAspect="1"/>
          </p:cNvPicPr>
          <p:nvPr/>
        </p:nvPicPr>
        <p:blipFill>
          <a:blip r:embed="rId3">
            <a:extLst/>
          </a:blip>
          <a:srcRect l="8213" t="23267" r="29286" b="16596"/>
          <a:stretch>
            <a:fillRect/>
          </a:stretch>
        </p:blipFill>
        <p:spPr>
          <a:xfrm>
            <a:off x="6096000" y="1821875"/>
            <a:ext cx="5802738" cy="3276601"/>
          </a:xfrm>
          <a:prstGeom prst="rect">
            <a:avLst/>
          </a:prstGeom>
          <a:ln w="12700">
            <a:miter lim="400000"/>
          </a:ln>
        </p:spPr>
      </p:pic>
      <p:sp>
        <p:nvSpPr>
          <p:cNvPr id="81" name="Google Shape;106;p13"/>
          <p:cNvSpPr txBox="1">
            <a:spLocks noGrp="1"/>
          </p:cNvSpPr>
          <p:nvPr>
            <p:ph type="title"/>
          </p:nvPr>
        </p:nvSpPr>
        <p:spPr>
          <a:xfrm>
            <a:off x="3886200" y="528626"/>
            <a:ext cx="4267200" cy="690575"/>
          </a:xfrm>
          <a:prstGeom prst="rect">
            <a:avLst/>
          </a:prstGeom>
        </p:spPr>
        <p:txBody>
          <a:bodyPr/>
          <a:lstStyle/>
          <a:p>
            <a:pPr indent="12700" algn="ctr">
              <a:defRPr sz="3600" b="1">
                <a:latin typeface="Times New Roman"/>
                <a:ea typeface="Times New Roman"/>
                <a:cs typeface="Times New Roman"/>
                <a:sym typeface="Times New Roman"/>
              </a:defRPr>
            </a:pPr>
            <a:r>
              <a:rPr dirty="0"/>
              <a:t>Algorithms</a:t>
            </a:r>
            <a:r>
              <a:rPr sz="4400" dirty="0"/>
              <a:t> used</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p:cNvSpPr txBox="1">
            <a:spLocks noGrp="1"/>
          </p:cNvSpPr>
          <p:nvPr>
            <p:ph type="body" sz="half" idx="1"/>
          </p:nvPr>
        </p:nvSpPr>
        <p:spPr>
          <a:xfrm>
            <a:off x="762000" y="2019867"/>
            <a:ext cx="5324901" cy="3999390"/>
          </a:xfrm>
          <a:prstGeom prst="rect">
            <a:avLst/>
          </a:prstGeom>
        </p:spPr>
        <p:txBody>
          <a:bodyPr/>
          <a:lstStyle/>
          <a:p>
            <a:pPr marL="0" indent="0">
              <a:spcBef>
                <a:spcPts val="600"/>
              </a:spcBef>
              <a:buSzTx/>
              <a:buNone/>
              <a:defRPr sz="2400" b="1"/>
            </a:pPr>
            <a:r>
              <a:t>Dijkstra's algorithm</a:t>
            </a:r>
            <a:r>
              <a:rPr b="0"/>
              <a:t> (or </a:t>
            </a:r>
            <a:r>
              <a:t>Dijkstra's Shortest Path First algorithm) </a:t>
            </a:r>
            <a:r>
              <a:rPr b="0"/>
              <a:t>an algorithm for finding the shortest paths between nodes in a graph, which may represent, for example, road networks.</a:t>
            </a:r>
            <a:r>
              <a:rPr sz="2500" b="0"/>
              <a:t> It fixes a single node as the source node and finds shortest paths from the source to all other nodes in the graph, producing a shortest-path tree.</a:t>
            </a:r>
          </a:p>
        </p:txBody>
      </p:sp>
      <p:pic>
        <p:nvPicPr>
          <p:cNvPr id="87" name="Picture 3" descr="Picture 3"/>
          <p:cNvPicPr>
            <a:picLocks noChangeAspect="1"/>
          </p:cNvPicPr>
          <p:nvPr/>
        </p:nvPicPr>
        <p:blipFill>
          <a:blip r:embed="rId2">
            <a:extLst/>
          </a:blip>
          <a:stretch>
            <a:fillRect/>
          </a:stretch>
        </p:blipFill>
        <p:spPr>
          <a:xfrm>
            <a:off x="6966825" y="2019867"/>
            <a:ext cx="4974530" cy="2797794"/>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1"/>
          <p:cNvSpPr txBox="1">
            <a:spLocks noGrp="1"/>
          </p:cNvSpPr>
          <p:nvPr>
            <p:ph type="title"/>
          </p:nvPr>
        </p:nvSpPr>
        <p:spPr>
          <a:prstGeom prst="rect">
            <a:avLst/>
          </a:prstGeom>
        </p:spPr>
        <p:txBody>
          <a:bodyPr/>
          <a:lstStyle>
            <a:lvl1pPr>
              <a:defRPr sz="3600">
                <a:latin typeface="Times New Roman"/>
                <a:ea typeface="Times New Roman"/>
                <a:cs typeface="Times New Roman"/>
                <a:sym typeface="Times New Roman"/>
              </a:defRPr>
            </a:lvl1pPr>
          </a:lstStyle>
          <a:p>
            <a:r>
              <a:rPr dirty="0"/>
              <a:t>Workflow of Programme</a:t>
            </a:r>
          </a:p>
        </p:txBody>
      </p:sp>
      <p:graphicFrame>
        <p:nvGraphicFramePr>
          <p:cNvPr id="90" name="Table"/>
          <p:cNvGraphicFramePr/>
          <p:nvPr>
            <p:extLst>
              <p:ext uri="{D42A27DB-BD31-4B8C-83A1-F6EECF244321}">
                <p14:modId xmlns:p14="http://schemas.microsoft.com/office/powerpoint/2010/main" val="2280415646"/>
              </p:ext>
            </p:extLst>
          </p:nvPr>
        </p:nvGraphicFramePr>
        <p:xfrm>
          <a:off x="4486274" y="2012171"/>
          <a:ext cx="2452158" cy="868680"/>
        </p:xfrm>
        <a:graphic>
          <a:graphicData uri="http://schemas.openxmlformats.org/drawingml/2006/table">
            <a:tbl>
              <a:tblPr bandRow="1">
                <a:tableStyleId>{4C3C2611-4C71-4FC5-86AE-919BDF0F9419}</a:tableStyleId>
              </a:tblPr>
              <a:tblGrid>
                <a:gridCol w="2452158"/>
              </a:tblGrid>
              <a:tr h="656530">
                <a:tc>
                  <a:txBody>
                    <a:bodyPr/>
                    <a:lstStyle/>
                    <a:p>
                      <a:pPr algn="ctr">
                        <a:defRPr sz="1800"/>
                      </a:pPr>
                      <a:r>
                        <a:rPr lang="en-IN" sz="1900" dirty="0" smtClean="0"/>
                        <a:t>After</a:t>
                      </a:r>
                      <a:r>
                        <a:rPr sz="1900" dirty="0" smtClean="0"/>
                        <a:t> </a:t>
                      </a:r>
                      <a:r>
                        <a:rPr lang="en-IN" sz="1900" dirty="0" smtClean="0"/>
                        <a:t>Login</a:t>
                      </a:r>
                      <a:r>
                        <a:rPr sz="1900" dirty="0" smtClean="0"/>
                        <a:t>, </a:t>
                      </a:r>
                      <a:r>
                        <a:rPr sz="1900" dirty="0"/>
                        <a:t>encrypt these details </a:t>
                      </a:r>
                      <a:r>
                        <a:rPr lang="en-IN" sz="1900" dirty="0" smtClean="0"/>
                        <a:t>in file </a:t>
                      </a:r>
                      <a:r>
                        <a:rPr sz="1900" dirty="0" smtClean="0"/>
                        <a:t>and go to </a:t>
                      </a:r>
                      <a:r>
                        <a:rPr sz="1900" dirty="0"/>
                        <a:t>Menu</a:t>
                      </a:r>
                    </a:p>
                  </a:txBody>
                  <a:tcPr marL="0" marR="0" marT="0" marB="0" horzOverflow="overflow"/>
                </a:tc>
              </a:tr>
            </a:tbl>
          </a:graphicData>
        </a:graphic>
      </p:graphicFrame>
      <p:graphicFrame>
        <p:nvGraphicFramePr>
          <p:cNvPr id="91" name="Table"/>
          <p:cNvGraphicFramePr/>
          <p:nvPr>
            <p:extLst>
              <p:ext uri="{D42A27DB-BD31-4B8C-83A1-F6EECF244321}">
                <p14:modId xmlns:p14="http://schemas.microsoft.com/office/powerpoint/2010/main" val="671458056"/>
              </p:ext>
            </p:extLst>
          </p:nvPr>
        </p:nvGraphicFramePr>
        <p:xfrm>
          <a:off x="762000" y="2012171"/>
          <a:ext cx="2452158" cy="868679"/>
        </p:xfrm>
        <a:graphic>
          <a:graphicData uri="http://schemas.openxmlformats.org/drawingml/2006/table">
            <a:tbl>
              <a:tblPr bandRow="1">
                <a:tableStyleId>{4C3C2611-4C71-4FC5-86AE-919BDF0F9419}</a:tableStyleId>
              </a:tblPr>
              <a:tblGrid>
                <a:gridCol w="2452158"/>
              </a:tblGrid>
              <a:tr h="868679">
                <a:tc>
                  <a:txBody>
                    <a:bodyPr/>
                    <a:lstStyle/>
                    <a:p>
                      <a:pPr algn="ctr">
                        <a:defRPr sz="1800"/>
                      </a:pPr>
                      <a:r>
                        <a:rPr lang="en-IN" sz="1900" dirty="0" smtClean="0"/>
                        <a:t>Provide</a:t>
                      </a:r>
                      <a:r>
                        <a:rPr lang="en-IN" sz="1900" baseline="0" dirty="0" smtClean="0"/>
                        <a:t> option for Sign-up/Login</a:t>
                      </a:r>
                      <a:endParaRPr sz="1900" dirty="0"/>
                    </a:p>
                  </a:txBody>
                  <a:tcPr marL="0" marR="0" marT="0" marB="0" horzOverflow="overflow"/>
                </a:tc>
              </a:tr>
            </a:tbl>
          </a:graphicData>
        </a:graphic>
      </p:graphicFrame>
      <p:graphicFrame>
        <p:nvGraphicFramePr>
          <p:cNvPr id="92" name="Table"/>
          <p:cNvGraphicFramePr/>
          <p:nvPr>
            <p:extLst>
              <p:ext uri="{D42A27DB-BD31-4B8C-83A1-F6EECF244321}">
                <p14:modId xmlns:p14="http://schemas.microsoft.com/office/powerpoint/2010/main" val="299566224"/>
              </p:ext>
            </p:extLst>
          </p:nvPr>
        </p:nvGraphicFramePr>
        <p:xfrm>
          <a:off x="8183033" y="2012171"/>
          <a:ext cx="2452158" cy="868680"/>
        </p:xfrm>
        <a:graphic>
          <a:graphicData uri="http://schemas.openxmlformats.org/drawingml/2006/table">
            <a:tbl>
              <a:tblPr bandRow="1">
                <a:tableStyleId>{4C3C2611-4C71-4FC5-86AE-919BDF0F9419}</a:tableStyleId>
              </a:tblPr>
              <a:tblGrid>
                <a:gridCol w="2452158"/>
              </a:tblGrid>
              <a:tr h="656530">
                <a:tc>
                  <a:txBody>
                    <a:bodyPr/>
                    <a:lstStyle/>
                    <a:p>
                      <a:pPr algn="ctr">
                        <a:defRPr sz="1800"/>
                      </a:pPr>
                      <a:r>
                        <a:rPr lang="en-IN" sz="1900" dirty="0" smtClean="0"/>
                        <a:t>Get food</a:t>
                      </a:r>
                      <a:r>
                        <a:rPr lang="en-IN" sz="1900" baseline="0" dirty="0" smtClean="0"/>
                        <a:t> items and their quantities from the menu displayed</a:t>
                      </a:r>
                      <a:endParaRPr sz="1900" dirty="0"/>
                    </a:p>
                  </a:txBody>
                  <a:tcPr marL="0" marR="0" marT="0" marB="0" horzOverflow="overflow"/>
                </a:tc>
              </a:tr>
            </a:tbl>
          </a:graphicData>
        </a:graphic>
      </p:graphicFrame>
      <p:graphicFrame>
        <p:nvGraphicFramePr>
          <p:cNvPr id="93" name="Table"/>
          <p:cNvGraphicFramePr/>
          <p:nvPr>
            <p:extLst>
              <p:ext uri="{D42A27DB-BD31-4B8C-83A1-F6EECF244321}">
                <p14:modId xmlns:p14="http://schemas.microsoft.com/office/powerpoint/2010/main" val="1944195122"/>
              </p:ext>
            </p:extLst>
          </p:nvPr>
        </p:nvGraphicFramePr>
        <p:xfrm>
          <a:off x="4729226" y="3817056"/>
          <a:ext cx="2452158" cy="1158240"/>
        </p:xfrm>
        <a:graphic>
          <a:graphicData uri="http://schemas.openxmlformats.org/drawingml/2006/table">
            <a:tbl>
              <a:tblPr bandRow="1">
                <a:tableStyleId>{4C3C2611-4C71-4FC5-86AE-919BDF0F9419}</a:tableStyleId>
              </a:tblPr>
              <a:tblGrid>
                <a:gridCol w="2452158"/>
              </a:tblGrid>
              <a:tr h="656530">
                <a:tc>
                  <a:txBody>
                    <a:bodyPr/>
                    <a:lstStyle/>
                    <a:p>
                      <a:pPr algn="ctr">
                        <a:defRPr sz="1800"/>
                      </a:pPr>
                      <a:r>
                        <a:rPr sz="1900" dirty="0"/>
                        <a:t>Calculate the shortest path and hence the </a:t>
                      </a:r>
                      <a:r>
                        <a:rPr lang="en-US" sz="1900" dirty="0" smtClean="0"/>
                        <a:t>optimize </a:t>
                      </a:r>
                      <a:r>
                        <a:rPr sz="1900" dirty="0" smtClean="0"/>
                        <a:t>time </a:t>
                      </a:r>
                      <a:r>
                        <a:rPr sz="1900" dirty="0"/>
                        <a:t>for delivery</a:t>
                      </a:r>
                    </a:p>
                  </a:txBody>
                  <a:tcPr marL="0" marR="0" marT="0" marB="0" horzOverflow="overflow"/>
                </a:tc>
              </a:tr>
            </a:tbl>
          </a:graphicData>
        </a:graphic>
      </p:graphicFrame>
      <p:graphicFrame>
        <p:nvGraphicFramePr>
          <p:cNvPr id="94" name="Table"/>
          <p:cNvGraphicFramePr/>
          <p:nvPr>
            <p:extLst>
              <p:ext uri="{D42A27DB-BD31-4B8C-83A1-F6EECF244321}">
                <p14:modId xmlns:p14="http://schemas.microsoft.com/office/powerpoint/2010/main" val="2100523765"/>
              </p:ext>
            </p:extLst>
          </p:nvPr>
        </p:nvGraphicFramePr>
        <p:xfrm>
          <a:off x="8631892" y="3817056"/>
          <a:ext cx="2452158" cy="1158240"/>
        </p:xfrm>
        <a:graphic>
          <a:graphicData uri="http://schemas.openxmlformats.org/drawingml/2006/table">
            <a:tbl>
              <a:tblPr bandRow="1">
                <a:tableStyleId>{4C3C2611-4C71-4FC5-86AE-919BDF0F9419}</a:tableStyleId>
              </a:tblPr>
              <a:tblGrid>
                <a:gridCol w="2452158"/>
              </a:tblGrid>
              <a:tr h="1158240">
                <a:tc>
                  <a:txBody>
                    <a:bodyPr/>
                    <a:lstStyle/>
                    <a:p>
                      <a:pPr algn="ctr">
                        <a:defRPr sz="1800"/>
                      </a:pPr>
                      <a:r>
                        <a:rPr sz="1900" dirty="0"/>
                        <a:t>Visual depiction of the path, source to destination</a:t>
                      </a:r>
                    </a:p>
                  </a:txBody>
                  <a:tcPr marL="0" marR="0" marT="0" marB="0" horzOverflow="overflow"/>
                </a:tc>
              </a:tr>
            </a:tbl>
          </a:graphicData>
        </a:graphic>
      </p:graphicFrame>
      <p:sp>
        <p:nvSpPr>
          <p:cNvPr id="95" name="Line"/>
          <p:cNvSpPr/>
          <p:nvPr/>
        </p:nvSpPr>
        <p:spPr>
          <a:xfrm>
            <a:off x="10847060" y="2429157"/>
            <a:ext cx="820862" cy="1"/>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sp>
        <p:nvSpPr>
          <p:cNvPr id="96" name="Line"/>
          <p:cNvSpPr/>
          <p:nvPr/>
        </p:nvSpPr>
        <p:spPr>
          <a:xfrm>
            <a:off x="7150301" y="2429157"/>
            <a:ext cx="820863" cy="1"/>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sp>
        <p:nvSpPr>
          <p:cNvPr id="97" name="Line"/>
          <p:cNvSpPr/>
          <p:nvPr/>
        </p:nvSpPr>
        <p:spPr>
          <a:xfrm>
            <a:off x="7362170" y="4241870"/>
            <a:ext cx="820863" cy="1"/>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sp>
        <p:nvSpPr>
          <p:cNvPr id="98" name="Line"/>
          <p:cNvSpPr/>
          <p:nvPr/>
        </p:nvSpPr>
        <p:spPr>
          <a:xfrm>
            <a:off x="3479491" y="2439244"/>
            <a:ext cx="820862" cy="1"/>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sp>
        <p:nvSpPr>
          <p:cNvPr id="13" name="Line"/>
          <p:cNvSpPr/>
          <p:nvPr/>
        </p:nvSpPr>
        <p:spPr>
          <a:xfrm>
            <a:off x="3446109" y="4241870"/>
            <a:ext cx="820862" cy="1"/>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sp>
        <p:nvSpPr>
          <p:cNvPr id="7" name="TextBox 6"/>
          <p:cNvSpPr txBox="1"/>
          <p:nvPr/>
        </p:nvSpPr>
        <p:spPr>
          <a:xfrm>
            <a:off x="748605" y="3817056"/>
            <a:ext cx="2516718" cy="969494"/>
          </a:xfrm>
          <a:prstGeom prst="rect">
            <a:avLst/>
          </a:prstGeom>
          <a:solidFill>
            <a:srgbClr val="CFD7E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IN" dirty="0">
                <a:solidFill>
                  <a:schemeClr val="tx1"/>
                </a:solidFill>
              </a:rPr>
              <a:t>Display bill and get delivery address </a:t>
            </a:r>
          </a:p>
          <a:p>
            <a:pPr marL="0" marR="0" indent="0" algn="ctr" defTabSz="457189" rtl="0" fontAlgn="auto" latinLnBrk="0" hangingPunct="0">
              <a:lnSpc>
                <a:spcPct val="100000"/>
              </a:lnSpc>
              <a:spcBef>
                <a:spcPts val="0"/>
              </a:spcBef>
              <a:spcAft>
                <a:spcPts val="0"/>
              </a:spcAft>
              <a:buClrTx/>
              <a:buSzTx/>
              <a:buFontTx/>
              <a:buNone/>
              <a:tabLst/>
            </a:pPr>
            <a:endParaRPr kumimoji="0" lang="en-IN" sz="19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148</TotalTime>
  <Words>365</Words>
  <Application>Microsoft Office PowerPoint</Application>
  <PresentationFormat>Widescreen</PresentationFormat>
  <Paragraphs>56</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Courier New</vt:lpstr>
      <vt:lpstr>Helvetica</vt:lpstr>
      <vt:lpstr>Times New Roman</vt:lpstr>
      <vt:lpstr>Office Theme</vt:lpstr>
      <vt:lpstr>PowerPoint Presentation</vt:lpstr>
      <vt:lpstr>Secure Food Delivery Management System Project id- 8  Submitted by:-  Harshpreet Singh Sandhu (Enroll No. R134218065) Neelesh Kumar (Enroll. No. R134218102) Naman Sharma (Enroll. No. R134218099) Karan Bhandari (Enroll. No. R134218076)   Under the guidance of Mr. Keshav Kaushik Department of Systemics   </vt:lpstr>
      <vt:lpstr>PROBLEM STATEMENT</vt:lpstr>
      <vt:lpstr>OBJECTIVES</vt:lpstr>
      <vt:lpstr>ABSTRACT</vt:lpstr>
      <vt:lpstr>Encryption and Decryption </vt:lpstr>
      <vt:lpstr>Algorithms used</vt:lpstr>
      <vt:lpstr>PowerPoint Presentation</vt:lpstr>
      <vt:lpstr>Workflow of Programme</vt:lpstr>
      <vt:lpstr>PowerPoint Presentation</vt:lpstr>
      <vt:lpstr>Modules</vt:lpstr>
      <vt:lpstr>Files created</vt:lpstr>
      <vt:lpstr>Output-Welcome page</vt:lpstr>
      <vt:lpstr>Output-Create account</vt:lpstr>
      <vt:lpstr>Output- Username already exist</vt:lpstr>
      <vt:lpstr>Output-Successful login</vt:lpstr>
      <vt:lpstr>Output- Invalid Username</vt:lpstr>
      <vt:lpstr>Output- Wrong Password</vt:lpstr>
      <vt:lpstr>Output-Menu</vt:lpstr>
      <vt:lpstr>Output-Menu continued</vt:lpstr>
      <vt:lpstr>Output-Menu continued</vt:lpstr>
      <vt:lpstr>Output- Bill</vt:lpstr>
      <vt:lpstr>Output- Enter location</vt:lpstr>
      <vt:lpstr>Output- Service not available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16</cp:revision>
  <dcterms:modified xsi:type="dcterms:W3CDTF">2020-12-06T18:36:56Z</dcterms:modified>
</cp:coreProperties>
</file>