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411" r:id="rId6"/>
    <p:sldId id="307" r:id="rId7"/>
    <p:sldId id="348" r:id="rId8"/>
    <p:sldId id="343" r:id="rId9"/>
    <p:sldId id="420" r:id="rId10"/>
    <p:sldId id="421" r:id="rId11"/>
    <p:sldId id="311" r:id="rId12"/>
    <p:sldId id="354" r:id="rId13"/>
    <p:sldId id="429" r:id="rId14"/>
    <p:sldId id="428" r:id="rId15"/>
    <p:sldId id="409" r:id="rId16"/>
    <p:sldId id="426" r:id="rId17"/>
    <p:sldId id="320" r:id="rId18"/>
    <p:sldId id="355" r:id="rId19"/>
    <p:sldId id="332" r:id="rId20"/>
    <p:sldId id="410" r:id="rId21"/>
    <p:sldId id="323" r:id="rId22"/>
    <p:sldId id="339" r:id="rId23"/>
    <p:sldId id="338" r:id="rId24"/>
    <p:sldId id="340" r:id="rId25"/>
    <p:sldId id="377" r:id="rId26"/>
    <p:sldId id="405" r:id="rId27"/>
    <p:sldId id="382" r:id="rId28"/>
    <p:sldId id="385" r:id="rId29"/>
    <p:sldId id="383" r:id="rId30"/>
    <p:sldId id="388" r:id="rId31"/>
    <p:sldId id="434" r:id="rId32"/>
    <p:sldId id="435" r:id="rId33"/>
    <p:sldId id="400" r:id="rId34"/>
    <p:sldId id="418" r:id="rId35"/>
    <p:sldId id="395" r:id="rId36"/>
    <p:sldId id="419" r:id="rId37"/>
    <p:sldId id="437" r:id="rId38"/>
    <p:sldId id="430" r:id="rId39"/>
    <p:sldId id="412" r:id="rId40"/>
    <p:sldId id="431" r:id="rId41"/>
    <p:sldId id="438" r:id="rId42"/>
    <p:sldId id="439" r:id="rId43"/>
    <p:sldId id="440" r:id="rId44"/>
    <p:sldId id="432" r:id="rId45"/>
    <p:sldId id="433" r:id="rId46"/>
    <p:sldId id="436" r:id="rId47"/>
    <p:sldId id="427" r:id="rId48"/>
    <p:sldId id="423" r:id="rId49"/>
    <p:sldId id="422" r:id="rId50"/>
    <p:sldId id="424" r:id="rId51"/>
    <p:sldId id="407" r:id="rId5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8363DA-F012-4A9F-8918-6687DCC9D62A}">
          <p14:sldIdLst>
            <p14:sldId id="256"/>
            <p14:sldId id="411"/>
            <p14:sldId id="307"/>
            <p14:sldId id="348"/>
            <p14:sldId id="343"/>
            <p14:sldId id="420"/>
            <p14:sldId id="421"/>
          </p14:sldIdLst>
        </p14:section>
        <p14:section name="Graph representations" id="{5418AB95-BFE6-44E3-AF27-BF4C566A205F}">
          <p14:sldIdLst>
            <p14:sldId id="311"/>
            <p14:sldId id="354"/>
            <p14:sldId id="429"/>
            <p14:sldId id="428"/>
            <p14:sldId id="409"/>
            <p14:sldId id="426"/>
            <p14:sldId id="320"/>
            <p14:sldId id="355"/>
            <p14:sldId id="332"/>
            <p14:sldId id="410"/>
          </p14:sldIdLst>
        </p14:section>
        <p14:section name="storage saving for sparse graphs - Self study" id="{A6B877D1-5E97-4C0A-B5E9-7670578D8E1C}">
          <p14:sldIdLst>
            <p14:sldId id="323"/>
            <p14:sldId id="339"/>
            <p14:sldId id="338"/>
            <p14:sldId id="340"/>
          </p14:sldIdLst>
        </p14:section>
        <p14:section name="Graph traversal" id="{50EF180F-A81A-444D-994F-4FAB865BA814}">
          <p14:sldIdLst>
            <p14:sldId id="377"/>
            <p14:sldId id="405"/>
            <p14:sldId id="382"/>
            <p14:sldId id="385"/>
            <p14:sldId id="383"/>
            <p14:sldId id="388"/>
            <p14:sldId id="434"/>
            <p14:sldId id="435"/>
          </p14:sldIdLst>
        </p14:section>
        <p14:section name="DAG (Directed Acyclic Graphs)" id="{3D5C7B48-DA72-478F-AED9-9BF4D73F2397}">
          <p14:sldIdLst>
            <p14:sldId id="400"/>
            <p14:sldId id="418"/>
            <p14:sldId id="395"/>
            <p14:sldId id="419"/>
            <p14:sldId id="437"/>
            <p14:sldId id="430"/>
          </p14:sldIdLst>
        </p14:section>
        <p14:section name="Extra slides" id="{E7DCEC26-91EE-46E7-82FB-B8EDF0CBFECB}">
          <p14:sldIdLst>
            <p14:sldId id="412"/>
            <p14:sldId id="431"/>
            <p14:sldId id="438"/>
            <p14:sldId id="439"/>
            <p14:sldId id="440"/>
            <p14:sldId id="432"/>
            <p14:sldId id="433"/>
            <p14:sldId id="436"/>
            <p14:sldId id="427"/>
            <p14:sldId id="423"/>
            <p14:sldId id="422"/>
            <p14:sldId id="424"/>
            <p14:sldId id="4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448A8-A0A7-4F55-86D8-6F01A6751D5D}" v="639" dt="2023-04-13T13:55:05.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5" autoAdjust="0"/>
    <p:restoredTop sz="94971" autoAdjust="0"/>
  </p:normalViewPr>
  <p:slideViewPr>
    <p:cSldViewPr>
      <p:cViewPr>
        <p:scale>
          <a:sx n="69" d="100"/>
          <a:sy n="69" d="100"/>
        </p:scale>
        <p:origin x="504" y="-11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5772"/>
    </p:cViewPr>
  </p:sorterViewPr>
  <p:notesViewPr>
    <p:cSldViewPr>
      <p:cViewPr varScale="1">
        <p:scale>
          <a:sx n="80" d="100"/>
          <a:sy n="80" d="100"/>
        </p:scale>
        <p:origin x="-3864" y="-84"/>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Alexandra" userId="31e1a6b8-5232-42c3-b6d4-9595b200ff55" providerId="ADAL" clId="{D5943771-D7F7-4946-86BC-8B9647932A66}"/>
  </pc:docChgLst>
  <pc:docChgLst>
    <pc:chgData name="Stefan, Alexandra" userId="31e1a6b8-5232-42c3-b6d4-9595b200ff55" providerId="ADAL" clId="{08A448A8-A0A7-4F55-86D8-6F01A6751D5D}"/>
    <pc:docChg chg="modSld sldOrd">
      <pc:chgData name="Stefan, Alexandra" userId="31e1a6b8-5232-42c3-b6d4-9595b200ff55" providerId="ADAL" clId="{08A448A8-A0A7-4F55-86D8-6F01A6751D5D}" dt="2023-04-11T15:47:14.268" v="1"/>
      <pc:docMkLst>
        <pc:docMk/>
      </pc:docMkLst>
      <pc:sldChg chg="ord">
        <pc:chgData name="Stefan, Alexandra" userId="31e1a6b8-5232-42c3-b6d4-9595b200ff55" providerId="ADAL" clId="{08A448A8-A0A7-4F55-86D8-6F01A6751D5D}" dt="2023-04-11T15:47:14.268" v="1"/>
        <pc:sldMkLst>
          <pc:docMk/>
          <pc:sldMk cId="1418763993" sldId="420"/>
        </pc:sldMkLst>
      </pc:sldChg>
    </pc:docChg>
  </pc:docChgLst>
  <pc:docChgLst>
    <pc:chgData name="Alexandra Stefan" userId="31e1a6b8-5232-42c3-b6d4-9595b200ff55" providerId="ADAL" clId="{08A448A8-A0A7-4F55-86D8-6F01A6751D5D}"/>
    <pc:docChg chg="undo custSel modSld">
      <pc:chgData name="Alexandra Stefan" userId="31e1a6b8-5232-42c3-b6d4-9595b200ff55" providerId="ADAL" clId="{08A448A8-A0A7-4F55-86D8-6F01A6751D5D}" dt="2023-04-13T13:55:05.389" v="636" actId="1037"/>
      <pc:docMkLst>
        <pc:docMk/>
      </pc:docMkLst>
      <pc:sldChg chg="modSp">
        <pc:chgData name="Alexandra Stefan" userId="31e1a6b8-5232-42c3-b6d4-9595b200ff55" providerId="ADAL" clId="{08A448A8-A0A7-4F55-86D8-6F01A6751D5D}" dt="2023-04-13T13:03:11.573" v="13" actId="20577"/>
        <pc:sldMkLst>
          <pc:docMk/>
          <pc:sldMk cId="3310329693" sldId="311"/>
        </pc:sldMkLst>
        <pc:spChg chg="mod">
          <ac:chgData name="Alexandra Stefan" userId="31e1a6b8-5232-42c3-b6d4-9595b200ff55" providerId="ADAL" clId="{08A448A8-A0A7-4F55-86D8-6F01A6751D5D}" dt="2023-04-13T13:03:00.988" v="7" actId="20577"/>
          <ac:spMkLst>
            <pc:docMk/>
            <pc:sldMk cId="3310329693" sldId="311"/>
            <ac:spMk id="3" creationId="{00000000-0000-0000-0000-000000000000}"/>
          </ac:spMkLst>
        </pc:spChg>
        <pc:spChg chg="mod">
          <ac:chgData name="Alexandra Stefan" userId="31e1a6b8-5232-42c3-b6d4-9595b200ff55" providerId="ADAL" clId="{08A448A8-A0A7-4F55-86D8-6F01A6751D5D}" dt="2023-04-13T13:03:08.214" v="11" actId="20577"/>
          <ac:spMkLst>
            <pc:docMk/>
            <pc:sldMk cId="3310329693" sldId="311"/>
            <ac:spMk id="66" creationId="{00000000-0000-0000-0000-000000000000}"/>
          </ac:spMkLst>
        </pc:spChg>
        <pc:spChg chg="mod">
          <ac:chgData name="Alexandra Stefan" userId="31e1a6b8-5232-42c3-b6d4-9595b200ff55" providerId="ADAL" clId="{08A448A8-A0A7-4F55-86D8-6F01A6751D5D}" dt="2023-04-13T13:03:11.573" v="13" actId="20577"/>
          <ac:spMkLst>
            <pc:docMk/>
            <pc:sldMk cId="3310329693" sldId="311"/>
            <ac:spMk id="68" creationId="{00000000-0000-0000-0000-000000000000}"/>
          </ac:spMkLst>
        </pc:spChg>
      </pc:sldChg>
      <pc:sldChg chg="modSp">
        <pc:chgData name="Alexandra Stefan" userId="31e1a6b8-5232-42c3-b6d4-9595b200ff55" providerId="ADAL" clId="{08A448A8-A0A7-4F55-86D8-6F01A6751D5D}" dt="2023-04-13T13:16:15.294" v="278" actId="6549"/>
        <pc:sldMkLst>
          <pc:docMk/>
          <pc:sldMk cId="2376831975" sldId="338"/>
        </pc:sldMkLst>
        <pc:spChg chg="mod">
          <ac:chgData name="Alexandra Stefan" userId="31e1a6b8-5232-42c3-b6d4-9595b200ff55" providerId="ADAL" clId="{08A448A8-A0A7-4F55-86D8-6F01A6751D5D}" dt="2023-04-13T13:16:15.294" v="278" actId="6549"/>
          <ac:spMkLst>
            <pc:docMk/>
            <pc:sldMk cId="2376831975" sldId="338"/>
            <ac:spMk id="3" creationId="{00000000-0000-0000-0000-000000000000}"/>
          </ac:spMkLst>
        </pc:spChg>
      </pc:sldChg>
      <pc:sldChg chg="modSp">
        <pc:chgData name="Alexandra Stefan" userId="31e1a6b8-5232-42c3-b6d4-9595b200ff55" providerId="ADAL" clId="{08A448A8-A0A7-4F55-86D8-6F01A6751D5D}" dt="2023-04-13T13:04:58.814" v="92" actId="947"/>
        <pc:sldMkLst>
          <pc:docMk/>
          <pc:sldMk cId="416519614" sldId="354"/>
        </pc:sldMkLst>
        <pc:spChg chg="mod">
          <ac:chgData name="Alexandra Stefan" userId="31e1a6b8-5232-42c3-b6d4-9595b200ff55" providerId="ADAL" clId="{08A448A8-A0A7-4F55-86D8-6F01A6751D5D}" dt="2023-04-13T13:04:43.125" v="84" actId="20577"/>
          <ac:spMkLst>
            <pc:docMk/>
            <pc:sldMk cId="416519614" sldId="354"/>
            <ac:spMk id="41" creationId="{00000000-0000-0000-0000-000000000000}"/>
          </ac:spMkLst>
        </pc:spChg>
        <pc:spChg chg="mod">
          <ac:chgData name="Alexandra Stefan" userId="31e1a6b8-5232-42c3-b6d4-9595b200ff55" providerId="ADAL" clId="{08A448A8-A0A7-4F55-86D8-6F01A6751D5D}" dt="2023-04-13T13:04:58.814" v="92" actId="947"/>
          <ac:spMkLst>
            <pc:docMk/>
            <pc:sldMk cId="416519614" sldId="354"/>
            <ac:spMk id="42" creationId="{00000000-0000-0000-0000-000000000000}"/>
          </ac:spMkLst>
        </pc:spChg>
      </pc:sldChg>
      <pc:sldChg chg="modSp">
        <pc:chgData name="Alexandra Stefan" userId="31e1a6b8-5232-42c3-b6d4-9595b200ff55" providerId="ADAL" clId="{08A448A8-A0A7-4F55-86D8-6F01A6751D5D}" dt="2023-04-13T13:49:59.094" v="528" actId="20577"/>
        <pc:sldMkLst>
          <pc:docMk/>
          <pc:sldMk cId="4068266795" sldId="355"/>
        </pc:sldMkLst>
        <pc:spChg chg="mod">
          <ac:chgData name="Alexandra Stefan" userId="31e1a6b8-5232-42c3-b6d4-9595b200ff55" providerId="ADAL" clId="{08A448A8-A0A7-4F55-86D8-6F01A6751D5D}" dt="2023-04-13T13:49:59.094" v="528" actId="20577"/>
          <ac:spMkLst>
            <pc:docMk/>
            <pc:sldMk cId="4068266795" sldId="355"/>
            <ac:spMk id="3" creationId="{00000000-0000-0000-0000-000000000000}"/>
          </ac:spMkLst>
        </pc:spChg>
      </pc:sldChg>
      <pc:sldChg chg="modSp">
        <pc:chgData name="Alexandra Stefan" userId="31e1a6b8-5232-42c3-b6d4-9595b200ff55" providerId="ADAL" clId="{08A448A8-A0A7-4F55-86D8-6F01A6751D5D}" dt="2023-04-13T13:40:08.513" v="482" actId="20577"/>
        <pc:sldMkLst>
          <pc:docMk/>
          <pc:sldMk cId="748076326" sldId="385"/>
        </pc:sldMkLst>
        <pc:spChg chg="mod">
          <ac:chgData name="Alexandra Stefan" userId="31e1a6b8-5232-42c3-b6d4-9595b200ff55" providerId="ADAL" clId="{08A448A8-A0A7-4F55-86D8-6F01A6751D5D}" dt="2023-04-13T13:40:08.513" v="482" actId="20577"/>
          <ac:spMkLst>
            <pc:docMk/>
            <pc:sldMk cId="748076326" sldId="385"/>
            <ac:spMk id="3" creationId="{00000000-0000-0000-0000-000000000000}"/>
          </ac:spMkLst>
        </pc:spChg>
        <pc:spChg chg="mod">
          <ac:chgData name="Alexandra Stefan" userId="31e1a6b8-5232-42c3-b6d4-9595b200ff55" providerId="ADAL" clId="{08A448A8-A0A7-4F55-86D8-6F01A6751D5D}" dt="2023-04-13T13:17:21.604" v="288" actId="6549"/>
          <ac:spMkLst>
            <pc:docMk/>
            <pc:sldMk cId="748076326" sldId="385"/>
            <ac:spMk id="6" creationId="{00000000-0000-0000-0000-000000000000}"/>
          </ac:spMkLst>
        </pc:spChg>
        <pc:graphicFrameChg chg="modGraphic">
          <ac:chgData name="Alexandra Stefan" userId="31e1a6b8-5232-42c3-b6d4-9595b200ff55" providerId="ADAL" clId="{08A448A8-A0A7-4F55-86D8-6F01A6751D5D}" dt="2023-04-13T13:17:15.416" v="284" actId="6549"/>
          <ac:graphicFrameMkLst>
            <pc:docMk/>
            <pc:sldMk cId="748076326" sldId="385"/>
            <ac:graphicFrameMk id="30" creationId="{00000000-0000-0000-0000-000000000000}"/>
          </ac:graphicFrameMkLst>
        </pc:graphicFrameChg>
      </pc:sldChg>
      <pc:sldChg chg="modSp">
        <pc:chgData name="Alexandra Stefan" userId="31e1a6b8-5232-42c3-b6d4-9595b200ff55" providerId="ADAL" clId="{08A448A8-A0A7-4F55-86D8-6F01A6751D5D}" dt="2023-04-13T13:39:11.216" v="447" actId="20577"/>
        <pc:sldMkLst>
          <pc:docMk/>
          <pc:sldMk cId="436944845" sldId="388"/>
        </pc:sldMkLst>
        <pc:spChg chg="mod">
          <ac:chgData name="Alexandra Stefan" userId="31e1a6b8-5232-42c3-b6d4-9595b200ff55" providerId="ADAL" clId="{08A448A8-A0A7-4F55-86D8-6F01A6751D5D}" dt="2023-04-13T13:39:11.216" v="447" actId="20577"/>
          <ac:spMkLst>
            <pc:docMk/>
            <pc:sldMk cId="436944845" sldId="388"/>
            <ac:spMk id="3" creationId="{00000000-0000-0000-0000-000000000000}"/>
          </ac:spMkLst>
        </pc:spChg>
        <pc:graphicFrameChg chg="modGraphic">
          <ac:chgData name="Alexandra Stefan" userId="31e1a6b8-5232-42c3-b6d4-9595b200ff55" providerId="ADAL" clId="{08A448A8-A0A7-4F55-86D8-6F01A6751D5D}" dt="2023-04-13T13:38:30.728" v="437" actId="20577"/>
          <ac:graphicFrameMkLst>
            <pc:docMk/>
            <pc:sldMk cId="436944845" sldId="388"/>
            <ac:graphicFrameMk id="24" creationId="{00000000-0000-0000-0000-000000000000}"/>
          </ac:graphicFrameMkLst>
        </pc:graphicFrameChg>
      </pc:sldChg>
      <pc:sldChg chg="addSp delSp modSp">
        <pc:chgData name="Alexandra Stefan" userId="31e1a6b8-5232-42c3-b6d4-9595b200ff55" providerId="ADAL" clId="{08A448A8-A0A7-4F55-86D8-6F01A6751D5D}" dt="2023-04-13T13:55:05.389" v="636" actId="1037"/>
        <pc:sldMkLst>
          <pc:docMk/>
          <pc:sldMk cId="1095703251" sldId="400"/>
        </pc:sldMkLst>
        <pc:spChg chg="mod">
          <ac:chgData name="Alexandra Stefan" userId="31e1a6b8-5232-42c3-b6d4-9595b200ff55" providerId="ADAL" clId="{08A448A8-A0A7-4F55-86D8-6F01A6751D5D}" dt="2023-04-13T13:28:42.401" v="298" actId="207"/>
          <ac:spMkLst>
            <pc:docMk/>
            <pc:sldMk cId="1095703251" sldId="400"/>
            <ac:spMk id="3"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4"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5"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6"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7"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8"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29" creationId="{00000000-0000-0000-0000-000000000000}"/>
          </ac:spMkLst>
        </pc:spChg>
        <pc:spChg chg="del">
          <ac:chgData name="Alexandra Stefan" userId="31e1a6b8-5232-42c3-b6d4-9595b200ff55" providerId="ADAL" clId="{08A448A8-A0A7-4F55-86D8-6F01A6751D5D}" dt="2023-04-13T13:54:53.027" v="542" actId="478"/>
          <ac:spMkLst>
            <pc:docMk/>
            <pc:sldMk cId="1095703251" sldId="400"/>
            <ac:spMk id="30" creationId="{00000000-0000-0000-0000-000000000000}"/>
          </ac:spMkLst>
        </pc:spChg>
        <pc:spChg chg="add mod">
          <ac:chgData name="Alexandra Stefan" userId="31e1a6b8-5232-42c3-b6d4-9595b200ff55" providerId="ADAL" clId="{08A448A8-A0A7-4F55-86D8-6F01A6751D5D}" dt="2023-04-13T13:55:05.389" v="636" actId="1037"/>
          <ac:spMkLst>
            <pc:docMk/>
            <pc:sldMk cId="1095703251" sldId="400"/>
            <ac:spMk id="33" creationId="{440E7DA6-9561-49E7-ADF1-ACECA8EA6103}"/>
          </ac:spMkLst>
        </pc:spChg>
        <pc:spChg chg="add mod">
          <ac:chgData name="Alexandra Stefan" userId="31e1a6b8-5232-42c3-b6d4-9595b200ff55" providerId="ADAL" clId="{08A448A8-A0A7-4F55-86D8-6F01A6751D5D}" dt="2023-04-13T13:55:05.389" v="636" actId="1037"/>
          <ac:spMkLst>
            <pc:docMk/>
            <pc:sldMk cId="1095703251" sldId="400"/>
            <ac:spMk id="44" creationId="{BA5332C7-40A7-4360-BF78-E11854693DF4}"/>
          </ac:spMkLst>
        </pc:spChg>
        <pc:spChg chg="add mod">
          <ac:chgData name="Alexandra Stefan" userId="31e1a6b8-5232-42c3-b6d4-9595b200ff55" providerId="ADAL" clId="{08A448A8-A0A7-4F55-86D8-6F01A6751D5D}" dt="2023-04-13T13:55:05.389" v="636" actId="1037"/>
          <ac:spMkLst>
            <pc:docMk/>
            <pc:sldMk cId="1095703251" sldId="400"/>
            <ac:spMk id="45" creationId="{F415B422-DD50-4C49-87CA-559EA0540996}"/>
          </ac:spMkLst>
        </pc:spChg>
        <pc:spChg chg="add mod">
          <ac:chgData name="Alexandra Stefan" userId="31e1a6b8-5232-42c3-b6d4-9595b200ff55" providerId="ADAL" clId="{08A448A8-A0A7-4F55-86D8-6F01A6751D5D}" dt="2023-04-13T13:55:05.389" v="636" actId="1037"/>
          <ac:spMkLst>
            <pc:docMk/>
            <pc:sldMk cId="1095703251" sldId="400"/>
            <ac:spMk id="46" creationId="{068ABB98-4BD7-4C18-9099-4FD3ECE72241}"/>
          </ac:spMkLst>
        </pc:spChg>
        <pc:spChg chg="add mod">
          <ac:chgData name="Alexandra Stefan" userId="31e1a6b8-5232-42c3-b6d4-9595b200ff55" providerId="ADAL" clId="{08A448A8-A0A7-4F55-86D8-6F01A6751D5D}" dt="2023-04-13T13:55:05.389" v="636" actId="1037"/>
          <ac:spMkLst>
            <pc:docMk/>
            <pc:sldMk cId="1095703251" sldId="400"/>
            <ac:spMk id="47" creationId="{0E66FE55-1F26-42BC-AD21-E2A9628D2AEB}"/>
          </ac:spMkLst>
        </pc:spChg>
        <pc:spChg chg="add mod">
          <ac:chgData name="Alexandra Stefan" userId="31e1a6b8-5232-42c3-b6d4-9595b200ff55" providerId="ADAL" clId="{08A448A8-A0A7-4F55-86D8-6F01A6751D5D}" dt="2023-04-13T13:55:05.389" v="636" actId="1037"/>
          <ac:spMkLst>
            <pc:docMk/>
            <pc:sldMk cId="1095703251" sldId="400"/>
            <ac:spMk id="48" creationId="{166B8CAD-9589-45D9-BB8E-304F7247E6E2}"/>
          </ac:spMkLst>
        </pc:spChg>
        <pc:spChg chg="add mod">
          <ac:chgData name="Alexandra Stefan" userId="31e1a6b8-5232-42c3-b6d4-9595b200ff55" providerId="ADAL" clId="{08A448A8-A0A7-4F55-86D8-6F01A6751D5D}" dt="2023-04-13T13:55:05.389" v="636" actId="1037"/>
          <ac:spMkLst>
            <pc:docMk/>
            <pc:sldMk cId="1095703251" sldId="400"/>
            <ac:spMk id="49" creationId="{0E05D0EF-509B-414C-83E5-6D4E2D818430}"/>
          </ac:spMkLst>
        </pc:spChg>
        <pc:cxnChg chg="del mod">
          <ac:chgData name="Alexandra Stefan" userId="31e1a6b8-5232-42c3-b6d4-9595b200ff55" providerId="ADAL" clId="{08A448A8-A0A7-4F55-86D8-6F01A6751D5D}" dt="2023-04-13T13:54:53.027" v="542" actId="478"/>
          <ac:cxnSpMkLst>
            <pc:docMk/>
            <pc:sldMk cId="1095703251" sldId="400"/>
            <ac:cxnSpMk id="31" creationId="{00000000-0000-0000-0000-000000000000}"/>
          </ac:cxnSpMkLst>
        </pc:cxnChg>
        <pc:cxnChg chg="del">
          <ac:chgData name="Alexandra Stefan" userId="31e1a6b8-5232-42c3-b6d4-9595b200ff55" providerId="ADAL" clId="{08A448A8-A0A7-4F55-86D8-6F01A6751D5D}" dt="2023-04-13T13:53:03.592" v="541" actId="478"/>
          <ac:cxnSpMkLst>
            <pc:docMk/>
            <pc:sldMk cId="1095703251" sldId="400"/>
            <ac:cxnSpMk id="32" creationId="{00000000-0000-0000-0000-000000000000}"/>
          </ac:cxnSpMkLst>
        </pc:cxnChg>
        <pc:cxnChg chg="del">
          <ac:chgData name="Alexandra Stefan" userId="31e1a6b8-5232-42c3-b6d4-9595b200ff55" providerId="ADAL" clId="{08A448A8-A0A7-4F55-86D8-6F01A6751D5D}" dt="2023-04-13T13:54:53.027" v="542" actId="478"/>
          <ac:cxnSpMkLst>
            <pc:docMk/>
            <pc:sldMk cId="1095703251" sldId="400"/>
            <ac:cxnSpMk id="34" creationId="{00000000-0000-0000-0000-000000000000}"/>
          </ac:cxnSpMkLst>
        </pc:cxnChg>
        <pc:cxnChg chg="del mod">
          <ac:chgData name="Alexandra Stefan" userId="31e1a6b8-5232-42c3-b6d4-9595b200ff55" providerId="ADAL" clId="{08A448A8-A0A7-4F55-86D8-6F01A6751D5D}" dt="2023-04-13T13:52:06.196" v="538" actId="478"/>
          <ac:cxnSpMkLst>
            <pc:docMk/>
            <pc:sldMk cId="1095703251" sldId="400"/>
            <ac:cxnSpMk id="35" creationId="{00000000-0000-0000-0000-000000000000}"/>
          </ac:cxnSpMkLst>
        </pc:cxnChg>
        <pc:cxnChg chg="del mod">
          <ac:chgData name="Alexandra Stefan" userId="31e1a6b8-5232-42c3-b6d4-9595b200ff55" providerId="ADAL" clId="{08A448A8-A0A7-4F55-86D8-6F01A6751D5D}" dt="2023-04-13T13:54:53.027" v="542" actId="478"/>
          <ac:cxnSpMkLst>
            <pc:docMk/>
            <pc:sldMk cId="1095703251" sldId="400"/>
            <ac:cxnSpMk id="36" creationId="{00000000-0000-0000-0000-000000000000}"/>
          </ac:cxnSpMkLst>
        </pc:cxnChg>
        <pc:cxnChg chg="del">
          <ac:chgData name="Alexandra Stefan" userId="31e1a6b8-5232-42c3-b6d4-9595b200ff55" providerId="ADAL" clId="{08A448A8-A0A7-4F55-86D8-6F01A6751D5D}" dt="2023-04-13T13:54:53.027" v="542" actId="478"/>
          <ac:cxnSpMkLst>
            <pc:docMk/>
            <pc:sldMk cId="1095703251" sldId="400"/>
            <ac:cxnSpMk id="37" creationId="{00000000-0000-0000-0000-000000000000}"/>
          </ac:cxnSpMkLst>
        </pc:cxnChg>
        <pc:cxnChg chg="del mod">
          <ac:chgData name="Alexandra Stefan" userId="31e1a6b8-5232-42c3-b6d4-9595b200ff55" providerId="ADAL" clId="{08A448A8-A0A7-4F55-86D8-6F01A6751D5D}" dt="2023-04-13T13:54:53.027" v="542" actId="478"/>
          <ac:cxnSpMkLst>
            <pc:docMk/>
            <pc:sldMk cId="1095703251" sldId="400"/>
            <ac:cxnSpMk id="38" creationId="{00000000-0000-0000-0000-000000000000}"/>
          </ac:cxnSpMkLst>
        </pc:cxnChg>
        <pc:cxnChg chg="del mod">
          <ac:chgData name="Alexandra Stefan" userId="31e1a6b8-5232-42c3-b6d4-9595b200ff55" providerId="ADAL" clId="{08A448A8-A0A7-4F55-86D8-6F01A6751D5D}" dt="2023-04-13T13:54:53.027" v="542" actId="478"/>
          <ac:cxnSpMkLst>
            <pc:docMk/>
            <pc:sldMk cId="1095703251" sldId="400"/>
            <ac:cxnSpMk id="39" creationId="{00000000-0000-0000-0000-000000000000}"/>
          </ac:cxnSpMkLst>
        </pc:cxnChg>
        <pc:cxnChg chg="add del mod">
          <ac:chgData name="Alexandra Stefan" userId="31e1a6b8-5232-42c3-b6d4-9595b200ff55" providerId="ADAL" clId="{08A448A8-A0A7-4F55-86D8-6F01A6751D5D}" dt="2023-04-13T13:54:53.027" v="542" actId="478"/>
          <ac:cxnSpMkLst>
            <pc:docMk/>
            <pc:sldMk cId="1095703251" sldId="400"/>
            <ac:cxnSpMk id="40" creationId="{00000000-0000-0000-0000-000000000000}"/>
          </ac:cxnSpMkLst>
        </pc:cxnChg>
        <pc:cxnChg chg="del">
          <ac:chgData name="Alexandra Stefan" userId="31e1a6b8-5232-42c3-b6d4-9595b200ff55" providerId="ADAL" clId="{08A448A8-A0A7-4F55-86D8-6F01A6751D5D}" dt="2023-04-13T13:52:02.819" v="537" actId="478"/>
          <ac:cxnSpMkLst>
            <pc:docMk/>
            <pc:sldMk cId="1095703251" sldId="400"/>
            <ac:cxnSpMk id="41" creationId="{00000000-0000-0000-0000-000000000000}"/>
          </ac:cxnSpMkLst>
        </pc:cxnChg>
        <pc:cxnChg chg="del mod">
          <ac:chgData name="Alexandra Stefan" userId="31e1a6b8-5232-42c3-b6d4-9595b200ff55" providerId="ADAL" clId="{08A448A8-A0A7-4F55-86D8-6F01A6751D5D}" dt="2023-04-13T13:54:53.027" v="542" actId="478"/>
          <ac:cxnSpMkLst>
            <pc:docMk/>
            <pc:sldMk cId="1095703251" sldId="400"/>
            <ac:cxnSpMk id="42" creationId="{00000000-0000-0000-0000-000000000000}"/>
          </ac:cxnSpMkLst>
        </pc:cxnChg>
        <pc:cxnChg chg="del mod">
          <ac:chgData name="Alexandra Stefan" userId="31e1a6b8-5232-42c3-b6d4-9595b200ff55" providerId="ADAL" clId="{08A448A8-A0A7-4F55-86D8-6F01A6751D5D}" dt="2023-04-13T13:51:59.540" v="536" actId="478"/>
          <ac:cxnSpMkLst>
            <pc:docMk/>
            <pc:sldMk cId="1095703251" sldId="400"/>
            <ac:cxnSpMk id="43" creationId="{00000000-0000-0000-0000-000000000000}"/>
          </ac:cxnSpMkLst>
        </pc:cxnChg>
        <pc:cxnChg chg="add mod">
          <ac:chgData name="Alexandra Stefan" userId="31e1a6b8-5232-42c3-b6d4-9595b200ff55" providerId="ADAL" clId="{08A448A8-A0A7-4F55-86D8-6F01A6751D5D}" dt="2023-04-13T13:55:05.389" v="636" actId="1037"/>
          <ac:cxnSpMkLst>
            <pc:docMk/>
            <pc:sldMk cId="1095703251" sldId="400"/>
            <ac:cxnSpMk id="50" creationId="{5F05ABB0-DD44-41F1-9FB4-9BFD115816DD}"/>
          </ac:cxnSpMkLst>
        </pc:cxnChg>
        <pc:cxnChg chg="add mod">
          <ac:chgData name="Alexandra Stefan" userId="31e1a6b8-5232-42c3-b6d4-9595b200ff55" providerId="ADAL" clId="{08A448A8-A0A7-4F55-86D8-6F01A6751D5D}" dt="2023-04-13T13:55:05.389" v="636" actId="1037"/>
          <ac:cxnSpMkLst>
            <pc:docMk/>
            <pc:sldMk cId="1095703251" sldId="400"/>
            <ac:cxnSpMk id="51" creationId="{DD5ACE92-3796-48AE-BE5B-1FC3842BEF86}"/>
          </ac:cxnSpMkLst>
        </pc:cxnChg>
        <pc:cxnChg chg="add mod">
          <ac:chgData name="Alexandra Stefan" userId="31e1a6b8-5232-42c3-b6d4-9595b200ff55" providerId="ADAL" clId="{08A448A8-A0A7-4F55-86D8-6F01A6751D5D}" dt="2023-04-13T13:55:05.389" v="636" actId="1037"/>
          <ac:cxnSpMkLst>
            <pc:docMk/>
            <pc:sldMk cId="1095703251" sldId="400"/>
            <ac:cxnSpMk id="52" creationId="{54F1054C-C791-49EE-9172-466FC1F086D1}"/>
          </ac:cxnSpMkLst>
        </pc:cxnChg>
        <pc:cxnChg chg="add mod">
          <ac:chgData name="Alexandra Stefan" userId="31e1a6b8-5232-42c3-b6d4-9595b200ff55" providerId="ADAL" clId="{08A448A8-A0A7-4F55-86D8-6F01A6751D5D}" dt="2023-04-13T13:55:05.389" v="636" actId="1037"/>
          <ac:cxnSpMkLst>
            <pc:docMk/>
            <pc:sldMk cId="1095703251" sldId="400"/>
            <ac:cxnSpMk id="53" creationId="{CA594E23-7E28-40B1-8C73-6E244106E84C}"/>
          </ac:cxnSpMkLst>
        </pc:cxnChg>
        <pc:cxnChg chg="add mod">
          <ac:chgData name="Alexandra Stefan" userId="31e1a6b8-5232-42c3-b6d4-9595b200ff55" providerId="ADAL" clId="{08A448A8-A0A7-4F55-86D8-6F01A6751D5D}" dt="2023-04-13T13:55:05.389" v="636" actId="1037"/>
          <ac:cxnSpMkLst>
            <pc:docMk/>
            <pc:sldMk cId="1095703251" sldId="400"/>
            <ac:cxnSpMk id="54" creationId="{6612534F-73E9-4FBC-A196-D883FE4890B5}"/>
          </ac:cxnSpMkLst>
        </pc:cxnChg>
        <pc:cxnChg chg="add mod">
          <ac:chgData name="Alexandra Stefan" userId="31e1a6b8-5232-42c3-b6d4-9595b200ff55" providerId="ADAL" clId="{08A448A8-A0A7-4F55-86D8-6F01A6751D5D}" dt="2023-04-13T13:55:05.389" v="636" actId="1037"/>
          <ac:cxnSpMkLst>
            <pc:docMk/>
            <pc:sldMk cId="1095703251" sldId="400"/>
            <ac:cxnSpMk id="55" creationId="{2B9BE2BA-97DA-41DF-9EA8-B0E4B06452F0}"/>
          </ac:cxnSpMkLst>
        </pc:cxnChg>
        <pc:cxnChg chg="add mod">
          <ac:chgData name="Alexandra Stefan" userId="31e1a6b8-5232-42c3-b6d4-9595b200ff55" providerId="ADAL" clId="{08A448A8-A0A7-4F55-86D8-6F01A6751D5D}" dt="2023-04-13T13:55:05.389" v="636" actId="1037"/>
          <ac:cxnSpMkLst>
            <pc:docMk/>
            <pc:sldMk cId="1095703251" sldId="400"/>
            <ac:cxnSpMk id="56" creationId="{57C1DC0A-6A5C-4016-AF35-0BFAB85B8071}"/>
          </ac:cxnSpMkLst>
        </pc:cxnChg>
        <pc:cxnChg chg="add mod">
          <ac:chgData name="Alexandra Stefan" userId="31e1a6b8-5232-42c3-b6d4-9595b200ff55" providerId="ADAL" clId="{08A448A8-A0A7-4F55-86D8-6F01A6751D5D}" dt="2023-04-13T13:55:05.389" v="636" actId="1037"/>
          <ac:cxnSpMkLst>
            <pc:docMk/>
            <pc:sldMk cId="1095703251" sldId="400"/>
            <ac:cxnSpMk id="57" creationId="{6E2BCC1B-C2E2-46A1-B563-2E83407A531B}"/>
          </ac:cxnSpMkLst>
        </pc:cxnChg>
        <pc:cxnChg chg="add mod">
          <ac:chgData name="Alexandra Stefan" userId="31e1a6b8-5232-42c3-b6d4-9595b200ff55" providerId="ADAL" clId="{08A448A8-A0A7-4F55-86D8-6F01A6751D5D}" dt="2023-04-13T13:55:05.389" v="636" actId="1037"/>
          <ac:cxnSpMkLst>
            <pc:docMk/>
            <pc:sldMk cId="1095703251" sldId="400"/>
            <ac:cxnSpMk id="58" creationId="{960DBFF5-263D-4870-AA3B-BDB2B748E1B3}"/>
          </ac:cxnSpMkLst>
        </pc:cxnChg>
      </pc:sldChg>
      <pc:sldChg chg="modSp">
        <pc:chgData name="Alexandra Stefan" userId="31e1a6b8-5232-42c3-b6d4-9595b200ff55" providerId="ADAL" clId="{08A448A8-A0A7-4F55-86D8-6F01A6751D5D}" dt="2023-04-13T13:49:04.380" v="503" actId="6549"/>
        <pc:sldMkLst>
          <pc:docMk/>
          <pc:sldMk cId="3420008042" sldId="409"/>
        </pc:sldMkLst>
        <pc:spChg chg="mod">
          <ac:chgData name="Alexandra Stefan" userId="31e1a6b8-5232-42c3-b6d4-9595b200ff55" providerId="ADAL" clId="{08A448A8-A0A7-4F55-86D8-6F01A6751D5D}" dt="2023-04-13T13:49:04.380" v="503" actId="6549"/>
          <ac:spMkLst>
            <pc:docMk/>
            <pc:sldMk cId="3420008042" sldId="409"/>
            <ac:spMk id="160" creationId="{00000000-0000-0000-0000-000000000000}"/>
          </ac:spMkLst>
        </pc:spChg>
      </pc:sldChg>
      <pc:sldChg chg="modSp">
        <pc:chgData name="Alexandra Stefan" userId="31e1a6b8-5232-42c3-b6d4-9595b200ff55" providerId="ADAL" clId="{08A448A8-A0A7-4F55-86D8-6F01A6751D5D}" dt="2023-04-13T13:15:54.036" v="272" actId="6549"/>
        <pc:sldMkLst>
          <pc:docMk/>
          <pc:sldMk cId="570057278" sldId="410"/>
        </pc:sldMkLst>
        <pc:spChg chg="mod">
          <ac:chgData name="Alexandra Stefan" userId="31e1a6b8-5232-42c3-b6d4-9595b200ff55" providerId="ADAL" clId="{08A448A8-A0A7-4F55-86D8-6F01A6751D5D}" dt="2023-04-13T13:15:54.036" v="272" actId="6549"/>
          <ac:spMkLst>
            <pc:docMk/>
            <pc:sldMk cId="570057278" sldId="410"/>
            <ac:spMk id="3" creationId="{00000000-0000-0000-0000-000000000000}"/>
          </ac:spMkLst>
        </pc:spChg>
      </pc:sldChg>
      <pc:sldChg chg="addSp modSp">
        <pc:chgData name="Alexandra Stefan" userId="31e1a6b8-5232-42c3-b6d4-9595b200ff55" providerId="ADAL" clId="{08A448A8-A0A7-4F55-86D8-6F01A6751D5D}" dt="2023-04-13T13:36:53.700" v="429" actId="404"/>
        <pc:sldMkLst>
          <pc:docMk/>
          <pc:sldMk cId="3808206396" sldId="418"/>
        </pc:sldMkLst>
        <pc:spChg chg="mod">
          <ac:chgData name="Alexandra Stefan" userId="31e1a6b8-5232-42c3-b6d4-9595b200ff55" providerId="ADAL" clId="{08A448A8-A0A7-4F55-86D8-6F01A6751D5D}" dt="2023-04-13T13:35:24.028" v="321" actId="20577"/>
          <ac:spMkLst>
            <pc:docMk/>
            <pc:sldMk cId="3808206396" sldId="418"/>
            <ac:spMk id="6" creationId="{00000000-0000-0000-0000-000000000000}"/>
          </ac:spMkLst>
        </pc:spChg>
        <pc:spChg chg="add mod">
          <ac:chgData name="Alexandra Stefan" userId="31e1a6b8-5232-42c3-b6d4-9595b200ff55" providerId="ADAL" clId="{08A448A8-A0A7-4F55-86D8-6F01A6751D5D}" dt="2023-04-13T13:36:53.700" v="429" actId="404"/>
          <ac:spMkLst>
            <pc:docMk/>
            <pc:sldMk cId="3808206396" sldId="418"/>
            <ac:spMk id="11" creationId="{E488301F-59F5-4A01-9670-1B406AB4CCBF}"/>
          </ac:spMkLst>
        </pc:spChg>
      </pc:sldChg>
      <pc:sldChg chg="modSp modNotesTx">
        <pc:chgData name="Alexandra Stefan" userId="31e1a6b8-5232-42c3-b6d4-9595b200ff55" providerId="ADAL" clId="{08A448A8-A0A7-4F55-86D8-6F01A6751D5D}" dt="2023-04-13T13:48:47.198" v="497" actId="20577"/>
        <pc:sldMkLst>
          <pc:docMk/>
          <pc:sldMk cId="125620441" sldId="426"/>
        </pc:sldMkLst>
        <pc:spChg chg="mod">
          <ac:chgData name="Alexandra Stefan" userId="31e1a6b8-5232-42c3-b6d4-9595b200ff55" providerId="ADAL" clId="{08A448A8-A0A7-4F55-86D8-6F01A6751D5D}" dt="2023-04-13T13:48:47.198" v="497" actId="20577"/>
          <ac:spMkLst>
            <pc:docMk/>
            <pc:sldMk cId="125620441" sldId="426"/>
            <ac:spMk id="3" creationId="{00000000-0000-0000-0000-000000000000}"/>
          </ac:spMkLst>
        </pc:spChg>
      </pc:sldChg>
      <pc:sldChg chg="modSp">
        <pc:chgData name="Alexandra Stefan" userId="31e1a6b8-5232-42c3-b6d4-9595b200ff55" providerId="ADAL" clId="{08A448A8-A0A7-4F55-86D8-6F01A6751D5D}" dt="2023-04-13T13:49:32.193" v="523" actId="20577"/>
        <pc:sldMkLst>
          <pc:docMk/>
          <pc:sldMk cId="3080518207" sldId="429"/>
        </pc:sldMkLst>
        <pc:spChg chg="mod">
          <ac:chgData name="Alexandra Stefan" userId="31e1a6b8-5232-42c3-b6d4-9595b200ff55" providerId="ADAL" clId="{08A448A8-A0A7-4F55-86D8-6F01A6751D5D}" dt="2023-04-13T13:49:32.193" v="523" actId="20577"/>
          <ac:spMkLst>
            <pc:docMk/>
            <pc:sldMk cId="3080518207" sldId="429"/>
            <ac:spMk id="3" creationId="{00000000-0000-0000-0000-000000000000}"/>
          </ac:spMkLst>
        </pc:spChg>
        <pc:spChg chg="mod">
          <ac:chgData name="Alexandra Stefan" userId="31e1a6b8-5232-42c3-b6d4-9595b200ff55" providerId="ADAL" clId="{08A448A8-A0A7-4F55-86D8-6F01A6751D5D}" dt="2023-04-13T13:12:59.033" v="200" actId="20577"/>
          <ac:spMkLst>
            <pc:docMk/>
            <pc:sldMk cId="3080518207" sldId="429"/>
            <ac:spMk id="7" creationId="{00000000-0000-0000-0000-000000000000}"/>
          </ac:spMkLst>
        </pc:spChg>
      </pc:sldChg>
      <pc:sldChg chg="modSp">
        <pc:chgData name="Alexandra Stefan" userId="31e1a6b8-5232-42c3-b6d4-9595b200ff55" providerId="ADAL" clId="{08A448A8-A0A7-4F55-86D8-6F01A6751D5D}" dt="2023-04-13T13:33:08.587" v="306" actId="20577"/>
        <pc:sldMkLst>
          <pc:docMk/>
          <pc:sldMk cId="1135348254" sldId="437"/>
        </pc:sldMkLst>
        <pc:spChg chg="mod">
          <ac:chgData name="Alexandra Stefan" userId="31e1a6b8-5232-42c3-b6d4-9595b200ff55" providerId="ADAL" clId="{08A448A8-A0A7-4F55-86D8-6F01A6751D5D}" dt="2023-04-13T13:33:08.587" v="306" actId="20577"/>
          <ac:spMkLst>
            <pc:docMk/>
            <pc:sldMk cId="1135348254" sldId="437"/>
            <ac:spMk id="1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78048" cy="468803"/>
          </a:xfrm>
          <a:prstGeom prst="rect">
            <a:avLst/>
          </a:prstGeom>
        </p:spPr>
        <p:txBody>
          <a:bodyPr vert="horz" lIns="89108" tIns="44552" rIns="89108" bIns="44552" rtlCol="0"/>
          <a:lstStyle>
            <a:lvl1pPr algn="l">
              <a:defRPr sz="1200"/>
            </a:lvl1pPr>
          </a:lstStyle>
          <a:p>
            <a:endParaRPr lang="en-US"/>
          </a:p>
        </p:txBody>
      </p:sp>
      <p:sp>
        <p:nvSpPr>
          <p:cNvPr id="3" name="Date Placeholder 2"/>
          <p:cNvSpPr>
            <a:spLocks noGrp="1"/>
          </p:cNvSpPr>
          <p:nvPr>
            <p:ph type="dt" sz="quarter" idx="1"/>
          </p:nvPr>
        </p:nvSpPr>
        <p:spPr>
          <a:xfrm>
            <a:off x="4022889" y="1"/>
            <a:ext cx="3078048" cy="468803"/>
          </a:xfrm>
          <a:prstGeom prst="rect">
            <a:avLst/>
          </a:prstGeom>
        </p:spPr>
        <p:txBody>
          <a:bodyPr vert="horz" lIns="89108" tIns="44552" rIns="89108" bIns="44552" rtlCol="0"/>
          <a:lstStyle>
            <a:lvl1pPr algn="r">
              <a:defRPr sz="1200"/>
            </a:lvl1pPr>
          </a:lstStyle>
          <a:p>
            <a:fld id="{144655BB-DB7D-4259-A68E-202CF9A0DF0E}" type="datetimeFigureOut">
              <a:rPr lang="en-US" smtClean="0"/>
              <a:t>4/13/2023</a:t>
            </a:fld>
            <a:endParaRPr lang="en-US"/>
          </a:p>
        </p:txBody>
      </p:sp>
      <p:sp>
        <p:nvSpPr>
          <p:cNvPr id="4" name="Footer Placeholder 3"/>
          <p:cNvSpPr>
            <a:spLocks noGrp="1"/>
          </p:cNvSpPr>
          <p:nvPr>
            <p:ph type="ftr" sz="quarter" idx="2"/>
          </p:nvPr>
        </p:nvSpPr>
        <p:spPr>
          <a:xfrm>
            <a:off x="3" y="8918123"/>
            <a:ext cx="3078048" cy="468803"/>
          </a:xfrm>
          <a:prstGeom prst="rect">
            <a:avLst/>
          </a:prstGeom>
        </p:spPr>
        <p:txBody>
          <a:bodyPr vert="horz" lIns="89108" tIns="44552" rIns="89108" bIns="44552" rtlCol="0" anchor="b"/>
          <a:lstStyle>
            <a:lvl1pPr algn="l">
              <a:defRPr sz="1200"/>
            </a:lvl1pPr>
          </a:lstStyle>
          <a:p>
            <a:endParaRPr lang="en-US"/>
          </a:p>
        </p:txBody>
      </p:sp>
      <p:sp>
        <p:nvSpPr>
          <p:cNvPr id="5" name="Slide Number Placeholder 4"/>
          <p:cNvSpPr>
            <a:spLocks noGrp="1"/>
          </p:cNvSpPr>
          <p:nvPr>
            <p:ph type="sldNum" sz="quarter" idx="3"/>
          </p:nvPr>
        </p:nvSpPr>
        <p:spPr>
          <a:xfrm>
            <a:off x="4022889" y="8918123"/>
            <a:ext cx="3078048" cy="468803"/>
          </a:xfrm>
          <a:prstGeom prst="rect">
            <a:avLst/>
          </a:prstGeom>
        </p:spPr>
        <p:txBody>
          <a:bodyPr vert="horz" lIns="89108" tIns="44552" rIns="89108" bIns="44552" rtlCol="0" anchor="b"/>
          <a:lstStyle>
            <a:lvl1pPr algn="r">
              <a:defRPr sz="1200"/>
            </a:lvl1pPr>
          </a:lstStyle>
          <a:p>
            <a:fld id="{B8B64A61-A641-44C9-B120-98C0BCF5C721}" type="slidenum">
              <a:rPr lang="en-US" smtClean="0"/>
              <a:t>‹#›</a:t>
            </a:fld>
            <a:endParaRPr lang="en-US"/>
          </a:p>
        </p:txBody>
      </p:sp>
    </p:spTree>
    <p:extLst>
      <p:ext uri="{BB962C8B-B14F-4D97-AF65-F5344CB8AC3E}">
        <p14:creationId xmlns:p14="http://schemas.microsoft.com/office/powerpoint/2010/main" val="17668806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17:55:26.302"/>
    </inkml:context>
    <inkml:brush xml:id="br0">
      <inkml:brushProperty name="width" value="0.05" units="cm"/>
      <inkml:brushProperty name="height" value="0.05" units="cm"/>
    </inkml:brush>
  </inkml:definitions>
  <inkml:trace contextRef="#ctx0" brushRef="#br0">1 0 1921,'0'0'0,"0"0"-240,0 0-977,0 0 753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7:58.680"/>
    </inkml:context>
    <inkml:brush xml:id="br0">
      <inkml:brushProperty name="width" value="0.05" units="cm"/>
      <inkml:brushProperty name="height" value="0.05" units="cm"/>
    </inkml:brush>
  </inkml:definitions>
  <inkml:trace contextRef="#ctx0" brushRef="#br0">0 0 3474,'0'0'7507,"0"0"-3681,0 0-2225,0 0-1105,0 0-352,0 0-144,0 0-705,121 80-7874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7:59.796"/>
    </inkml:context>
    <inkml:brush xml:id="br0">
      <inkml:brushProperty name="width" value="0.05" units="cm"/>
      <inkml:brushProperty name="height" value="0.05" units="cm"/>
    </inkml:brush>
  </inkml:definitions>
  <inkml:trace contextRef="#ctx0" brushRef="#br0">1 4 13990,'0'0'80,"0"0"-80,0 0 3378,0 0-1905,0 0-1473,0 0-369,0 0 321,142-3-1616,-81 3-12071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8:00.062"/>
    </inkml:context>
    <inkml:brush xml:id="br0">
      <inkml:brushProperty name="width" value="0.05" units="cm"/>
      <inkml:brushProperty name="height" value="0.05" units="cm"/>
    </inkml:brush>
  </inkml:definitions>
  <inkml:trace contextRef="#ctx0" brushRef="#br0">1 0 15991,'0'0'3202,"0"0"-3202,0 0-1809,0 0 1409,0 0 400,0 0-8436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8:03.051"/>
    </inkml:context>
    <inkml:brush xml:id="br0">
      <inkml:brushProperty name="width" value="0.05" units="cm"/>
      <inkml:brushProperty name="height" value="0.05" units="cm"/>
    </inkml:brush>
  </inkml:definitions>
  <inkml:trace contextRef="#ctx0" brushRef="#br0">7 17 23915,'0'0'512,"0"0"-208,0 0 1329,0 0-817,0 0-655,0 0-145,0 0 0,-7-16-16,7 16-32,0 0-369,0 6-1343,0 20-6676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8:04.796"/>
    </inkml:context>
    <inkml:brush xml:id="br0">
      <inkml:brushProperty name="width" value="0.05" units="cm"/>
      <inkml:brushProperty name="height" value="0.05" units="cm"/>
    </inkml:brush>
  </inkml:definitions>
  <inkml:trace contextRef="#ctx0" brushRef="#br0">14 20 18761,'0'0'202,"0"0"340,0 0 1440,0 0-725,0-3-1073,1-1-204,-15-8 280,13 12-1317,1 0-1376,0 0-2420,0 1-2112,0 7-895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7:18:04.451"/>
    </inkml:context>
    <inkml:brush xml:id="br0">
      <inkml:brushProperty name="width" value="0.05" units="cm"/>
      <inkml:brushProperty name="height" value="0.05" units="cm"/>
    </inkml:brush>
  </inkml:definitions>
  <inkml:trace contextRef="#ctx0" brushRef="#br0">279 4 19417,'0'0'0,"0"0"48,0 0-48,0 0 864,0 0-864,0 0-1344,3-3 47,4 3 385,0 0 47,1 6-1328,-5 10-2321,4-10-4338</inkml:trace>
  <inkml:trace contextRef="#ctx0" brushRef="#br0" timeOffset="658.752">247 13 12358,'0'0'2449,"0"0"-2129,0 0 3474,0 0-865,0 0-2337,0 0-560,-4 0 240,4 0 241,0 0-241,0 0-240,0 0-32,0 0-400,-4 0-1233,-3 0-3618,-3 4-9235</inkml:trace>
  <inkml:trace contextRef="#ctx0" brushRef="#br0" timeOffset="830.248">247 13 944,'-246'58'2161,"246"-58"-2161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78048" cy="468803"/>
          </a:xfrm>
          <a:prstGeom prst="rect">
            <a:avLst/>
          </a:prstGeom>
        </p:spPr>
        <p:txBody>
          <a:bodyPr vert="horz" lIns="89108" tIns="44552" rIns="89108" bIns="44552" rtlCol="0"/>
          <a:lstStyle>
            <a:lvl1pPr algn="l">
              <a:defRPr sz="1200"/>
            </a:lvl1pPr>
          </a:lstStyle>
          <a:p>
            <a:endParaRPr lang="en-US"/>
          </a:p>
        </p:txBody>
      </p:sp>
      <p:sp>
        <p:nvSpPr>
          <p:cNvPr id="3" name="Date Placeholder 2"/>
          <p:cNvSpPr>
            <a:spLocks noGrp="1"/>
          </p:cNvSpPr>
          <p:nvPr>
            <p:ph type="dt" idx="1"/>
          </p:nvPr>
        </p:nvSpPr>
        <p:spPr>
          <a:xfrm>
            <a:off x="4022889" y="1"/>
            <a:ext cx="3078048" cy="468803"/>
          </a:xfrm>
          <a:prstGeom prst="rect">
            <a:avLst/>
          </a:prstGeom>
        </p:spPr>
        <p:txBody>
          <a:bodyPr vert="horz" lIns="89108" tIns="44552" rIns="89108" bIns="44552" rtlCol="0"/>
          <a:lstStyle>
            <a:lvl1pPr algn="r">
              <a:defRPr sz="1200"/>
            </a:lvl1pPr>
          </a:lstStyle>
          <a:p>
            <a:fld id="{C6BBB22C-122D-4EE2-9812-B1AA4CFA3383}" type="datetimeFigureOut">
              <a:rPr lang="en-US" smtClean="0"/>
              <a:pPr/>
              <a:t>4/13/2023</a:t>
            </a:fld>
            <a:endParaRPr lang="en-US"/>
          </a:p>
        </p:txBody>
      </p:sp>
      <p:sp>
        <p:nvSpPr>
          <p:cNvPr id="4" name="Slide Image Placeholder 3"/>
          <p:cNvSpPr>
            <a:spLocks noGrp="1" noRot="1" noChangeAspect="1"/>
          </p:cNvSpPr>
          <p:nvPr>
            <p:ph type="sldImg" idx="2"/>
          </p:nvPr>
        </p:nvSpPr>
        <p:spPr>
          <a:xfrm>
            <a:off x="422275" y="703263"/>
            <a:ext cx="6257925" cy="3521075"/>
          </a:xfrm>
          <a:prstGeom prst="rect">
            <a:avLst/>
          </a:prstGeom>
          <a:noFill/>
          <a:ln w="12700">
            <a:solidFill>
              <a:prstClr val="black"/>
            </a:solidFill>
          </a:ln>
        </p:spPr>
        <p:txBody>
          <a:bodyPr vert="horz" lIns="89108" tIns="44552" rIns="89108" bIns="44552" rtlCol="0" anchor="ctr"/>
          <a:lstStyle/>
          <a:p>
            <a:endParaRPr lang="en-US"/>
          </a:p>
        </p:txBody>
      </p:sp>
      <p:sp>
        <p:nvSpPr>
          <p:cNvPr id="5" name="Notes Placeholder 4"/>
          <p:cNvSpPr>
            <a:spLocks noGrp="1"/>
          </p:cNvSpPr>
          <p:nvPr>
            <p:ph type="body" sz="quarter" idx="3"/>
          </p:nvPr>
        </p:nvSpPr>
        <p:spPr>
          <a:xfrm>
            <a:off x="710559" y="4459836"/>
            <a:ext cx="5681364" cy="4223883"/>
          </a:xfrm>
          <a:prstGeom prst="rect">
            <a:avLst/>
          </a:prstGeom>
        </p:spPr>
        <p:txBody>
          <a:bodyPr vert="horz" lIns="89108" tIns="44552" rIns="89108" bIns="445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8918123"/>
            <a:ext cx="3078048" cy="468803"/>
          </a:xfrm>
          <a:prstGeom prst="rect">
            <a:avLst/>
          </a:prstGeom>
        </p:spPr>
        <p:txBody>
          <a:bodyPr vert="horz" lIns="89108" tIns="44552" rIns="89108" bIns="44552" rtlCol="0" anchor="b"/>
          <a:lstStyle>
            <a:lvl1pPr algn="l">
              <a:defRPr sz="1200"/>
            </a:lvl1pPr>
          </a:lstStyle>
          <a:p>
            <a:endParaRPr lang="en-US"/>
          </a:p>
        </p:txBody>
      </p:sp>
      <p:sp>
        <p:nvSpPr>
          <p:cNvPr id="7" name="Slide Number Placeholder 6"/>
          <p:cNvSpPr>
            <a:spLocks noGrp="1"/>
          </p:cNvSpPr>
          <p:nvPr>
            <p:ph type="sldNum" sz="quarter" idx="5"/>
          </p:nvPr>
        </p:nvSpPr>
        <p:spPr>
          <a:xfrm>
            <a:off x="4022889" y="8918123"/>
            <a:ext cx="3078048" cy="468803"/>
          </a:xfrm>
          <a:prstGeom prst="rect">
            <a:avLst/>
          </a:prstGeom>
        </p:spPr>
        <p:txBody>
          <a:bodyPr vert="horz" lIns="89108" tIns="44552" rIns="89108" bIns="44552" rtlCol="0" anchor="b"/>
          <a:lstStyle>
            <a:lvl1pPr algn="r">
              <a:defRPr sz="1200"/>
            </a:lvl1pPr>
          </a:lstStyle>
          <a:p>
            <a:fld id="{25095B3F-8216-487B-AC35-BDA8990236ED}" type="slidenum">
              <a:rPr lang="en-US" smtClean="0"/>
              <a:pPr/>
              <a:t>‹#›</a:t>
            </a:fld>
            <a:endParaRPr lang="en-US"/>
          </a:p>
        </p:txBody>
      </p:sp>
    </p:spTree>
    <p:extLst>
      <p:ext uri="{BB962C8B-B14F-4D97-AF65-F5344CB8AC3E}">
        <p14:creationId xmlns:p14="http://schemas.microsoft.com/office/powerpoint/2010/main" val="179638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a:t>
            </a:fld>
            <a:endParaRPr lang="en-US"/>
          </a:p>
        </p:txBody>
      </p:sp>
    </p:spTree>
    <p:extLst>
      <p:ext uri="{BB962C8B-B14F-4D97-AF65-F5344CB8AC3E}">
        <p14:creationId xmlns:p14="http://schemas.microsoft.com/office/powerpoint/2010/main" val="3900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10</a:t>
            </a:fld>
            <a:endParaRPr lang="en-US"/>
          </a:p>
        </p:txBody>
      </p:sp>
    </p:spTree>
    <p:extLst>
      <p:ext uri="{BB962C8B-B14F-4D97-AF65-F5344CB8AC3E}">
        <p14:creationId xmlns:p14="http://schemas.microsoft.com/office/powerpoint/2010/main" val="85293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11</a:t>
            </a:fld>
            <a:endParaRPr lang="en-US"/>
          </a:p>
        </p:txBody>
      </p:sp>
    </p:spTree>
    <p:extLst>
      <p:ext uri="{BB962C8B-B14F-4D97-AF65-F5344CB8AC3E}">
        <p14:creationId xmlns:p14="http://schemas.microsoft.com/office/powerpoint/2010/main" val="106464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12</a:t>
            </a:fld>
            <a:endParaRPr lang="en-US"/>
          </a:p>
        </p:txBody>
      </p:sp>
    </p:spTree>
    <p:extLst>
      <p:ext uri="{BB962C8B-B14F-4D97-AF65-F5344CB8AC3E}">
        <p14:creationId xmlns:p14="http://schemas.microsoft.com/office/powerpoint/2010/main" val="15618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pPr defTabSz="915963">
              <a:defRPr/>
            </a:pPr>
            <a:r>
              <a:rPr lang="en-US" dirty="0"/>
              <a:t>Time</a:t>
            </a:r>
            <a:r>
              <a:rPr lang="en-US" b="1" dirty="0">
                <a:solidFill>
                  <a:schemeClr val="tx1"/>
                </a:solidFill>
              </a:rPr>
              <a:t>: </a:t>
            </a:r>
            <a:r>
              <a:rPr lang="en-US" b="1" u="sng" dirty="0">
                <a:solidFill>
                  <a:schemeClr val="tx1"/>
                </a:solidFill>
              </a:rPr>
              <a:t>      </a:t>
            </a:r>
            <a:r>
              <a:rPr lang="el-GR" b="1" u="sng" dirty="0">
                <a:solidFill>
                  <a:schemeClr val="tx1"/>
                </a:solidFill>
              </a:rPr>
              <a:t>Θ</a:t>
            </a:r>
            <a:r>
              <a:rPr lang="en-US" b="1" u="sng" dirty="0">
                <a:solidFill>
                  <a:schemeClr val="tx1"/>
                </a:solidFill>
              </a:rPr>
              <a:t>(deg(x)),  O(V)      </a:t>
            </a:r>
            <a:r>
              <a:rPr lang="en-US" b="1" dirty="0">
                <a:solidFill>
                  <a:schemeClr val="tx1"/>
                </a:solidFill>
              </a:rPr>
              <a:t>    </a:t>
            </a:r>
            <a:r>
              <a:rPr lang="en-US" dirty="0"/>
              <a:t>Space:  </a:t>
            </a:r>
            <a:r>
              <a:rPr lang="en-US" u="sng" dirty="0"/>
              <a:t>    </a:t>
            </a:r>
            <a:r>
              <a:rPr lang="el-GR" u="sng" dirty="0"/>
              <a:t>Θ</a:t>
            </a:r>
            <a:r>
              <a:rPr lang="en-US" u="sng" dirty="0"/>
              <a:t>(1)         _</a:t>
            </a:r>
            <a:endParaRPr lang="en-US" dirty="0"/>
          </a:p>
        </p:txBody>
      </p:sp>
      <p:sp>
        <p:nvSpPr>
          <p:cNvPr id="4" name="Slide Number Placeholder 3"/>
          <p:cNvSpPr>
            <a:spLocks noGrp="1"/>
          </p:cNvSpPr>
          <p:nvPr>
            <p:ph type="sldNum" sz="quarter" idx="10"/>
          </p:nvPr>
        </p:nvSpPr>
        <p:spPr/>
        <p:txBody>
          <a:bodyPr/>
          <a:lstStyle/>
          <a:p>
            <a:fld id="{25095B3F-8216-487B-AC35-BDA8990236ED}" type="slidenum">
              <a:rPr lang="en-US" smtClean="0"/>
              <a:pPr/>
              <a:t>13</a:t>
            </a:fld>
            <a:endParaRPr lang="en-US"/>
          </a:p>
        </p:txBody>
      </p:sp>
    </p:spTree>
    <p:extLst>
      <p:ext uri="{BB962C8B-B14F-4D97-AF65-F5344CB8AC3E}">
        <p14:creationId xmlns:p14="http://schemas.microsoft.com/office/powerpoint/2010/main" val="2373450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r>
              <a:rPr lang="en-US" dirty="0"/>
              <a:t>Print it.</a:t>
            </a:r>
          </a:p>
        </p:txBody>
      </p:sp>
      <p:sp>
        <p:nvSpPr>
          <p:cNvPr id="4" name="Slide Number Placeholder 3"/>
          <p:cNvSpPr>
            <a:spLocks noGrp="1"/>
          </p:cNvSpPr>
          <p:nvPr>
            <p:ph type="sldNum" sz="quarter" idx="10"/>
          </p:nvPr>
        </p:nvSpPr>
        <p:spPr/>
        <p:txBody>
          <a:bodyPr/>
          <a:lstStyle/>
          <a:p>
            <a:fld id="{25095B3F-8216-487B-AC35-BDA8990236ED}" type="slidenum">
              <a:rPr lang="en-US" smtClean="0"/>
              <a:pPr/>
              <a:t>14</a:t>
            </a:fld>
            <a:endParaRPr lang="en-US"/>
          </a:p>
        </p:txBody>
      </p:sp>
    </p:spTree>
    <p:extLst>
      <p:ext uri="{BB962C8B-B14F-4D97-AF65-F5344CB8AC3E}">
        <p14:creationId xmlns:p14="http://schemas.microsoft.com/office/powerpoint/2010/main" val="3363751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15</a:t>
            </a:fld>
            <a:endParaRPr lang="en-US"/>
          </a:p>
        </p:txBody>
      </p:sp>
    </p:spTree>
    <p:extLst>
      <p:ext uri="{BB962C8B-B14F-4D97-AF65-F5344CB8AC3E}">
        <p14:creationId xmlns:p14="http://schemas.microsoft.com/office/powerpoint/2010/main" val="3745313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16</a:t>
            </a:fld>
            <a:endParaRPr lang="en-US"/>
          </a:p>
        </p:txBody>
      </p:sp>
    </p:spTree>
    <p:extLst>
      <p:ext uri="{BB962C8B-B14F-4D97-AF65-F5344CB8AC3E}">
        <p14:creationId xmlns:p14="http://schemas.microsoft.com/office/powerpoint/2010/main" val="339301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pPr marL="0" lvl="1" defTabSz="924641">
              <a:defRPr/>
            </a:pPr>
            <a:r>
              <a:rPr lang="en-US" dirty="0"/>
              <a:t>Can you think of real-world data that may be represented as  sparse graphs?</a:t>
            </a:r>
            <a:r>
              <a:rPr lang="en-US" baseline="0" dirty="0"/>
              <a:t> ANS: social networks (e.g. Facebook), Netflix data (users by movies)</a:t>
            </a:r>
            <a:endParaRPr lang="en-US" dirty="0"/>
          </a:p>
          <a:p>
            <a:endParaRPr lang="en-US" dirty="0"/>
          </a:p>
        </p:txBody>
      </p:sp>
      <p:sp>
        <p:nvSpPr>
          <p:cNvPr id="4" name="Slide Number Placeholder 3"/>
          <p:cNvSpPr>
            <a:spLocks noGrp="1"/>
          </p:cNvSpPr>
          <p:nvPr>
            <p:ph type="sldNum" sz="quarter" idx="10"/>
          </p:nvPr>
        </p:nvSpPr>
        <p:spPr/>
        <p:txBody>
          <a:bodyPr/>
          <a:lstStyle/>
          <a:p>
            <a:fld id="{25095B3F-8216-487B-AC35-BDA8990236ED}" type="slidenum">
              <a:rPr lang="en-US" smtClean="0"/>
              <a:pPr/>
              <a:t>17</a:t>
            </a:fld>
            <a:endParaRPr lang="en-US"/>
          </a:p>
        </p:txBody>
      </p:sp>
    </p:spTree>
    <p:extLst>
      <p:ext uri="{BB962C8B-B14F-4D97-AF65-F5344CB8AC3E}">
        <p14:creationId xmlns:p14="http://schemas.microsoft.com/office/powerpoint/2010/main" val="325522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18</a:t>
            </a:fld>
            <a:endParaRPr lang="en-US"/>
          </a:p>
        </p:txBody>
      </p:sp>
    </p:spTree>
    <p:extLst>
      <p:ext uri="{BB962C8B-B14F-4D97-AF65-F5344CB8AC3E}">
        <p14:creationId xmlns:p14="http://schemas.microsoft.com/office/powerpoint/2010/main" val="2938496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95B3F-8216-487B-AC35-BDA8990236ED}" type="slidenum">
              <a:rPr lang="en-US" smtClean="0"/>
              <a:pPr/>
              <a:t>19</a:t>
            </a:fld>
            <a:endParaRPr lang="en-US"/>
          </a:p>
        </p:txBody>
      </p:sp>
    </p:spTree>
    <p:extLst>
      <p:ext uri="{BB962C8B-B14F-4D97-AF65-F5344CB8AC3E}">
        <p14:creationId xmlns:p14="http://schemas.microsoft.com/office/powerpoint/2010/main" val="213970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a:t>
            </a:fld>
            <a:endParaRPr lang="en-US"/>
          </a:p>
        </p:txBody>
      </p:sp>
    </p:spTree>
    <p:extLst>
      <p:ext uri="{BB962C8B-B14F-4D97-AF65-F5344CB8AC3E}">
        <p14:creationId xmlns:p14="http://schemas.microsoft.com/office/powerpoint/2010/main" val="289760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20</a:t>
            </a:fld>
            <a:endParaRPr lang="en-US"/>
          </a:p>
        </p:txBody>
      </p:sp>
    </p:spTree>
    <p:extLst>
      <p:ext uri="{BB962C8B-B14F-4D97-AF65-F5344CB8AC3E}">
        <p14:creationId xmlns:p14="http://schemas.microsoft.com/office/powerpoint/2010/main" val="1372190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21</a:t>
            </a:fld>
            <a:endParaRPr lang="en-US"/>
          </a:p>
        </p:txBody>
      </p:sp>
    </p:spTree>
    <p:extLst>
      <p:ext uri="{BB962C8B-B14F-4D97-AF65-F5344CB8AC3E}">
        <p14:creationId xmlns:p14="http://schemas.microsoft.com/office/powerpoint/2010/main" val="3351406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22</a:t>
            </a:fld>
            <a:endParaRPr lang="en-US"/>
          </a:p>
        </p:txBody>
      </p:sp>
    </p:spTree>
    <p:extLst>
      <p:ext uri="{BB962C8B-B14F-4D97-AF65-F5344CB8AC3E}">
        <p14:creationId xmlns:p14="http://schemas.microsoft.com/office/powerpoint/2010/main" val="296753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23</a:t>
            </a:fld>
            <a:endParaRPr lang="en-US"/>
          </a:p>
        </p:txBody>
      </p:sp>
    </p:spTree>
    <p:extLst>
      <p:ext uri="{BB962C8B-B14F-4D97-AF65-F5344CB8AC3E}">
        <p14:creationId xmlns:p14="http://schemas.microsoft.com/office/powerpoint/2010/main" val="2998012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24</a:t>
            </a:fld>
            <a:endParaRPr lang="en-US"/>
          </a:p>
        </p:txBody>
      </p:sp>
    </p:spTree>
    <p:extLst>
      <p:ext uri="{BB962C8B-B14F-4D97-AF65-F5344CB8AC3E}">
        <p14:creationId xmlns:p14="http://schemas.microsoft.com/office/powerpoint/2010/main" val="1570252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25</a:t>
            </a:fld>
            <a:endParaRPr lang="en-US"/>
          </a:p>
        </p:txBody>
      </p:sp>
    </p:spTree>
    <p:extLst>
      <p:ext uri="{BB962C8B-B14F-4D97-AF65-F5344CB8AC3E}">
        <p14:creationId xmlns:p14="http://schemas.microsoft.com/office/powerpoint/2010/main" val="2354133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26</a:t>
            </a:fld>
            <a:endParaRPr lang="en-US"/>
          </a:p>
        </p:txBody>
      </p:sp>
    </p:spTree>
    <p:extLst>
      <p:ext uri="{BB962C8B-B14F-4D97-AF65-F5344CB8AC3E}">
        <p14:creationId xmlns:p14="http://schemas.microsoft.com/office/powerpoint/2010/main" val="3844797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27</a:t>
            </a:fld>
            <a:endParaRPr lang="en-US"/>
          </a:p>
        </p:txBody>
      </p:sp>
    </p:spTree>
    <p:extLst>
      <p:ext uri="{BB962C8B-B14F-4D97-AF65-F5344CB8AC3E}">
        <p14:creationId xmlns:p14="http://schemas.microsoft.com/office/powerpoint/2010/main" val="2812754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91233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15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a:t>
            </a:fld>
            <a:endParaRPr lang="en-US"/>
          </a:p>
        </p:txBody>
      </p:sp>
    </p:spTree>
    <p:extLst>
      <p:ext uri="{BB962C8B-B14F-4D97-AF65-F5344CB8AC3E}">
        <p14:creationId xmlns:p14="http://schemas.microsoft.com/office/powerpoint/2010/main" val="3735977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30</a:t>
            </a:fld>
            <a:endParaRPr lang="en-US"/>
          </a:p>
        </p:txBody>
      </p:sp>
    </p:spTree>
    <p:extLst>
      <p:ext uri="{BB962C8B-B14F-4D97-AF65-F5344CB8AC3E}">
        <p14:creationId xmlns:p14="http://schemas.microsoft.com/office/powerpoint/2010/main" val="3495227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95B3F-8216-487B-AC35-BDA8990236ED}" type="slidenum">
              <a:rPr lang="en-US" smtClean="0"/>
              <a:pPr/>
              <a:t>31</a:t>
            </a:fld>
            <a:endParaRPr lang="en-US"/>
          </a:p>
        </p:txBody>
      </p:sp>
    </p:spTree>
    <p:extLst>
      <p:ext uri="{BB962C8B-B14F-4D97-AF65-F5344CB8AC3E}">
        <p14:creationId xmlns:p14="http://schemas.microsoft.com/office/powerpoint/2010/main" val="708106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32</a:t>
            </a:fld>
            <a:endParaRPr lang="en-US"/>
          </a:p>
        </p:txBody>
      </p:sp>
    </p:spTree>
    <p:extLst>
      <p:ext uri="{BB962C8B-B14F-4D97-AF65-F5344CB8AC3E}">
        <p14:creationId xmlns:p14="http://schemas.microsoft.com/office/powerpoint/2010/main" val="409672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33</a:t>
            </a:fld>
            <a:endParaRPr lang="en-US"/>
          </a:p>
        </p:txBody>
      </p:sp>
    </p:spTree>
    <p:extLst>
      <p:ext uri="{BB962C8B-B14F-4D97-AF65-F5344CB8AC3E}">
        <p14:creationId xmlns:p14="http://schemas.microsoft.com/office/powerpoint/2010/main" val="3922736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6269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35</a:t>
            </a:fld>
            <a:endParaRPr lang="en-US"/>
          </a:p>
        </p:txBody>
      </p:sp>
    </p:spTree>
    <p:extLst>
      <p:ext uri="{BB962C8B-B14F-4D97-AF65-F5344CB8AC3E}">
        <p14:creationId xmlns:p14="http://schemas.microsoft.com/office/powerpoint/2010/main" val="322937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36</a:t>
            </a:fld>
            <a:endParaRPr lang="en-US"/>
          </a:p>
        </p:txBody>
      </p:sp>
    </p:spTree>
    <p:extLst>
      <p:ext uri="{BB962C8B-B14F-4D97-AF65-F5344CB8AC3E}">
        <p14:creationId xmlns:p14="http://schemas.microsoft.com/office/powerpoint/2010/main" val="3330606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894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3556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156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a:t>
            </a:fld>
            <a:endParaRPr lang="en-US"/>
          </a:p>
        </p:txBody>
      </p:sp>
    </p:spTree>
    <p:extLst>
      <p:ext uri="{BB962C8B-B14F-4D97-AF65-F5344CB8AC3E}">
        <p14:creationId xmlns:p14="http://schemas.microsoft.com/office/powerpoint/2010/main" val="916095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r>
              <a:rPr lang="en-US" dirty="0"/>
              <a:t>print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6504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59172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1200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43</a:t>
            </a:fld>
            <a:endParaRPr lang="en-US"/>
          </a:p>
        </p:txBody>
      </p:sp>
    </p:spTree>
    <p:extLst>
      <p:ext uri="{BB962C8B-B14F-4D97-AF65-F5344CB8AC3E}">
        <p14:creationId xmlns:p14="http://schemas.microsoft.com/office/powerpoint/2010/main" val="3812773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44</a:t>
            </a:fld>
            <a:endParaRPr lang="en-US"/>
          </a:p>
        </p:txBody>
      </p:sp>
    </p:spTree>
    <p:extLst>
      <p:ext uri="{BB962C8B-B14F-4D97-AF65-F5344CB8AC3E}">
        <p14:creationId xmlns:p14="http://schemas.microsoft.com/office/powerpoint/2010/main" val="3728669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45</a:t>
            </a:fld>
            <a:endParaRPr lang="en-US"/>
          </a:p>
        </p:txBody>
      </p:sp>
    </p:spTree>
    <p:extLst>
      <p:ext uri="{BB962C8B-B14F-4D97-AF65-F5344CB8AC3E}">
        <p14:creationId xmlns:p14="http://schemas.microsoft.com/office/powerpoint/2010/main" val="399760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46</a:t>
            </a:fld>
            <a:endParaRPr lang="en-US"/>
          </a:p>
        </p:txBody>
      </p:sp>
    </p:spTree>
    <p:extLst>
      <p:ext uri="{BB962C8B-B14F-4D97-AF65-F5344CB8AC3E}">
        <p14:creationId xmlns:p14="http://schemas.microsoft.com/office/powerpoint/2010/main" val="1892508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47</a:t>
            </a:fld>
            <a:endParaRPr lang="en-US"/>
          </a:p>
        </p:txBody>
      </p:sp>
    </p:spTree>
    <p:extLst>
      <p:ext uri="{BB962C8B-B14F-4D97-AF65-F5344CB8AC3E}">
        <p14:creationId xmlns:p14="http://schemas.microsoft.com/office/powerpoint/2010/main" val="115636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48</a:t>
            </a:fld>
            <a:endParaRPr lang="en-US"/>
          </a:p>
        </p:txBody>
      </p:sp>
    </p:spTree>
    <p:extLst>
      <p:ext uri="{BB962C8B-B14F-4D97-AF65-F5344CB8AC3E}">
        <p14:creationId xmlns:p14="http://schemas.microsoft.com/office/powerpoint/2010/main" val="1860796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5</a:t>
            </a:fld>
            <a:endParaRPr lang="en-US"/>
          </a:p>
        </p:txBody>
      </p:sp>
    </p:spTree>
    <p:extLst>
      <p:ext uri="{BB962C8B-B14F-4D97-AF65-F5344CB8AC3E}">
        <p14:creationId xmlns:p14="http://schemas.microsoft.com/office/powerpoint/2010/main" val="4098376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6</a:t>
            </a:fld>
            <a:endParaRPr lang="en-US"/>
          </a:p>
        </p:txBody>
      </p:sp>
    </p:spTree>
    <p:extLst>
      <p:ext uri="{BB962C8B-B14F-4D97-AF65-F5344CB8AC3E}">
        <p14:creationId xmlns:p14="http://schemas.microsoft.com/office/powerpoint/2010/main" val="1020419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a:t>
            </a:fld>
            <a:endParaRPr lang="en-US"/>
          </a:p>
        </p:txBody>
      </p:sp>
    </p:spTree>
    <p:extLst>
      <p:ext uri="{BB962C8B-B14F-4D97-AF65-F5344CB8AC3E}">
        <p14:creationId xmlns:p14="http://schemas.microsoft.com/office/powerpoint/2010/main" val="261289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a:t>
            </a:fld>
            <a:endParaRPr lang="en-US"/>
          </a:p>
        </p:txBody>
      </p:sp>
    </p:spTree>
    <p:extLst>
      <p:ext uri="{BB962C8B-B14F-4D97-AF65-F5344CB8AC3E}">
        <p14:creationId xmlns:p14="http://schemas.microsoft.com/office/powerpoint/2010/main" val="89560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9</a:t>
            </a:fld>
            <a:endParaRPr lang="en-US"/>
          </a:p>
        </p:txBody>
      </p:sp>
    </p:spTree>
    <p:extLst>
      <p:ext uri="{BB962C8B-B14F-4D97-AF65-F5344CB8AC3E}">
        <p14:creationId xmlns:p14="http://schemas.microsoft.com/office/powerpoint/2010/main" val="8854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9714B-E11A-4793-9D4B-C7DA0B002A2E}" type="datetime1">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FD6908-18CF-4D46-A568-031B411BADDC}" type="datetime1">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0A0BF-8AB8-438E-8F5F-3BC988050D5C}" type="datetime1">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no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D1D551-D1C9-475F-8F97-B5E238F846DE}" type="datetime1">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45600" y="6356351"/>
            <a:ext cx="28448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5A71D-2E90-4908-919F-619FDB1089CE}" type="datetime1">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74358A-EF12-449E-95F9-53ECB702F323}" type="datetime1">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FBF9DE-364F-4108-BF86-9295B2495FBB}" type="datetime1">
              <a:rPr lang="en-US" smtClean="0"/>
              <a:pPr/>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091E9-5B6C-4491-8FE2-FE8BB8D7CBC7}" type="datetime1">
              <a:rPr lang="en-US" smtClean="0"/>
              <a:pPr/>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432F4-B520-430E-BC9F-5620D1D82898}" type="datetime1">
              <a:rPr lang="en-US" smtClean="0"/>
              <a:pPr/>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321798-164E-4412-9238-A87AFC6688E7}" type="datetime1">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B5C6D-AA2A-4233-A83B-6410688265D8}" type="datetime1">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3716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F1508-6116-47D0-9391-D505EF128AA1}" type="datetime1">
              <a:rPr lang="en-US" smtClean="0"/>
              <a:pPr/>
              <a:t>4/13/2023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search?q=image+sparse+graph&amp;tbm=isch&amp;source=univ&amp;sa=X&amp;ved=2ahUKEwiWnLzYpubhAhVSPawKHQ0IDq8QsAR6BAgJEAE&amp;biw=800&amp;bih=528&amp;dpr=2#imgrc=-4yhnsETTHLWc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5.xml"/><Relationship Id="rId1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tackoverflow.com/questions/11212676/what-are-strongly-connected-components-used-for" TargetMode="External"/><Relationship Id="rId7" Type="http://schemas.openxmlformats.org/officeDocument/2006/relationships/hyperlink" Target="https://math.stackexchange.com/questions/32041/uses-of-strongly-connected-component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neo4j.com/docs/graph-algorithms/current/labs-algorithms/strongly-connected-components/" TargetMode="External"/><Relationship Id="rId5" Type="http://schemas.openxmlformats.org/officeDocument/2006/relationships/hyperlink" Target="https://en.wikipedia.org/wiki/2-satisfiability" TargetMode="External"/><Relationship Id="rId4" Type="http://schemas.openxmlformats.org/officeDocument/2006/relationships/hyperlink" Target="https://en.wikipedia.org/wiki/Strongly_connected_compone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a:xfrm>
            <a:off x="2895600" y="1981200"/>
            <a:ext cx="6400800" cy="1752600"/>
          </a:xfrm>
        </p:spPr>
        <p:txBody>
          <a:bodyPr/>
          <a:lstStyle/>
          <a:p>
            <a:pPr eaLnBrk="1" hangingPunct="1"/>
            <a:r>
              <a:rPr lang="en-US" dirty="0"/>
              <a:t>Graphs</a:t>
            </a:r>
          </a:p>
        </p:txBody>
      </p:sp>
      <p:sp>
        <p:nvSpPr>
          <p:cNvPr id="5" name="Text Box 4"/>
          <p:cNvSpPr txBox="1">
            <a:spLocks noChangeArrowheads="1"/>
          </p:cNvSpPr>
          <p:nvPr/>
        </p:nvSpPr>
        <p:spPr bwMode="auto">
          <a:xfrm>
            <a:off x="3743813" y="4191001"/>
            <a:ext cx="46218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t>CSE 3318– Algorithms and Data Structures</a:t>
            </a:r>
          </a:p>
          <a:p>
            <a:pPr algn="ctr" eaLnBrk="1" hangingPunct="1"/>
            <a:r>
              <a:rPr lang="en-US" dirty="0"/>
              <a:t>Alexandra Stefan</a:t>
            </a:r>
          </a:p>
          <a:p>
            <a:pPr algn="ctr" eaLnBrk="1" hangingPunct="1"/>
            <a:r>
              <a:rPr lang="en-US" dirty="0"/>
              <a:t>University of Texas at Arlington</a:t>
            </a:r>
          </a:p>
          <a:p>
            <a:pPr algn="ctr" eaLnBrk="1" hangingPunct="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2" name="Date Placeholder 1"/>
          <p:cNvSpPr>
            <a:spLocks noGrp="1"/>
          </p:cNvSpPr>
          <p:nvPr>
            <p:ph type="dt" sz="half" idx="10"/>
          </p:nvPr>
        </p:nvSpPr>
        <p:spPr/>
        <p:txBody>
          <a:bodyPr/>
          <a:lstStyle/>
          <a:p>
            <a:fld id="{618D3B09-1E9D-4742-B5DB-178199AA675F}" type="datetime1">
              <a:rPr lang="en-US" smtClean="0"/>
              <a:t>4/13/2023</a:t>
            </a:fld>
            <a:endParaRPr lang="en-US" dirty="0"/>
          </a:p>
        </p:txBody>
      </p:sp>
    </p:spTree>
    <p:extLst>
      <p:ext uri="{BB962C8B-B14F-4D97-AF65-F5344CB8AC3E}">
        <p14:creationId xmlns:p14="http://schemas.microsoft.com/office/powerpoint/2010/main" val="325510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304801"/>
            <a:ext cx="3048000" cy="1297707"/>
          </a:xfrm>
        </p:spPr>
        <p:txBody>
          <a:bodyPr/>
          <a:lstStyle/>
          <a:p>
            <a:r>
              <a:rPr lang="en-US" sz="2400" dirty="0"/>
              <a:t>C implementation for Adjacency Matrix (Undirected graph )</a:t>
            </a:r>
          </a:p>
        </p:txBody>
      </p:sp>
      <p:sp>
        <p:nvSpPr>
          <p:cNvPr id="3" name="Content Placeholder 2"/>
          <p:cNvSpPr>
            <a:spLocks noGrp="1"/>
          </p:cNvSpPr>
          <p:nvPr>
            <p:ph idx="1"/>
          </p:nvPr>
        </p:nvSpPr>
        <p:spPr>
          <a:xfrm>
            <a:off x="1752600" y="0"/>
            <a:ext cx="5791200" cy="6858000"/>
          </a:xfrm>
        </p:spPr>
        <p:txBody>
          <a:bodyPr/>
          <a:lstStyle/>
          <a:p>
            <a:pPr marL="0" indent="0">
              <a:buNone/>
            </a:pPr>
            <a:r>
              <a:rPr lang="en-US" sz="1400" b="1" dirty="0" err="1">
                <a:latin typeface="Courier New" panose="02070309020205020404" pitchFamily="49" charset="0"/>
                <a:cs typeface="Courier New" panose="02070309020205020404" pitchFamily="49" charset="0"/>
              </a:rPr>
              <a:t>typedef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struct_graph</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a:t>
            </a:r>
          </a:p>
          <a:p>
            <a:pPr marL="0" indent="0">
              <a:buNone/>
            </a:pP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struct_graph</a:t>
            </a:r>
            <a:r>
              <a:rPr lang="en-US" sz="1400" b="1" dirty="0">
                <a:latin typeface="Courier New" panose="02070309020205020404" pitchFamily="49" charset="0"/>
                <a:cs typeface="Courier New" panose="02070309020205020404" pitchFamily="49" charset="0"/>
              </a:rPr>
              <a:t> {</a:t>
            </a:r>
          </a:p>
          <a:p>
            <a:pPr marL="0" indent="0">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undirected;</a:t>
            </a:r>
          </a:p>
          <a:p>
            <a:pPr marL="0"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int V;</a:t>
            </a:r>
          </a:p>
          <a:p>
            <a:pPr marL="0" indent="0">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 E;</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newGraph</a:t>
            </a:r>
            <a:r>
              <a:rPr lang="en-US" sz="1400" b="1" dirty="0">
                <a:latin typeface="Courier New" panose="02070309020205020404" pitchFamily="49" charset="0"/>
                <a:cs typeface="Courier New" panose="02070309020205020404" pitchFamily="49" charset="0"/>
              </a:rPr>
              <a:t>(int V, int undirected)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res = </a:t>
            </a:r>
            <a:r>
              <a:rPr lang="en-US" sz="1400" b="1" dirty="0" err="1">
                <a:solidFill>
                  <a:srgbClr val="FF0000"/>
                </a:solidFill>
                <a:latin typeface="Courier New" panose="02070309020205020404" pitchFamily="49" charset="0"/>
                <a:cs typeface="Courier New" panose="02070309020205020404" pitchFamily="49" charset="0"/>
              </a:rPr>
              <a:t>malloc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struct_graph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res-&gt;undirected = undirected;</a:t>
            </a:r>
          </a:p>
          <a:p>
            <a:pPr marL="0" indent="0">
              <a:buNone/>
            </a:pPr>
            <a:r>
              <a:rPr lang="en-US" sz="1400" b="1" dirty="0">
                <a:latin typeface="Courier New" panose="02070309020205020404" pitchFamily="49" charset="0"/>
                <a:cs typeface="Courier New" panose="02070309020205020404" pitchFamily="49" charset="0"/>
              </a:rPr>
              <a:t>  res-&gt;V = V;</a:t>
            </a:r>
          </a:p>
          <a:p>
            <a:pPr marL="0" indent="0">
              <a:buNone/>
            </a:pPr>
            <a:r>
              <a:rPr lang="en-US" sz="1400" b="1" dirty="0">
                <a:latin typeface="Courier New" panose="02070309020205020404" pitchFamily="49" charset="0"/>
                <a:cs typeface="Courier New" panose="02070309020205020404" pitchFamily="49" charset="0"/>
              </a:rPr>
              <a:t>  res-&gt;E = </a:t>
            </a:r>
            <a:r>
              <a:rPr lang="en-US" sz="1400" b="1" dirty="0">
                <a:solidFill>
                  <a:srgbClr val="FF0000"/>
                </a:solidFill>
                <a:latin typeface="Courier New" panose="02070309020205020404" pitchFamily="49" charset="0"/>
                <a:cs typeface="Courier New" panose="02070309020205020404" pitchFamily="49" charset="0"/>
              </a:rPr>
              <a:t>alloc_2d(V, V);</a:t>
            </a:r>
          </a:p>
          <a:p>
            <a:pPr marL="0" indent="0">
              <a:buNone/>
            </a:pPr>
            <a:r>
              <a:rPr lang="en-US" sz="1200" b="1" dirty="0">
                <a:latin typeface="Courier New" panose="02070309020205020404" pitchFamily="49" charset="0"/>
                <a:cs typeface="Courier New" panose="02070309020205020404" pitchFamily="49" charset="0"/>
              </a:rPr>
              <a:t>// the graph contains no edges (also 0 from </a:t>
            </a:r>
            <a:r>
              <a:rPr lang="en-US" sz="1200" b="1" dirty="0" err="1">
                <a:latin typeface="Courier New" panose="02070309020205020404" pitchFamily="49" charset="0"/>
                <a:cs typeface="Courier New" panose="02070309020205020404" pitchFamily="49" charset="0"/>
              </a:rPr>
              <a:t>caloc</a:t>
            </a:r>
            <a:r>
              <a:rPr lang="en-US" sz="12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for (int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V;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for (int j = 0; j &lt; V; </a:t>
            </a:r>
            <a:r>
              <a:rPr lang="en-US" sz="1400" b="1" dirty="0" err="1">
                <a:latin typeface="Courier New" panose="02070309020205020404" pitchFamily="49" charset="0"/>
                <a:cs typeface="Courier New" panose="02070309020205020404" pitchFamily="49" charset="0"/>
              </a:rPr>
              <a:t>j++</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res-&gt;E[</a:t>
            </a:r>
            <a:r>
              <a:rPr lang="en-US" sz="1400" b="1" dirty="0" err="1">
                <a:solidFill>
                  <a:srgbClr val="FF0000"/>
                </a:solidFill>
                <a:latin typeface="Courier New" panose="02070309020205020404" pitchFamily="49" charset="0"/>
                <a:cs typeface="Courier New" panose="02070309020205020404" pitchFamily="49" charset="0"/>
              </a:rPr>
              <a:t>i</a:t>
            </a:r>
            <a:r>
              <a:rPr lang="en-US" sz="1400" b="1" dirty="0">
                <a:solidFill>
                  <a:srgbClr val="FF0000"/>
                </a:solidFill>
                <a:latin typeface="Courier New" panose="02070309020205020404" pitchFamily="49" charset="0"/>
                <a:cs typeface="Courier New" panose="02070309020205020404" pitchFamily="49" charset="0"/>
              </a:rPr>
              <a:t>][j] = 0</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res;</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int </a:t>
            </a:r>
            <a:r>
              <a:rPr lang="en-US" sz="1400" b="1" dirty="0" err="1">
                <a:solidFill>
                  <a:srgbClr val="FF0000"/>
                </a:solidFill>
                <a:latin typeface="Courier New" panose="02070309020205020404" pitchFamily="49" charset="0"/>
                <a:cs typeface="Courier New" panose="02070309020205020404" pitchFamily="49" charset="0"/>
              </a:rPr>
              <a:t>edgeExists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g, int x, int y){  //</a:t>
            </a:r>
            <a:r>
              <a:rPr lang="el-GR" sz="1400" u="sng" dirty="0"/>
              <a:t> </a:t>
            </a:r>
            <a:r>
              <a:rPr lang="en-US" sz="1400" u="sng" dirty="0"/>
              <a:t> </a:t>
            </a:r>
            <a:r>
              <a:rPr lang="el-GR" sz="1400" u="sng" dirty="0"/>
              <a:t>Θ</a:t>
            </a:r>
            <a:r>
              <a:rPr lang="en-US" sz="1400" u="sng" dirty="0"/>
              <a:t>(1)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return g-&gt;E[x][y];  </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void </a:t>
            </a:r>
            <a:r>
              <a:rPr lang="en-US" sz="1400" b="1" dirty="0" err="1">
                <a:solidFill>
                  <a:srgbClr val="FF0000"/>
                </a:solidFill>
                <a:latin typeface="Courier New" panose="02070309020205020404" pitchFamily="49" charset="0"/>
                <a:cs typeface="Courier New" panose="02070309020205020404" pitchFamily="49" charset="0"/>
              </a:rPr>
              <a:t>addEdge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g, int x, int y){    //</a:t>
            </a:r>
            <a:r>
              <a:rPr lang="el-GR" sz="1400" u="sng" dirty="0"/>
              <a:t> </a:t>
            </a:r>
            <a:r>
              <a:rPr lang="en-US" sz="1400" u="sng" dirty="0"/>
              <a:t> </a:t>
            </a:r>
            <a:r>
              <a:rPr lang="el-GR" sz="1400" u="sng" dirty="0"/>
              <a:t>Θ</a:t>
            </a:r>
            <a:r>
              <a:rPr lang="en-US" sz="1400" u="sng" dirty="0"/>
              <a:t>(1)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solidFill>
                  <a:srgbClr val="FF0000"/>
                </a:solidFill>
                <a:latin typeface="Courier New" panose="02070309020205020404" pitchFamily="49" charset="0"/>
                <a:cs typeface="Courier New" panose="02070309020205020404" pitchFamily="49" charset="0"/>
              </a:rPr>
              <a:t>   g-&gt;E[x][y] = 1; </a:t>
            </a:r>
          </a:p>
          <a:p>
            <a:pPr marL="0" indent="0">
              <a:buNone/>
            </a:pPr>
            <a:r>
              <a:rPr lang="en-US" sz="1400" b="1" dirty="0">
                <a:solidFill>
                  <a:srgbClr val="FF0000"/>
                </a:solidFill>
                <a:latin typeface="Courier New" panose="02070309020205020404" pitchFamily="49" charset="0"/>
                <a:cs typeface="Courier New" panose="02070309020205020404" pitchFamily="49" charset="0"/>
              </a:rPr>
              <a:t>   if (g-&gt;undirected ==1)    g-&gt;E[y][x] = 1;</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void </a:t>
            </a:r>
            <a:r>
              <a:rPr lang="en-US" sz="1400" b="1" dirty="0" err="1">
                <a:solidFill>
                  <a:srgbClr val="FF0000"/>
                </a:solidFill>
                <a:latin typeface="Courier New" panose="02070309020205020404" pitchFamily="49" charset="0"/>
                <a:cs typeface="Courier New" panose="02070309020205020404" pitchFamily="49" charset="0"/>
              </a:rPr>
              <a:t>removeEdge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g, int x, int y){  //</a:t>
            </a:r>
            <a:r>
              <a:rPr lang="el-GR" sz="1400" u="sng" dirty="0"/>
              <a:t>Θ</a:t>
            </a:r>
            <a:r>
              <a:rPr lang="en-US" sz="1400" u="sng" dirty="0"/>
              <a:t>(1)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solidFill>
                  <a:srgbClr val="FF0000"/>
                </a:solidFill>
                <a:latin typeface="Courier New" panose="02070309020205020404" pitchFamily="49" charset="0"/>
                <a:cs typeface="Courier New" panose="02070309020205020404" pitchFamily="49" charset="0"/>
              </a:rPr>
              <a:t>   g-&gt;E[x][y] = 0;</a:t>
            </a:r>
          </a:p>
          <a:p>
            <a:pPr marL="0" indent="0">
              <a:buNone/>
            </a:pPr>
            <a:r>
              <a:rPr lang="en-US" sz="1400" b="1" dirty="0">
                <a:solidFill>
                  <a:srgbClr val="FF0000"/>
                </a:solidFill>
                <a:latin typeface="Courier New" panose="02070309020205020404" pitchFamily="49" charset="0"/>
                <a:cs typeface="Courier New" panose="02070309020205020404" pitchFamily="49" charset="0"/>
              </a:rPr>
              <a:t>   if (g-&gt;undirected ==1)    g-&gt;E[y][x] = 0;</a:t>
            </a:r>
          </a:p>
          <a:p>
            <a:pPr marL="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5" name="Content Placeholder 39"/>
          <p:cNvGraphicFramePr>
            <a:graphicFrameLocks/>
          </p:cNvGraphicFramePr>
          <p:nvPr>
            <p:extLst>
              <p:ext uri="{D42A27DB-BD31-4B8C-83A1-F6EECF244321}">
                <p14:modId xmlns:p14="http://schemas.microsoft.com/office/powerpoint/2010/main" val="1820714541"/>
              </p:ext>
            </p:extLst>
          </p:nvPr>
        </p:nvGraphicFramePr>
        <p:xfrm>
          <a:off x="7734302" y="2472219"/>
          <a:ext cx="2666997" cy="2667006"/>
        </p:xfrm>
        <a:graphic>
          <a:graphicData uri="http://schemas.openxmlformats.org/drawingml/2006/table">
            <a:tbl>
              <a:tblPr firstRow="1" bandRow="1">
                <a:tableStyleId>{5C22544A-7EE6-4342-B048-85BDC9FD1C3A}</a:tableStyleId>
              </a:tblPr>
              <a:tblGrid>
                <a:gridCol w="296333">
                  <a:extLst>
                    <a:ext uri="{9D8B030D-6E8A-4147-A177-3AD203B41FA5}">
                      <a16:colId xmlns:a16="http://schemas.microsoft.com/office/drawing/2014/main" val="20000"/>
                    </a:ext>
                  </a:extLst>
                </a:gridCol>
                <a:gridCol w="296333">
                  <a:extLst>
                    <a:ext uri="{9D8B030D-6E8A-4147-A177-3AD203B41FA5}">
                      <a16:colId xmlns:a16="http://schemas.microsoft.com/office/drawing/2014/main" val="20001"/>
                    </a:ext>
                  </a:extLst>
                </a:gridCol>
                <a:gridCol w="296333">
                  <a:extLst>
                    <a:ext uri="{9D8B030D-6E8A-4147-A177-3AD203B41FA5}">
                      <a16:colId xmlns:a16="http://schemas.microsoft.com/office/drawing/2014/main" val="20002"/>
                    </a:ext>
                  </a:extLst>
                </a:gridCol>
                <a:gridCol w="296333">
                  <a:extLst>
                    <a:ext uri="{9D8B030D-6E8A-4147-A177-3AD203B41FA5}">
                      <a16:colId xmlns:a16="http://schemas.microsoft.com/office/drawing/2014/main" val="20003"/>
                    </a:ext>
                  </a:extLst>
                </a:gridCol>
                <a:gridCol w="296333">
                  <a:extLst>
                    <a:ext uri="{9D8B030D-6E8A-4147-A177-3AD203B41FA5}">
                      <a16:colId xmlns:a16="http://schemas.microsoft.com/office/drawing/2014/main" val="20004"/>
                    </a:ext>
                  </a:extLst>
                </a:gridCol>
                <a:gridCol w="296333">
                  <a:extLst>
                    <a:ext uri="{9D8B030D-6E8A-4147-A177-3AD203B41FA5}">
                      <a16:colId xmlns:a16="http://schemas.microsoft.com/office/drawing/2014/main" val="20005"/>
                    </a:ext>
                  </a:extLst>
                </a:gridCol>
                <a:gridCol w="296333">
                  <a:extLst>
                    <a:ext uri="{9D8B030D-6E8A-4147-A177-3AD203B41FA5}">
                      <a16:colId xmlns:a16="http://schemas.microsoft.com/office/drawing/2014/main" val="20006"/>
                    </a:ext>
                  </a:extLst>
                </a:gridCol>
                <a:gridCol w="296333">
                  <a:extLst>
                    <a:ext uri="{9D8B030D-6E8A-4147-A177-3AD203B41FA5}">
                      <a16:colId xmlns:a16="http://schemas.microsoft.com/office/drawing/2014/main" val="20007"/>
                    </a:ext>
                  </a:extLst>
                </a:gridCol>
                <a:gridCol w="296333">
                  <a:extLst>
                    <a:ext uri="{9D8B030D-6E8A-4147-A177-3AD203B41FA5}">
                      <a16:colId xmlns:a16="http://schemas.microsoft.com/office/drawing/2014/main" val="20008"/>
                    </a:ext>
                  </a:extLst>
                </a:gridCol>
              </a:tblGrid>
              <a:tr h="296334">
                <a:tc>
                  <a:txBody>
                    <a:bodyPr/>
                    <a:lstStyle/>
                    <a:p>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5</a:t>
                      </a:r>
                    </a:p>
                  </a:txBody>
                  <a:tcPr/>
                </a:tc>
                <a:tc>
                  <a:txBody>
                    <a:bodyPr/>
                    <a:lstStyle/>
                    <a:p>
                      <a:r>
                        <a:rPr lang="en-US" sz="1200" dirty="0"/>
                        <a:t>6</a:t>
                      </a:r>
                    </a:p>
                  </a:txBody>
                  <a:tcPr/>
                </a:tc>
                <a:tc>
                  <a:txBody>
                    <a:bodyPr/>
                    <a:lstStyle/>
                    <a:p>
                      <a:r>
                        <a:rPr lang="en-US" sz="1200" dirty="0"/>
                        <a:t>7</a:t>
                      </a:r>
                    </a:p>
                  </a:txBody>
                  <a:tcPr/>
                </a:tc>
                <a:extLst>
                  <a:ext uri="{0D108BD9-81ED-4DB2-BD59-A6C34878D82A}">
                    <a16:rowId xmlns:a16="http://schemas.microsoft.com/office/drawing/2014/main" val="10000"/>
                  </a:ext>
                </a:extLst>
              </a:tr>
              <a:tr h="296334">
                <a:tc>
                  <a:txBody>
                    <a:bodyPr/>
                    <a:lstStyle/>
                    <a:p>
                      <a:r>
                        <a:rPr lang="en-US" sz="1200" b="1" dirty="0">
                          <a:solidFill>
                            <a:srgbClr val="FF0000"/>
                          </a:solidFill>
                        </a:rPr>
                        <a:t>0</a:t>
                      </a:r>
                    </a:p>
                  </a:txBody>
                  <a:tcPr/>
                </a:tc>
                <a:tc>
                  <a:txBody>
                    <a:bodyPr/>
                    <a:lstStyle/>
                    <a:p>
                      <a:r>
                        <a:rPr lang="en-US" sz="1200" b="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1"/>
                  </a:ext>
                </a:extLst>
              </a:tr>
              <a:tr h="296334">
                <a:tc>
                  <a:txBody>
                    <a:bodyPr/>
                    <a:lstStyle/>
                    <a:p>
                      <a:r>
                        <a:rPr lang="en-US" sz="1200" b="1" dirty="0">
                          <a:solidFill>
                            <a:srgbClr val="FF0000"/>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2"/>
                  </a:ext>
                </a:extLst>
              </a:tr>
              <a:tr h="296334">
                <a:tc>
                  <a:txBody>
                    <a:bodyPr/>
                    <a:lstStyle/>
                    <a:p>
                      <a:r>
                        <a:rPr lang="en-US" sz="1200" b="1" dirty="0">
                          <a:solidFill>
                            <a:srgbClr val="FF0000"/>
                          </a:solidFill>
                        </a:rPr>
                        <a:t>2</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3"/>
                  </a:ext>
                </a:extLst>
              </a:tr>
              <a:tr h="296334">
                <a:tc>
                  <a:txBody>
                    <a:bodyPr/>
                    <a:lstStyle/>
                    <a:p>
                      <a:r>
                        <a:rPr lang="en-US" sz="1200" b="1" dirty="0">
                          <a:solidFill>
                            <a:srgbClr val="FF0000"/>
                          </a:solidFill>
                        </a:rPr>
                        <a:t>3</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4"/>
                  </a:ext>
                </a:extLst>
              </a:tr>
              <a:tr h="296334">
                <a:tc>
                  <a:txBody>
                    <a:bodyPr/>
                    <a:lstStyle/>
                    <a:p>
                      <a:r>
                        <a:rPr lang="en-US" sz="1200" b="1" dirty="0">
                          <a:solidFill>
                            <a:srgbClr val="FF0000"/>
                          </a:solidFill>
                        </a:rPr>
                        <a:t>4</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5"/>
                  </a:ext>
                </a:extLst>
              </a:tr>
              <a:tr h="296334">
                <a:tc>
                  <a:txBody>
                    <a:bodyPr/>
                    <a:lstStyle/>
                    <a:p>
                      <a:r>
                        <a:rPr lang="en-US" sz="1200" b="1" dirty="0">
                          <a:solidFill>
                            <a:srgbClr val="FF0000"/>
                          </a:solidFill>
                        </a:rPr>
                        <a:t>5</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6"/>
                  </a:ext>
                </a:extLst>
              </a:tr>
              <a:tr h="296334">
                <a:tc>
                  <a:txBody>
                    <a:bodyPr/>
                    <a:lstStyle/>
                    <a:p>
                      <a:r>
                        <a:rPr lang="en-US" sz="1200" b="1" dirty="0">
                          <a:solidFill>
                            <a:srgbClr val="FF0000"/>
                          </a:solidFill>
                        </a:rPr>
                        <a:t>6</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7"/>
                  </a:ext>
                </a:extLst>
              </a:tr>
              <a:tr h="296334">
                <a:tc>
                  <a:txBody>
                    <a:bodyPr/>
                    <a:lstStyle/>
                    <a:p>
                      <a:r>
                        <a:rPr lang="en-US" sz="1200" b="1" dirty="0">
                          <a:solidFill>
                            <a:srgbClr val="FF0000"/>
                          </a:solidFill>
                        </a:rPr>
                        <a:t>7</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7" name="TextBox 6"/>
          <p:cNvSpPr txBox="1"/>
          <p:nvPr/>
        </p:nvSpPr>
        <p:spPr>
          <a:xfrm>
            <a:off x="7368700" y="5334001"/>
            <a:ext cx="3299301" cy="1169551"/>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destroyGraph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graphPT</a:t>
            </a:r>
            <a:r>
              <a:rPr lang="en-US" sz="1400" b="1" dirty="0">
                <a:latin typeface="Courier New" panose="02070309020205020404" pitchFamily="49" charset="0"/>
                <a:cs typeface="Courier New" panose="02070309020205020404" pitchFamily="49" charset="0"/>
              </a:rPr>
              <a:t> g){</a:t>
            </a:r>
          </a:p>
          <a:p>
            <a:r>
              <a:rPr lang="en-US" sz="1400" b="1" dirty="0">
                <a:latin typeface="Courier New" panose="02070309020205020404" pitchFamily="49" charset="0"/>
                <a:cs typeface="Courier New" panose="02070309020205020404" pitchFamily="49" charset="0"/>
              </a:rPr>
              <a:t>   if (g == NULL) return;</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free_2d(g-&gt;E, g-&gt;V, g-&gt;V);</a:t>
            </a:r>
          </a:p>
          <a:p>
            <a:r>
              <a:rPr lang="en-US" sz="1400" b="1" dirty="0">
                <a:solidFill>
                  <a:srgbClr val="FF0000"/>
                </a:solidFill>
                <a:latin typeface="Courier New" panose="02070309020205020404" pitchFamily="49" charset="0"/>
                <a:cs typeface="Courier New" panose="02070309020205020404" pitchFamily="49" charset="0"/>
              </a:rPr>
              <a:t>   free(g);</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051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extBox 4"/>
          <p:cNvSpPr txBox="1"/>
          <p:nvPr/>
        </p:nvSpPr>
        <p:spPr>
          <a:xfrm>
            <a:off x="1676400" y="788974"/>
            <a:ext cx="6628738" cy="5047536"/>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 the memory allocated by this function is initialized to 0</a:t>
            </a: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alloc_2d(</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rows,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columns)</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row;</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allocate space to keep a pointer for each row</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table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calloc</a:t>
            </a:r>
            <a:r>
              <a:rPr lang="en-US" sz="1400" dirty="0">
                <a:latin typeface="Courier New" panose="02070309020205020404" pitchFamily="49" charset="0"/>
                <a:cs typeface="Courier New" panose="02070309020205020404" pitchFamily="49" charset="0"/>
              </a:rPr>
              <a:t>(rows ,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VERY IMPORTANT: allocate the space for each row</a:t>
            </a:r>
          </a:p>
          <a:p>
            <a:r>
              <a:rPr lang="en-US" sz="1400" dirty="0">
                <a:latin typeface="Courier New" panose="02070309020205020404" pitchFamily="49" charset="0"/>
                <a:cs typeface="Courier New" panose="02070309020205020404" pitchFamily="49" charset="0"/>
              </a:rPr>
              <a:t>   for (row = 0; row &lt; rows; row++)</a:t>
            </a:r>
          </a:p>
          <a:p>
            <a:r>
              <a:rPr lang="en-US" sz="1400" dirty="0">
                <a:latin typeface="Courier New" panose="02070309020205020404" pitchFamily="49" charset="0"/>
                <a:cs typeface="Courier New" panose="02070309020205020404" pitchFamily="49" charset="0"/>
              </a:rPr>
              <a:t>      table[row]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calloc</a:t>
            </a:r>
            <a:r>
              <a:rPr lang="en-US" sz="1400" dirty="0">
                <a:latin typeface="Courier New" panose="02070309020205020404" pitchFamily="49" charset="0"/>
                <a:cs typeface="Courier New" panose="02070309020205020404" pitchFamily="49" charset="0"/>
              </a:rPr>
              <a:t>(columns ,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table;</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void free_2d(</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array,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rows,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columns)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VERY IMPORTANT: free the space for each row</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row = 0; row &lt; rows; row++)</a:t>
            </a:r>
          </a:p>
          <a:p>
            <a:r>
              <a:rPr lang="en-US" sz="1400" dirty="0">
                <a:latin typeface="Courier New" panose="02070309020205020404" pitchFamily="49" charset="0"/>
                <a:cs typeface="Courier New" panose="02070309020205020404" pitchFamily="49" charset="0"/>
              </a:rPr>
              <a:t>      free(array[row]);</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free the space with the pointer to each row.</a:t>
            </a:r>
          </a:p>
          <a:p>
            <a:r>
              <a:rPr lang="en-US" sz="1400" dirty="0">
                <a:latin typeface="Courier New" panose="02070309020205020404" pitchFamily="49" charset="0"/>
                <a:cs typeface="Courier New" panose="02070309020205020404" pitchFamily="49" charset="0"/>
              </a:rPr>
              <a:t>   free(array);</a:t>
            </a:r>
          </a:p>
          <a:p>
            <a:r>
              <a:rPr lang="en-US" sz="1400" dirty="0">
                <a:latin typeface="Courier New" panose="02070309020205020404" pitchFamily="49" charset="0"/>
                <a:cs typeface="Courier New" panose="02070309020205020404" pitchFamily="49" charset="0"/>
              </a:rPr>
              <a:t>}</a:t>
            </a:r>
          </a:p>
        </p:txBody>
      </p:sp>
      <p:sp>
        <p:nvSpPr>
          <p:cNvPr id="2" name="TextBox 1"/>
          <p:cNvSpPr txBox="1"/>
          <p:nvPr/>
        </p:nvSpPr>
        <p:spPr>
          <a:xfrm>
            <a:off x="3810001" y="228600"/>
            <a:ext cx="3606115" cy="369332"/>
          </a:xfrm>
          <a:prstGeom prst="rect">
            <a:avLst/>
          </a:prstGeom>
          <a:noFill/>
        </p:spPr>
        <p:txBody>
          <a:bodyPr wrap="none" rtlCol="0">
            <a:spAutoFit/>
          </a:bodyPr>
          <a:lstStyle/>
          <a:p>
            <a:r>
              <a:rPr lang="en-US" dirty="0"/>
              <a:t>Dynamic 2D array (allocate and free)</a:t>
            </a:r>
          </a:p>
        </p:txBody>
      </p:sp>
      <p:sp>
        <p:nvSpPr>
          <p:cNvPr id="3" name="TextBox 2"/>
          <p:cNvSpPr txBox="1"/>
          <p:nvPr/>
        </p:nvSpPr>
        <p:spPr>
          <a:xfrm>
            <a:off x="8481391" y="1143000"/>
            <a:ext cx="1828800" cy="923330"/>
          </a:xfrm>
          <a:prstGeom prst="rect">
            <a:avLst/>
          </a:prstGeom>
          <a:noFill/>
          <a:ln>
            <a:solidFill>
              <a:schemeClr val="bg1">
                <a:lumMod val="65000"/>
              </a:schemeClr>
            </a:solidFill>
          </a:ln>
        </p:spPr>
        <p:txBody>
          <a:bodyPr wrap="square" rtlCol="0">
            <a:spAutoFit/>
          </a:bodyPr>
          <a:lstStyle/>
          <a:p>
            <a:r>
              <a:rPr lang="en-US" dirty="0"/>
              <a:t>Draw a picture with the data representation.</a:t>
            </a:r>
          </a:p>
        </p:txBody>
      </p:sp>
    </p:spTree>
    <p:extLst>
      <p:ext uri="{BB962C8B-B14F-4D97-AF65-F5344CB8AC3E}">
        <p14:creationId xmlns:p14="http://schemas.microsoft.com/office/powerpoint/2010/main" val="272429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Lists</a:t>
            </a:r>
          </a:p>
        </p:txBody>
      </p:sp>
      <p:sp>
        <p:nvSpPr>
          <p:cNvPr id="4" name="Slide Number Placeholder 3"/>
          <p:cNvSpPr>
            <a:spLocks noGrp="1"/>
          </p:cNvSpPr>
          <p:nvPr>
            <p:ph type="sldNum" sz="quarter" idx="12"/>
          </p:nvPr>
        </p:nvSpPr>
        <p:spPr>
          <a:xfrm>
            <a:off x="8458894" y="6381245"/>
            <a:ext cx="2133600" cy="365125"/>
          </a:xfrm>
        </p:spPr>
        <p:txBody>
          <a:bodyPr/>
          <a:lstStyle/>
          <a:p>
            <a:fld id="{B6F15528-21DE-4FAA-801E-634DDDAF4B2B}" type="slidenum">
              <a:rPr lang="en-US" smtClean="0"/>
              <a:pPr/>
              <a:t>12</a:t>
            </a:fld>
            <a:endParaRPr lang="en-US" dirty="0"/>
          </a:p>
        </p:txBody>
      </p:sp>
      <p:sp>
        <p:nvSpPr>
          <p:cNvPr id="13" name="Rectangle 12"/>
          <p:cNvSpPr/>
          <p:nvPr/>
        </p:nvSpPr>
        <p:spPr>
          <a:xfrm>
            <a:off x="2584057" y="3054696"/>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6349028" y="3276600"/>
            <a:ext cx="4199854" cy="3048000"/>
            <a:chOff x="864704" y="3048000"/>
            <a:chExt cx="4199854" cy="3048000"/>
          </a:xfrm>
        </p:grpSpPr>
        <p:grpSp>
          <p:nvGrpSpPr>
            <p:cNvPr id="15" name="Group 14"/>
            <p:cNvGrpSpPr/>
            <p:nvPr/>
          </p:nvGrpSpPr>
          <p:grpSpPr>
            <a:xfrm>
              <a:off x="2286000" y="3048000"/>
              <a:ext cx="457200" cy="466130"/>
              <a:chOff x="1676400" y="3424536"/>
              <a:chExt cx="457200" cy="466130"/>
            </a:xfrm>
          </p:grpSpPr>
          <p:sp>
            <p:nvSpPr>
              <p:cNvPr id="47" name="Oval 4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676400" y="3429000"/>
                <a:ext cx="416358" cy="461665"/>
              </a:xfrm>
              <a:prstGeom prst="rect">
                <a:avLst/>
              </a:prstGeom>
              <a:noFill/>
            </p:spPr>
            <p:txBody>
              <a:bodyPr wrap="square" rtlCol="0">
                <a:spAutoFit/>
              </a:bodyPr>
              <a:lstStyle/>
              <a:p>
                <a:pPr algn="ctr"/>
                <a:r>
                  <a:rPr lang="en-US" sz="2400" dirty="0"/>
                  <a:t> 0</a:t>
                </a:r>
              </a:p>
            </p:txBody>
          </p:sp>
        </p:grpSp>
        <p:grpSp>
          <p:nvGrpSpPr>
            <p:cNvPr id="16" name="Group 15"/>
            <p:cNvGrpSpPr/>
            <p:nvPr/>
          </p:nvGrpSpPr>
          <p:grpSpPr>
            <a:xfrm>
              <a:off x="2667000" y="4114800"/>
              <a:ext cx="457200" cy="466130"/>
              <a:chOff x="1676400" y="3424536"/>
              <a:chExt cx="457200" cy="466130"/>
            </a:xfrm>
          </p:grpSpPr>
          <p:sp>
            <p:nvSpPr>
              <p:cNvPr id="45" name="Oval 4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17" name="Group 16"/>
            <p:cNvGrpSpPr/>
            <p:nvPr/>
          </p:nvGrpSpPr>
          <p:grpSpPr>
            <a:xfrm>
              <a:off x="3429000" y="4563070"/>
              <a:ext cx="457200" cy="466130"/>
              <a:chOff x="1676400" y="3424536"/>
              <a:chExt cx="457200" cy="466130"/>
            </a:xfrm>
          </p:grpSpPr>
          <p:sp>
            <p:nvSpPr>
              <p:cNvPr id="43" name="Oval 4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18" name="Group 17"/>
            <p:cNvGrpSpPr/>
            <p:nvPr/>
          </p:nvGrpSpPr>
          <p:grpSpPr>
            <a:xfrm>
              <a:off x="3810000" y="3810000"/>
              <a:ext cx="457200" cy="466130"/>
              <a:chOff x="1676400" y="3424536"/>
              <a:chExt cx="457200" cy="466130"/>
            </a:xfrm>
          </p:grpSpPr>
          <p:sp>
            <p:nvSpPr>
              <p:cNvPr id="41" name="Oval 4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9" name="Group 18"/>
            <p:cNvGrpSpPr/>
            <p:nvPr/>
          </p:nvGrpSpPr>
          <p:grpSpPr>
            <a:xfrm>
              <a:off x="864704" y="5486400"/>
              <a:ext cx="457200" cy="466130"/>
              <a:chOff x="1676400" y="3424536"/>
              <a:chExt cx="457200" cy="466130"/>
            </a:xfrm>
          </p:grpSpPr>
          <p:sp>
            <p:nvSpPr>
              <p:cNvPr id="39" name="Oval 38"/>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676400" y="3429000"/>
                <a:ext cx="416358" cy="461665"/>
              </a:xfrm>
              <a:prstGeom prst="rect">
                <a:avLst/>
              </a:prstGeom>
              <a:noFill/>
            </p:spPr>
            <p:txBody>
              <a:bodyPr wrap="square" rtlCol="0">
                <a:spAutoFit/>
              </a:bodyPr>
              <a:lstStyle/>
              <a:p>
                <a:pPr algn="ctr"/>
                <a:r>
                  <a:rPr lang="en-US" sz="2400" dirty="0"/>
                  <a:t> 5</a:t>
                </a:r>
              </a:p>
            </p:txBody>
          </p:sp>
        </p:grpSp>
        <p:grpSp>
          <p:nvGrpSpPr>
            <p:cNvPr id="20" name="Group 19"/>
            <p:cNvGrpSpPr/>
            <p:nvPr/>
          </p:nvGrpSpPr>
          <p:grpSpPr>
            <a:xfrm>
              <a:off x="1951383" y="4800599"/>
              <a:ext cx="457200" cy="466130"/>
              <a:chOff x="1676400" y="3424536"/>
              <a:chExt cx="457200" cy="466130"/>
            </a:xfrm>
          </p:grpSpPr>
          <p:sp>
            <p:nvSpPr>
              <p:cNvPr id="37" name="Oval 3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6400" y="3429000"/>
                <a:ext cx="416358" cy="461665"/>
              </a:xfrm>
              <a:prstGeom prst="rect">
                <a:avLst/>
              </a:prstGeom>
              <a:noFill/>
            </p:spPr>
            <p:txBody>
              <a:bodyPr wrap="square" rtlCol="0">
                <a:spAutoFit/>
              </a:bodyPr>
              <a:lstStyle/>
              <a:p>
                <a:pPr algn="ctr"/>
                <a:r>
                  <a:rPr lang="en-US" sz="2400" dirty="0"/>
                  <a:t> 3</a:t>
                </a:r>
              </a:p>
            </p:txBody>
          </p:sp>
        </p:grpSp>
        <p:grpSp>
          <p:nvGrpSpPr>
            <p:cNvPr id="21" name="Group 20"/>
            <p:cNvGrpSpPr/>
            <p:nvPr/>
          </p:nvGrpSpPr>
          <p:grpSpPr>
            <a:xfrm>
              <a:off x="3540558" y="5629870"/>
              <a:ext cx="457200" cy="466130"/>
              <a:chOff x="1676400" y="3424536"/>
              <a:chExt cx="457200" cy="466130"/>
            </a:xfrm>
          </p:grpSpPr>
          <p:sp>
            <p:nvSpPr>
              <p:cNvPr id="35" name="Oval 3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22" name="Group 21"/>
            <p:cNvGrpSpPr/>
            <p:nvPr/>
          </p:nvGrpSpPr>
          <p:grpSpPr>
            <a:xfrm>
              <a:off x="4607358" y="3420069"/>
              <a:ext cx="457200" cy="466130"/>
              <a:chOff x="1676400" y="3424536"/>
              <a:chExt cx="457200" cy="466130"/>
            </a:xfrm>
          </p:grpSpPr>
          <p:sp>
            <p:nvSpPr>
              <p:cNvPr id="33" name="Oval 3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cxnSp>
          <p:nvCxnSpPr>
            <p:cNvPr id="23" name="Straight Connector 22"/>
            <p:cNvCxnSpPr>
              <a:stCxn id="47" idx="6"/>
              <a:endCxn id="34" idx="1"/>
            </p:cNvCxnSpPr>
            <p:nvPr/>
          </p:nvCxnSpPr>
          <p:spPr>
            <a:xfrm>
              <a:off x="2743200" y="3281065"/>
              <a:ext cx="1864158" cy="3743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7" idx="5"/>
            </p:cNvCxnSpPr>
            <p:nvPr/>
          </p:nvCxnSpPr>
          <p:spPr>
            <a:xfrm>
              <a:off x="2676245" y="3445867"/>
              <a:ext cx="1147550" cy="4403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0800" y="3505200"/>
              <a:ext cx="208179" cy="6140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39" idx="0"/>
            </p:cNvCxnSpPr>
            <p:nvPr/>
          </p:nvCxnSpPr>
          <p:spPr>
            <a:xfrm flipH="1">
              <a:off x="1093304" y="3505200"/>
              <a:ext cx="1345096" cy="1981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4" idx="0"/>
            </p:cNvCxnSpPr>
            <p:nvPr/>
          </p:nvCxnSpPr>
          <p:spPr>
            <a:xfrm>
              <a:off x="2676245" y="3468215"/>
              <a:ext cx="960934" cy="10993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9" idx="6"/>
            </p:cNvCxnSpPr>
            <p:nvPr/>
          </p:nvCxnSpPr>
          <p:spPr>
            <a:xfrm flipV="1">
              <a:off x="1321904" y="5186065"/>
              <a:ext cx="659296"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9" idx="6"/>
              <a:endCxn id="36" idx="1"/>
            </p:cNvCxnSpPr>
            <p:nvPr/>
          </p:nvCxnSpPr>
          <p:spPr>
            <a:xfrm>
              <a:off x="1321904" y="5719465"/>
              <a:ext cx="2218654" cy="1457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7" idx="5"/>
              <a:endCxn id="35" idx="1"/>
            </p:cNvCxnSpPr>
            <p:nvPr/>
          </p:nvCxnSpPr>
          <p:spPr>
            <a:xfrm>
              <a:off x="2341628" y="5198466"/>
              <a:ext cx="1265885" cy="499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35" idx="0"/>
            </p:cNvCxnSpPr>
            <p:nvPr/>
          </p:nvCxnSpPr>
          <p:spPr>
            <a:xfrm>
              <a:off x="3675279" y="5029199"/>
              <a:ext cx="93879" cy="600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4"/>
              <a:endCxn id="35" idx="7"/>
            </p:cNvCxnSpPr>
            <p:nvPr/>
          </p:nvCxnSpPr>
          <p:spPr>
            <a:xfrm flipH="1">
              <a:off x="3930803" y="3886199"/>
              <a:ext cx="905155" cy="181193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1801728" y="3830228"/>
            <a:ext cx="301686" cy="369332"/>
          </a:xfrm>
          <a:prstGeom prst="rect">
            <a:avLst/>
          </a:prstGeom>
          <a:noFill/>
        </p:spPr>
        <p:txBody>
          <a:bodyPr wrap="none" rtlCol="0">
            <a:spAutoFit/>
          </a:bodyPr>
          <a:lstStyle/>
          <a:p>
            <a:r>
              <a:rPr lang="en-US" dirty="0"/>
              <a:t>1</a:t>
            </a:r>
          </a:p>
        </p:txBody>
      </p:sp>
      <p:sp>
        <p:nvSpPr>
          <p:cNvPr id="52" name="TextBox 51"/>
          <p:cNvSpPr txBox="1"/>
          <p:nvPr/>
        </p:nvSpPr>
        <p:spPr>
          <a:xfrm>
            <a:off x="1798614" y="3440668"/>
            <a:ext cx="301686" cy="369332"/>
          </a:xfrm>
          <a:prstGeom prst="rect">
            <a:avLst/>
          </a:prstGeom>
          <a:noFill/>
        </p:spPr>
        <p:txBody>
          <a:bodyPr wrap="none" rtlCol="0">
            <a:spAutoFit/>
          </a:bodyPr>
          <a:lstStyle/>
          <a:p>
            <a:r>
              <a:rPr lang="en-US" dirty="0"/>
              <a:t>0</a:t>
            </a:r>
          </a:p>
        </p:txBody>
      </p:sp>
      <p:sp>
        <p:nvSpPr>
          <p:cNvPr id="53" name="TextBox 52"/>
          <p:cNvSpPr txBox="1"/>
          <p:nvPr/>
        </p:nvSpPr>
        <p:spPr>
          <a:xfrm>
            <a:off x="1798614" y="4583668"/>
            <a:ext cx="301686" cy="369332"/>
          </a:xfrm>
          <a:prstGeom prst="rect">
            <a:avLst/>
          </a:prstGeom>
          <a:noFill/>
        </p:spPr>
        <p:txBody>
          <a:bodyPr wrap="none" rtlCol="0">
            <a:spAutoFit/>
          </a:bodyPr>
          <a:lstStyle/>
          <a:p>
            <a:r>
              <a:rPr lang="en-US" dirty="0"/>
              <a:t>3</a:t>
            </a:r>
          </a:p>
        </p:txBody>
      </p:sp>
      <p:sp>
        <p:nvSpPr>
          <p:cNvPr id="54" name="TextBox 53"/>
          <p:cNvSpPr txBox="1"/>
          <p:nvPr/>
        </p:nvSpPr>
        <p:spPr>
          <a:xfrm>
            <a:off x="1798614" y="4191000"/>
            <a:ext cx="301686" cy="369332"/>
          </a:xfrm>
          <a:prstGeom prst="rect">
            <a:avLst/>
          </a:prstGeom>
          <a:noFill/>
        </p:spPr>
        <p:txBody>
          <a:bodyPr wrap="none" rtlCol="0">
            <a:spAutoFit/>
          </a:bodyPr>
          <a:lstStyle/>
          <a:p>
            <a:r>
              <a:rPr lang="en-US" dirty="0"/>
              <a:t>2</a:t>
            </a:r>
          </a:p>
        </p:txBody>
      </p:sp>
      <p:sp>
        <p:nvSpPr>
          <p:cNvPr id="55" name="TextBox 54"/>
          <p:cNvSpPr txBox="1"/>
          <p:nvPr/>
        </p:nvSpPr>
        <p:spPr>
          <a:xfrm>
            <a:off x="1798614" y="5334000"/>
            <a:ext cx="301686" cy="369332"/>
          </a:xfrm>
          <a:prstGeom prst="rect">
            <a:avLst/>
          </a:prstGeom>
          <a:noFill/>
        </p:spPr>
        <p:txBody>
          <a:bodyPr wrap="none" rtlCol="0">
            <a:spAutoFit/>
          </a:bodyPr>
          <a:lstStyle/>
          <a:p>
            <a:r>
              <a:rPr lang="en-US" dirty="0"/>
              <a:t>5</a:t>
            </a:r>
          </a:p>
        </p:txBody>
      </p:sp>
      <p:sp>
        <p:nvSpPr>
          <p:cNvPr id="56" name="TextBox 55"/>
          <p:cNvSpPr txBox="1"/>
          <p:nvPr/>
        </p:nvSpPr>
        <p:spPr>
          <a:xfrm>
            <a:off x="1798614" y="6107668"/>
            <a:ext cx="301686" cy="369332"/>
          </a:xfrm>
          <a:prstGeom prst="rect">
            <a:avLst/>
          </a:prstGeom>
          <a:noFill/>
        </p:spPr>
        <p:txBody>
          <a:bodyPr wrap="none" rtlCol="0">
            <a:spAutoFit/>
          </a:bodyPr>
          <a:lstStyle/>
          <a:p>
            <a:r>
              <a:rPr lang="en-US" dirty="0"/>
              <a:t>7</a:t>
            </a:r>
          </a:p>
        </p:txBody>
      </p:sp>
      <p:sp>
        <p:nvSpPr>
          <p:cNvPr id="57" name="TextBox 56"/>
          <p:cNvSpPr txBox="1"/>
          <p:nvPr/>
        </p:nvSpPr>
        <p:spPr>
          <a:xfrm>
            <a:off x="1798614" y="4953000"/>
            <a:ext cx="301686" cy="369332"/>
          </a:xfrm>
          <a:prstGeom prst="rect">
            <a:avLst/>
          </a:prstGeom>
          <a:noFill/>
        </p:spPr>
        <p:txBody>
          <a:bodyPr wrap="none" rtlCol="0">
            <a:spAutoFit/>
          </a:bodyPr>
          <a:lstStyle/>
          <a:p>
            <a:r>
              <a:rPr lang="en-US" dirty="0"/>
              <a:t>4</a:t>
            </a:r>
          </a:p>
        </p:txBody>
      </p:sp>
      <p:sp>
        <p:nvSpPr>
          <p:cNvPr id="58" name="TextBox 57"/>
          <p:cNvSpPr txBox="1"/>
          <p:nvPr/>
        </p:nvSpPr>
        <p:spPr>
          <a:xfrm>
            <a:off x="1798614" y="5726668"/>
            <a:ext cx="301686" cy="369332"/>
          </a:xfrm>
          <a:prstGeom prst="rect">
            <a:avLst/>
          </a:prstGeom>
          <a:noFill/>
        </p:spPr>
        <p:txBody>
          <a:bodyPr wrap="none" rtlCol="0">
            <a:spAutoFit/>
          </a:bodyPr>
          <a:lstStyle/>
          <a:p>
            <a:r>
              <a:rPr lang="en-US" dirty="0"/>
              <a:t>6</a:t>
            </a:r>
          </a:p>
        </p:txBody>
      </p:sp>
      <p:sp>
        <p:nvSpPr>
          <p:cNvPr id="63" name="Rectangle 62"/>
          <p:cNvSpPr/>
          <p:nvPr/>
        </p:nvSpPr>
        <p:spPr>
          <a:xfrm>
            <a:off x="2057400" y="3414809"/>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057400" y="379664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057400" y="4191000"/>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057400" y="457869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057400" y="49626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057400" y="53436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057400" y="574357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057400" y="613923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2607401" y="3054696"/>
            <a:ext cx="301686" cy="381000"/>
            <a:chOff x="1083401" y="3130896"/>
            <a:chExt cx="301686" cy="381000"/>
          </a:xfrm>
        </p:grpSpPr>
        <p:cxnSp>
          <p:nvCxnSpPr>
            <p:cNvPr id="72" name="Straight Connector 7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083401" y="3142564"/>
              <a:ext cx="301686" cy="369332"/>
            </a:xfrm>
            <a:prstGeom prst="rect">
              <a:avLst/>
            </a:prstGeom>
            <a:noFill/>
          </p:spPr>
          <p:txBody>
            <a:bodyPr wrap="none" rtlCol="0">
              <a:spAutoFit/>
            </a:bodyPr>
            <a:lstStyle/>
            <a:p>
              <a:r>
                <a:rPr lang="en-US" dirty="0"/>
                <a:t>5</a:t>
              </a:r>
            </a:p>
          </p:txBody>
        </p:sp>
      </p:grpSp>
      <p:sp>
        <p:nvSpPr>
          <p:cNvPr id="75" name="Rectangle 74"/>
          <p:cNvSpPr/>
          <p:nvPr/>
        </p:nvSpPr>
        <p:spPr>
          <a:xfrm>
            <a:off x="3429000" y="3048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3452344" y="3048000"/>
            <a:ext cx="301686" cy="381000"/>
            <a:chOff x="1083401" y="3130896"/>
            <a:chExt cx="301686" cy="381000"/>
          </a:xfrm>
        </p:grpSpPr>
        <p:cxnSp>
          <p:nvCxnSpPr>
            <p:cNvPr id="77" name="Straight Connector 7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79" name="Rectangle 78"/>
          <p:cNvSpPr/>
          <p:nvPr/>
        </p:nvSpPr>
        <p:spPr>
          <a:xfrm>
            <a:off x="4267200" y="3048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290544" y="3048000"/>
            <a:ext cx="301686" cy="381000"/>
            <a:chOff x="1083401" y="3130896"/>
            <a:chExt cx="301686" cy="381000"/>
          </a:xfrm>
        </p:grpSpPr>
        <p:cxnSp>
          <p:nvCxnSpPr>
            <p:cNvPr id="81" name="Straight Connector 8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83401" y="3142564"/>
              <a:ext cx="301686" cy="369332"/>
            </a:xfrm>
            <a:prstGeom prst="rect">
              <a:avLst/>
            </a:prstGeom>
            <a:noFill/>
          </p:spPr>
          <p:txBody>
            <a:bodyPr wrap="none" rtlCol="0">
              <a:spAutoFit/>
            </a:bodyPr>
            <a:lstStyle/>
            <a:p>
              <a:r>
                <a:rPr lang="en-US" dirty="0"/>
                <a:t>7</a:t>
              </a:r>
            </a:p>
          </p:txBody>
        </p:sp>
      </p:grpSp>
      <p:sp>
        <p:nvSpPr>
          <p:cNvPr id="83" name="Rectangle 82"/>
          <p:cNvSpPr/>
          <p:nvPr/>
        </p:nvSpPr>
        <p:spPr>
          <a:xfrm>
            <a:off x="5105400" y="3048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5128744" y="3048000"/>
            <a:ext cx="301686" cy="381000"/>
            <a:chOff x="1083401" y="3130896"/>
            <a:chExt cx="301686" cy="381000"/>
          </a:xfrm>
        </p:grpSpPr>
        <p:cxnSp>
          <p:nvCxnSpPr>
            <p:cNvPr id="85" name="Straight Connector 8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87" name="Rectangle 86"/>
          <p:cNvSpPr/>
          <p:nvPr/>
        </p:nvSpPr>
        <p:spPr>
          <a:xfrm>
            <a:off x="5943600" y="3048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5966944" y="3048000"/>
            <a:ext cx="301686" cy="381000"/>
            <a:chOff x="1083401" y="3130896"/>
            <a:chExt cx="301686" cy="381000"/>
          </a:xfrm>
        </p:grpSpPr>
        <p:cxnSp>
          <p:nvCxnSpPr>
            <p:cNvPr id="89" name="Straight Connector 8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83401" y="3142564"/>
              <a:ext cx="301686" cy="369332"/>
            </a:xfrm>
            <a:prstGeom prst="rect">
              <a:avLst/>
            </a:prstGeom>
            <a:noFill/>
          </p:spPr>
          <p:txBody>
            <a:bodyPr wrap="none" rtlCol="0">
              <a:spAutoFit/>
            </a:bodyPr>
            <a:lstStyle/>
            <a:p>
              <a:r>
                <a:rPr lang="en-US" dirty="0"/>
                <a:t>6</a:t>
              </a:r>
            </a:p>
          </p:txBody>
        </p:sp>
      </p:grpSp>
      <p:sp>
        <p:nvSpPr>
          <p:cNvPr id="91" name="Rectangle 90"/>
          <p:cNvSpPr/>
          <p:nvPr/>
        </p:nvSpPr>
        <p:spPr>
          <a:xfrm>
            <a:off x="2590800" y="3505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2614144" y="3505200"/>
            <a:ext cx="301686" cy="381000"/>
            <a:chOff x="1083401" y="3130896"/>
            <a:chExt cx="301686" cy="381000"/>
          </a:xfrm>
        </p:grpSpPr>
        <p:cxnSp>
          <p:nvCxnSpPr>
            <p:cNvPr id="93" name="Straight Connector 92"/>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95" name="Rectangle 94"/>
          <p:cNvSpPr/>
          <p:nvPr/>
        </p:nvSpPr>
        <p:spPr>
          <a:xfrm>
            <a:off x="2590800" y="3962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p:cNvGrpSpPr/>
          <p:nvPr/>
        </p:nvGrpSpPr>
        <p:grpSpPr>
          <a:xfrm>
            <a:off x="2614144" y="3962400"/>
            <a:ext cx="301686" cy="381000"/>
            <a:chOff x="1083401" y="3130896"/>
            <a:chExt cx="301686" cy="381000"/>
          </a:xfrm>
        </p:grpSpPr>
        <p:cxnSp>
          <p:nvCxnSpPr>
            <p:cNvPr id="97" name="Straight Connector 9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99" name="Rectangle 98"/>
          <p:cNvSpPr/>
          <p:nvPr/>
        </p:nvSpPr>
        <p:spPr>
          <a:xfrm>
            <a:off x="2590800" y="4419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2614144" y="4419600"/>
            <a:ext cx="301686" cy="381000"/>
            <a:chOff x="1083401" y="3130896"/>
            <a:chExt cx="301686" cy="381000"/>
          </a:xfrm>
        </p:grpSpPr>
        <p:cxnSp>
          <p:nvCxnSpPr>
            <p:cNvPr id="101" name="Straight Connector 10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083401" y="3142564"/>
              <a:ext cx="301686" cy="369332"/>
            </a:xfrm>
            <a:prstGeom prst="rect">
              <a:avLst/>
            </a:prstGeom>
            <a:noFill/>
          </p:spPr>
          <p:txBody>
            <a:bodyPr wrap="none" rtlCol="0">
              <a:spAutoFit/>
            </a:bodyPr>
            <a:lstStyle/>
            <a:p>
              <a:r>
                <a:rPr lang="en-US" dirty="0"/>
                <a:t>5</a:t>
              </a:r>
            </a:p>
          </p:txBody>
        </p:sp>
      </p:grpSp>
      <p:sp>
        <p:nvSpPr>
          <p:cNvPr id="103" name="Rectangle 102"/>
          <p:cNvSpPr/>
          <p:nvPr/>
        </p:nvSpPr>
        <p:spPr>
          <a:xfrm>
            <a:off x="3429000" y="4419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p:cNvGrpSpPr/>
          <p:nvPr/>
        </p:nvGrpSpPr>
        <p:grpSpPr>
          <a:xfrm>
            <a:off x="3452344" y="4419600"/>
            <a:ext cx="301686" cy="381000"/>
            <a:chOff x="1083401" y="3130896"/>
            <a:chExt cx="301686" cy="381000"/>
          </a:xfrm>
        </p:grpSpPr>
        <p:cxnSp>
          <p:nvCxnSpPr>
            <p:cNvPr id="105" name="Straight Connector 10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083401" y="3142564"/>
              <a:ext cx="301686" cy="369332"/>
            </a:xfrm>
            <a:prstGeom prst="rect">
              <a:avLst/>
            </a:prstGeom>
            <a:noFill/>
          </p:spPr>
          <p:txBody>
            <a:bodyPr wrap="none" rtlCol="0">
              <a:spAutoFit/>
            </a:bodyPr>
            <a:lstStyle/>
            <a:p>
              <a:r>
                <a:rPr lang="en-US" dirty="0"/>
                <a:t>4</a:t>
              </a:r>
            </a:p>
          </p:txBody>
        </p:sp>
      </p:grpSp>
      <p:sp>
        <p:nvSpPr>
          <p:cNvPr id="107" name="Rectangle 106"/>
          <p:cNvSpPr/>
          <p:nvPr/>
        </p:nvSpPr>
        <p:spPr>
          <a:xfrm>
            <a:off x="2590800" y="4876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2614144" y="4876800"/>
            <a:ext cx="301686" cy="381000"/>
            <a:chOff x="1083401" y="3130896"/>
            <a:chExt cx="301686" cy="381000"/>
          </a:xfrm>
        </p:grpSpPr>
        <p:cxnSp>
          <p:nvCxnSpPr>
            <p:cNvPr id="109" name="Straight Connector 10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83401" y="3142564"/>
              <a:ext cx="301686" cy="369332"/>
            </a:xfrm>
            <a:prstGeom prst="rect">
              <a:avLst/>
            </a:prstGeom>
            <a:noFill/>
          </p:spPr>
          <p:txBody>
            <a:bodyPr wrap="none" rtlCol="0">
              <a:spAutoFit/>
            </a:bodyPr>
            <a:lstStyle/>
            <a:p>
              <a:r>
                <a:rPr lang="en-US" dirty="0"/>
                <a:t>5</a:t>
              </a:r>
            </a:p>
          </p:txBody>
        </p:sp>
      </p:grpSp>
      <p:sp>
        <p:nvSpPr>
          <p:cNvPr id="111" name="Rectangle 110"/>
          <p:cNvSpPr/>
          <p:nvPr/>
        </p:nvSpPr>
        <p:spPr>
          <a:xfrm>
            <a:off x="3429000" y="4876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452344" y="4876800"/>
            <a:ext cx="301686" cy="381000"/>
            <a:chOff x="1083401" y="3130896"/>
            <a:chExt cx="301686" cy="381000"/>
          </a:xfrm>
        </p:grpSpPr>
        <p:cxnSp>
          <p:nvCxnSpPr>
            <p:cNvPr id="113" name="Straight Connector 112"/>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15" name="Rectangle 114"/>
          <p:cNvSpPr/>
          <p:nvPr/>
        </p:nvSpPr>
        <p:spPr>
          <a:xfrm>
            <a:off x="4267200" y="4876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4290544" y="4876800"/>
            <a:ext cx="301686" cy="381000"/>
            <a:chOff x="1083401" y="3130896"/>
            <a:chExt cx="301686" cy="381000"/>
          </a:xfrm>
        </p:grpSpPr>
        <p:cxnSp>
          <p:nvCxnSpPr>
            <p:cNvPr id="117" name="Straight Connector 11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083401" y="3142564"/>
              <a:ext cx="301686" cy="369332"/>
            </a:xfrm>
            <a:prstGeom prst="rect">
              <a:avLst/>
            </a:prstGeom>
            <a:noFill/>
          </p:spPr>
          <p:txBody>
            <a:bodyPr wrap="none" rtlCol="0">
              <a:spAutoFit/>
            </a:bodyPr>
            <a:lstStyle/>
            <a:p>
              <a:r>
                <a:rPr lang="en-US" dirty="0"/>
                <a:t>7</a:t>
              </a:r>
            </a:p>
          </p:txBody>
        </p:sp>
      </p:grpSp>
      <p:sp>
        <p:nvSpPr>
          <p:cNvPr id="119" name="Rectangle 118"/>
          <p:cNvSpPr/>
          <p:nvPr/>
        </p:nvSpPr>
        <p:spPr>
          <a:xfrm>
            <a:off x="5105400" y="4876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5128744" y="4876800"/>
            <a:ext cx="301686" cy="381000"/>
            <a:chOff x="1083401" y="3130896"/>
            <a:chExt cx="301686" cy="381000"/>
          </a:xfrm>
        </p:grpSpPr>
        <p:cxnSp>
          <p:nvCxnSpPr>
            <p:cNvPr id="121" name="Straight Connector 12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083401" y="3142564"/>
              <a:ext cx="301686" cy="369332"/>
            </a:xfrm>
            <a:prstGeom prst="rect">
              <a:avLst/>
            </a:prstGeom>
            <a:noFill/>
          </p:spPr>
          <p:txBody>
            <a:bodyPr wrap="none" rtlCol="0">
              <a:spAutoFit/>
            </a:bodyPr>
            <a:lstStyle/>
            <a:p>
              <a:r>
                <a:rPr lang="en-US" dirty="0"/>
                <a:t>6</a:t>
              </a:r>
            </a:p>
          </p:txBody>
        </p:sp>
      </p:grpSp>
      <p:sp>
        <p:nvSpPr>
          <p:cNvPr id="123" name="Rectangle 122"/>
          <p:cNvSpPr/>
          <p:nvPr/>
        </p:nvSpPr>
        <p:spPr>
          <a:xfrm>
            <a:off x="2590800" y="533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p:cNvGrpSpPr/>
          <p:nvPr/>
        </p:nvGrpSpPr>
        <p:grpSpPr>
          <a:xfrm>
            <a:off x="2614144" y="5334000"/>
            <a:ext cx="301686" cy="381000"/>
            <a:chOff x="1083401" y="3130896"/>
            <a:chExt cx="301686" cy="381000"/>
          </a:xfrm>
        </p:grpSpPr>
        <p:cxnSp>
          <p:nvCxnSpPr>
            <p:cNvPr id="125" name="Straight Connector 12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27" name="Rectangle 126"/>
          <p:cNvSpPr/>
          <p:nvPr/>
        </p:nvSpPr>
        <p:spPr>
          <a:xfrm>
            <a:off x="2590800" y="579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614144" y="5791200"/>
            <a:ext cx="301686" cy="381000"/>
            <a:chOff x="1083401" y="3130896"/>
            <a:chExt cx="301686" cy="381000"/>
          </a:xfrm>
        </p:grpSpPr>
        <p:cxnSp>
          <p:nvCxnSpPr>
            <p:cNvPr id="129" name="Straight Connector 12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31" name="Rectangle 130"/>
          <p:cNvSpPr/>
          <p:nvPr/>
        </p:nvSpPr>
        <p:spPr>
          <a:xfrm>
            <a:off x="2590800" y="624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614144" y="6248400"/>
            <a:ext cx="301686" cy="381000"/>
            <a:chOff x="1083401" y="3130896"/>
            <a:chExt cx="301686" cy="381000"/>
          </a:xfrm>
        </p:grpSpPr>
        <p:cxnSp>
          <p:nvCxnSpPr>
            <p:cNvPr id="133" name="Straight Connector 132"/>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35" name="Rectangle 134"/>
          <p:cNvSpPr/>
          <p:nvPr/>
        </p:nvSpPr>
        <p:spPr>
          <a:xfrm>
            <a:off x="3429000" y="533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p:cNvGrpSpPr/>
          <p:nvPr/>
        </p:nvGrpSpPr>
        <p:grpSpPr>
          <a:xfrm>
            <a:off x="3452344" y="5334000"/>
            <a:ext cx="301686" cy="381000"/>
            <a:chOff x="1083401" y="3130896"/>
            <a:chExt cx="301686" cy="381000"/>
          </a:xfrm>
        </p:grpSpPr>
        <p:cxnSp>
          <p:nvCxnSpPr>
            <p:cNvPr id="137" name="Straight Connector 13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39" name="Rectangle 138"/>
          <p:cNvSpPr/>
          <p:nvPr/>
        </p:nvSpPr>
        <p:spPr>
          <a:xfrm>
            <a:off x="4267200" y="533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4290544" y="5334000"/>
            <a:ext cx="301686" cy="381000"/>
            <a:chOff x="1083401" y="3130896"/>
            <a:chExt cx="301686" cy="381000"/>
          </a:xfrm>
        </p:grpSpPr>
        <p:cxnSp>
          <p:nvCxnSpPr>
            <p:cNvPr id="141" name="Straight Connector 14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083401" y="3142564"/>
              <a:ext cx="301686" cy="369332"/>
            </a:xfrm>
            <a:prstGeom prst="rect">
              <a:avLst/>
            </a:prstGeom>
            <a:noFill/>
          </p:spPr>
          <p:txBody>
            <a:bodyPr wrap="none" rtlCol="0">
              <a:spAutoFit/>
            </a:bodyPr>
            <a:lstStyle/>
            <a:p>
              <a:r>
                <a:rPr lang="en-US" dirty="0"/>
                <a:t>4</a:t>
              </a:r>
            </a:p>
          </p:txBody>
        </p:sp>
      </p:grpSp>
      <p:sp>
        <p:nvSpPr>
          <p:cNvPr id="143" name="Rectangle 142"/>
          <p:cNvSpPr/>
          <p:nvPr/>
        </p:nvSpPr>
        <p:spPr>
          <a:xfrm>
            <a:off x="3429000" y="579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3452344" y="5791200"/>
            <a:ext cx="301686" cy="381000"/>
            <a:chOff x="1083401" y="3130896"/>
            <a:chExt cx="301686" cy="381000"/>
          </a:xfrm>
        </p:grpSpPr>
        <p:cxnSp>
          <p:nvCxnSpPr>
            <p:cNvPr id="145" name="Straight Connector 14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083401" y="3142564"/>
              <a:ext cx="301686" cy="369332"/>
            </a:xfrm>
            <a:prstGeom prst="rect">
              <a:avLst/>
            </a:prstGeom>
            <a:noFill/>
          </p:spPr>
          <p:txBody>
            <a:bodyPr wrap="none" rtlCol="0">
              <a:spAutoFit/>
            </a:bodyPr>
            <a:lstStyle/>
            <a:p>
              <a:r>
                <a:rPr lang="en-US" dirty="0"/>
                <a:t>4</a:t>
              </a:r>
            </a:p>
          </p:txBody>
        </p:sp>
      </p:grpSp>
      <p:sp>
        <p:nvSpPr>
          <p:cNvPr id="147" name="Rectangle 146"/>
          <p:cNvSpPr/>
          <p:nvPr/>
        </p:nvSpPr>
        <p:spPr>
          <a:xfrm>
            <a:off x="3429000" y="624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p:cNvGrpSpPr/>
          <p:nvPr/>
        </p:nvGrpSpPr>
        <p:grpSpPr>
          <a:xfrm>
            <a:off x="3452344" y="6248400"/>
            <a:ext cx="301686" cy="381000"/>
            <a:chOff x="1083401" y="3130896"/>
            <a:chExt cx="301686" cy="381000"/>
          </a:xfrm>
        </p:grpSpPr>
        <p:cxnSp>
          <p:nvCxnSpPr>
            <p:cNvPr id="149" name="Straight Connector 14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1083401" y="3142564"/>
              <a:ext cx="301686" cy="369332"/>
            </a:xfrm>
            <a:prstGeom prst="rect">
              <a:avLst/>
            </a:prstGeom>
            <a:noFill/>
          </p:spPr>
          <p:txBody>
            <a:bodyPr wrap="none" rtlCol="0">
              <a:spAutoFit/>
            </a:bodyPr>
            <a:lstStyle/>
            <a:p>
              <a:r>
                <a:rPr lang="en-US" dirty="0"/>
                <a:t>4</a:t>
              </a:r>
            </a:p>
          </p:txBody>
        </p:sp>
      </p:grpSp>
      <p:cxnSp>
        <p:nvCxnSpPr>
          <p:cNvPr id="152" name="Straight Arrow Connector 151"/>
          <p:cNvCxnSpPr>
            <a:endCxn id="13" idx="1"/>
          </p:cNvCxnSpPr>
          <p:nvPr/>
        </p:nvCxnSpPr>
        <p:spPr>
          <a:xfrm flipV="1">
            <a:off x="2220937" y="3245197"/>
            <a:ext cx="363121" cy="360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2227680" y="3678488"/>
            <a:ext cx="363121" cy="360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2227680" y="4038601"/>
            <a:ext cx="363121" cy="360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99" idx="1"/>
          </p:cNvCxnSpPr>
          <p:nvPr/>
        </p:nvCxnSpPr>
        <p:spPr>
          <a:xfrm flipV="1">
            <a:off x="2227680" y="4610100"/>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V="1">
            <a:off x="2227680" y="5023366"/>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23" idx="1"/>
          </p:cNvCxnSpPr>
          <p:nvPr/>
        </p:nvCxnSpPr>
        <p:spPr>
          <a:xfrm flipV="1">
            <a:off x="2227680" y="55245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2227680" y="5933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endCxn id="131" idx="1"/>
          </p:cNvCxnSpPr>
          <p:nvPr/>
        </p:nvCxnSpPr>
        <p:spPr>
          <a:xfrm>
            <a:off x="2209800" y="6334228"/>
            <a:ext cx="381000" cy="104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3065880" y="5933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3065880" y="6391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V="1">
            <a:off x="3065880" y="5552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V="1">
            <a:off x="3904080" y="5562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3904080" y="50957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4742280" y="51054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3065880" y="51054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3048001" y="46482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3065880" y="3266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3904080" y="3266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flipV="1">
            <a:off x="4742280" y="3276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5580480" y="3276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40888" y="3082306"/>
            <a:ext cx="324128" cy="369332"/>
          </a:xfrm>
          <a:prstGeom prst="rect">
            <a:avLst/>
          </a:prstGeom>
          <a:noFill/>
        </p:spPr>
        <p:txBody>
          <a:bodyPr wrap="none" rtlCol="0">
            <a:spAutoFit/>
          </a:bodyPr>
          <a:lstStyle/>
          <a:p>
            <a:r>
              <a:rPr lang="en-US" b="1" dirty="0"/>
              <a:t>A</a:t>
            </a:r>
          </a:p>
        </p:txBody>
      </p:sp>
      <p:sp>
        <p:nvSpPr>
          <p:cNvPr id="160" name="Content Placeholder 2"/>
          <p:cNvSpPr txBox="1">
            <a:spLocks/>
          </p:cNvSpPr>
          <p:nvPr/>
        </p:nvSpPr>
        <p:spPr>
          <a:xfrm>
            <a:off x="1858148" y="1295400"/>
            <a:ext cx="8505053" cy="152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Represent the edges of the graph by an </a:t>
            </a:r>
            <a:r>
              <a:rPr lang="en-US" sz="2400" b="1" u="sng" dirty="0"/>
              <a:t>array of linked lists</a:t>
            </a:r>
            <a:r>
              <a:rPr lang="en-US" sz="2400" dirty="0"/>
              <a:t>.</a:t>
            </a:r>
          </a:p>
          <a:p>
            <a:pPr lvl="1"/>
            <a:r>
              <a:rPr lang="en-US" sz="2000" dirty="0"/>
              <a:t>Let’s name that array A</a:t>
            </a:r>
          </a:p>
          <a:p>
            <a:pPr lvl="1"/>
            <a:r>
              <a:rPr lang="en-US" sz="2000" dirty="0"/>
              <a:t>A[x] is a list containing the neighbors of vertex x.</a:t>
            </a:r>
          </a:p>
          <a:p>
            <a:endParaRPr lang="en-US" sz="2400" dirty="0"/>
          </a:p>
        </p:txBody>
      </p:sp>
    </p:spTree>
    <p:extLst>
      <p:ext uri="{BB962C8B-B14F-4D97-AF65-F5344CB8AC3E}">
        <p14:creationId xmlns:p14="http://schemas.microsoft.com/office/powerpoint/2010/main" val="342000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457200"/>
          </a:xfrm>
        </p:spPr>
        <p:txBody>
          <a:bodyPr/>
          <a:lstStyle/>
          <a:p>
            <a:r>
              <a:rPr lang="en-US" sz="2400" dirty="0"/>
              <a:t>C implementation of Adjacency Lists</a:t>
            </a:r>
          </a:p>
        </p:txBody>
      </p:sp>
      <p:sp>
        <p:nvSpPr>
          <p:cNvPr id="3" name="Content Placeholder 2"/>
          <p:cNvSpPr>
            <a:spLocks noGrp="1"/>
          </p:cNvSpPr>
          <p:nvPr>
            <p:ph idx="1"/>
          </p:nvPr>
        </p:nvSpPr>
        <p:spPr>
          <a:xfrm>
            <a:off x="1581155" y="360432"/>
            <a:ext cx="9010645" cy="6497568"/>
          </a:xfrm>
        </p:spPr>
        <p:txBody>
          <a:bodyPr/>
          <a:lstStyle/>
          <a:p>
            <a:pPr marL="0" indent="0">
              <a:spcBef>
                <a:spcPts val="0"/>
              </a:spcBef>
              <a:buNone/>
            </a:pPr>
            <a:r>
              <a:rPr lang="en-US" sz="1400" dirty="0" err="1">
                <a:solidFill>
                  <a:prstClr val="black"/>
                </a:solidFill>
                <a:latin typeface="Courier New" panose="02070309020205020404" pitchFamily="49" charset="0"/>
                <a:cs typeface="Courier New" panose="02070309020205020404" pitchFamily="49" charset="0"/>
              </a:rPr>
              <a:t>typedef</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struct</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struct_node</a:t>
            </a:r>
            <a:r>
              <a:rPr lang="en-US" sz="1400" dirty="0">
                <a:solidFill>
                  <a:prstClr val="black"/>
                </a:solidFill>
                <a:latin typeface="Courier New" panose="02070309020205020404" pitchFamily="49" charset="0"/>
                <a:cs typeface="Courier New" panose="02070309020205020404" pitchFamily="49" charset="0"/>
              </a:rPr>
              <a:t> * </a:t>
            </a:r>
            <a:r>
              <a:rPr lang="en-US" sz="1400" dirty="0" err="1">
                <a:solidFill>
                  <a:prstClr val="black"/>
                </a:solidFill>
                <a:latin typeface="Courier New" panose="02070309020205020404" pitchFamily="49" charset="0"/>
                <a:cs typeface="Courier New" panose="02070309020205020404" pitchFamily="49" charset="0"/>
              </a:rPr>
              <a:t>nodePT</a:t>
            </a:r>
            <a:r>
              <a:rPr lang="en-US" sz="1400" dirty="0">
                <a:solidFill>
                  <a:prstClr val="black"/>
                </a:solidFill>
                <a:latin typeface="Courier New" panose="02070309020205020404" pitchFamily="49" charset="0"/>
                <a:cs typeface="Courier New" panose="02070309020205020404" pitchFamily="49" charset="0"/>
              </a:rPr>
              <a:t>; </a:t>
            </a:r>
          </a:p>
          <a:p>
            <a:pPr marL="0" indent="0">
              <a:spcBef>
                <a:spcPts val="0"/>
              </a:spcBef>
              <a:buNone/>
            </a:pPr>
            <a:r>
              <a:rPr lang="en-US" sz="1400" dirty="0" err="1">
                <a:solidFill>
                  <a:prstClr val="black"/>
                </a:solidFill>
                <a:latin typeface="Courier New" panose="02070309020205020404" pitchFamily="49" charset="0"/>
                <a:cs typeface="Courier New" panose="02070309020205020404" pitchFamily="49" charset="0"/>
              </a:rPr>
              <a:t>struct</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struct_node</a:t>
            </a:r>
            <a:r>
              <a:rPr lang="en-US" sz="1400" dirty="0">
                <a:solidFill>
                  <a:prstClr val="black"/>
                </a:solidFill>
                <a:latin typeface="Courier New" panose="02070309020205020404" pitchFamily="49" charset="0"/>
                <a:cs typeface="Courier New" panose="02070309020205020404" pitchFamily="49" charset="0"/>
              </a:rPr>
              <a:t>{</a:t>
            </a:r>
          </a:p>
          <a:p>
            <a:pPr marL="0" indent="0">
              <a:spcBef>
                <a:spcPts val="0"/>
              </a:spcBef>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data;</a:t>
            </a:r>
          </a:p>
          <a:p>
            <a:pPr marL="0" indent="0">
              <a:spcBef>
                <a:spcPts val="0"/>
              </a:spcBef>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nodePT</a:t>
            </a:r>
            <a:r>
              <a:rPr lang="en-US" sz="1400" dirty="0">
                <a:solidFill>
                  <a:prstClr val="black"/>
                </a:solidFill>
                <a:latin typeface="Courier New" panose="02070309020205020404" pitchFamily="49" charset="0"/>
                <a:cs typeface="Courier New" panose="02070309020205020404" pitchFamily="49" charset="0"/>
              </a:rPr>
              <a:t> next;</a:t>
            </a:r>
          </a:p>
          <a:p>
            <a:pPr marL="0" indent="0">
              <a:spcBef>
                <a:spcPts val="0"/>
              </a:spcBef>
              <a:buNone/>
            </a:pPr>
            <a:r>
              <a:rPr lang="en-US" sz="1400" dirty="0">
                <a:solidFill>
                  <a:prstClr val="black"/>
                </a:solidFill>
                <a:latin typeface="Courier New" panose="02070309020205020404" pitchFamily="49" charset="0"/>
                <a:cs typeface="Courier New" panose="02070309020205020404" pitchFamily="49" charset="0"/>
              </a:rPr>
              <a:t>}</a:t>
            </a:r>
          </a:p>
          <a:p>
            <a:pPr marL="0" indent="0">
              <a:buNone/>
            </a:pPr>
            <a:r>
              <a:rPr lang="en-US" sz="1200" dirty="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struct_graph</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a:t>
            </a:r>
            <a:r>
              <a:rPr lang="en-US" sz="1400" dirty="0">
                <a:cs typeface="Courier New" panose="02070309020205020404" pitchFamily="49" charset="0"/>
              </a:rPr>
              <a:t>is used to hide the implementation</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typedef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struct_graph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graphPT</a:t>
            </a: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struct_graph</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undirected;</a:t>
            </a:r>
          </a:p>
          <a:p>
            <a:pPr marL="0" indent="0">
              <a:buNone/>
            </a:pPr>
            <a:r>
              <a:rPr lang="en-US" sz="1400" dirty="0">
                <a:latin typeface="Courier New" panose="02070309020205020404" pitchFamily="49" charset="0"/>
                <a:cs typeface="Courier New" panose="02070309020205020404" pitchFamily="49" charset="0"/>
              </a:rPr>
              <a:t>   int V;</a:t>
            </a:r>
          </a:p>
          <a:p>
            <a:pPr marL="0" indent="0">
              <a:buNone/>
            </a:pPr>
            <a:r>
              <a:rPr lang="en-US" sz="1400" dirty="0">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nodePT</a:t>
            </a:r>
            <a:r>
              <a:rPr lang="en-US" sz="1400" dirty="0">
                <a:solidFill>
                  <a:srgbClr val="FF0000"/>
                </a:solidFill>
                <a:latin typeface="Courier New" panose="02070309020205020404" pitchFamily="49" charset="0"/>
                <a:cs typeface="Courier New" panose="02070309020205020404" pitchFamily="49" charset="0"/>
              </a:rPr>
              <a:t> * E; // array of linked lists</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t>//Time: </a:t>
            </a:r>
            <a:r>
              <a:rPr lang="en-US" sz="1400" u="sng" dirty="0"/>
              <a:t>    </a:t>
            </a:r>
            <a:r>
              <a:rPr lang="el-GR" sz="1400" u="sng" dirty="0"/>
              <a:t>Θ</a:t>
            </a:r>
            <a:r>
              <a:rPr lang="en-US" sz="1400" u="sng" dirty="0"/>
              <a:t>(deg(x)),  O(V)     </a:t>
            </a:r>
            <a:r>
              <a:rPr lang="en-US" sz="1400" dirty="0"/>
              <a:t>    Space:  </a:t>
            </a:r>
            <a:r>
              <a:rPr lang="en-US" sz="1400" u="sng" dirty="0"/>
              <a:t>     </a:t>
            </a:r>
            <a:r>
              <a:rPr lang="el-GR" sz="1400" u="sng" dirty="0"/>
              <a:t>Θ</a:t>
            </a:r>
            <a:r>
              <a:rPr lang="en-US" sz="1400" u="sng" dirty="0"/>
              <a:t>(1)     _</a:t>
            </a:r>
            <a:endParaRPr lang="en-US" sz="1400" b="1"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edgeExists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graphPT</a:t>
            </a:r>
            <a:r>
              <a:rPr lang="en-US" sz="1400" dirty="0">
                <a:latin typeface="Courier New" panose="02070309020205020404" pitchFamily="49" charset="0"/>
                <a:cs typeface="Courier New" panose="02070309020205020404" pitchFamily="49" charset="0"/>
              </a:rPr>
              <a:t> g, int x, int y) {</a:t>
            </a:r>
          </a:p>
          <a:p>
            <a:pPr marL="0" indent="0">
              <a:buNone/>
            </a:pPr>
            <a:r>
              <a:rPr lang="en-US" sz="1400" dirty="0">
                <a:latin typeface="Courier New" panose="02070309020205020404" pitchFamily="49" charset="0"/>
                <a:cs typeface="Courier New" panose="02070309020205020404" pitchFamily="49" charset="0"/>
              </a:rPr>
              <a:t>   for(</a:t>
            </a:r>
            <a:r>
              <a:rPr lang="en-US" sz="1400" dirty="0" err="1">
                <a:latin typeface="Courier New" panose="02070309020205020404" pitchFamily="49" charset="0"/>
                <a:cs typeface="Courier New" panose="02070309020205020404" pitchFamily="49" charset="0"/>
              </a:rPr>
              <a:t>nodePt</a:t>
            </a:r>
            <a:r>
              <a:rPr lang="en-US" sz="1400" dirty="0">
                <a:latin typeface="Courier New" panose="02070309020205020404" pitchFamily="49" charset="0"/>
                <a:cs typeface="Courier New" panose="02070309020205020404" pitchFamily="49" charset="0"/>
              </a:rPr>
              <a:t> n=g-&gt;E[x]; n!=NULL; n=n-&gt;next) </a:t>
            </a:r>
          </a:p>
          <a:p>
            <a:pPr marL="0" indent="0">
              <a:buNone/>
            </a:pPr>
            <a:r>
              <a:rPr lang="en-US" sz="1400" dirty="0">
                <a:latin typeface="Courier New" panose="02070309020205020404" pitchFamily="49" charset="0"/>
                <a:cs typeface="Courier New" panose="02070309020205020404" pitchFamily="49" charset="0"/>
              </a:rPr>
              <a:t>      if (n-&gt;data == y)  return 1;</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t>//Time: </a:t>
            </a:r>
            <a:r>
              <a:rPr lang="en-US" sz="1400" u="sng" dirty="0"/>
              <a:t>       </a:t>
            </a:r>
            <a:r>
              <a:rPr lang="el-GR" sz="1400" u="sng" dirty="0"/>
              <a:t>Θ</a:t>
            </a:r>
            <a:r>
              <a:rPr lang="en-US" sz="1400" u="sng" dirty="0"/>
              <a:t>(deg(x)),  O(V)      </a:t>
            </a:r>
            <a:r>
              <a:rPr lang="en-US" sz="1400" dirty="0"/>
              <a:t>    Space:  </a:t>
            </a:r>
            <a:r>
              <a:rPr lang="en-US" sz="1400" u="sng" dirty="0"/>
              <a:t>    </a:t>
            </a:r>
            <a:r>
              <a:rPr lang="el-GR" sz="1400" u="sng" dirty="0"/>
              <a:t>Θ</a:t>
            </a:r>
            <a:r>
              <a:rPr lang="en-US" sz="1400" u="sng" dirty="0"/>
              <a:t>(1)     _</a:t>
            </a:r>
            <a:endParaRPr lang="en-US" sz="1400" b="1"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addEdge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graphPT</a:t>
            </a:r>
            <a:r>
              <a:rPr lang="en-US" sz="1400" dirty="0">
                <a:latin typeface="Courier New" panose="02070309020205020404" pitchFamily="49" charset="0"/>
                <a:cs typeface="Courier New" panose="02070309020205020404" pitchFamily="49" charset="0"/>
              </a:rPr>
              <a:t> g, int x, int y){</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edgeExists</a:t>
            </a:r>
            <a:r>
              <a:rPr lang="en-US" sz="1400" dirty="0">
                <a:latin typeface="Courier New" panose="02070309020205020404" pitchFamily="49" charset="0"/>
                <a:cs typeface="Courier New" panose="02070309020205020404" pitchFamily="49" charset="0"/>
              </a:rPr>
              <a:t>(g, x, y)) return;</a:t>
            </a:r>
          </a:p>
          <a:p>
            <a:pPr marL="0" indent="0">
              <a:buNone/>
            </a:pPr>
            <a:r>
              <a:rPr lang="en-US" sz="1400" dirty="0">
                <a:latin typeface="Courier New" panose="02070309020205020404" pitchFamily="49" charset="0"/>
                <a:cs typeface="Courier New" panose="02070309020205020404" pitchFamily="49" charset="0"/>
              </a:rPr>
              <a:t>   g-&gt;E[x]=</a:t>
            </a:r>
            <a:r>
              <a:rPr lang="en-US" sz="1400" dirty="0" err="1">
                <a:latin typeface="Courier New" panose="02070309020205020404" pitchFamily="49" charset="0"/>
                <a:cs typeface="Courier New" panose="02070309020205020404" pitchFamily="49" charset="0"/>
              </a:rPr>
              <a:t>insert_node</a:t>
            </a:r>
            <a:r>
              <a:rPr lang="en-US" sz="1400" dirty="0">
                <a:latin typeface="Courier New" panose="02070309020205020404" pitchFamily="49" charset="0"/>
                <a:cs typeface="Courier New" panose="02070309020205020404" pitchFamily="49" charset="0"/>
              </a:rPr>
              <a:t>(g-&gt;E[x], NULL, </a:t>
            </a:r>
            <a:r>
              <a:rPr lang="en-US" sz="1400" dirty="0" err="1">
                <a:latin typeface="Courier New" panose="02070309020205020404" pitchFamily="49" charset="0"/>
                <a:cs typeface="Courier New" panose="02070309020205020404" pitchFamily="49" charset="0"/>
              </a:rPr>
              <a:t>new_node</a:t>
            </a:r>
            <a:r>
              <a:rPr lang="en-US" sz="1400" dirty="0">
                <a:latin typeface="Courier New" panose="02070309020205020404" pitchFamily="49" charset="0"/>
                <a:cs typeface="Courier New" panose="02070309020205020404" pitchFamily="49" charset="0"/>
              </a:rPr>
              <a:t>(y, NULL));  // insert at front </a:t>
            </a:r>
          </a:p>
          <a:p>
            <a:pPr marL="0" indent="0">
              <a:buNone/>
            </a:pPr>
            <a:r>
              <a:rPr lang="en-US" sz="1400" dirty="0">
                <a:latin typeface="Courier New" panose="02070309020205020404" pitchFamily="49" charset="0"/>
                <a:cs typeface="Courier New" panose="02070309020205020404" pitchFamily="49" charset="0"/>
              </a:rPr>
              <a:t>   if ((x != y) &amp;&amp; (g-&gt;undirected == 1))   </a:t>
            </a:r>
          </a:p>
          <a:p>
            <a:pPr marL="0" indent="0">
              <a:buNone/>
            </a:pPr>
            <a:r>
              <a:rPr lang="en-US" sz="1400" dirty="0">
                <a:latin typeface="Courier New" panose="02070309020205020404" pitchFamily="49" charset="0"/>
                <a:cs typeface="Courier New" panose="02070309020205020404" pitchFamily="49" charset="0"/>
              </a:rPr>
              <a:t>      g-&gt;E[y]=</a:t>
            </a:r>
            <a:r>
              <a:rPr lang="en-US" sz="1400" dirty="0" err="1">
                <a:latin typeface="Courier New" panose="02070309020205020404" pitchFamily="49" charset="0"/>
                <a:cs typeface="Courier New" panose="02070309020205020404" pitchFamily="49" charset="0"/>
              </a:rPr>
              <a:t>insert_node</a:t>
            </a:r>
            <a:r>
              <a:rPr lang="en-US" sz="1400" dirty="0">
                <a:latin typeface="Courier New" panose="02070309020205020404" pitchFamily="49" charset="0"/>
                <a:cs typeface="Courier New" panose="02070309020205020404" pitchFamily="49" charset="0"/>
              </a:rPr>
              <a:t>(g-&gt;E[y], NULL, </a:t>
            </a:r>
            <a:r>
              <a:rPr lang="en-US" sz="1400" dirty="0" err="1">
                <a:latin typeface="Courier New" panose="02070309020205020404" pitchFamily="49" charset="0"/>
                <a:cs typeface="Courier New" panose="02070309020205020404" pitchFamily="49" charset="0"/>
              </a:rPr>
              <a:t>new_node</a:t>
            </a:r>
            <a:r>
              <a:rPr lang="en-US" sz="1400" dirty="0">
                <a:latin typeface="Courier New" panose="02070309020205020404" pitchFamily="49" charset="0"/>
                <a:cs typeface="Courier New" panose="02070309020205020404" pitchFamily="49" charset="0"/>
              </a:rPr>
              <a:t>(x, NULL));  //insert at front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cs typeface="Courier New" panose="02070309020205020404" pitchFamily="49" charset="0"/>
              </a:rPr>
              <a:t>// Similar for remove edge: iterate through lists of x and y to find the other and remove it.</a:t>
            </a:r>
          </a:p>
          <a:p>
            <a:pPr marL="0" indent="0">
              <a:buNone/>
            </a:pPr>
            <a:endParaRPr lang="en-US" sz="16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Rectangle 4"/>
          <p:cNvSpPr/>
          <p:nvPr/>
        </p:nvSpPr>
        <p:spPr>
          <a:xfrm>
            <a:off x="6934200" y="10002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34200" y="13812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34200" y="178117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34200" y="217683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914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7490944" y="914400"/>
            <a:ext cx="301686" cy="381000"/>
            <a:chOff x="1083401" y="3130896"/>
            <a:chExt cx="301686" cy="381000"/>
          </a:xfrm>
        </p:grpSpPr>
        <p:cxnSp>
          <p:nvCxnSpPr>
            <p:cNvPr id="11" name="Straight Connector 1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13" name="Rectangle 12"/>
          <p:cNvSpPr/>
          <p:nvPr/>
        </p:nvSpPr>
        <p:spPr>
          <a:xfrm>
            <a:off x="8305800" y="914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9144" y="914400"/>
            <a:ext cx="301686" cy="381000"/>
            <a:chOff x="1083401" y="3130896"/>
            <a:chExt cx="301686" cy="381000"/>
          </a:xfrm>
        </p:grpSpPr>
        <p:cxnSp>
          <p:nvCxnSpPr>
            <p:cNvPr id="15" name="Straight Connector 1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7" name="Rectangle 16"/>
          <p:cNvSpPr/>
          <p:nvPr/>
        </p:nvSpPr>
        <p:spPr>
          <a:xfrm>
            <a:off x="9144000" y="914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9167344" y="914400"/>
            <a:ext cx="301686" cy="381000"/>
            <a:chOff x="1083401" y="3130896"/>
            <a:chExt cx="301686" cy="381000"/>
          </a:xfrm>
        </p:grpSpPr>
        <p:cxnSp>
          <p:nvCxnSpPr>
            <p:cNvPr id="19" name="Straight Connector 1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21" name="Rectangle 20"/>
          <p:cNvSpPr/>
          <p:nvPr/>
        </p:nvSpPr>
        <p:spPr>
          <a:xfrm>
            <a:off x="9982200" y="914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05544" y="914400"/>
            <a:ext cx="301686" cy="381000"/>
            <a:chOff x="1083401" y="3130896"/>
            <a:chExt cx="301686" cy="381000"/>
          </a:xfrm>
        </p:grpSpPr>
        <p:cxnSp>
          <p:nvCxnSpPr>
            <p:cNvPr id="23" name="Straight Connector 22"/>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3401" y="3142564"/>
              <a:ext cx="301686" cy="369332"/>
            </a:xfrm>
            <a:prstGeom prst="rect">
              <a:avLst/>
            </a:prstGeom>
            <a:noFill/>
          </p:spPr>
          <p:txBody>
            <a:bodyPr wrap="none" rtlCol="0">
              <a:spAutoFit/>
            </a:bodyPr>
            <a:lstStyle/>
            <a:p>
              <a:r>
                <a:rPr lang="en-US" dirty="0"/>
                <a:t>6</a:t>
              </a:r>
            </a:p>
          </p:txBody>
        </p:sp>
      </p:grpSp>
      <p:sp>
        <p:nvSpPr>
          <p:cNvPr id="25" name="Rectangle 24"/>
          <p:cNvSpPr/>
          <p:nvPr/>
        </p:nvSpPr>
        <p:spPr>
          <a:xfrm>
            <a:off x="7467600" y="1371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490944" y="1371600"/>
            <a:ext cx="301686" cy="381000"/>
            <a:chOff x="1083401" y="3130896"/>
            <a:chExt cx="301686" cy="381000"/>
          </a:xfrm>
        </p:grpSpPr>
        <p:cxnSp>
          <p:nvCxnSpPr>
            <p:cNvPr id="27" name="Straight Connector 2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29" name="Rectangle 28"/>
          <p:cNvSpPr/>
          <p:nvPr/>
        </p:nvSpPr>
        <p:spPr>
          <a:xfrm>
            <a:off x="7467600" y="1828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7490944" y="1828800"/>
            <a:ext cx="301686" cy="381000"/>
            <a:chOff x="1083401" y="3130896"/>
            <a:chExt cx="301686" cy="381000"/>
          </a:xfrm>
        </p:grpSpPr>
        <p:cxnSp>
          <p:nvCxnSpPr>
            <p:cNvPr id="31" name="Straight Connector 3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33" name="Rectangle 32"/>
          <p:cNvSpPr/>
          <p:nvPr/>
        </p:nvSpPr>
        <p:spPr>
          <a:xfrm>
            <a:off x="7467600" y="2286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7490944" y="2286000"/>
            <a:ext cx="301686" cy="381000"/>
            <a:chOff x="1083401" y="3130896"/>
            <a:chExt cx="301686" cy="381000"/>
          </a:xfrm>
        </p:grpSpPr>
        <p:cxnSp>
          <p:nvCxnSpPr>
            <p:cNvPr id="35" name="Straight Connector 34"/>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37" name="Rectangle 36"/>
          <p:cNvSpPr/>
          <p:nvPr/>
        </p:nvSpPr>
        <p:spPr>
          <a:xfrm>
            <a:off x="8305800" y="1371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8329144" y="1371600"/>
            <a:ext cx="301686" cy="381000"/>
            <a:chOff x="1083401" y="3130896"/>
            <a:chExt cx="301686" cy="381000"/>
          </a:xfrm>
        </p:grpSpPr>
        <p:cxnSp>
          <p:nvCxnSpPr>
            <p:cNvPr id="39" name="Straight Connector 38"/>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41" name="Rectangle 40"/>
          <p:cNvSpPr/>
          <p:nvPr/>
        </p:nvSpPr>
        <p:spPr>
          <a:xfrm>
            <a:off x="9144000" y="1371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9167344" y="1371600"/>
            <a:ext cx="301686" cy="381000"/>
            <a:chOff x="1083401" y="3130896"/>
            <a:chExt cx="301686" cy="381000"/>
          </a:xfrm>
        </p:grpSpPr>
        <p:cxnSp>
          <p:nvCxnSpPr>
            <p:cNvPr id="43" name="Straight Connector 42"/>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83401" y="3142564"/>
              <a:ext cx="301686" cy="369332"/>
            </a:xfrm>
            <a:prstGeom prst="rect">
              <a:avLst/>
            </a:prstGeom>
            <a:noFill/>
          </p:spPr>
          <p:txBody>
            <a:bodyPr wrap="none" rtlCol="0">
              <a:spAutoFit/>
            </a:bodyPr>
            <a:lstStyle/>
            <a:p>
              <a:r>
                <a:rPr lang="en-US" dirty="0"/>
                <a:t>4</a:t>
              </a:r>
            </a:p>
          </p:txBody>
        </p:sp>
      </p:grpSp>
      <p:sp>
        <p:nvSpPr>
          <p:cNvPr id="45" name="Rectangle 44"/>
          <p:cNvSpPr/>
          <p:nvPr/>
        </p:nvSpPr>
        <p:spPr>
          <a:xfrm>
            <a:off x="8305800" y="18288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8329144" y="1828800"/>
            <a:ext cx="301686" cy="381000"/>
            <a:chOff x="1083401" y="3130896"/>
            <a:chExt cx="301686" cy="381000"/>
          </a:xfrm>
        </p:grpSpPr>
        <p:cxnSp>
          <p:nvCxnSpPr>
            <p:cNvPr id="47" name="Straight Connector 46"/>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83401" y="3142564"/>
              <a:ext cx="301686" cy="369332"/>
            </a:xfrm>
            <a:prstGeom prst="rect">
              <a:avLst/>
            </a:prstGeom>
            <a:noFill/>
          </p:spPr>
          <p:txBody>
            <a:bodyPr wrap="none" rtlCol="0">
              <a:spAutoFit/>
            </a:bodyPr>
            <a:lstStyle/>
            <a:p>
              <a:r>
                <a:rPr lang="en-US" dirty="0"/>
                <a:t>4</a:t>
              </a:r>
            </a:p>
          </p:txBody>
        </p:sp>
      </p:grpSp>
      <p:sp>
        <p:nvSpPr>
          <p:cNvPr id="49" name="Rectangle 48"/>
          <p:cNvSpPr/>
          <p:nvPr/>
        </p:nvSpPr>
        <p:spPr>
          <a:xfrm>
            <a:off x="8305800" y="2286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8329144" y="2286000"/>
            <a:ext cx="301686" cy="381000"/>
            <a:chOff x="1083401" y="3130896"/>
            <a:chExt cx="301686" cy="381000"/>
          </a:xfrm>
        </p:grpSpPr>
        <p:cxnSp>
          <p:nvCxnSpPr>
            <p:cNvPr id="51" name="Straight Connector 50"/>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83401" y="3142564"/>
              <a:ext cx="301686" cy="369332"/>
            </a:xfrm>
            <a:prstGeom prst="rect">
              <a:avLst/>
            </a:prstGeom>
            <a:noFill/>
          </p:spPr>
          <p:txBody>
            <a:bodyPr wrap="none" rtlCol="0">
              <a:spAutoFit/>
            </a:bodyPr>
            <a:lstStyle/>
            <a:p>
              <a:r>
                <a:rPr lang="en-US" dirty="0"/>
                <a:t>1</a:t>
              </a:r>
            </a:p>
          </p:txBody>
        </p:sp>
      </p:grpSp>
      <p:cxnSp>
        <p:nvCxnSpPr>
          <p:cNvPr id="53" name="Straight Arrow Connector 52"/>
          <p:cNvCxnSpPr/>
          <p:nvPr/>
        </p:nvCxnSpPr>
        <p:spPr>
          <a:xfrm flipV="1">
            <a:off x="7104480" y="1060966"/>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5" idx="1"/>
          </p:cNvCxnSpPr>
          <p:nvPr/>
        </p:nvCxnSpPr>
        <p:spPr>
          <a:xfrm flipV="1">
            <a:off x="7104480" y="15621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104480" y="19715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33" idx="1"/>
          </p:cNvCxnSpPr>
          <p:nvPr/>
        </p:nvCxnSpPr>
        <p:spPr>
          <a:xfrm>
            <a:off x="7086600" y="2371828"/>
            <a:ext cx="381000" cy="104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7942680" y="19715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7942680" y="24287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942680" y="15905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780880" y="16002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780880" y="11333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619080" y="11430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942680" y="11430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Lists</a:t>
            </a:r>
          </a:p>
        </p:txBody>
      </p:sp>
      <p:sp>
        <p:nvSpPr>
          <p:cNvPr id="3" name="Content Placeholder 2"/>
          <p:cNvSpPr>
            <a:spLocks noGrp="1"/>
          </p:cNvSpPr>
          <p:nvPr>
            <p:ph idx="1"/>
          </p:nvPr>
        </p:nvSpPr>
        <p:spPr>
          <a:xfrm>
            <a:off x="1600200" y="1219201"/>
            <a:ext cx="5105400" cy="5257801"/>
          </a:xfrm>
        </p:spPr>
        <p:txBody>
          <a:bodyPr/>
          <a:lstStyle/>
          <a:p>
            <a:pPr marL="0" indent="0">
              <a:buNone/>
            </a:pPr>
            <a:r>
              <a:rPr lang="en-US" sz="2000" b="1" dirty="0"/>
              <a:t>G(V,E)</a:t>
            </a:r>
          </a:p>
          <a:p>
            <a:r>
              <a:rPr lang="en-US" sz="2000" b="1" dirty="0"/>
              <a:t>Space</a:t>
            </a:r>
          </a:p>
          <a:p>
            <a:pPr lvl="1"/>
            <a:r>
              <a:rPr lang="en-US" sz="1800" dirty="0"/>
              <a:t>for A</a:t>
            </a:r>
          </a:p>
          <a:p>
            <a:pPr lvl="1"/>
            <a:r>
              <a:rPr lang="en-US" sz="1800" dirty="0"/>
              <a:t>For nodes:</a:t>
            </a:r>
          </a:p>
          <a:p>
            <a:pPr lvl="1"/>
            <a:endParaRPr lang="en-US" sz="1800" dirty="0"/>
          </a:p>
          <a:p>
            <a:pPr lvl="1"/>
            <a:endParaRPr lang="en-US" sz="1800" dirty="0"/>
          </a:p>
          <a:p>
            <a:pPr lvl="1"/>
            <a:endParaRPr lang="en-US" sz="1800" dirty="0"/>
          </a:p>
          <a:p>
            <a:pPr lvl="1"/>
            <a:endParaRPr lang="en-US" sz="1800" dirty="0"/>
          </a:p>
          <a:p>
            <a:r>
              <a:rPr lang="en-US" sz="2000" b="1" dirty="0"/>
              <a:t>Time</a:t>
            </a:r>
            <a:r>
              <a:rPr lang="en-US" sz="2000" dirty="0"/>
              <a:t> to check if an edge exists or not</a:t>
            </a:r>
          </a:p>
          <a:p>
            <a:pPr lvl="1"/>
            <a:r>
              <a:rPr lang="en-US" sz="1800" dirty="0"/>
              <a:t>Worst case: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113" name="Content Placeholder 2"/>
          <p:cNvSpPr txBox="1">
            <a:spLocks/>
          </p:cNvSpPr>
          <p:nvPr/>
        </p:nvSpPr>
        <p:spPr>
          <a:xfrm>
            <a:off x="6819900" y="3886200"/>
            <a:ext cx="37338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Time</a:t>
            </a:r>
            <a:r>
              <a:rPr lang="en-US" sz="2000" dirty="0"/>
              <a:t> to remove an edge?</a:t>
            </a:r>
          </a:p>
          <a:p>
            <a:endParaRPr lang="en-US" sz="1800" u="sng" dirty="0"/>
          </a:p>
          <a:p>
            <a:endParaRPr lang="en-US" sz="1800" u="sng" dirty="0"/>
          </a:p>
          <a:p>
            <a:r>
              <a:rPr lang="en-US" sz="2000" b="1" dirty="0"/>
              <a:t>Time</a:t>
            </a:r>
            <a:r>
              <a:rPr lang="en-US" sz="2000" dirty="0"/>
              <a:t> to add an edge?</a:t>
            </a:r>
          </a:p>
          <a:p>
            <a:endParaRPr lang="en-US" sz="1800" dirty="0"/>
          </a:p>
        </p:txBody>
      </p:sp>
      <p:sp>
        <p:nvSpPr>
          <p:cNvPr id="114" name="Rectangle 113"/>
          <p:cNvSpPr/>
          <p:nvPr/>
        </p:nvSpPr>
        <p:spPr>
          <a:xfrm>
            <a:off x="6934200" y="1609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934200" y="1990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6934200" y="239077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934200" y="278643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4676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7490944" y="1524000"/>
            <a:ext cx="301686" cy="381000"/>
            <a:chOff x="1083401" y="3130896"/>
            <a:chExt cx="301686" cy="381000"/>
          </a:xfrm>
        </p:grpSpPr>
        <p:cxnSp>
          <p:nvCxnSpPr>
            <p:cNvPr id="120" name="Straight Connector 11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122" name="Rectangle 121"/>
          <p:cNvSpPr/>
          <p:nvPr/>
        </p:nvSpPr>
        <p:spPr>
          <a:xfrm>
            <a:off x="83058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8329144" y="1524000"/>
            <a:ext cx="301686" cy="381000"/>
            <a:chOff x="1083401" y="3130896"/>
            <a:chExt cx="301686" cy="381000"/>
          </a:xfrm>
        </p:grpSpPr>
        <p:cxnSp>
          <p:nvCxnSpPr>
            <p:cNvPr id="124" name="Straight Connector 123"/>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26" name="Rectangle 125"/>
          <p:cNvSpPr/>
          <p:nvPr/>
        </p:nvSpPr>
        <p:spPr>
          <a:xfrm>
            <a:off x="91440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9167344" y="1524000"/>
            <a:ext cx="301686" cy="381000"/>
            <a:chOff x="1083401" y="3130896"/>
            <a:chExt cx="301686" cy="381000"/>
          </a:xfrm>
        </p:grpSpPr>
        <p:cxnSp>
          <p:nvCxnSpPr>
            <p:cNvPr id="128" name="Straight Connector 12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134" name="Rectangle 133"/>
          <p:cNvSpPr/>
          <p:nvPr/>
        </p:nvSpPr>
        <p:spPr>
          <a:xfrm>
            <a:off x="74676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7490944" y="1981200"/>
            <a:ext cx="301686" cy="381000"/>
            <a:chOff x="1083401" y="3130896"/>
            <a:chExt cx="301686" cy="381000"/>
          </a:xfrm>
        </p:grpSpPr>
        <p:cxnSp>
          <p:nvCxnSpPr>
            <p:cNvPr id="136" name="Straight Connector 13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38" name="Rectangle 137"/>
          <p:cNvSpPr/>
          <p:nvPr/>
        </p:nvSpPr>
        <p:spPr>
          <a:xfrm>
            <a:off x="7467600" y="243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p:cNvGrpSpPr/>
          <p:nvPr/>
        </p:nvGrpSpPr>
        <p:grpSpPr>
          <a:xfrm>
            <a:off x="7490944" y="2438400"/>
            <a:ext cx="301686" cy="381000"/>
            <a:chOff x="1083401" y="3130896"/>
            <a:chExt cx="301686" cy="381000"/>
          </a:xfrm>
        </p:grpSpPr>
        <p:cxnSp>
          <p:nvCxnSpPr>
            <p:cNvPr id="140" name="Straight Connector 13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42" name="Rectangle 141"/>
          <p:cNvSpPr/>
          <p:nvPr/>
        </p:nvSpPr>
        <p:spPr>
          <a:xfrm>
            <a:off x="7467600" y="2895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p:cNvGrpSpPr/>
          <p:nvPr/>
        </p:nvGrpSpPr>
        <p:grpSpPr>
          <a:xfrm>
            <a:off x="7490944" y="2895600"/>
            <a:ext cx="301686" cy="381000"/>
            <a:chOff x="1083401" y="3130896"/>
            <a:chExt cx="301686" cy="381000"/>
          </a:xfrm>
        </p:grpSpPr>
        <p:cxnSp>
          <p:nvCxnSpPr>
            <p:cNvPr id="144" name="Straight Connector 143"/>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146" name="Rectangle 145"/>
          <p:cNvSpPr/>
          <p:nvPr/>
        </p:nvSpPr>
        <p:spPr>
          <a:xfrm>
            <a:off x="83058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p:cNvGrpSpPr/>
          <p:nvPr/>
        </p:nvGrpSpPr>
        <p:grpSpPr>
          <a:xfrm>
            <a:off x="8329144" y="1981200"/>
            <a:ext cx="301686" cy="381000"/>
            <a:chOff x="1083401" y="3130896"/>
            <a:chExt cx="301686" cy="381000"/>
          </a:xfrm>
        </p:grpSpPr>
        <p:cxnSp>
          <p:nvCxnSpPr>
            <p:cNvPr id="148" name="Straight Connector 14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50" name="Rectangle 149"/>
          <p:cNvSpPr/>
          <p:nvPr/>
        </p:nvSpPr>
        <p:spPr>
          <a:xfrm>
            <a:off x="91440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9167344" y="1981200"/>
            <a:ext cx="301686" cy="381000"/>
            <a:chOff x="1083401" y="3130896"/>
            <a:chExt cx="301686" cy="381000"/>
          </a:xfrm>
        </p:grpSpPr>
        <p:cxnSp>
          <p:nvCxnSpPr>
            <p:cNvPr id="152" name="Straight Connector 15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154" name="Rectangle 153"/>
          <p:cNvSpPr/>
          <p:nvPr/>
        </p:nvSpPr>
        <p:spPr>
          <a:xfrm>
            <a:off x="8305800" y="243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p:cNvGrpSpPr/>
          <p:nvPr/>
        </p:nvGrpSpPr>
        <p:grpSpPr>
          <a:xfrm>
            <a:off x="8329144" y="2438400"/>
            <a:ext cx="301686" cy="381000"/>
            <a:chOff x="1083401" y="3130896"/>
            <a:chExt cx="301686" cy="381000"/>
          </a:xfrm>
        </p:grpSpPr>
        <p:cxnSp>
          <p:nvCxnSpPr>
            <p:cNvPr id="156" name="Straight Connector 15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158" name="Rectangle 157"/>
          <p:cNvSpPr/>
          <p:nvPr/>
        </p:nvSpPr>
        <p:spPr>
          <a:xfrm>
            <a:off x="8305800" y="2895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p:cNvGrpSpPr/>
          <p:nvPr/>
        </p:nvGrpSpPr>
        <p:grpSpPr>
          <a:xfrm>
            <a:off x="8329144" y="2895600"/>
            <a:ext cx="301686" cy="381000"/>
            <a:chOff x="1083401" y="3130896"/>
            <a:chExt cx="301686" cy="381000"/>
          </a:xfrm>
        </p:grpSpPr>
        <p:cxnSp>
          <p:nvCxnSpPr>
            <p:cNvPr id="160" name="Straight Connector 15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083401" y="3142564"/>
              <a:ext cx="301686" cy="369332"/>
            </a:xfrm>
            <a:prstGeom prst="rect">
              <a:avLst/>
            </a:prstGeom>
            <a:noFill/>
          </p:spPr>
          <p:txBody>
            <a:bodyPr wrap="none" rtlCol="0">
              <a:spAutoFit/>
            </a:bodyPr>
            <a:lstStyle/>
            <a:p>
              <a:r>
                <a:rPr lang="en-US" dirty="0"/>
                <a:t>1</a:t>
              </a:r>
            </a:p>
          </p:txBody>
        </p:sp>
      </p:grpSp>
      <p:cxnSp>
        <p:nvCxnSpPr>
          <p:cNvPr id="162" name="Straight Arrow Connector 161"/>
          <p:cNvCxnSpPr/>
          <p:nvPr/>
        </p:nvCxnSpPr>
        <p:spPr>
          <a:xfrm flipV="1">
            <a:off x="7104480" y="1670566"/>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endCxn id="134" idx="1"/>
          </p:cNvCxnSpPr>
          <p:nvPr/>
        </p:nvCxnSpPr>
        <p:spPr>
          <a:xfrm flipV="1">
            <a:off x="7104480" y="21717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1">
            <a:off x="7104480" y="2581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142" idx="1"/>
          </p:cNvCxnSpPr>
          <p:nvPr/>
        </p:nvCxnSpPr>
        <p:spPr>
          <a:xfrm>
            <a:off x="7086600" y="2981428"/>
            <a:ext cx="381000" cy="104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7942680" y="2581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V="1">
            <a:off x="7942680" y="30383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V="1">
            <a:off x="7942680" y="2200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8780880" y="22098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8780880" y="1742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7942680" y="1752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27742" y="1301234"/>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11268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Lists</a:t>
            </a:r>
          </a:p>
        </p:txBody>
      </p:sp>
      <p:sp>
        <p:nvSpPr>
          <p:cNvPr id="3" name="Content Placeholder 2"/>
          <p:cNvSpPr>
            <a:spLocks noGrp="1"/>
          </p:cNvSpPr>
          <p:nvPr>
            <p:ph idx="1"/>
          </p:nvPr>
        </p:nvSpPr>
        <p:spPr>
          <a:xfrm>
            <a:off x="1600200" y="1219201"/>
            <a:ext cx="5105400" cy="4648201"/>
          </a:xfrm>
        </p:spPr>
        <p:txBody>
          <a:bodyPr/>
          <a:lstStyle/>
          <a:p>
            <a:pPr marL="0" indent="0">
              <a:buNone/>
            </a:pPr>
            <a:r>
              <a:rPr lang="en-US" sz="2000" b="1" dirty="0"/>
              <a:t>G(V,E)</a:t>
            </a:r>
          </a:p>
          <a:p>
            <a:r>
              <a:rPr lang="en-US" sz="2000" b="1" dirty="0"/>
              <a:t>Space:   </a:t>
            </a:r>
            <a:r>
              <a:rPr lang="el-GR" sz="2000" b="1" dirty="0">
                <a:solidFill>
                  <a:srgbClr val="C00000"/>
                </a:solidFill>
              </a:rPr>
              <a:t>Θ</a:t>
            </a:r>
            <a:r>
              <a:rPr lang="en-US" sz="2000" b="1" dirty="0">
                <a:solidFill>
                  <a:srgbClr val="C00000"/>
                </a:solidFill>
              </a:rPr>
              <a:t>(E + V)</a:t>
            </a:r>
          </a:p>
          <a:p>
            <a:pPr lvl="1"/>
            <a:r>
              <a:rPr lang="en-US" sz="1800" dirty="0"/>
              <a:t>For A: </a:t>
            </a:r>
            <a:r>
              <a:rPr lang="el-GR" sz="1800" dirty="0">
                <a:solidFill>
                  <a:srgbClr val="C00000"/>
                </a:solidFill>
              </a:rPr>
              <a:t>Θ</a:t>
            </a:r>
            <a:r>
              <a:rPr lang="en-US" sz="1800" dirty="0">
                <a:solidFill>
                  <a:srgbClr val="C00000"/>
                </a:solidFill>
              </a:rPr>
              <a:t>(V)</a:t>
            </a:r>
          </a:p>
          <a:p>
            <a:pPr lvl="1"/>
            <a:r>
              <a:rPr lang="en-US" sz="1800" dirty="0"/>
              <a:t>For nodes: </a:t>
            </a:r>
            <a:r>
              <a:rPr lang="el-GR" sz="1800" dirty="0">
                <a:solidFill>
                  <a:srgbClr val="C00000"/>
                </a:solidFill>
              </a:rPr>
              <a:t>Θ</a:t>
            </a:r>
            <a:r>
              <a:rPr lang="en-US" sz="1800" dirty="0">
                <a:solidFill>
                  <a:srgbClr val="C00000"/>
                </a:solidFill>
              </a:rPr>
              <a:t>(E) </a:t>
            </a:r>
          </a:p>
          <a:p>
            <a:pPr lvl="1"/>
            <a:r>
              <a:rPr lang="en-US" sz="1800" dirty="0"/>
              <a:t>If the graph is relatively sparse,  E &lt;&lt; V</a:t>
            </a:r>
            <a:r>
              <a:rPr lang="en-US" sz="1800" baseline="30000" dirty="0"/>
              <a:t>2</a:t>
            </a:r>
            <a:r>
              <a:rPr lang="en-US" sz="1800" dirty="0"/>
              <a:t>, this can be a significant advantage.</a:t>
            </a:r>
          </a:p>
          <a:p>
            <a:pPr lvl="1"/>
            <a:endParaRPr lang="en-US" sz="1800" dirty="0"/>
          </a:p>
          <a:p>
            <a:pPr lvl="1"/>
            <a:endParaRPr lang="en-US" sz="1800" dirty="0"/>
          </a:p>
          <a:p>
            <a:r>
              <a:rPr lang="en-US" sz="2000" b="1" dirty="0"/>
              <a:t>Time</a:t>
            </a:r>
            <a:r>
              <a:rPr lang="en-US" sz="2000" dirty="0"/>
              <a:t> to check if an edge exists or not: </a:t>
            </a:r>
            <a:r>
              <a:rPr lang="en-US" sz="2000" b="1" dirty="0">
                <a:solidFill>
                  <a:srgbClr val="C00000"/>
                </a:solidFill>
              </a:rPr>
              <a:t>O(V)</a:t>
            </a:r>
          </a:p>
          <a:p>
            <a:pPr lvl="1"/>
            <a:r>
              <a:rPr lang="en-US" sz="1800" dirty="0"/>
              <a:t>Worst case: </a:t>
            </a:r>
            <a:r>
              <a:rPr lang="el-GR" sz="1800" dirty="0"/>
              <a:t>Θ</a:t>
            </a:r>
            <a:r>
              <a:rPr lang="en-US" sz="1800" dirty="0"/>
              <a:t>(V). </a:t>
            </a:r>
          </a:p>
          <a:p>
            <a:pPr lvl="2"/>
            <a:r>
              <a:rPr lang="en-US" sz="1600" dirty="0"/>
              <a:t>Each vertex can have up to V-1 neighbors, and we may need to go through all of them to see if an edge exists.</a:t>
            </a:r>
          </a:p>
          <a:p>
            <a:pPr lvl="1"/>
            <a:r>
              <a:rPr lang="en-US" sz="1800" dirty="0"/>
              <a:t>Slower than using adjacency matrices.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113" name="Content Placeholder 2"/>
          <p:cNvSpPr txBox="1">
            <a:spLocks/>
          </p:cNvSpPr>
          <p:nvPr/>
        </p:nvSpPr>
        <p:spPr>
          <a:xfrm>
            <a:off x="6819900" y="3886200"/>
            <a:ext cx="38481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Time</a:t>
            </a:r>
            <a:r>
              <a:rPr lang="en-US" sz="2000" dirty="0"/>
              <a:t> to remove an edge: </a:t>
            </a:r>
            <a:r>
              <a:rPr lang="en-US" sz="2000" b="1" dirty="0">
                <a:solidFill>
                  <a:srgbClr val="C00000"/>
                </a:solidFill>
              </a:rPr>
              <a:t>O(V)</a:t>
            </a:r>
          </a:p>
          <a:p>
            <a:pPr lvl="1"/>
            <a:r>
              <a:rPr lang="en-US" sz="1800" dirty="0"/>
              <a:t>If must check if the edge exists.</a:t>
            </a:r>
          </a:p>
          <a:p>
            <a:r>
              <a:rPr lang="en-US" sz="2000" b="1" dirty="0"/>
              <a:t>Time</a:t>
            </a:r>
            <a:r>
              <a:rPr lang="en-US" sz="2000" dirty="0"/>
              <a:t> to add an edge: </a:t>
            </a:r>
            <a:r>
              <a:rPr lang="en-US" sz="2000" b="1" dirty="0">
                <a:solidFill>
                  <a:srgbClr val="C00000"/>
                </a:solidFill>
              </a:rPr>
              <a:t>O(V)</a:t>
            </a:r>
          </a:p>
          <a:p>
            <a:pPr lvl="1"/>
            <a:r>
              <a:rPr lang="en-US" sz="1800" dirty="0"/>
              <a:t>If must check if the edge exists.</a:t>
            </a:r>
          </a:p>
          <a:p>
            <a:pPr lvl="2"/>
            <a:r>
              <a:rPr lang="en-US" sz="1600" dirty="0"/>
              <a:t>Why? Because if the edge already exists, we should not duplicate it.</a:t>
            </a:r>
          </a:p>
          <a:p>
            <a:endParaRPr lang="en-US" sz="1800" dirty="0"/>
          </a:p>
        </p:txBody>
      </p:sp>
      <p:sp>
        <p:nvSpPr>
          <p:cNvPr id="66" name="Rectangle 65"/>
          <p:cNvSpPr/>
          <p:nvPr/>
        </p:nvSpPr>
        <p:spPr>
          <a:xfrm>
            <a:off x="6934200" y="1609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6934200" y="1990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934200" y="239077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934200" y="278643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4676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490944" y="1524000"/>
            <a:ext cx="301686" cy="381000"/>
            <a:chOff x="1083401" y="3130896"/>
            <a:chExt cx="301686" cy="381000"/>
          </a:xfrm>
        </p:grpSpPr>
        <p:cxnSp>
          <p:nvCxnSpPr>
            <p:cNvPr id="72" name="Straight Connector 7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74" name="Rectangle 73"/>
          <p:cNvSpPr/>
          <p:nvPr/>
        </p:nvSpPr>
        <p:spPr>
          <a:xfrm>
            <a:off x="83058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8329144" y="1524000"/>
            <a:ext cx="301686" cy="381000"/>
            <a:chOff x="1083401" y="3130896"/>
            <a:chExt cx="301686" cy="381000"/>
          </a:xfrm>
        </p:grpSpPr>
        <p:cxnSp>
          <p:nvCxnSpPr>
            <p:cNvPr id="76" name="Straight Connector 7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78" name="Rectangle 77"/>
          <p:cNvSpPr/>
          <p:nvPr/>
        </p:nvSpPr>
        <p:spPr>
          <a:xfrm>
            <a:off x="9144000" y="1524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9167344" y="1524000"/>
            <a:ext cx="301686" cy="381000"/>
            <a:chOff x="1083401" y="3130896"/>
            <a:chExt cx="301686" cy="381000"/>
          </a:xfrm>
        </p:grpSpPr>
        <p:cxnSp>
          <p:nvCxnSpPr>
            <p:cNvPr id="80" name="Straight Connector 7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86" name="Rectangle 85"/>
          <p:cNvSpPr/>
          <p:nvPr/>
        </p:nvSpPr>
        <p:spPr>
          <a:xfrm>
            <a:off x="74676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7490944" y="1981200"/>
            <a:ext cx="301686" cy="381000"/>
            <a:chOff x="1083401" y="3130896"/>
            <a:chExt cx="301686" cy="381000"/>
          </a:xfrm>
        </p:grpSpPr>
        <p:cxnSp>
          <p:nvCxnSpPr>
            <p:cNvPr id="88" name="Straight Connector 8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90" name="Rectangle 89"/>
          <p:cNvSpPr/>
          <p:nvPr/>
        </p:nvSpPr>
        <p:spPr>
          <a:xfrm>
            <a:off x="7467600" y="243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7490944" y="2438400"/>
            <a:ext cx="301686" cy="381000"/>
            <a:chOff x="1083401" y="3130896"/>
            <a:chExt cx="301686" cy="381000"/>
          </a:xfrm>
        </p:grpSpPr>
        <p:cxnSp>
          <p:nvCxnSpPr>
            <p:cNvPr id="92" name="Straight Connector 9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94" name="Rectangle 93"/>
          <p:cNvSpPr/>
          <p:nvPr/>
        </p:nvSpPr>
        <p:spPr>
          <a:xfrm>
            <a:off x="7467600" y="2895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7490944" y="2895600"/>
            <a:ext cx="301686" cy="381000"/>
            <a:chOff x="1083401" y="3130896"/>
            <a:chExt cx="301686" cy="381000"/>
          </a:xfrm>
        </p:grpSpPr>
        <p:cxnSp>
          <p:nvCxnSpPr>
            <p:cNvPr id="96" name="Straight Connector 9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98" name="Rectangle 97"/>
          <p:cNvSpPr/>
          <p:nvPr/>
        </p:nvSpPr>
        <p:spPr>
          <a:xfrm>
            <a:off x="83058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8329144" y="1981200"/>
            <a:ext cx="301686" cy="381000"/>
            <a:chOff x="1083401" y="3130896"/>
            <a:chExt cx="301686" cy="381000"/>
          </a:xfrm>
        </p:grpSpPr>
        <p:cxnSp>
          <p:nvCxnSpPr>
            <p:cNvPr id="100" name="Straight Connector 9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02" name="Rectangle 101"/>
          <p:cNvSpPr/>
          <p:nvPr/>
        </p:nvSpPr>
        <p:spPr>
          <a:xfrm>
            <a:off x="9144000" y="1981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9167344" y="1981200"/>
            <a:ext cx="301686" cy="381000"/>
            <a:chOff x="1083401" y="3130896"/>
            <a:chExt cx="301686" cy="381000"/>
          </a:xfrm>
        </p:grpSpPr>
        <p:cxnSp>
          <p:nvCxnSpPr>
            <p:cNvPr id="104" name="Straight Connector 103"/>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106" name="Rectangle 105"/>
          <p:cNvSpPr/>
          <p:nvPr/>
        </p:nvSpPr>
        <p:spPr>
          <a:xfrm>
            <a:off x="8305800" y="2438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a:off x="8329144" y="2438400"/>
            <a:ext cx="301686" cy="381000"/>
            <a:chOff x="1083401" y="3130896"/>
            <a:chExt cx="301686" cy="381000"/>
          </a:xfrm>
        </p:grpSpPr>
        <p:cxnSp>
          <p:nvCxnSpPr>
            <p:cNvPr id="108" name="Straight Connector 10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110" name="Rectangle 109"/>
          <p:cNvSpPr/>
          <p:nvPr/>
        </p:nvSpPr>
        <p:spPr>
          <a:xfrm>
            <a:off x="8305800" y="2895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p:cNvGrpSpPr/>
          <p:nvPr/>
        </p:nvGrpSpPr>
        <p:grpSpPr>
          <a:xfrm>
            <a:off x="8329144" y="2895600"/>
            <a:ext cx="301686" cy="381000"/>
            <a:chOff x="1083401" y="3130896"/>
            <a:chExt cx="301686" cy="381000"/>
          </a:xfrm>
        </p:grpSpPr>
        <p:cxnSp>
          <p:nvCxnSpPr>
            <p:cNvPr id="112" name="Straight Connector 11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083401" y="3142564"/>
              <a:ext cx="301686" cy="369332"/>
            </a:xfrm>
            <a:prstGeom prst="rect">
              <a:avLst/>
            </a:prstGeom>
            <a:noFill/>
          </p:spPr>
          <p:txBody>
            <a:bodyPr wrap="none" rtlCol="0">
              <a:spAutoFit/>
            </a:bodyPr>
            <a:lstStyle/>
            <a:p>
              <a:r>
                <a:rPr lang="en-US" dirty="0"/>
                <a:t>1</a:t>
              </a:r>
            </a:p>
          </p:txBody>
        </p:sp>
      </p:grpSp>
      <p:cxnSp>
        <p:nvCxnSpPr>
          <p:cNvPr id="174" name="Straight Arrow Connector 173"/>
          <p:cNvCxnSpPr/>
          <p:nvPr/>
        </p:nvCxnSpPr>
        <p:spPr>
          <a:xfrm flipV="1">
            <a:off x="7104480" y="1670566"/>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86" idx="1"/>
          </p:cNvCxnSpPr>
          <p:nvPr/>
        </p:nvCxnSpPr>
        <p:spPr>
          <a:xfrm flipV="1">
            <a:off x="7104480" y="21717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7104480" y="2581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endCxn id="94" idx="1"/>
          </p:cNvCxnSpPr>
          <p:nvPr/>
        </p:nvCxnSpPr>
        <p:spPr>
          <a:xfrm>
            <a:off x="7086600" y="2981428"/>
            <a:ext cx="381000" cy="104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7942680" y="2581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V="1">
            <a:off x="7942680" y="30383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7942680" y="2200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8780880" y="22098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8780880" y="1742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7942680" y="1752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6927742" y="1301234"/>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406826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14400"/>
          </a:xfrm>
        </p:spPr>
        <p:txBody>
          <a:bodyPr/>
          <a:lstStyle/>
          <a:p>
            <a:r>
              <a:rPr lang="en-US" sz="3600" dirty="0"/>
              <a:t>Check Out Posted Code</a:t>
            </a:r>
          </a:p>
        </p:txBody>
      </p:sp>
      <p:sp>
        <p:nvSpPr>
          <p:cNvPr id="3" name="Content Placeholder 2"/>
          <p:cNvSpPr>
            <a:spLocks noGrp="1"/>
          </p:cNvSpPr>
          <p:nvPr>
            <p:ph idx="1"/>
          </p:nvPr>
        </p:nvSpPr>
        <p:spPr/>
        <p:txBody>
          <a:bodyPr/>
          <a:lstStyle/>
          <a:p>
            <a:r>
              <a:rPr lang="en-US" sz="2000" b="1" dirty="0" err="1"/>
              <a:t>graph.h</a:t>
            </a:r>
            <a:r>
              <a:rPr lang="en-US" sz="2000" dirty="0"/>
              <a:t>: defines an abstract interface for basic graph functions.</a:t>
            </a:r>
          </a:p>
          <a:p>
            <a:r>
              <a:rPr lang="en-US" sz="2000" b="1" dirty="0" err="1"/>
              <a:t>graph_matrix.c</a:t>
            </a:r>
            <a:r>
              <a:rPr lang="en-US" sz="2000" dirty="0"/>
              <a:t>: implements the abstract interface of </a:t>
            </a:r>
            <a:r>
              <a:rPr lang="en-US" sz="2000" dirty="0" err="1"/>
              <a:t>graph.h</a:t>
            </a:r>
            <a:r>
              <a:rPr lang="en-US" sz="2000" dirty="0"/>
              <a:t>, using an adjacency matrix. See also:  </a:t>
            </a:r>
            <a:r>
              <a:rPr lang="en-US" sz="2000" dirty="0" err="1"/>
              <a:t>twoD_arrays.h</a:t>
            </a:r>
            <a:r>
              <a:rPr lang="en-US" sz="2000" dirty="0"/>
              <a:t>, </a:t>
            </a:r>
            <a:r>
              <a:rPr lang="en-US" sz="2000" dirty="0" err="1"/>
              <a:t>twoD_arrays.c</a:t>
            </a:r>
            <a:r>
              <a:rPr lang="en-US" sz="2000" dirty="0"/>
              <a:t> for a 2D matrix </a:t>
            </a:r>
            <a:r>
              <a:rPr lang="en-US" sz="2000" dirty="0" err="1"/>
              <a:t>implemention</a:t>
            </a:r>
            <a:r>
              <a:rPr lang="en-US" sz="2000" dirty="0"/>
              <a:t>.</a:t>
            </a:r>
          </a:p>
          <a:p>
            <a:r>
              <a:rPr lang="en-US" sz="2000" b="1" dirty="0" err="1"/>
              <a:t>graph_list.c</a:t>
            </a:r>
            <a:r>
              <a:rPr lang="en-US" sz="2000" dirty="0"/>
              <a:t>: also implements the abstract interface of </a:t>
            </a:r>
            <a:r>
              <a:rPr lang="en-US" sz="2000" dirty="0" err="1"/>
              <a:t>graph.h</a:t>
            </a:r>
            <a:r>
              <a:rPr lang="en-US" sz="2000" dirty="0"/>
              <a:t>, using adjacency lists. </a:t>
            </a:r>
          </a:p>
          <a:p>
            <a:r>
              <a:rPr lang="en-US" sz="2000" b="1" dirty="0" err="1"/>
              <a:t>graph_main</a:t>
            </a:r>
            <a:r>
              <a:rPr lang="en-US" sz="2000" b="1" dirty="0"/>
              <a:t>:</a:t>
            </a:r>
            <a:r>
              <a:rPr lang="en-US" sz="2000" dirty="0"/>
              <a:t> a test program, that can be compiled with </a:t>
            </a:r>
            <a:r>
              <a:rPr lang="en-US" sz="2000" b="1" dirty="0"/>
              <a:t>either </a:t>
            </a:r>
            <a:r>
              <a:rPr lang="en-US" sz="2000" dirty="0" err="1"/>
              <a:t>graph_matrix.c</a:t>
            </a:r>
            <a:r>
              <a:rPr lang="en-US" sz="2000" dirty="0"/>
              <a:t> or </a:t>
            </a:r>
            <a:r>
              <a:rPr lang="en-US" sz="2000" dirty="0" err="1"/>
              <a:t>graphs_list.c</a:t>
            </a:r>
            <a:r>
              <a:rPr lang="en-US" sz="2000" dirty="0"/>
              <a:t>.</a:t>
            </a:r>
            <a:endParaRPr lang="en-US" sz="2000" b="1"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6406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62000"/>
          </a:xfrm>
        </p:spPr>
        <p:txBody>
          <a:bodyPr/>
          <a:lstStyle/>
          <a:p>
            <a:r>
              <a:rPr lang="en-US" sz="3600" dirty="0"/>
              <a:t>Sparse Graphs</a:t>
            </a:r>
          </a:p>
        </p:txBody>
      </p:sp>
      <p:sp>
        <p:nvSpPr>
          <p:cNvPr id="3" name="Content Placeholder 2"/>
          <p:cNvSpPr>
            <a:spLocks noGrp="1"/>
          </p:cNvSpPr>
          <p:nvPr>
            <p:ph idx="1"/>
          </p:nvPr>
        </p:nvSpPr>
        <p:spPr>
          <a:xfrm>
            <a:off x="1524000" y="1219200"/>
            <a:ext cx="6934200" cy="5029200"/>
          </a:xfrm>
        </p:spPr>
        <p:txBody>
          <a:bodyPr/>
          <a:lstStyle/>
          <a:p>
            <a:r>
              <a:rPr lang="en-US" sz="2400" dirty="0"/>
              <a:t>If G(V,E) , max possible edges. </a:t>
            </a:r>
          </a:p>
          <a:p>
            <a:pPr lvl="1"/>
            <a:r>
              <a:rPr lang="en-US" sz="2000" dirty="0"/>
              <a:t>Directed:  </a:t>
            </a:r>
            <a:r>
              <a:rPr lang="el-GR" sz="2000" dirty="0"/>
              <a:t>Θ</a:t>
            </a:r>
            <a:r>
              <a:rPr lang="en-US" sz="2000" dirty="0"/>
              <a:t>(V</a:t>
            </a:r>
            <a:r>
              <a:rPr lang="en-US" sz="2000" baseline="30000" dirty="0"/>
              <a:t>2</a:t>
            </a:r>
            <a:r>
              <a:rPr lang="en-US" sz="2000" dirty="0"/>
              <a:t>)           Exact: V*(V-1)  </a:t>
            </a:r>
          </a:p>
          <a:p>
            <a:pPr lvl="1"/>
            <a:r>
              <a:rPr lang="en-US" sz="2000" dirty="0"/>
              <a:t>Undirected : </a:t>
            </a:r>
            <a:r>
              <a:rPr lang="el-GR" sz="2000" dirty="0"/>
              <a:t>Θ</a:t>
            </a:r>
            <a:r>
              <a:rPr lang="en-US" sz="2000" dirty="0"/>
              <a:t>(V</a:t>
            </a:r>
            <a:r>
              <a:rPr lang="en-US" sz="2000" baseline="30000" dirty="0"/>
              <a:t>2</a:t>
            </a:r>
            <a:r>
              <a:rPr lang="en-US" sz="2000" dirty="0"/>
              <a:t>)       Exact:  [V*(V-1)]/2      </a:t>
            </a:r>
          </a:p>
          <a:p>
            <a:r>
              <a:rPr lang="en-US" sz="2400" dirty="0"/>
              <a:t>Sparse graph</a:t>
            </a:r>
          </a:p>
          <a:p>
            <a:pPr lvl="1"/>
            <a:r>
              <a:rPr lang="en-US" sz="2000" dirty="0"/>
              <a:t>A graph with  E &lt;&lt; V</a:t>
            </a:r>
            <a:r>
              <a:rPr lang="en-US" sz="2000" baseline="30000" dirty="0"/>
              <a:t>2       </a:t>
            </a:r>
            <a:r>
              <a:rPr lang="en-US" sz="1800" dirty="0"/>
              <a:t>(E  much smaller than V</a:t>
            </a:r>
            <a:r>
              <a:rPr lang="en-US" sz="1800" baseline="30000" dirty="0"/>
              <a:t>2 </a:t>
            </a:r>
            <a:r>
              <a:rPr lang="en-US" sz="1800" dirty="0"/>
              <a:t>)</a:t>
            </a:r>
            <a:r>
              <a:rPr lang="en-US" dirty="0"/>
              <a:t>.</a:t>
            </a:r>
          </a:p>
          <a:p>
            <a:pPr lvl="1"/>
            <a:r>
              <a:rPr lang="en-US" sz="1100" dirty="0">
                <a:hlinkClick r:id="rId3"/>
              </a:rPr>
              <a:t>https://www.google.com/search?q=image+sparse+graph&amp;tbm=isch&amp;source=univ&amp;sa=X&amp;ved=2ahUKEwiWnLzYpubhAhVSPawKHQ0IDq8QsAR6BAgJEAE&amp;biw=800&amp;bih=528&amp;dpr=2#imgrc=-4yhnsETTHLWcM:</a:t>
            </a:r>
            <a:endParaRPr lang="en-US" sz="1100" dirty="0"/>
          </a:p>
          <a:p>
            <a:pPr lvl="1"/>
            <a:r>
              <a:rPr lang="en-US" sz="2000" dirty="0"/>
              <a:t>E.g. consider an undirected graph with 10</a:t>
            </a:r>
            <a:r>
              <a:rPr lang="en-US" sz="2000" baseline="30000" dirty="0"/>
              <a:t>6</a:t>
            </a:r>
            <a:r>
              <a:rPr lang="en-US" sz="2000" dirty="0"/>
              <a:t> nodes</a:t>
            </a:r>
          </a:p>
          <a:p>
            <a:pPr lvl="2"/>
            <a:r>
              <a:rPr lang="en-US" sz="1800" dirty="0"/>
              <a:t>Number of edges if 20 edges per node:              10</a:t>
            </a:r>
            <a:r>
              <a:rPr lang="en-US" sz="1800" baseline="30000" dirty="0"/>
              <a:t>6</a:t>
            </a:r>
            <a:r>
              <a:rPr lang="en-US" sz="1800" dirty="0"/>
              <a:t>*20/2 </a:t>
            </a:r>
          </a:p>
          <a:p>
            <a:pPr lvl="2"/>
            <a:r>
              <a:rPr lang="en-US" sz="1800" dirty="0"/>
              <a:t>Max possible edges                                                10</a:t>
            </a:r>
            <a:r>
              <a:rPr lang="en-US" sz="1800" baseline="30000" dirty="0"/>
              <a:t>6</a:t>
            </a:r>
            <a:r>
              <a:rPr lang="en-US" sz="1800" dirty="0"/>
              <a:t>*(10</a:t>
            </a:r>
            <a:r>
              <a:rPr lang="en-US" sz="1800" baseline="30000" dirty="0"/>
              <a:t>6</a:t>
            </a:r>
            <a:r>
              <a:rPr lang="en-US" sz="1800" dirty="0"/>
              <a:t>-1)/2</a:t>
            </a:r>
          </a:p>
          <a:p>
            <a:pPr marL="914400" lvl="2" indent="0">
              <a:buNone/>
            </a:pPr>
            <a:r>
              <a:rPr lang="en-US" sz="1800" dirty="0"/>
              <a:t>     =&gt; 10</a:t>
            </a:r>
            <a:r>
              <a:rPr lang="en-US" sz="1800" baseline="30000" dirty="0"/>
              <a:t>5</a:t>
            </a:r>
            <a:r>
              <a:rPr lang="en-US" sz="1800" dirty="0"/>
              <a:t> factor between max possible and actual number of edges </a:t>
            </a:r>
          </a:p>
          <a:p>
            <a:pPr marL="914400" lvl="2" indent="0">
              <a:buNone/>
            </a:pPr>
            <a:r>
              <a:rPr lang="en-US" sz="1800" dirty="0"/>
              <a:t>     =&gt; Use adjacency lists</a:t>
            </a:r>
          </a:p>
          <a:p>
            <a:pPr lvl="1"/>
            <a:r>
              <a:rPr lang="en-US" sz="2000" dirty="0"/>
              <a:t>Can you think of real-world data that may be represented as  sparse graphs?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pSp>
        <p:nvGrpSpPr>
          <p:cNvPr id="38" name="Group 37"/>
          <p:cNvGrpSpPr/>
          <p:nvPr/>
        </p:nvGrpSpPr>
        <p:grpSpPr>
          <a:xfrm>
            <a:off x="8421658" y="457200"/>
            <a:ext cx="2218181" cy="2280568"/>
            <a:chOff x="6897657" y="1044575"/>
            <a:chExt cx="2218181" cy="2280568"/>
          </a:xfrm>
        </p:grpSpPr>
        <p:cxnSp>
          <p:nvCxnSpPr>
            <p:cNvPr id="7" name="Straight Connector 6"/>
            <p:cNvCxnSpPr>
              <a:endCxn id="15" idx="0"/>
            </p:cNvCxnSpPr>
            <p:nvPr/>
          </p:nvCxnSpPr>
          <p:spPr>
            <a:xfrm flipV="1">
              <a:off x="7513154" y="1371600"/>
              <a:ext cx="487846" cy="1606826"/>
            </a:xfrm>
            <a:prstGeom prst="line">
              <a:avLst/>
            </a:prstGeom>
            <a:ln w="222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5" idx="1"/>
            </p:cNvCxnSpPr>
            <p:nvPr/>
          </p:nvCxnSpPr>
          <p:spPr>
            <a:xfrm flipV="1">
              <a:off x="7162802" y="1981200"/>
              <a:ext cx="1676398" cy="1620"/>
            </a:xfrm>
            <a:prstGeom prst="line">
              <a:avLst/>
            </a:prstGeom>
            <a:ln w="254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15" idx="4"/>
            </p:cNvCxnSpPr>
            <p:nvPr/>
          </p:nvCxnSpPr>
          <p:spPr>
            <a:xfrm>
              <a:off x="7986713" y="1371600"/>
              <a:ext cx="532322" cy="1600196"/>
            </a:xfrm>
            <a:prstGeom prst="line">
              <a:avLst/>
            </a:prstGeom>
            <a:ln w="22225">
              <a:solidFill>
                <a:schemeClr val="tx2"/>
              </a:solidFill>
            </a:ln>
          </p:spPr>
          <p:style>
            <a:lnRef idx="2">
              <a:schemeClr val="accent1"/>
            </a:lnRef>
            <a:fillRef idx="0">
              <a:schemeClr val="accent1"/>
            </a:fillRef>
            <a:effectRef idx="1">
              <a:schemeClr val="accent1"/>
            </a:effectRef>
            <a:fontRef idx="minor">
              <a:schemeClr val="tx1"/>
            </a:fontRef>
          </p:style>
        </p:cxnSp>
        <p:sp>
          <p:nvSpPr>
            <p:cNvPr id="15" name="Regular Pentagon 14"/>
            <p:cNvSpPr/>
            <p:nvPr/>
          </p:nvSpPr>
          <p:spPr>
            <a:xfrm>
              <a:off x="7162800" y="1371600"/>
              <a:ext cx="1676400" cy="16002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endCxn id="15" idx="5"/>
            </p:cNvCxnSpPr>
            <p:nvPr/>
          </p:nvCxnSpPr>
          <p:spPr>
            <a:xfrm flipV="1">
              <a:off x="7513154" y="1982820"/>
              <a:ext cx="1326044" cy="966751"/>
            </a:xfrm>
            <a:prstGeom prst="line">
              <a:avLst/>
            </a:prstGeom>
            <a:ln w="222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1"/>
            </p:cNvCxnSpPr>
            <p:nvPr/>
          </p:nvCxnSpPr>
          <p:spPr>
            <a:xfrm>
              <a:off x="7162802" y="1982820"/>
              <a:ext cx="1356233" cy="965943"/>
            </a:xfrm>
            <a:prstGeom prst="line">
              <a:avLst/>
            </a:prstGeom>
            <a:ln w="254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1"/>
            </p:cNvCxnSpPr>
            <p:nvPr/>
          </p:nvCxnSpPr>
          <p:spPr>
            <a:xfrm>
              <a:off x="7162802" y="1982820"/>
              <a:ext cx="350350" cy="995606"/>
            </a:xfrm>
            <a:prstGeom prst="line">
              <a:avLst/>
            </a:prstGeom>
            <a:ln w="254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1"/>
              <a:endCxn id="15" idx="0"/>
            </p:cNvCxnSpPr>
            <p:nvPr/>
          </p:nvCxnSpPr>
          <p:spPr>
            <a:xfrm flipV="1">
              <a:off x="7162802" y="1371600"/>
              <a:ext cx="838198" cy="611220"/>
            </a:xfrm>
            <a:prstGeom prst="line">
              <a:avLst/>
            </a:prstGeom>
            <a:ln w="25400">
              <a:solidFill>
                <a:srgbClr val="C0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97657" y="1796534"/>
              <a:ext cx="301686" cy="369332"/>
            </a:xfrm>
            <a:prstGeom prst="rect">
              <a:avLst/>
            </a:prstGeom>
            <a:noFill/>
          </p:spPr>
          <p:txBody>
            <a:bodyPr wrap="none" rtlCol="0">
              <a:spAutoFit/>
            </a:bodyPr>
            <a:lstStyle/>
            <a:p>
              <a:r>
                <a:rPr lang="en-US" dirty="0"/>
                <a:t>0</a:t>
              </a:r>
            </a:p>
          </p:txBody>
        </p:sp>
        <p:sp>
          <p:nvSpPr>
            <p:cNvPr id="33" name="TextBox 32"/>
            <p:cNvSpPr txBox="1"/>
            <p:nvPr/>
          </p:nvSpPr>
          <p:spPr>
            <a:xfrm>
              <a:off x="8814152" y="1809755"/>
              <a:ext cx="301686" cy="369332"/>
            </a:xfrm>
            <a:prstGeom prst="rect">
              <a:avLst/>
            </a:prstGeom>
            <a:noFill/>
          </p:spPr>
          <p:txBody>
            <a:bodyPr wrap="none" rtlCol="0">
              <a:spAutoFit/>
            </a:bodyPr>
            <a:lstStyle/>
            <a:p>
              <a:r>
                <a:rPr lang="en-US" dirty="0"/>
                <a:t>2</a:t>
              </a:r>
            </a:p>
          </p:txBody>
        </p:sp>
        <p:sp>
          <p:nvSpPr>
            <p:cNvPr id="34" name="TextBox 33"/>
            <p:cNvSpPr txBox="1"/>
            <p:nvPr/>
          </p:nvSpPr>
          <p:spPr>
            <a:xfrm>
              <a:off x="7848019" y="1044575"/>
              <a:ext cx="301686" cy="369332"/>
            </a:xfrm>
            <a:prstGeom prst="rect">
              <a:avLst/>
            </a:prstGeom>
            <a:noFill/>
          </p:spPr>
          <p:txBody>
            <a:bodyPr wrap="none" rtlCol="0">
              <a:spAutoFit/>
            </a:bodyPr>
            <a:lstStyle/>
            <a:p>
              <a:r>
                <a:rPr lang="en-US" dirty="0"/>
                <a:t>1</a:t>
              </a:r>
            </a:p>
          </p:txBody>
        </p:sp>
        <p:sp>
          <p:nvSpPr>
            <p:cNvPr id="36" name="TextBox 35"/>
            <p:cNvSpPr txBox="1"/>
            <p:nvPr/>
          </p:nvSpPr>
          <p:spPr>
            <a:xfrm>
              <a:off x="8385030" y="2955811"/>
              <a:ext cx="301686" cy="369332"/>
            </a:xfrm>
            <a:prstGeom prst="rect">
              <a:avLst/>
            </a:prstGeom>
            <a:noFill/>
          </p:spPr>
          <p:txBody>
            <a:bodyPr wrap="none" rtlCol="0">
              <a:spAutoFit/>
            </a:bodyPr>
            <a:lstStyle/>
            <a:p>
              <a:r>
                <a:rPr lang="en-US" dirty="0"/>
                <a:t>3</a:t>
              </a:r>
            </a:p>
          </p:txBody>
        </p:sp>
        <p:sp>
          <p:nvSpPr>
            <p:cNvPr id="37" name="TextBox 36"/>
            <p:cNvSpPr txBox="1"/>
            <p:nvPr/>
          </p:nvSpPr>
          <p:spPr>
            <a:xfrm>
              <a:off x="7389910" y="2939830"/>
              <a:ext cx="301686" cy="369332"/>
            </a:xfrm>
            <a:prstGeom prst="rect">
              <a:avLst/>
            </a:prstGeom>
            <a:noFill/>
          </p:spPr>
          <p:txBody>
            <a:bodyPr wrap="none" rtlCol="0">
              <a:spAutoFit/>
            </a:bodyPr>
            <a:lstStyle/>
            <a:p>
              <a:r>
                <a:rPr lang="en-US" dirty="0"/>
                <a:t>4</a:t>
              </a:r>
            </a:p>
          </p:txBody>
        </p:sp>
      </p:gr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4F8689-83A5-4660-9E27-D661546C3572}"/>
                  </a:ext>
                </a:extLst>
              </p14:cNvPr>
              <p14:cNvContentPartPr/>
              <p14:nvPr/>
            </p14:nvContentPartPr>
            <p14:xfrm>
              <a:off x="8690375" y="1462966"/>
              <a:ext cx="360" cy="360"/>
            </p14:xfrm>
          </p:contentPart>
        </mc:Choice>
        <mc:Fallback xmlns="">
          <p:pic>
            <p:nvPicPr>
              <p:cNvPr id="5" name="Ink 4">
                <a:extLst>
                  <a:ext uri="{FF2B5EF4-FFF2-40B4-BE49-F238E27FC236}">
                    <a16:creationId xmlns:a16="http://schemas.microsoft.com/office/drawing/2014/main" id="{C24F8689-83A5-4660-9E27-D661546C3572}"/>
                  </a:ext>
                </a:extLst>
              </p:cNvPr>
              <p:cNvPicPr/>
              <p:nvPr/>
            </p:nvPicPr>
            <p:blipFill>
              <a:blip r:embed="rId5"/>
              <a:stretch>
                <a:fillRect/>
              </a:stretch>
            </p:blipFill>
            <p:spPr>
              <a:xfrm>
                <a:off x="8681735" y="1453966"/>
                <a:ext cx="18000" cy="18000"/>
              </a:xfrm>
              <a:prstGeom prst="rect">
                <a:avLst/>
              </a:prstGeom>
            </p:spPr>
          </p:pic>
        </mc:Fallback>
      </mc:AlternateContent>
    </p:spTree>
    <p:extLst>
      <p:ext uri="{BB962C8B-B14F-4D97-AF65-F5344CB8AC3E}">
        <p14:creationId xmlns:p14="http://schemas.microsoft.com/office/powerpoint/2010/main" val="57005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FF0000"/>
                </a:solidFill>
              </a:rPr>
              <a:t>Student self study:  </a:t>
            </a:r>
            <a:r>
              <a:rPr lang="en-US" sz="3200" dirty="0"/>
              <a:t>Space Analysis:</a:t>
            </a:r>
            <a:br>
              <a:rPr lang="en-US" sz="3200" dirty="0"/>
            </a:br>
            <a:r>
              <a:rPr lang="en-US" sz="3200" dirty="0"/>
              <a:t>Adjacency Matrices vs. Adjacency Lists</a:t>
            </a:r>
          </a:p>
        </p:txBody>
      </p:sp>
      <p:sp>
        <p:nvSpPr>
          <p:cNvPr id="3" name="Content Placeholder 2"/>
          <p:cNvSpPr>
            <a:spLocks noGrp="1"/>
          </p:cNvSpPr>
          <p:nvPr>
            <p:ph idx="1"/>
          </p:nvPr>
        </p:nvSpPr>
        <p:spPr>
          <a:xfrm>
            <a:off x="1905000" y="1371600"/>
            <a:ext cx="8534400" cy="5410200"/>
          </a:xfrm>
        </p:spPr>
        <p:txBody>
          <a:bodyPr/>
          <a:lstStyle/>
          <a:p>
            <a:r>
              <a:rPr lang="en-US" sz="2000" dirty="0"/>
              <a:t>Suppose we have an </a:t>
            </a:r>
            <a:r>
              <a:rPr lang="en-US" sz="2000" dirty="0">
                <a:solidFill>
                  <a:srgbClr val="FF0000"/>
                </a:solidFill>
              </a:rPr>
              <a:t>undirected</a:t>
            </a:r>
            <a:r>
              <a:rPr lang="en-US" sz="2000" dirty="0"/>
              <a:t> graph with:</a:t>
            </a:r>
          </a:p>
          <a:p>
            <a:pPr lvl="1"/>
            <a:r>
              <a:rPr lang="en-US" sz="2000" dirty="0"/>
              <a:t>10 million vertices.</a:t>
            </a:r>
          </a:p>
          <a:p>
            <a:pPr lvl="1"/>
            <a:r>
              <a:rPr lang="en-US" sz="2000" dirty="0"/>
              <a:t>Each vertex has at most 20 neighbors.</a:t>
            </a:r>
          </a:p>
          <a:p>
            <a:pPr lvl="1"/>
            <a:endParaRPr lang="en-US" sz="1200" dirty="0"/>
          </a:p>
          <a:p>
            <a:r>
              <a:rPr lang="en-US" sz="2000" dirty="0">
                <a:solidFill>
                  <a:srgbClr val="FF0000"/>
                </a:solidFill>
              </a:rPr>
              <a:t>Individual practice: Calculate the minimum space needed to store this graph in each representation. Use/assume:</a:t>
            </a:r>
          </a:p>
          <a:p>
            <a:pPr lvl="1"/>
            <a:r>
              <a:rPr lang="en-US" sz="1600" dirty="0">
                <a:solidFill>
                  <a:srgbClr val="FF0000"/>
                </a:solidFill>
              </a:rPr>
              <a:t>A matrix of BITS for the matrix representation</a:t>
            </a:r>
          </a:p>
          <a:p>
            <a:pPr lvl="1"/>
            <a:r>
              <a:rPr lang="en-US" sz="1600" dirty="0">
                <a:solidFill>
                  <a:srgbClr val="FF0000"/>
                </a:solidFill>
              </a:rPr>
              <a:t>An </a:t>
            </a:r>
            <a:r>
              <a:rPr lang="en-US" sz="1600" dirty="0" err="1">
                <a:solidFill>
                  <a:srgbClr val="FF0000"/>
                </a:solidFill>
              </a:rPr>
              <a:t>int</a:t>
            </a:r>
            <a:r>
              <a:rPr lang="en-US" sz="1600" dirty="0">
                <a:solidFill>
                  <a:srgbClr val="FF0000"/>
                </a:solidFill>
              </a:rPr>
              <a:t> is stored on 8 bytes and a memory address is stored on 8 bytes as well. </a:t>
            </a:r>
          </a:p>
          <a:p>
            <a:pPr marL="457200" lvl="1" indent="0">
              <a:buNone/>
            </a:pPr>
            <a:r>
              <a:rPr lang="en-US" sz="1600" dirty="0">
                <a:solidFill>
                  <a:srgbClr val="FF0000"/>
                </a:solidFill>
              </a:rPr>
              <a:t>Calculate the space requirement (actual number, not </a:t>
            </a:r>
            <a:r>
              <a:rPr lang="el-GR" sz="1600" dirty="0">
                <a:solidFill>
                  <a:srgbClr val="FF0000"/>
                </a:solidFill>
              </a:rPr>
              <a:t>Θ</a:t>
            </a:r>
            <a:r>
              <a:rPr lang="en-US" sz="1600" dirty="0">
                <a:solidFill>
                  <a:srgbClr val="FF0000"/>
                </a:solidFill>
              </a:rPr>
              <a:t>) for each representation. </a:t>
            </a:r>
          </a:p>
          <a:p>
            <a:pPr marL="457200" lvl="1" indent="0">
              <a:buNone/>
            </a:pPr>
            <a:r>
              <a:rPr lang="en-US" sz="1600" dirty="0">
                <a:solidFill>
                  <a:srgbClr val="FF0000"/>
                </a:solidFill>
              </a:rPr>
              <a:t>Compare your result with the numbers below. </a:t>
            </a:r>
          </a:p>
          <a:p>
            <a:pPr marL="457200" lvl="1" indent="0">
              <a:buNone/>
            </a:pPr>
            <a:r>
              <a:rPr lang="en-US" sz="1600" dirty="0">
                <a:solidFill>
                  <a:srgbClr val="FF0000"/>
                </a:solidFill>
              </a:rPr>
              <a:t>Check your solution against the posted one. Clarify next lecture any questions you may have.</a:t>
            </a:r>
            <a:r>
              <a:rPr lang="en-US" sz="1600" dirty="0"/>
              <a:t> </a:t>
            </a:r>
          </a:p>
          <a:p>
            <a:endParaRPr lang="en-US" sz="1600" dirty="0"/>
          </a:p>
          <a:p>
            <a:r>
              <a:rPr lang="en-US" sz="2000" dirty="0"/>
              <a:t>Adjacency matrices: we need at least 100 trillion bits of memory, so </a:t>
            </a:r>
            <a:r>
              <a:rPr lang="en-US" sz="2000" dirty="0">
                <a:solidFill>
                  <a:srgbClr val="FF0000"/>
                </a:solidFill>
              </a:rPr>
              <a:t>at least 12.5TB of memory</a:t>
            </a:r>
            <a:r>
              <a:rPr lang="en-US" sz="2000" dirty="0"/>
              <a:t>.</a:t>
            </a:r>
          </a:p>
          <a:p>
            <a:r>
              <a:rPr lang="en-US" sz="2000" dirty="0"/>
              <a:t>Adjacency lists: in total, they would store at most 200 million nodes. With 16 bytes per node (as an example), this takes </a:t>
            </a:r>
            <a:r>
              <a:rPr lang="en-US" sz="2000" dirty="0">
                <a:solidFill>
                  <a:srgbClr val="FF0000"/>
                </a:solidFill>
              </a:rPr>
              <a:t>at most 3.28 Gigabytes</a:t>
            </a:r>
            <a:r>
              <a:rPr lang="en-US" sz="2000" dirty="0"/>
              <a:t>.</a:t>
            </a:r>
          </a:p>
          <a:p>
            <a:r>
              <a:rPr lang="en-US" sz="2000" dirty="0"/>
              <a:t>We’ll see next how to compute/verify such answers.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41908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sz="3600" dirty="0">
                <a:solidFill>
                  <a:srgbClr val="7030A0"/>
                </a:solidFill>
              </a:rPr>
              <a:t>Steps for Solving This Problem: </a:t>
            </a:r>
            <a:br>
              <a:rPr lang="en-US" sz="3600" dirty="0">
                <a:solidFill>
                  <a:srgbClr val="7030A0"/>
                </a:solidFill>
              </a:rPr>
            </a:br>
            <a:r>
              <a:rPr lang="en-US" sz="3600" dirty="0">
                <a:solidFill>
                  <a:srgbClr val="7030A0"/>
                </a:solidFill>
              </a:rPr>
              <a:t>understand all terms and numbers</a:t>
            </a:r>
            <a:endParaRPr lang="en-US" sz="3600" dirty="0"/>
          </a:p>
        </p:txBody>
      </p:sp>
      <p:sp>
        <p:nvSpPr>
          <p:cNvPr id="3" name="Content Placeholder 2"/>
          <p:cNvSpPr>
            <a:spLocks noGrp="1"/>
          </p:cNvSpPr>
          <p:nvPr>
            <p:ph idx="1"/>
          </p:nvPr>
        </p:nvSpPr>
        <p:spPr>
          <a:xfrm>
            <a:off x="2057400" y="990600"/>
            <a:ext cx="8382000" cy="5867400"/>
          </a:xfrm>
        </p:spPr>
        <p:txBody>
          <a:bodyPr/>
          <a:lstStyle/>
          <a:p>
            <a:r>
              <a:rPr lang="en-US" sz="2400" dirty="0"/>
              <a:t>Suppose we have an undirected graph with:</a:t>
            </a:r>
          </a:p>
          <a:p>
            <a:pPr lvl="1"/>
            <a:r>
              <a:rPr lang="en-US" sz="2000" dirty="0"/>
              <a:t>10 million vertices. </a:t>
            </a:r>
          </a:p>
          <a:p>
            <a:pPr lvl="1"/>
            <a:r>
              <a:rPr lang="en-US" sz="2000" dirty="0"/>
              <a:t>Each vertex has at most 20 neighbors.</a:t>
            </a:r>
          </a:p>
          <a:p>
            <a:r>
              <a:rPr lang="en-US" sz="2400" dirty="0"/>
              <a:t>Adjacency matrices: we need at least 100 trillion bits of memory, so at least 12.5TB of memory.</a:t>
            </a:r>
          </a:p>
          <a:p>
            <a:r>
              <a:rPr lang="en-US" sz="2400" dirty="0"/>
              <a:t>Adjacency lists: in total, they would store at most 100 million nodes. With 16 bytes per node (as an example), this takes 3.28 Gigabytes.</a:t>
            </a:r>
          </a:p>
          <a:p>
            <a:endParaRPr lang="en-US" sz="1200" dirty="0"/>
          </a:p>
          <a:p>
            <a:r>
              <a:rPr lang="en-US" sz="2400" dirty="0">
                <a:solidFill>
                  <a:srgbClr val="7030A0"/>
                </a:solidFill>
              </a:rPr>
              <a:t>Find ‘keywords’, understand numbers:</a:t>
            </a:r>
          </a:p>
          <a:p>
            <a:pPr lvl="1"/>
            <a:r>
              <a:rPr lang="en-US" sz="2200" dirty="0">
                <a:solidFill>
                  <a:srgbClr val="7030A0"/>
                </a:solidFill>
              </a:rPr>
              <a:t>10 million vertices</a:t>
            </a:r>
            <a:r>
              <a:rPr lang="en-US" sz="2200" dirty="0"/>
              <a:t> </a:t>
            </a:r>
            <a:r>
              <a:rPr lang="en-US" sz="2200" dirty="0">
                <a:solidFill>
                  <a:srgbClr val="7030A0"/>
                </a:solidFill>
              </a:rPr>
              <a:t>=&gt; 10 * 10</a:t>
            </a:r>
            <a:r>
              <a:rPr lang="en-US" sz="2200" baseline="30000" dirty="0">
                <a:solidFill>
                  <a:srgbClr val="7030A0"/>
                </a:solidFill>
              </a:rPr>
              <a:t>6</a:t>
            </a:r>
            <a:r>
              <a:rPr lang="en-US" sz="2200" dirty="0">
                <a:solidFill>
                  <a:srgbClr val="7030A0"/>
                </a:solidFill>
              </a:rPr>
              <a:t> </a:t>
            </a:r>
            <a:r>
              <a:rPr lang="en-US" sz="2200" dirty="0"/>
              <a:t> </a:t>
            </a:r>
          </a:p>
          <a:p>
            <a:pPr lvl="1"/>
            <a:r>
              <a:rPr lang="en-US" sz="2200" dirty="0">
                <a:solidFill>
                  <a:srgbClr val="7030A0"/>
                </a:solidFill>
              </a:rPr>
              <a:t>Trillion = 10</a:t>
            </a:r>
            <a:r>
              <a:rPr lang="en-US" sz="2200" baseline="30000" dirty="0">
                <a:solidFill>
                  <a:srgbClr val="7030A0"/>
                </a:solidFill>
              </a:rPr>
              <a:t>12</a:t>
            </a:r>
            <a:r>
              <a:rPr lang="en-US" sz="2200" dirty="0">
                <a:solidFill>
                  <a:srgbClr val="7030A0"/>
                </a:solidFill>
              </a:rPr>
              <a:t> </a:t>
            </a:r>
          </a:p>
          <a:p>
            <a:pPr lvl="1"/>
            <a:r>
              <a:rPr lang="en-US" sz="2200" dirty="0">
                <a:solidFill>
                  <a:srgbClr val="7030A0"/>
                </a:solidFill>
              </a:rPr>
              <a:t>1 TB (terra bytes) = 10</a:t>
            </a:r>
            <a:r>
              <a:rPr lang="en-US" sz="2200" baseline="30000" dirty="0">
                <a:solidFill>
                  <a:srgbClr val="7030A0"/>
                </a:solidFill>
              </a:rPr>
              <a:t>12</a:t>
            </a:r>
            <a:r>
              <a:rPr lang="en-US" sz="2200" dirty="0">
                <a:solidFill>
                  <a:srgbClr val="7030A0"/>
                </a:solidFill>
              </a:rPr>
              <a:t> bytes</a:t>
            </a:r>
          </a:p>
          <a:p>
            <a:pPr lvl="1"/>
            <a:r>
              <a:rPr lang="en-US" sz="2200" dirty="0">
                <a:solidFill>
                  <a:srgbClr val="7030A0"/>
                </a:solidFill>
              </a:rPr>
              <a:t>1GB = 10</a:t>
            </a:r>
            <a:r>
              <a:rPr lang="en-US" sz="2200" baseline="30000" dirty="0">
                <a:solidFill>
                  <a:srgbClr val="7030A0"/>
                </a:solidFill>
              </a:rPr>
              <a:t>9</a:t>
            </a:r>
            <a:r>
              <a:rPr lang="en-US" sz="2200" dirty="0">
                <a:solidFill>
                  <a:srgbClr val="7030A0"/>
                </a:solidFill>
              </a:rPr>
              <a:t> bytes</a:t>
            </a:r>
          </a:p>
          <a:p>
            <a:pPr lvl="1"/>
            <a:r>
              <a:rPr lang="en-US" sz="2200" dirty="0">
                <a:solidFill>
                  <a:srgbClr val="7030A0"/>
                </a:solidFill>
              </a:rPr>
              <a:t>100 Trillion </a:t>
            </a:r>
            <a:r>
              <a:rPr lang="en-US" sz="2200" u="sng" dirty="0">
                <a:solidFill>
                  <a:srgbClr val="7030A0"/>
                </a:solidFill>
              </a:rPr>
              <a:t>bits</a:t>
            </a:r>
            <a:r>
              <a:rPr lang="en-US" sz="2200" dirty="0">
                <a:solidFill>
                  <a:srgbClr val="7030A0"/>
                </a:solidFill>
              </a:rPr>
              <a:t> vs 12.5 TB (terra </a:t>
            </a:r>
            <a:r>
              <a:rPr lang="en-US" sz="2200" u="sng" dirty="0">
                <a:solidFill>
                  <a:srgbClr val="7030A0"/>
                </a:solidFill>
              </a:rPr>
              <a:t>bytes</a:t>
            </a:r>
            <a:r>
              <a:rPr lang="en-US" sz="2200" dirty="0">
                <a:solidFill>
                  <a:srgbClr val="7030A0"/>
                </a:solidFill>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56712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References and Recommended Review</a:t>
            </a:r>
            <a:endParaRPr lang="en-US" sz="1800" dirty="0"/>
          </a:p>
        </p:txBody>
      </p:sp>
      <p:sp>
        <p:nvSpPr>
          <p:cNvPr id="3" name="Content Placeholder 2"/>
          <p:cNvSpPr>
            <a:spLocks noGrp="1"/>
          </p:cNvSpPr>
          <p:nvPr>
            <p:ph sz="half" idx="1"/>
          </p:nvPr>
        </p:nvSpPr>
        <p:spPr>
          <a:xfrm>
            <a:off x="1600200" y="1600201"/>
            <a:ext cx="3581400" cy="4525963"/>
          </a:xfrm>
          <a:ln>
            <a:solidFill>
              <a:schemeClr val="tx1"/>
            </a:solidFill>
          </a:ln>
        </p:spPr>
        <p:txBody>
          <a:bodyPr>
            <a:normAutofit/>
          </a:bodyPr>
          <a:lstStyle/>
          <a:p>
            <a:pPr marL="0" indent="0">
              <a:buNone/>
            </a:pPr>
            <a:r>
              <a:rPr lang="en-US" sz="2000" dirty="0"/>
              <a:t>Recommended Student Review      </a:t>
            </a:r>
          </a:p>
          <a:p>
            <a:pPr marL="0" indent="0">
              <a:buNone/>
            </a:pPr>
            <a:r>
              <a:rPr lang="en-US" sz="2000" dirty="0"/>
              <a:t>from CSE 2315</a:t>
            </a:r>
          </a:p>
          <a:p>
            <a:r>
              <a:rPr lang="en-US" sz="2000" dirty="0"/>
              <a:t>Representation</a:t>
            </a:r>
          </a:p>
          <a:p>
            <a:pPr lvl="1"/>
            <a:r>
              <a:rPr lang="en-US" sz="1800" dirty="0"/>
              <a:t>Adjacency matrix</a:t>
            </a:r>
          </a:p>
          <a:p>
            <a:pPr lvl="1"/>
            <a:r>
              <a:rPr lang="en-US" sz="1800" dirty="0"/>
              <a:t>Adjacency lists</a:t>
            </a:r>
          </a:p>
          <a:p>
            <a:r>
              <a:rPr lang="en-US" sz="2000" dirty="0"/>
              <a:t>Concepts: </a:t>
            </a:r>
          </a:p>
          <a:p>
            <a:pPr lvl="1"/>
            <a:r>
              <a:rPr lang="en-US" sz="1800" dirty="0"/>
              <a:t>vertex, edge, path, cycle, connected.</a:t>
            </a:r>
          </a:p>
          <a:p>
            <a:r>
              <a:rPr lang="en-US" sz="2000" dirty="0"/>
              <a:t>Search:</a:t>
            </a:r>
          </a:p>
          <a:p>
            <a:pPr lvl="1"/>
            <a:r>
              <a:rPr lang="en-US" sz="1800" dirty="0"/>
              <a:t>Breadth-first</a:t>
            </a:r>
          </a:p>
          <a:p>
            <a:pPr lvl="1"/>
            <a:r>
              <a:rPr lang="en-US" sz="1800" dirty="0"/>
              <a:t>Depth-first</a:t>
            </a:r>
          </a:p>
        </p:txBody>
      </p:sp>
      <p:sp>
        <p:nvSpPr>
          <p:cNvPr id="5" name="Content Placeholder 4"/>
          <p:cNvSpPr>
            <a:spLocks noGrp="1"/>
          </p:cNvSpPr>
          <p:nvPr>
            <p:ph sz="half" idx="2"/>
          </p:nvPr>
        </p:nvSpPr>
        <p:spPr>
          <a:xfrm>
            <a:off x="5486400" y="1600201"/>
            <a:ext cx="5105400" cy="4525963"/>
          </a:xfrm>
          <a:ln>
            <a:solidFill>
              <a:schemeClr val="tx1"/>
            </a:solidFill>
          </a:ln>
        </p:spPr>
        <p:txBody>
          <a:bodyPr>
            <a:normAutofit/>
          </a:bodyPr>
          <a:lstStyle/>
          <a:p>
            <a:r>
              <a:rPr lang="en-US" sz="2000" dirty="0"/>
              <a:t>Recommended: CLRS</a:t>
            </a:r>
          </a:p>
          <a:p>
            <a:r>
              <a:rPr lang="en-US" sz="2000" dirty="0"/>
              <a:t>Graph definition and representations</a:t>
            </a:r>
          </a:p>
          <a:p>
            <a:pPr lvl="1"/>
            <a:r>
              <a:rPr lang="en-US" sz="1800" dirty="0"/>
              <a:t>CLRS (3</a:t>
            </a:r>
            <a:r>
              <a:rPr lang="en-US" sz="1800" baseline="30000" dirty="0"/>
              <a:t>rd</a:t>
            </a:r>
            <a:r>
              <a:rPr lang="en-US" sz="1800" dirty="0"/>
              <a:t> edition) -  Chapter 22.1 (</a:t>
            </a:r>
            <a:r>
              <a:rPr lang="en-US" sz="1800" dirty="0" err="1"/>
              <a:t>pg</a:t>
            </a:r>
            <a:r>
              <a:rPr lang="en-US" sz="1800" dirty="0"/>
              <a:t> 589)</a:t>
            </a:r>
          </a:p>
          <a:p>
            <a:pPr lvl="1"/>
            <a:r>
              <a:rPr lang="en-US" sz="1800" dirty="0"/>
              <a:t>Sedgewick - </a:t>
            </a:r>
            <a:r>
              <a:rPr lang="en-US" sz="1800" dirty="0" err="1"/>
              <a:t>Ch</a:t>
            </a:r>
            <a:r>
              <a:rPr lang="en-US" sz="1800" dirty="0"/>
              <a:t> 3.7 (</a:t>
            </a:r>
            <a:r>
              <a:rPr lang="en-US" sz="1800" dirty="0" err="1"/>
              <a:t>pg</a:t>
            </a:r>
            <a:r>
              <a:rPr lang="en-US" sz="1800" dirty="0"/>
              <a:t> 120)</a:t>
            </a:r>
          </a:p>
          <a:p>
            <a:pPr lvl="2"/>
            <a:r>
              <a:rPr lang="en-US" sz="1600" dirty="0"/>
              <a:t>115-120:  2D arrays and lists</a:t>
            </a:r>
          </a:p>
          <a:p>
            <a:r>
              <a:rPr lang="en-US" sz="2000" dirty="0"/>
              <a:t>Graph traversal</a:t>
            </a:r>
          </a:p>
          <a:p>
            <a:pPr lvl="1"/>
            <a:r>
              <a:rPr lang="en-US" sz="1800" dirty="0"/>
              <a:t>CLRS: BFS - 22.2, DFS-22.3</a:t>
            </a:r>
          </a:p>
          <a:p>
            <a:pPr lvl="1"/>
            <a:r>
              <a:rPr lang="en-US" sz="1800" dirty="0"/>
              <a:t>Sedgewick, </a:t>
            </a:r>
            <a:r>
              <a:rPr lang="en-US" sz="1800" dirty="0" err="1"/>
              <a:t>Ch</a:t>
            </a:r>
            <a:r>
              <a:rPr lang="en-US" sz="1800" dirty="0"/>
              <a:t> 5.8</a:t>
            </a:r>
          </a:p>
          <a:p>
            <a:r>
              <a:rPr lang="en-US" sz="2000" dirty="0"/>
              <a:t>The code used in slides is from Sedgewick.</a:t>
            </a:r>
          </a:p>
          <a:p>
            <a:r>
              <a:rPr lang="en-US" sz="2000" dirty="0"/>
              <a:t>See other links on the Code page.</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144567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534400" cy="1143000"/>
          </a:xfrm>
        </p:spPr>
        <p:txBody>
          <a:bodyPr/>
          <a:lstStyle/>
          <a:p>
            <a:r>
              <a:rPr lang="en-US" dirty="0"/>
              <a:t>Solving: </a:t>
            </a:r>
            <a:r>
              <a:rPr lang="en-US" dirty="0">
                <a:solidFill>
                  <a:srgbClr val="7030A0"/>
                </a:solidFill>
              </a:rPr>
              <a:t>Adjacency Matrix</a:t>
            </a:r>
          </a:p>
        </p:txBody>
      </p:sp>
      <p:sp>
        <p:nvSpPr>
          <p:cNvPr id="3" name="Content Placeholder 2"/>
          <p:cNvSpPr>
            <a:spLocks noGrp="1"/>
          </p:cNvSpPr>
          <p:nvPr>
            <p:ph idx="1"/>
          </p:nvPr>
        </p:nvSpPr>
        <p:spPr>
          <a:xfrm>
            <a:off x="1524000" y="1066800"/>
            <a:ext cx="9144000" cy="5029200"/>
          </a:xfrm>
        </p:spPr>
        <p:txBody>
          <a:bodyPr/>
          <a:lstStyle/>
          <a:p>
            <a:r>
              <a:rPr lang="en-US" sz="2400" dirty="0"/>
              <a:t>Suppose we have a graph with:</a:t>
            </a:r>
          </a:p>
          <a:p>
            <a:pPr lvl="1"/>
            <a:r>
              <a:rPr lang="en-US" sz="2000" dirty="0"/>
              <a:t>10 million vertices. =&gt; </a:t>
            </a:r>
            <a:r>
              <a:rPr lang="en-US" sz="2000" b="1" dirty="0"/>
              <a:t>V = 10*10</a:t>
            </a:r>
            <a:r>
              <a:rPr lang="en-US" sz="2000" b="1" baseline="30000" dirty="0"/>
              <a:t>6</a:t>
            </a:r>
            <a:r>
              <a:rPr lang="en-US" sz="2000" dirty="0"/>
              <a:t>   =</a:t>
            </a:r>
            <a:r>
              <a:rPr lang="en-US" sz="2000" b="1" dirty="0"/>
              <a:t>10</a:t>
            </a:r>
            <a:r>
              <a:rPr lang="en-US" sz="2000" b="1" baseline="30000" dirty="0"/>
              <a:t>7</a:t>
            </a:r>
            <a:r>
              <a:rPr lang="en-US" sz="2000" dirty="0"/>
              <a:t> </a:t>
            </a:r>
          </a:p>
          <a:p>
            <a:pPr lvl="1"/>
            <a:r>
              <a:rPr lang="en-US" sz="2000" dirty="0"/>
              <a:t>Each vertex has at most 20 neighbors.</a:t>
            </a:r>
          </a:p>
          <a:p>
            <a:pPr lvl="1"/>
            <a:endParaRPr lang="en-US" sz="2000" dirty="0"/>
          </a:p>
          <a:p>
            <a:r>
              <a:rPr lang="en-US" dirty="0"/>
              <a:t>Adjacency matrix representation for the graph: </a:t>
            </a:r>
          </a:p>
          <a:p>
            <a:pPr lvl="1"/>
            <a:r>
              <a:rPr lang="en-US" dirty="0"/>
              <a:t>The smallest possible matrix:  a 2D array of </a:t>
            </a:r>
            <a:r>
              <a:rPr lang="en-US" b="1" dirty="0"/>
              <a:t>bits</a:t>
            </a:r>
            <a:r>
              <a:rPr lang="en-US" dirty="0"/>
              <a:t>  =&gt;</a:t>
            </a:r>
          </a:p>
          <a:p>
            <a:pPr lvl="1"/>
            <a:r>
              <a:rPr lang="en-US" dirty="0"/>
              <a:t>The matrix size will be: V x V x 1bit  =&gt;  </a:t>
            </a:r>
          </a:p>
          <a:p>
            <a:pPr marL="457200" lvl="1" indent="0">
              <a:buNone/>
            </a:pPr>
            <a:r>
              <a:rPr lang="en-US" dirty="0"/>
              <a:t> 10</a:t>
            </a:r>
            <a:r>
              <a:rPr lang="en-US" baseline="30000" dirty="0"/>
              <a:t>7</a:t>
            </a:r>
            <a:r>
              <a:rPr lang="en-US" dirty="0"/>
              <a:t> * 10</a:t>
            </a:r>
            <a:r>
              <a:rPr lang="en-US" baseline="30000" dirty="0"/>
              <a:t>7</a:t>
            </a:r>
            <a:r>
              <a:rPr lang="en-US" dirty="0"/>
              <a:t> * 1bit = 10</a:t>
            </a:r>
            <a:r>
              <a:rPr lang="en-US" baseline="30000" dirty="0"/>
              <a:t>14</a:t>
            </a:r>
            <a:r>
              <a:rPr lang="en-US" dirty="0"/>
              <a:t> bits</a:t>
            </a:r>
          </a:p>
          <a:p>
            <a:pPr lvl="1"/>
            <a:r>
              <a:rPr lang="en-US" dirty="0"/>
              <a:t>Bits =&gt; bytes:    </a:t>
            </a:r>
          </a:p>
          <a:p>
            <a:pPr marL="457200" lvl="1" indent="0">
              <a:buNone/>
            </a:pPr>
            <a:r>
              <a:rPr lang="en-US" dirty="0"/>
              <a:t>1byte = 8bits =&gt; 10</a:t>
            </a:r>
            <a:r>
              <a:rPr lang="en-US" baseline="30000" dirty="0"/>
              <a:t>14</a:t>
            </a:r>
            <a:r>
              <a:rPr lang="en-US" dirty="0"/>
              <a:t>bits = 10</a:t>
            </a:r>
            <a:r>
              <a:rPr lang="en-US" baseline="30000" dirty="0"/>
              <a:t>14</a:t>
            </a:r>
            <a:r>
              <a:rPr lang="en-US" dirty="0"/>
              <a:t>/8 bytes = 100/8*10</a:t>
            </a:r>
            <a:r>
              <a:rPr lang="en-US" baseline="30000" dirty="0"/>
              <a:t>12</a:t>
            </a:r>
            <a:r>
              <a:rPr lang="en-US" dirty="0"/>
              <a:t>bytes = 12.5*10</a:t>
            </a:r>
            <a:r>
              <a:rPr lang="en-US" baseline="30000" dirty="0"/>
              <a:t>12</a:t>
            </a:r>
            <a:r>
              <a:rPr lang="en-US" dirty="0"/>
              <a:t>bytes</a:t>
            </a:r>
          </a:p>
          <a:p>
            <a:pPr lvl="1"/>
            <a:r>
              <a:rPr lang="en-US" dirty="0"/>
              <a:t>12.5*10</a:t>
            </a:r>
            <a:r>
              <a:rPr lang="en-US" baseline="30000" dirty="0"/>
              <a:t>12</a:t>
            </a:r>
            <a:r>
              <a:rPr lang="en-US" dirty="0"/>
              <a:t>bytes  = </a:t>
            </a:r>
            <a:r>
              <a:rPr lang="en-US" b="1" dirty="0">
                <a:solidFill>
                  <a:srgbClr val="7030A0"/>
                </a:solidFill>
              </a:rPr>
              <a:t>12.5 TB (final result)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extBox 4"/>
          <p:cNvSpPr txBox="1"/>
          <p:nvPr/>
        </p:nvSpPr>
        <p:spPr>
          <a:xfrm>
            <a:off x="3656976" y="6324601"/>
            <a:ext cx="1981825" cy="430887"/>
          </a:xfrm>
          <a:prstGeom prst="rect">
            <a:avLst/>
          </a:prstGeom>
          <a:noFill/>
          <a:ln>
            <a:solidFill>
              <a:schemeClr val="tx1"/>
            </a:solidFill>
          </a:ln>
        </p:spPr>
        <p:txBody>
          <a:bodyPr wrap="none" rtlCol="0">
            <a:spAutoFit/>
          </a:bodyPr>
          <a:lstStyle/>
          <a:p>
            <a:pPr marL="0" lvl="1"/>
            <a:r>
              <a:rPr lang="en-US" sz="2200" dirty="0"/>
              <a:t>10</a:t>
            </a:r>
            <a:r>
              <a:rPr lang="en-US" sz="2200" baseline="30000" dirty="0"/>
              <a:t>12</a:t>
            </a:r>
            <a:r>
              <a:rPr lang="en-US" sz="2200" dirty="0"/>
              <a:t>bytes = 1TB</a:t>
            </a:r>
            <a:endParaRPr lang="en-US" sz="2200" dirty="0">
              <a:solidFill>
                <a:srgbClr val="7030A0"/>
              </a:solidFill>
            </a:endParaRPr>
          </a:p>
        </p:txBody>
      </p:sp>
      <p:sp>
        <p:nvSpPr>
          <p:cNvPr id="6" name="Up Arrow 5"/>
          <p:cNvSpPr/>
          <p:nvPr/>
        </p:nvSpPr>
        <p:spPr>
          <a:xfrm>
            <a:off x="4423022" y="6019800"/>
            <a:ext cx="762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831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lstStyle/>
          <a:p>
            <a:r>
              <a:rPr lang="en-US" dirty="0"/>
              <a:t>Solving</a:t>
            </a:r>
            <a:r>
              <a:rPr lang="en-US" dirty="0">
                <a:solidFill>
                  <a:srgbClr val="7030A0"/>
                </a:solidFill>
              </a:rPr>
              <a:t>:  Adjacency List</a:t>
            </a:r>
          </a:p>
        </p:txBody>
      </p:sp>
      <p:sp>
        <p:nvSpPr>
          <p:cNvPr id="3" name="Content Placeholder 2"/>
          <p:cNvSpPr>
            <a:spLocks noGrp="1"/>
          </p:cNvSpPr>
          <p:nvPr>
            <p:ph idx="1"/>
          </p:nvPr>
        </p:nvSpPr>
        <p:spPr>
          <a:xfrm>
            <a:off x="1524000" y="762000"/>
            <a:ext cx="9144000" cy="5486400"/>
          </a:xfrm>
        </p:spPr>
        <p:txBody>
          <a:bodyPr/>
          <a:lstStyle/>
          <a:p>
            <a:r>
              <a:rPr lang="en-US" sz="2000" dirty="0"/>
              <a:t>Suppose we have an undirected graph with:</a:t>
            </a:r>
          </a:p>
          <a:p>
            <a:pPr lvl="1"/>
            <a:r>
              <a:rPr lang="en-US" sz="2000" dirty="0"/>
              <a:t>10 million vertices. =&gt; </a:t>
            </a:r>
            <a:r>
              <a:rPr lang="en-US" sz="2000" b="1" dirty="0"/>
              <a:t>V = 10</a:t>
            </a:r>
            <a:r>
              <a:rPr lang="en-US" sz="2000" b="1" baseline="30000" dirty="0"/>
              <a:t>7</a:t>
            </a:r>
            <a:r>
              <a:rPr lang="en-US" sz="2000" dirty="0"/>
              <a:t>   </a:t>
            </a:r>
          </a:p>
          <a:p>
            <a:pPr lvl="1"/>
            <a:r>
              <a:rPr lang="en-US" sz="2000" dirty="0"/>
              <a:t>Each vertex has </a:t>
            </a:r>
            <a:r>
              <a:rPr lang="en-US" sz="2000" b="1" dirty="0">
                <a:solidFill>
                  <a:srgbClr val="7030A0"/>
                </a:solidFill>
              </a:rPr>
              <a:t>at most 20 neighbors</a:t>
            </a:r>
            <a:r>
              <a:rPr lang="en-US" sz="2000" dirty="0"/>
              <a:t>.</a:t>
            </a:r>
          </a:p>
          <a:p>
            <a:pPr marL="457200" lvl="1" indent="0">
              <a:buNone/>
            </a:pPr>
            <a:endParaRPr lang="en-US" sz="2000" dirty="0"/>
          </a:p>
          <a:p>
            <a:r>
              <a:rPr lang="en-US" u="sng" dirty="0"/>
              <a:t>Adjacency lists</a:t>
            </a:r>
            <a:r>
              <a:rPr lang="en-US" dirty="0"/>
              <a:t> representation of graphs: </a:t>
            </a:r>
          </a:p>
          <a:p>
            <a:pPr lvl="1"/>
            <a:r>
              <a:rPr lang="en-US" dirty="0"/>
              <a:t>For each vertex, keep a list of edges (a list of neighboring vertices)</a:t>
            </a:r>
          </a:p>
          <a:p>
            <a:pPr lvl="1"/>
            <a:r>
              <a:rPr lang="en-US" dirty="0"/>
              <a:t>Space for the adjacency list array:</a:t>
            </a:r>
          </a:p>
          <a:p>
            <a:pPr marL="457200" lvl="1" indent="0">
              <a:buNone/>
            </a:pPr>
            <a:r>
              <a:rPr lang="en-US" dirty="0"/>
              <a:t>    </a:t>
            </a:r>
            <a:r>
              <a:rPr lang="en-US" sz="2000" dirty="0"/>
              <a:t>= 10 million vertices*8 bytes (memory address) = 8*10</a:t>
            </a:r>
            <a:r>
              <a:rPr lang="en-US" sz="2000" baseline="30000" dirty="0"/>
              <a:t>7</a:t>
            </a:r>
            <a:r>
              <a:rPr lang="en-US" sz="2000" dirty="0"/>
              <a:t> bytes = 0.08 GB </a:t>
            </a:r>
          </a:p>
          <a:p>
            <a:pPr lvl="1"/>
            <a:r>
              <a:rPr lang="en-US" dirty="0"/>
              <a:t>Space for all the nodes (from the list for each vertex):</a:t>
            </a:r>
          </a:p>
          <a:p>
            <a:pPr marL="914400" lvl="2" indent="0">
              <a:buNone/>
            </a:pPr>
            <a:r>
              <a:rPr lang="en-US" dirty="0"/>
              <a:t>≤ 10</a:t>
            </a:r>
            <a:r>
              <a:rPr lang="en-US" baseline="30000" dirty="0"/>
              <a:t>7</a:t>
            </a:r>
            <a:r>
              <a:rPr lang="en-US" dirty="0"/>
              <a:t>vertices * (20 neighbors/vertex) = </a:t>
            </a:r>
            <a:r>
              <a:rPr lang="en-US" b="1" dirty="0"/>
              <a:t>20*10</a:t>
            </a:r>
            <a:r>
              <a:rPr lang="en-US" b="1" baseline="30000" dirty="0"/>
              <a:t>7</a:t>
            </a:r>
            <a:r>
              <a:rPr lang="en-US" b="1" dirty="0"/>
              <a:t> nodes </a:t>
            </a:r>
            <a:r>
              <a:rPr lang="en-US" dirty="0"/>
              <a:t>= 2*10</a:t>
            </a:r>
            <a:r>
              <a:rPr lang="en-US" baseline="30000" dirty="0"/>
              <a:t>8</a:t>
            </a:r>
            <a:r>
              <a:rPr lang="en-US" dirty="0"/>
              <a:t> nodes</a:t>
            </a:r>
          </a:p>
          <a:p>
            <a:pPr marL="1371600" lvl="3" indent="0">
              <a:buNone/>
            </a:pPr>
            <a:endParaRPr lang="en-US" dirty="0"/>
          </a:p>
          <a:p>
            <a:pPr marL="914400" lvl="2" indent="0">
              <a:buNone/>
            </a:pPr>
            <a:r>
              <a:rPr lang="en-US" dirty="0"/>
              <a:t>Assume 16 bytes per node: 8 bytes for the </a:t>
            </a:r>
            <a:r>
              <a:rPr lang="en-US" i="1" dirty="0"/>
              <a:t>next</a:t>
            </a:r>
            <a:r>
              <a:rPr lang="en-US" dirty="0"/>
              <a:t> pointer, and 8 bytes for the data (vertex):</a:t>
            </a:r>
            <a:endParaRPr lang="en-US" sz="800" dirty="0"/>
          </a:p>
          <a:p>
            <a:pPr marL="914400" lvl="2" indent="0">
              <a:buNone/>
            </a:pPr>
            <a:r>
              <a:rPr lang="en-US" dirty="0"/>
              <a:t>2*10</a:t>
            </a:r>
            <a:r>
              <a:rPr lang="en-US" baseline="30000" dirty="0"/>
              <a:t>8 </a:t>
            </a:r>
            <a:r>
              <a:rPr lang="en-US" dirty="0"/>
              <a:t>nodes * 16byte/node = 32 * 10</a:t>
            </a:r>
            <a:r>
              <a:rPr lang="en-US" baseline="30000" dirty="0"/>
              <a:t>8</a:t>
            </a:r>
            <a:r>
              <a:rPr lang="en-US" dirty="0"/>
              <a:t> bytes = 3.2 * 10</a:t>
            </a:r>
            <a:r>
              <a:rPr lang="en-US" baseline="30000" dirty="0"/>
              <a:t>9</a:t>
            </a:r>
            <a:r>
              <a:rPr lang="en-US" dirty="0"/>
              <a:t> bytes = 3.2GB</a:t>
            </a:r>
          </a:p>
          <a:p>
            <a:pPr marL="914400" lvl="2" indent="0">
              <a:buNone/>
            </a:pPr>
            <a:r>
              <a:rPr lang="en-US" dirty="0"/>
              <a:t>Total:  </a:t>
            </a:r>
            <a:r>
              <a:rPr lang="en-US" b="1" dirty="0"/>
              <a:t> 3.2GB + 0.08 GB = 3.28GB</a:t>
            </a:r>
            <a:r>
              <a:rPr lang="en-US" dirty="0"/>
              <a:t>                         ( 10</a:t>
            </a:r>
            <a:r>
              <a:rPr lang="en-US" baseline="30000" dirty="0"/>
              <a:t>9 </a:t>
            </a:r>
            <a:r>
              <a:rPr lang="en-US" dirty="0"/>
              <a:t>bytes = 1GB (</a:t>
            </a:r>
            <a:r>
              <a:rPr lang="en-US" dirty="0" err="1"/>
              <a:t>GigaByte</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550466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sz="3600" dirty="0">
                <a:solidFill>
                  <a:srgbClr val="FF0000"/>
                </a:solidFill>
              </a:rPr>
              <a:t>Graph Traversal / Graph Search</a:t>
            </a:r>
          </a:p>
        </p:txBody>
      </p:sp>
      <p:sp>
        <p:nvSpPr>
          <p:cNvPr id="3" name="Content Placeholder 2"/>
          <p:cNvSpPr>
            <a:spLocks noGrp="1"/>
          </p:cNvSpPr>
          <p:nvPr>
            <p:ph idx="1"/>
          </p:nvPr>
        </p:nvSpPr>
        <p:spPr>
          <a:xfrm>
            <a:off x="1752601" y="1371600"/>
            <a:ext cx="8084201" cy="4419600"/>
          </a:xfrm>
        </p:spPr>
        <p:txBody>
          <a:bodyPr/>
          <a:lstStyle/>
          <a:p>
            <a:r>
              <a:rPr lang="en-US" sz="2400" dirty="0"/>
              <a:t>We will use </a:t>
            </a:r>
            <a:r>
              <a:rPr lang="en-US" sz="2400" b="1" dirty="0"/>
              <a:t>"graph traversal"</a:t>
            </a:r>
            <a:r>
              <a:rPr lang="en-US" sz="2400" dirty="0"/>
              <a:t> and </a:t>
            </a:r>
            <a:r>
              <a:rPr lang="en-US" sz="2400" b="1" dirty="0"/>
              <a:t>"graph search"</a:t>
            </a:r>
            <a:r>
              <a:rPr lang="en-US" sz="2400" dirty="0"/>
              <a:t> almost interchangeably.</a:t>
            </a:r>
          </a:p>
          <a:p>
            <a:pPr lvl="1"/>
            <a:r>
              <a:rPr lang="en-US" sz="2000" dirty="0"/>
              <a:t>However, there is a small difference:</a:t>
            </a:r>
          </a:p>
          <a:p>
            <a:pPr lvl="2"/>
            <a:r>
              <a:rPr lang="en-US" sz="1600" dirty="0"/>
              <a:t>"Traversal": visit every node in the graph.</a:t>
            </a:r>
          </a:p>
          <a:p>
            <a:pPr lvl="2"/>
            <a:r>
              <a:rPr lang="en-US" sz="1600" dirty="0"/>
              <a:t>"Search": visit nodes until find what we are looking for. E.g.:</a:t>
            </a:r>
          </a:p>
          <a:p>
            <a:pPr lvl="3"/>
            <a:r>
              <a:rPr lang="en-US" sz="1600" dirty="0"/>
              <a:t>A node labeled "New York".</a:t>
            </a:r>
          </a:p>
          <a:p>
            <a:pPr lvl="3"/>
            <a:r>
              <a:rPr lang="en-US" sz="1600" dirty="0"/>
              <a:t>A node containing integer 2014.</a:t>
            </a:r>
          </a:p>
          <a:p>
            <a:r>
              <a:rPr lang="en-US" sz="2400" dirty="0"/>
              <a:t>Graph traversal:</a:t>
            </a:r>
          </a:p>
          <a:p>
            <a:pPr lvl="1"/>
            <a:r>
              <a:rPr lang="en-US" sz="2000" dirty="0"/>
              <a:t>Input: start/source vertex. </a:t>
            </a:r>
          </a:p>
          <a:p>
            <a:pPr lvl="1"/>
            <a:r>
              <a:rPr lang="en-US" sz="2000" dirty="0"/>
              <a:t>Output: a sequence of nodes </a:t>
            </a:r>
          </a:p>
          <a:p>
            <a:pPr marL="457200" lvl="1" indent="0">
              <a:buNone/>
            </a:pPr>
            <a:r>
              <a:rPr lang="en-US" sz="2000" dirty="0"/>
              <a:t>resulting from graph traversal.</a:t>
            </a:r>
          </a:p>
          <a:p>
            <a:pPr marL="0" indent="0">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grpSp>
        <p:nvGrpSpPr>
          <p:cNvPr id="5" name="Group 4"/>
          <p:cNvGrpSpPr/>
          <p:nvPr/>
        </p:nvGrpSpPr>
        <p:grpSpPr>
          <a:xfrm>
            <a:off x="6781801" y="3953469"/>
            <a:ext cx="3736179" cy="2752130"/>
            <a:chOff x="1328379" y="3343870"/>
            <a:chExt cx="3736179" cy="2752130"/>
          </a:xfrm>
        </p:grpSpPr>
        <p:grpSp>
          <p:nvGrpSpPr>
            <p:cNvPr id="6" name="Group 5"/>
            <p:cNvGrpSpPr/>
            <p:nvPr/>
          </p:nvGrpSpPr>
          <p:grpSpPr>
            <a:xfrm>
              <a:off x="2633718" y="3343870"/>
              <a:ext cx="457200" cy="466130"/>
              <a:chOff x="2024118" y="3720406"/>
              <a:chExt cx="457200" cy="466130"/>
            </a:xfrm>
          </p:grpSpPr>
          <p:sp>
            <p:nvSpPr>
              <p:cNvPr id="38" name="Oval 37"/>
              <p:cNvSpPr/>
              <p:nvPr/>
            </p:nvSpPr>
            <p:spPr>
              <a:xfrm>
                <a:off x="2024118" y="372040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024118" y="3724870"/>
                <a:ext cx="416358" cy="461665"/>
              </a:xfrm>
              <a:prstGeom prst="rect">
                <a:avLst/>
              </a:prstGeom>
              <a:noFill/>
            </p:spPr>
            <p:txBody>
              <a:bodyPr wrap="square" rtlCol="0">
                <a:spAutoFit/>
              </a:bodyPr>
              <a:lstStyle/>
              <a:p>
                <a:pPr algn="ctr"/>
                <a:r>
                  <a:rPr lang="en-US" sz="2400" dirty="0"/>
                  <a:t> 0</a:t>
                </a:r>
              </a:p>
            </p:txBody>
          </p:sp>
        </p:grpSp>
        <p:grpSp>
          <p:nvGrpSpPr>
            <p:cNvPr id="7" name="Group 6"/>
            <p:cNvGrpSpPr/>
            <p:nvPr/>
          </p:nvGrpSpPr>
          <p:grpSpPr>
            <a:xfrm>
              <a:off x="2667000" y="4114800"/>
              <a:ext cx="457200" cy="466130"/>
              <a:chOff x="1676400" y="3424536"/>
              <a:chExt cx="457200" cy="466130"/>
            </a:xfrm>
          </p:grpSpPr>
          <p:sp>
            <p:nvSpPr>
              <p:cNvPr id="36" name="Oval 35"/>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8" name="Group 7"/>
            <p:cNvGrpSpPr/>
            <p:nvPr/>
          </p:nvGrpSpPr>
          <p:grpSpPr>
            <a:xfrm>
              <a:off x="3429000" y="4563070"/>
              <a:ext cx="457200" cy="466130"/>
              <a:chOff x="1676400" y="3424536"/>
              <a:chExt cx="457200" cy="466130"/>
            </a:xfrm>
          </p:grpSpPr>
          <p:sp>
            <p:nvSpPr>
              <p:cNvPr id="34" name="Oval 33"/>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9" name="Group 8"/>
            <p:cNvGrpSpPr/>
            <p:nvPr/>
          </p:nvGrpSpPr>
          <p:grpSpPr>
            <a:xfrm>
              <a:off x="3810000" y="3810000"/>
              <a:ext cx="457200" cy="466130"/>
              <a:chOff x="1676400" y="3424536"/>
              <a:chExt cx="457200" cy="466130"/>
            </a:xfrm>
          </p:grpSpPr>
          <p:sp>
            <p:nvSpPr>
              <p:cNvPr id="32" name="Oval 31"/>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0" name="Group 9"/>
            <p:cNvGrpSpPr/>
            <p:nvPr/>
          </p:nvGrpSpPr>
          <p:grpSpPr>
            <a:xfrm>
              <a:off x="1328379" y="5181601"/>
              <a:ext cx="457200" cy="466130"/>
              <a:chOff x="2140075" y="3119737"/>
              <a:chExt cx="457200" cy="466130"/>
            </a:xfrm>
          </p:grpSpPr>
          <p:sp>
            <p:nvSpPr>
              <p:cNvPr id="30" name="Oval 29"/>
              <p:cNvSpPr/>
              <p:nvPr/>
            </p:nvSpPr>
            <p:spPr>
              <a:xfrm>
                <a:off x="2140075" y="3119737"/>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140075" y="3124201"/>
                <a:ext cx="416358" cy="461665"/>
              </a:xfrm>
              <a:prstGeom prst="rect">
                <a:avLst/>
              </a:prstGeom>
              <a:noFill/>
            </p:spPr>
            <p:txBody>
              <a:bodyPr wrap="square" rtlCol="0">
                <a:spAutoFit/>
              </a:bodyPr>
              <a:lstStyle/>
              <a:p>
                <a:pPr algn="ctr"/>
                <a:r>
                  <a:rPr lang="en-US" sz="2400" dirty="0"/>
                  <a:t> 5</a:t>
                </a:r>
              </a:p>
            </p:txBody>
          </p:sp>
        </p:grpSp>
        <p:grpSp>
          <p:nvGrpSpPr>
            <p:cNvPr id="11" name="Group 10"/>
            <p:cNvGrpSpPr/>
            <p:nvPr/>
          </p:nvGrpSpPr>
          <p:grpSpPr>
            <a:xfrm>
              <a:off x="2471379" y="4800599"/>
              <a:ext cx="457200" cy="466130"/>
              <a:chOff x="2196396" y="3424536"/>
              <a:chExt cx="457200" cy="466130"/>
            </a:xfrm>
          </p:grpSpPr>
          <p:sp>
            <p:nvSpPr>
              <p:cNvPr id="28" name="Oval 27"/>
              <p:cNvSpPr/>
              <p:nvPr/>
            </p:nvSpPr>
            <p:spPr>
              <a:xfrm>
                <a:off x="2196396"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196396" y="3429000"/>
                <a:ext cx="416358" cy="461665"/>
              </a:xfrm>
              <a:prstGeom prst="rect">
                <a:avLst/>
              </a:prstGeom>
              <a:noFill/>
            </p:spPr>
            <p:txBody>
              <a:bodyPr wrap="square" rtlCol="0">
                <a:spAutoFit/>
              </a:bodyPr>
              <a:lstStyle/>
              <a:p>
                <a:pPr algn="ctr"/>
                <a:r>
                  <a:rPr lang="en-US" sz="2400" dirty="0"/>
                  <a:t> 3</a:t>
                </a:r>
              </a:p>
            </p:txBody>
          </p:sp>
        </p:grpSp>
        <p:grpSp>
          <p:nvGrpSpPr>
            <p:cNvPr id="12" name="Group 11"/>
            <p:cNvGrpSpPr/>
            <p:nvPr/>
          </p:nvGrpSpPr>
          <p:grpSpPr>
            <a:xfrm>
              <a:off x="3540558" y="5629870"/>
              <a:ext cx="457200" cy="466130"/>
              <a:chOff x="1676400" y="3424536"/>
              <a:chExt cx="457200" cy="466130"/>
            </a:xfrm>
          </p:grpSpPr>
          <p:sp>
            <p:nvSpPr>
              <p:cNvPr id="26" name="Oval 25"/>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13" name="Group 12"/>
            <p:cNvGrpSpPr/>
            <p:nvPr/>
          </p:nvGrpSpPr>
          <p:grpSpPr>
            <a:xfrm>
              <a:off x="4607358" y="3420069"/>
              <a:ext cx="457200" cy="466130"/>
              <a:chOff x="1676400" y="3424536"/>
              <a:chExt cx="457200" cy="466130"/>
            </a:xfrm>
          </p:grpSpPr>
          <p:sp>
            <p:nvSpPr>
              <p:cNvPr id="24" name="Oval 23"/>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cxnSp>
          <p:nvCxnSpPr>
            <p:cNvPr id="14" name="Straight Connector 13"/>
            <p:cNvCxnSpPr>
              <a:stCxn id="38" idx="6"/>
              <a:endCxn id="25" idx="1"/>
            </p:cNvCxnSpPr>
            <p:nvPr/>
          </p:nvCxnSpPr>
          <p:spPr>
            <a:xfrm>
              <a:off x="3090918" y="3576935"/>
              <a:ext cx="1516440" cy="784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8" idx="5"/>
            </p:cNvCxnSpPr>
            <p:nvPr/>
          </p:nvCxnSpPr>
          <p:spPr>
            <a:xfrm>
              <a:off x="3023963" y="3741737"/>
              <a:ext cx="786037" cy="2228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8" idx="4"/>
            </p:cNvCxnSpPr>
            <p:nvPr/>
          </p:nvCxnSpPr>
          <p:spPr>
            <a:xfrm flipH="1">
              <a:off x="2798979" y="3810000"/>
              <a:ext cx="63339" cy="3092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30" idx="0"/>
            </p:cNvCxnSpPr>
            <p:nvPr/>
          </p:nvCxnSpPr>
          <p:spPr>
            <a:xfrm flipH="1">
              <a:off x="1556979" y="3741737"/>
              <a:ext cx="1122579" cy="14398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8" idx="4"/>
              <a:endCxn id="35" idx="0"/>
            </p:cNvCxnSpPr>
            <p:nvPr/>
          </p:nvCxnSpPr>
          <p:spPr>
            <a:xfrm>
              <a:off x="2862318" y="3810000"/>
              <a:ext cx="774861" cy="757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0" idx="6"/>
              <a:endCxn id="29" idx="1"/>
            </p:cNvCxnSpPr>
            <p:nvPr/>
          </p:nvCxnSpPr>
          <p:spPr>
            <a:xfrm flipV="1">
              <a:off x="1785579" y="5035896"/>
              <a:ext cx="685800" cy="3787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0" idx="6"/>
              <a:endCxn id="27" idx="1"/>
            </p:cNvCxnSpPr>
            <p:nvPr/>
          </p:nvCxnSpPr>
          <p:spPr>
            <a:xfrm>
              <a:off x="1785579" y="5414666"/>
              <a:ext cx="1754979" cy="4505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8" idx="5"/>
              <a:endCxn id="26" idx="1"/>
            </p:cNvCxnSpPr>
            <p:nvPr/>
          </p:nvCxnSpPr>
          <p:spPr>
            <a:xfrm>
              <a:off x="2861624" y="5198466"/>
              <a:ext cx="745889" cy="499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6" idx="0"/>
            </p:cNvCxnSpPr>
            <p:nvPr/>
          </p:nvCxnSpPr>
          <p:spPr>
            <a:xfrm>
              <a:off x="3675279" y="5029199"/>
              <a:ext cx="93879" cy="600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 idx="4"/>
              <a:endCxn id="26" idx="7"/>
            </p:cNvCxnSpPr>
            <p:nvPr/>
          </p:nvCxnSpPr>
          <p:spPr>
            <a:xfrm flipH="1">
              <a:off x="3930803" y="3886199"/>
              <a:ext cx="905155" cy="1811934"/>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232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9292" y="457200"/>
            <a:ext cx="4578708" cy="3110984"/>
          </a:xfrm>
        </p:spPr>
        <p:txBody>
          <a:bodyPr/>
          <a:lstStyle/>
          <a:p>
            <a:pPr marL="0" indent="0">
              <a:buNone/>
            </a:pPr>
            <a:r>
              <a:rPr lang="en-US" sz="2000" dirty="0"/>
              <a:t>Depth-First Search (</a:t>
            </a:r>
            <a:r>
              <a:rPr lang="en-US" sz="2000" b="1" dirty="0"/>
              <a:t>DFS</a:t>
            </a:r>
            <a:r>
              <a:rPr lang="en-US" sz="2000" dirty="0"/>
              <a:t>)  -   call: DFS(G)</a:t>
            </a:r>
          </a:p>
          <a:p>
            <a:pPr marL="0" indent="0">
              <a:buNone/>
            </a:pPr>
            <a:r>
              <a:rPr lang="en-US" sz="1800" dirty="0"/>
              <a:t>- O(V+E)  </a:t>
            </a:r>
            <a:r>
              <a:rPr lang="en-US" sz="1600" dirty="0"/>
              <a:t>(when </a:t>
            </a:r>
            <a:r>
              <a:rPr lang="en-US" sz="1600" dirty="0" err="1"/>
              <a:t>Adj</a:t>
            </a:r>
            <a:r>
              <a:rPr lang="en-US" sz="1600" dirty="0"/>
              <a:t> list </a:t>
            </a:r>
            <a:r>
              <a:rPr lang="en-US" sz="1600" dirty="0" err="1"/>
              <a:t>repr</a:t>
            </a:r>
            <a:r>
              <a:rPr lang="en-US" sz="1600" dirty="0"/>
              <a:t>)</a:t>
            </a:r>
            <a:endParaRPr lang="en-US" sz="1800" dirty="0"/>
          </a:p>
          <a:p>
            <a:pPr marL="0" indent="0">
              <a:buNone/>
            </a:pPr>
            <a:r>
              <a:rPr lang="en-US" sz="1800" dirty="0"/>
              <a:t>- Explores the vertices by following down a path as much as possible, backtracking and continuing from the last discovered node.</a:t>
            </a:r>
            <a:endParaRPr lang="en-US" sz="2400" dirty="0"/>
          </a:p>
          <a:p>
            <a:pPr marL="0" indent="0">
              <a:buNone/>
            </a:pPr>
            <a:r>
              <a:rPr lang="en-US" sz="2000" dirty="0"/>
              <a:t>- </a:t>
            </a:r>
            <a:r>
              <a:rPr lang="en-US" sz="1800" dirty="0"/>
              <a:t>Useful for </a:t>
            </a:r>
          </a:p>
          <a:p>
            <a:r>
              <a:rPr lang="en-US" sz="1600" dirty="0"/>
              <a:t>Finding and labelling connected components </a:t>
            </a:r>
            <a:r>
              <a:rPr lang="en-US" sz="1400" dirty="0"/>
              <a:t>(easy to implement)</a:t>
            </a:r>
          </a:p>
          <a:p>
            <a:r>
              <a:rPr lang="en-US" sz="1600" dirty="0"/>
              <a:t>Finding cycles</a:t>
            </a:r>
          </a:p>
          <a:p>
            <a:r>
              <a:rPr lang="en-US" sz="1600" dirty="0"/>
              <a:t>Topological sorting of DAGs </a:t>
            </a:r>
            <a:r>
              <a:rPr lang="en-US" sz="1200" dirty="0"/>
              <a:t>(Directed Acyclic Graphs)</a:t>
            </a:r>
            <a:r>
              <a:rPr lang="en-US" sz="1600" dirty="0"/>
              <a:t>.</a:t>
            </a:r>
          </a:p>
          <a:p>
            <a:pPr marL="0" indent="0">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33" name="Content Placeholder 2"/>
          <p:cNvSpPr txBox="1">
            <a:spLocks/>
          </p:cNvSpPr>
          <p:nvPr/>
        </p:nvSpPr>
        <p:spPr>
          <a:xfrm>
            <a:off x="1454508" y="457200"/>
            <a:ext cx="4565292" cy="3314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Breath-First Search (</a:t>
            </a:r>
            <a:r>
              <a:rPr lang="en-US" sz="2000" b="1" dirty="0"/>
              <a:t>BFS</a:t>
            </a:r>
            <a:r>
              <a:rPr lang="en-US" sz="2000" dirty="0"/>
              <a:t>)  -   call: BFS(G,s)</a:t>
            </a:r>
          </a:p>
          <a:p>
            <a:pPr marL="0" indent="0">
              <a:buNone/>
            </a:pPr>
            <a:r>
              <a:rPr lang="en-US" sz="1800" dirty="0"/>
              <a:t>- O(V+E)  </a:t>
            </a:r>
            <a:r>
              <a:rPr lang="en-US" sz="1600" dirty="0"/>
              <a:t>(when </a:t>
            </a:r>
            <a:r>
              <a:rPr lang="en-US" sz="1600" dirty="0" err="1"/>
              <a:t>Adj</a:t>
            </a:r>
            <a:r>
              <a:rPr lang="en-US" sz="1600" dirty="0"/>
              <a:t> list </a:t>
            </a:r>
            <a:r>
              <a:rPr lang="en-US" sz="1600" dirty="0" err="1"/>
              <a:t>repr</a:t>
            </a:r>
            <a:r>
              <a:rPr lang="en-US" sz="1600" dirty="0"/>
              <a:t>)</a:t>
            </a:r>
          </a:p>
          <a:p>
            <a:pPr marL="0" indent="0">
              <a:buNone/>
            </a:pPr>
            <a:r>
              <a:rPr lang="en-US" sz="1800" dirty="0"/>
              <a:t>- Explores vertices in the order: </a:t>
            </a:r>
          </a:p>
          <a:p>
            <a:pPr lvl="1"/>
            <a:r>
              <a:rPr lang="en-US" sz="1400" dirty="0"/>
              <a:t>root, (white)    (Here root = starting vertex, s)</a:t>
            </a:r>
          </a:p>
          <a:p>
            <a:pPr lvl="1"/>
            <a:r>
              <a:rPr lang="en-US" sz="1400" dirty="0"/>
              <a:t>vertices 1 edge away from the root, (yellow)</a:t>
            </a:r>
          </a:p>
          <a:p>
            <a:pPr lvl="1"/>
            <a:r>
              <a:rPr lang="en-US" sz="1400" dirty="0"/>
              <a:t>vertices 2 edges away from the root,  (orange)</a:t>
            </a:r>
          </a:p>
          <a:p>
            <a:pPr lvl="1"/>
            <a:r>
              <a:rPr lang="en-US" sz="1400" dirty="0"/>
              <a:t>… and so on until all nodes are visited</a:t>
            </a:r>
          </a:p>
          <a:p>
            <a:pPr marL="0" indent="0">
              <a:buNone/>
            </a:pPr>
            <a:r>
              <a:rPr lang="en-US" sz="1800" dirty="0"/>
              <a:t>- If graph is a tree, gives a level-order traversal.</a:t>
            </a:r>
          </a:p>
          <a:p>
            <a:pPr marL="0" indent="0">
              <a:buNone/>
            </a:pPr>
            <a:r>
              <a:rPr lang="en-US" sz="1800" dirty="0"/>
              <a:t>- Finds shortest paths from a source vertex.</a:t>
            </a:r>
          </a:p>
          <a:p>
            <a:pPr marL="0" indent="0">
              <a:buNone/>
            </a:pPr>
            <a:r>
              <a:rPr lang="en-US" sz="1600" dirty="0"/>
              <a:t>   *Length of the path is </a:t>
            </a:r>
            <a:r>
              <a:rPr lang="en-US" sz="1600" b="1" dirty="0"/>
              <a:t>the number of edges </a:t>
            </a:r>
            <a:r>
              <a:rPr lang="en-US" sz="1600" dirty="0"/>
              <a:t>on it.     E.g. Flight route  with fewest connections.</a:t>
            </a:r>
          </a:p>
          <a:p>
            <a:endParaRPr lang="en-US" sz="2000" dirty="0"/>
          </a:p>
          <a:p>
            <a:pPr marL="0" indent="0">
              <a:buNone/>
            </a:pPr>
            <a:endParaRPr lang="en-US" sz="2000" dirty="0"/>
          </a:p>
        </p:txBody>
      </p:sp>
      <p:grpSp>
        <p:nvGrpSpPr>
          <p:cNvPr id="76" name="Group 75"/>
          <p:cNvGrpSpPr/>
          <p:nvPr/>
        </p:nvGrpSpPr>
        <p:grpSpPr>
          <a:xfrm>
            <a:off x="1600200" y="5410200"/>
            <a:ext cx="4419600" cy="1143000"/>
            <a:chOff x="4648200" y="3048000"/>
            <a:chExt cx="4419600" cy="1143000"/>
          </a:xfrm>
        </p:grpSpPr>
        <p:sp>
          <p:nvSpPr>
            <p:cNvPr id="34" name="Oval 33"/>
            <p:cNvSpPr/>
            <p:nvPr/>
          </p:nvSpPr>
          <p:spPr>
            <a:xfrm>
              <a:off x="5486400" y="3048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5" name="Oval 34"/>
            <p:cNvSpPr/>
            <p:nvPr/>
          </p:nvSpPr>
          <p:spPr>
            <a:xfrm>
              <a:off x="6553200" y="3048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54864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Oval 36"/>
            <p:cNvSpPr/>
            <p:nvPr/>
          </p:nvSpPr>
          <p:spPr>
            <a:xfrm>
              <a:off x="65532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Oval 37"/>
            <p:cNvSpPr/>
            <p:nvPr/>
          </p:nvSpPr>
          <p:spPr>
            <a:xfrm>
              <a:off x="76200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9" name="Oval 38"/>
            <p:cNvSpPr/>
            <p:nvPr/>
          </p:nvSpPr>
          <p:spPr>
            <a:xfrm>
              <a:off x="7620000" y="3048000"/>
              <a:ext cx="381000" cy="381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0" name="Oval 39"/>
            <p:cNvSpPr/>
            <p:nvPr/>
          </p:nvSpPr>
          <p:spPr>
            <a:xfrm>
              <a:off x="8686800" y="3048000"/>
              <a:ext cx="381000" cy="381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41" name="Straight Connector 40"/>
            <p:cNvCxnSpPr>
              <a:stCxn id="34" idx="6"/>
              <a:endCxn id="35" idx="2"/>
            </p:cNvCxnSpPr>
            <p:nvPr/>
          </p:nvCxnSpPr>
          <p:spPr>
            <a:xfrm>
              <a:off x="5867400" y="32385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8674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34200" y="4007581"/>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6"/>
              <a:endCxn id="40" idx="4"/>
            </p:cNvCxnSpPr>
            <p:nvPr/>
          </p:nvCxnSpPr>
          <p:spPr>
            <a:xfrm flipV="1">
              <a:off x="8001000" y="3429000"/>
              <a:ext cx="876300" cy="5715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01000" y="32385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0"/>
            </p:cNvCxnSpPr>
            <p:nvPr/>
          </p:nvCxnSpPr>
          <p:spPr>
            <a:xfrm flipV="1">
              <a:off x="5676900" y="34290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7437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36799" y="34290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7"/>
              <a:endCxn id="35" idx="3"/>
            </p:cNvCxnSpPr>
            <p:nvPr/>
          </p:nvCxnSpPr>
          <p:spPr>
            <a:xfrm flipV="1">
              <a:off x="5811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4" idx="5"/>
              <a:endCxn id="37" idx="1"/>
            </p:cNvCxnSpPr>
            <p:nvPr/>
          </p:nvCxnSpPr>
          <p:spPr>
            <a:xfrm>
              <a:off x="5811604" y="33732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5" idx="5"/>
              <a:endCxn id="38" idx="1"/>
            </p:cNvCxnSpPr>
            <p:nvPr/>
          </p:nvCxnSpPr>
          <p:spPr>
            <a:xfrm>
              <a:off x="6878404" y="33732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943600" y="3124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943600" y="3352800"/>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562600" y="3428999"/>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999113" y="3352799"/>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7924800" y="3429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8080673" y="3566963"/>
              <a:ext cx="796627" cy="50050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46482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3" name="Straight Connector 92"/>
            <p:cNvCxnSpPr>
              <a:stCxn id="92" idx="6"/>
              <a:endCxn id="36" idx="2"/>
            </p:cNvCxnSpPr>
            <p:nvPr/>
          </p:nvCxnSpPr>
          <p:spPr>
            <a:xfrm>
              <a:off x="5029200" y="40005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5113865" y="4067471"/>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600200" y="3810000"/>
            <a:ext cx="4419600" cy="1143000"/>
            <a:chOff x="76200" y="3048000"/>
            <a:chExt cx="4419600" cy="1143000"/>
          </a:xfrm>
        </p:grpSpPr>
        <p:sp>
          <p:nvSpPr>
            <p:cNvPr id="99" name="Oval 98"/>
            <p:cNvSpPr/>
            <p:nvPr/>
          </p:nvSpPr>
          <p:spPr>
            <a:xfrm>
              <a:off x="914400" y="3048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0" name="Oval 99"/>
            <p:cNvSpPr/>
            <p:nvPr/>
          </p:nvSpPr>
          <p:spPr>
            <a:xfrm>
              <a:off x="1981200" y="3048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1" name="Oval 100"/>
            <p:cNvSpPr/>
            <p:nvPr/>
          </p:nvSpPr>
          <p:spPr>
            <a:xfrm>
              <a:off x="9144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2" name="Oval 101"/>
            <p:cNvSpPr/>
            <p:nvPr/>
          </p:nvSpPr>
          <p:spPr>
            <a:xfrm>
              <a:off x="19812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3" name="Oval 102"/>
            <p:cNvSpPr/>
            <p:nvPr/>
          </p:nvSpPr>
          <p:spPr>
            <a:xfrm>
              <a:off x="30480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4" name="Oval 103"/>
            <p:cNvSpPr/>
            <p:nvPr/>
          </p:nvSpPr>
          <p:spPr>
            <a:xfrm>
              <a:off x="3048000" y="3048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5" name="Oval 104"/>
            <p:cNvSpPr/>
            <p:nvPr/>
          </p:nvSpPr>
          <p:spPr>
            <a:xfrm>
              <a:off x="4114800" y="3048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06" name="Straight Connector 105"/>
            <p:cNvCxnSpPr>
              <a:stCxn id="99" idx="6"/>
              <a:endCxn id="100" idx="2"/>
            </p:cNvCxnSpPr>
            <p:nvPr/>
          </p:nvCxnSpPr>
          <p:spPr>
            <a:xfrm>
              <a:off x="1295400" y="3238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2954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3622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6"/>
              <a:endCxn id="105" idx="4"/>
            </p:cNvCxnSpPr>
            <p:nvPr/>
          </p:nvCxnSpPr>
          <p:spPr>
            <a:xfrm flipV="1">
              <a:off x="3429000" y="3429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429000" y="3238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1" idx="0"/>
            </p:cNvCxnSpPr>
            <p:nvPr/>
          </p:nvCxnSpPr>
          <p:spPr>
            <a:xfrm flipV="1">
              <a:off x="11049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21717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264799"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1" idx="7"/>
              <a:endCxn id="100" idx="3"/>
            </p:cNvCxnSpPr>
            <p:nvPr/>
          </p:nvCxnSpPr>
          <p:spPr>
            <a:xfrm flipV="1">
              <a:off x="1239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9" idx="5"/>
              <a:endCxn id="102" idx="1"/>
            </p:cNvCxnSpPr>
            <p:nvPr/>
          </p:nvCxnSpPr>
          <p:spPr>
            <a:xfrm>
              <a:off x="1239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5"/>
              <a:endCxn id="103" idx="1"/>
            </p:cNvCxnSpPr>
            <p:nvPr/>
          </p:nvCxnSpPr>
          <p:spPr>
            <a:xfrm>
              <a:off x="23064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1295400" y="3129844"/>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219200" y="3373204"/>
              <a:ext cx="682329" cy="4367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1915" y="3429000"/>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2441873" y="3381671"/>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3352800" y="3429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3546773" y="3505200"/>
              <a:ext cx="796627" cy="50050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62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28" name="Straight Connector 127"/>
            <p:cNvCxnSpPr>
              <a:stCxn id="127" idx="6"/>
              <a:endCxn id="101" idx="2"/>
            </p:cNvCxnSpPr>
            <p:nvPr/>
          </p:nvCxnSpPr>
          <p:spPr>
            <a:xfrm>
              <a:off x="457200" y="40005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541865" y="4067471"/>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187016" y="5334000"/>
            <a:ext cx="4404784" cy="1143000"/>
            <a:chOff x="4663016" y="5334000"/>
            <a:chExt cx="4404784" cy="1143000"/>
          </a:xfrm>
        </p:grpSpPr>
        <p:sp>
          <p:nvSpPr>
            <p:cNvPr id="5" name="Oval 4"/>
            <p:cNvSpPr/>
            <p:nvPr/>
          </p:nvSpPr>
          <p:spPr>
            <a:xfrm>
              <a:off x="5486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6553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5486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6553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7620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7620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8686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58674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674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342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8001000" y="5715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010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56769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7437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836799"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5811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5811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6878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999114" y="5636627"/>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934200" y="6388748"/>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889524" y="5715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0602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867400" y="6400800"/>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9266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4663016"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18" name="Straight Connector 117"/>
            <p:cNvCxnSpPr>
              <a:stCxn id="117" idx="6"/>
              <a:endCxn id="7" idx="2"/>
            </p:cNvCxnSpPr>
            <p:nvPr/>
          </p:nvCxnSpPr>
          <p:spPr>
            <a:xfrm>
              <a:off x="5044016" y="62865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5101166" y="6388748"/>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187016" y="3810000"/>
            <a:ext cx="4404784" cy="1143000"/>
            <a:chOff x="91016" y="5334000"/>
            <a:chExt cx="4404784" cy="1143000"/>
          </a:xfrm>
        </p:grpSpPr>
        <p:sp>
          <p:nvSpPr>
            <p:cNvPr id="52" name="Oval 51"/>
            <p:cNvSpPr/>
            <p:nvPr/>
          </p:nvSpPr>
          <p:spPr>
            <a:xfrm>
              <a:off x="914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Oval 52"/>
            <p:cNvSpPr/>
            <p:nvPr/>
          </p:nvSpPr>
          <p:spPr>
            <a:xfrm>
              <a:off x="1981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4" name="Oval 53"/>
            <p:cNvSpPr/>
            <p:nvPr/>
          </p:nvSpPr>
          <p:spPr>
            <a:xfrm>
              <a:off x="914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5" name="Oval 54"/>
            <p:cNvSpPr/>
            <p:nvPr/>
          </p:nvSpPr>
          <p:spPr>
            <a:xfrm>
              <a:off x="1981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6" name="Oval 55"/>
            <p:cNvSpPr/>
            <p:nvPr/>
          </p:nvSpPr>
          <p:spPr>
            <a:xfrm>
              <a:off x="3048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7" name="Oval 56"/>
            <p:cNvSpPr/>
            <p:nvPr/>
          </p:nvSpPr>
          <p:spPr>
            <a:xfrm>
              <a:off x="3048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Oval 57"/>
            <p:cNvSpPr/>
            <p:nvPr/>
          </p:nvSpPr>
          <p:spPr>
            <a:xfrm>
              <a:off x="4114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59" name="Straight Connector 58"/>
            <p:cNvCxnSpPr>
              <a:stCxn id="52" idx="6"/>
              <a:endCxn id="53" idx="2"/>
            </p:cNvCxnSpPr>
            <p:nvPr/>
          </p:nvCxnSpPr>
          <p:spPr>
            <a:xfrm>
              <a:off x="12954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2954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3622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6"/>
              <a:endCxn id="58" idx="4"/>
            </p:cNvCxnSpPr>
            <p:nvPr/>
          </p:nvCxnSpPr>
          <p:spPr>
            <a:xfrm flipV="1">
              <a:off x="3429000" y="5715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4290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0"/>
            </p:cNvCxnSpPr>
            <p:nvPr/>
          </p:nvCxnSpPr>
          <p:spPr>
            <a:xfrm flipV="1">
              <a:off x="11049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1717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264799"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7"/>
              <a:endCxn id="53" idx="3"/>
            </p:cNvCxnSpPr>
            <p:nvPr/>
          </p:nvCxnSpPr>
          <p:spPr>
            <a:xfrm flipV="1">
              <a:off x="1239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5"/>
              <a:endCxn id="55" idx="1"/>
            </p:cNvCxnSpPr>
            <p:nvPr/>
          </p:nvCxnSpPr>
          <p:spPr>
            <a:xfrm>
              <a:off x="1239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3" idx="5"/>
              <a:endCxn id="56" idx="1"/>
            </p:cNvCxnSpPr>
            <p:nvPr/>
          </p:nvCxnSpPr>
          <p:spPr>
            <a:xfrm>
              <a:off x="2306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295401" y="5410200"/>
              <a:ext cx="6858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239604" y="5659204"/>
              <a:ext cx="682329" cy="4367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295401" y="6388748"/>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421468" y="64008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317524" y="5715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4882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91016"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26" name="Straight Connector 125"/>
            <p:cNvCxnSpPr>
              <a:stCxn id="125" idx="6"/>
              <a:endCxn id="54" idx="2"/>
            </p:cNvCxnSpPr>
            <p:nvPr/>
          </p:nvCxnSpPr>
          <p:spPr>
            <a:xfrm>
              <a:off x="472016" y="62865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541865" y="6400800"/>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2336080" y="6564868"/>
            <a:ext cx="7874720" cy="338554"/>
          </a:xfrm>
          <a:prstGeom prst="rect">
            <a:avLst/>
          </a:prstGeom>
          <a:noFill/>
        </p:spPr>
        <p:txBody>
          <a:bodyPr wrap="none" rtlCol="0">
            <a:spAutoFit/>
          </a:bodyPr>
          <a:lstStyle/>
          <a:p>
            <a:r>
              <a:rPr lang="en-US" sz="1600" dirty="0"/>
              <a:t>For both DFS and BFS the resulting trees depend on the order in which neighbors are visited.</a:t>
            </a:r>
          </a:p>
        </p:txBody>
      </p:sp>
      <p:cxnSp>
        <p:nvCxnSpPr>
          <p:cNvPr id="81" name="Straight Connector 80"/>
          <p:cNvCxnSpPr/>
          <p:nvPr/>
        </p:nvCxnSpPr>
        <p:spPr>
          <a:xfrm>
            <a:off x="6089292" y="495300"/>
            <a:ext cx="0" cy="6069568"/>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876801" y="-76200"/>
            <a:ext cx="2586221" cy="523220"/>
          </a:xfrm>
          <a:prstGeom prst="rect">
            <a:avLst/>
          </a:prstGeom>
          <a:noFill/>
        </p:spPr>
        <p:txBody>
          <a:bodyPr wrap="none" rtlCol="0">
            <a:spAutoFit/>
          </a:bodyPr>
          <a:lstStyle/>
          <a:p>
            <a:r>
              <a:rPr lang="en-US" sz="2800" dirty="0"/>
              <a:t>Graph Traversals</a:t>
            </a:r>
          </a:p>
        </p:txBody>
      </p:sp>
      <p:sp>
        <p:nvSpPr>
          <p:cNvPr id="2" name="TextBox 1"/>
          <p:cNvSpPr txBox="1"/>
          <p:nvPr/>
        </p:nvSpPr>
        <p:spPr>
          <a:xfrm>
            <a:off x="1503214" y="5147846"/>
            <a:ext cx="4584140" cy="338554"/>
          </a:xfrm>
          <a:prstGeom prst="rect">
            <a:avLst/>
          </a:prstGeom>
          <a:noFill/>
        </p:spPr>
        <p:txBody>
          <a:bodyPr wrap="none" rtlCol="0">
            <a:spAutoFit/>
          </a:bodyPr>
          <a:lstStyle/>
          <a:p>
            <a:r>
              <a:rPr lang="en-US" sz="1600" dirty="0"/>
              <a:t>Below, nodes traversed in  order: 0,   1,4,5,   6,7,   2,3</a:t>
            </a:r>
          </a:p>
        </p:txBody>
      </p:sp>
    </p:spTree>
    <p:extLst>
      <p:ext uri="{BB962C8B-B14F-4D97-AF65-F5344CB8AC3E}">
        <p14:creationId xmlns:p14="http://schemas.microsoft.com/office/powerpoint/2010/main" val="2131199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coloring while searching</a:t>
            </a:r>
          </a:p>
        </p:txBody>
      </p:sp>
      <p:sp>
        <p:nvSpPr>
          <p:cNvPr id="3" name="Content Placeholder 2"/>
          <p:cNvSpPr>
            <a:spLocks noGrp="1"/>
          </p:cNvSpPr>
          <p:nvPr>
            <p:ph idx="1"/>
          </p:nvPr>
        </p:nvSpPr>
        <p:spPr>
          <a:xfrm>
            <a:off x="1752600" y="1143000"/>
            <a:ext cx="8686800" cy="5029200"/>
          </a:xfrm>
        </p:spPr>
        <p:txBody>
          <a:bodyPr/>
          <a:lstStyle/>
          <a:p>
            <a:r>
              <a:rPr lang="en-US" dirty="0"/>
              <a:t>Vertices will be in one of 3 states while searching and we will assign a color for each state:</a:t>
            </a:r>
          </a:p>
          <a:p>
            <a:pPr lvl="1"/>
            <a:r>
              <a:rPr lang="en-US" dirty="0"/>
              <a:t>White – undiscovered</a:t>
            </a:r>
          </a:p>
          <a:p>
            <a:pPr lvl="1"/>
            <a:r>
              <a:rPr lang="en-US" dirty="0"/>
              <a:t>Gray – discovered, but the algorithm is not done processing it</a:t>
            </a:r>
          </a:p>
          <a:p>
            <a:pPr lvl="1"/>
            <a:r>
              <a:rPr lang="en-US" dirty="0"/>
              <a:t>Black – discovered and the algorithm finished processing it.</a:t>
            </a:r>
          </a:p>
          <a:p>
            <a:pPr marL="45720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7725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44" y="23191"/>
            <a:ext cx="5715000" cy="1143000"/>
          </a:xfrm>
        </p:spPr>
        <p:txBody>
          <a:bodyPr/>
          <a:lstStyle/>
          <a:p>
            <a:r>
              <a:rPr lang="en-US" sz="3600" dirty="0"/>
              <a:t>Breadth-First Search (BFS)</a:t>
            </a:r>
            <a:br>
              <a:rPr lang="en-US" sz="3600" dirty="0"/>
            </a:br>
            <a:r>
              <a:rPr lang="en-US" sz="2800" dirty="0"/>
              <a:t>CLRS 22.2</a:t>
            </a:r>
          </a:p>
        </p:txBody>
      </p:sp>
      <p:sp>
        <p:nvSpPr>
          <p:cNvPr id="3" name="Content Placeholder 2"/>
          <p:cNvSpPr>
            <a:spLocks noGrp="1"/>
          </p:cNvSpPr>
          <p:nvPr>
            <p:ph idx="1"/>
          </p:nvPr>
        </p:nvSpPr>
        <p:spPr>
          <a:xfrm>
            <a:off x="1447800" y="1447800"/>
            <a:ext cx="6477000" cy="5410200"/>
          </a:xfrm>
        </p:spPr>
        <p:txBody>
          <a:bodyPr>
            <a:normAutofit fontScale="77500" lnSpcReduction="20000"/>
          </a:bodyPr>
          <a:lstStyle/>
          <a:p>
            <a:pPr marL="0" indent="0">
              <a:buNone/>
            </a:pPr>
            <a:r>
              <a:rPr lang="en-US" dirty="0"/>
              <a:t>  BFS-Visit(G,s)  </a:t>
            </a:r>
            <a:r>
              <a:rPr lang="en-US" sz="2100" i="1" dirty="0"/>
              <a:t>// search graph G starting from vertex s.   </a:t>
            </a:r>
          </a:p>
          <a:p>
            <a:pPr marL="914400" lvl="1" indent="-514350">
              <a:buFont typeface="+mj-lt"/>
              <a:buAutoNum type="arabicPeriod"/>
            </a:pPr>
            <a:r>
              <a:rPr lang="en-US" dirty="0"/>
              <a:t>For each vertex u of G  </a:t>
            </a:r>
          </a:p>
          <a:p>
            <a:pPr marL="1314450" lvl="2" indent="-514350">
              <a:buFont typeface="+mj-lt"/>
              <a:buAutoNum type="arabicPeriod"/>
            </a:pPr>
            <a:r>
              <a:rPr lang="en-US" dirty="0"/>
              <a:t>color[u] = WHITE  </a:t>
            </a:r>
            <a:r>
              <a:rPr lang="en-US" i="1" dirty="0"/>
              <a:t>// undiscovered</a:t>
            </a:r>
          </a:p>
          <a:p>
            <a:pPr marL="1314450" lvl="2" indent="-514350">
              <a:buFont typeface="+mj-lt"/>
              <a:buAutoNum type="arabicPeriod"/>
            </a:pPr>
            <a:r>
              <a:rPr lang="en-US" dirty="0" err="1"/>
              <a:t>dist</a:t>
            </a:r>
            <a:r>
              <a:rPr lang="en-US" dirty="0"/>
              <a:t>[u] = </a:t>
            </a:r>
            <a:r>
              <a:rPr lang="en-US" dirty="0" err="1"/>
              <a:t>inf</a:t>
            </a:r>
            <a:r>
              <a:rPr lang="en-US" dirty="0"/>
              <a:t>        </a:t>
            </a:r>
            <a:r>
              <a:rPr lang="en-US" i="1" dirty="0"/>
              <a:t>// distance from s to u</a:t>
            </a:r>
          </a:p>
          <a:p>
            <a:pPr marL="1314450" lvl="2" indent="-514350">
              <a:buFont typeface="+mj-lt"/>
              <a:buAutoNum type="arabicPeriod"/>
            </a:pPr>
            <a:r>
              <a:rPr lang="en-US" dirty="0" err="1"/>
              <a:t>pred</a:t>
            </a:r>
            <a:r>
              <a:rPr lang="en-US" dirty="0"/>
              <a:t>[u] = NIL     </a:t>
            </a:r>
            <a:r>
              <a:rPr lang="en-US" i="1" dirty="0"/>
              <a:t>// predecessor of u on the path from s to u</a:t>
            </a:r>
          </a:p>
          <a:p>
            <a:pPr marL="914400" lvl="1" indent="-514350">
              <a:buFont typeface="+mj-lt"/>
              <a:buAutoNum type="arabicPeriod"/>
            </a:pPr>
            <a:r>
              <a:rPr lang="en-US" dirty="0"/>
              <a:t>color[s] = GRAY   </a:t>
            </a:r>
            <a:r>
              <a:rPr lang="en-US" sz="2100" i="1" dirty="0"/>
              <a:t>// s is being processed</a:t>
            </a:r>
            <a:endParaRPr lang="en-US" i="1" dirty="0"/>
          </a:p>
          <a:p>
            <a:pPr marL="914400" lvl="1" indent="-514350">
              <a:buFont typeface="+mj-lt"/>
              <a:buAutoNum type="arabicPeriod"/>
            </a:pPr>
            <a:r>
              <a:rPr lang="en-US" dirty="0" err="1"/>
              <a:t>dist</a:t>
            </a:r>
            <a:r>
              <a:rPr lang="en-US" dirty="0"/>
              <a:t>[s] = 0</a:t>
            </a:r>
          </a:p>
          <a:p>
            <a:pPr marL="914400" lvl="1" indent="-514350">
              <a:buFont typeface="+mj-lt"/>
              <a:buAutoNum type="arabicPeriod"/>
            </a:pPr>
            <a:r>
              <a:rPr lang="en-US" dirty="0" err="1"/>
              <a:t>pred</a:t>
            </a:r>
            <a:r>
              <a:rPr lang="en-US" dirty="0"/>
              <a:t>[s] = NIL</a:t>
            </a:r>
          </a:p>
          <a:p>
            <a:pPr marL="914400" lvl="1" indent="-514350">
              <a:buFont typeface="+mj-lt"/>
              <a:buAutoNum type="arabicPeriod"/>
            </a:pPr>
            <a:r>
              <a:rPr lang="en-US" dirty="0"/>
              <a:t>Initialize empty queue Q</a:t>
            </a:r>
          </a:p>
          <a:p>
            <a:pPr marL="914400" lvl="1" indent="-514350">
              <a:buFont typeface="+mj-lt"/>
              <a:buAutoNum type="arabicPeriod"/>
            </a:pPr>
            <a:r>
              <a:rPr lang="en-US" dirty="0"/>
              <a:t>put(Q,s)      </a:t>
            </a:r>
            <a:r>
              <a:rPr lang="en-US" sz="2100" i="1" dirty="0"/>
              <a:t>// s goes to the end of Q</a:t>
            </a:r>
          </a:p>
          <a:p>
            <a:pPr marL="914400" lvl="1" indent="-514350">
              <a:buFont typeface="+mj-lt"/>
              <a:buAutoNum type="arabicPeriod"/>
            </a:pPr>
            <a:r>
              <a:rPr lang="en-US" dirty="0"/>
              <a:t>While Q is not empty</a:t>
            </a:r>
          </a:p>
          <a:p>
            <a:pPr marL="1314450" lvl="2" indent="-514350">
              <a:buFont typeface="+mj-lt"/>
              <a:buAutoNum type="arabicPeriod"/>
            </a:pPr>
            <a:r>
              <a:rPr lang="en-US" dirty="0"/>
              <a:t>u = get(Q)  </a:t>
            </a:r>
            <a:r>
              <a:rPr lang="en-US" i="1" dirty="0"/>
              <a:t>// removes u from the front of Q</a:t>
            </a:r>
          </a:p>
          <a:p>
            <a:pPr marL="1314450" lvl="2" indent="-514350">
              <a:buFont typeface="+mj-lt"/>
              <a:buAutoNum type="arabicPeriod"/>
            </a:pPr>
            <a:r>
              <a:rPr lang="en-US" dirty="0"/>
              <a:t>For each y adjacent to u   </a:t>
            </a:r>
            <a:r>
              <a:rPr lang="en-US" sz="1500" i="1" dirty="0"/>
              <a:t>//explore edge (</a:t>
            </a:r>
            <a:r>
              <a:rPr lang="en-US" sz="1500" i="1" dirty="0" err="1"/>
              <a:t>u,v</a:t>
            </a:r>
            <a:r>
              <a:rPr lang="en-US" sz="1500" i="1" dirty="0"/>
              <a:t>)  // in increasing order</a:t>
            </a:r>
          </a:p>
          <a:p>
            <a:pPr marL="1771650" lvl="3" indent="-514350">
              <a:buFont typeface="+mj-lt"/>
              <a:buAutoNum type="arabicPeriod"/>
            </a:pPr>
            <a:r>
              <a:rPr lang="en-US" dirty="0"/>
              <a:t>If color[y] == WHITE</a:t>
            </a:r>
          </a:p>
          <a:p>
            <a:pPr marL="2228850" lvl="4" indent="-514350">
              <a:buFont typeface="+mj-lt"/>
              <a:buAutoNum type="arabicPeriod"/>
            </a:pPr>
            <a:r>
              <a:rPr lang="en-US" dirty="0"/>
              <a:t>color[y] = GRAY</a:t>
            </a:r>
          </a:p>
          <a:p>
            <a:pPr marL="2228850" lvl="4" indent="-514350">
              <a:buFont typeface="+mj-lt"/>
              <a:buAutoNum type="arabicPeriod"/>
            </a:pPr>
            <a:r>
              <a:rPr lang="en-US" dirty="0" err="1"/>
              <a:t>dist</a:t>
            </a:r>
            <a:r>
              <a:rPr lang="en-US" dirty="0"/>
              <a:t>[y] = </a:t>
            </a:r>
            <a:r>
              <a:rPr lang="en-US" dirty="0" err="1"/>
              <a:t>dist</a:t>
            </a:r>
            <a:r>
              <a:rPr lang="en-US" dirty="0"/>
              <a:t>[u]+1</a:t>
            </a:r>
          </a:p>
          <a:p>
            <a:pPr marL="2228850" lvl="4" indent="-514350">
              <a:buFont typeface="+mj-lt"/>
              <a:buAutoNum type="arabicPeriod"/>
            </a:pPr>
            <a:r>
              <a:rPr lang="en-US" dirty="0" err="1"/>
              <a:t>pred</a:t>
            </a:r>
            <a:r>
              <a:rPr lang="en-US" dirty="0"/>
              <a:t>[y] = u</a:t>
            </a:r>
          </a:p>
          <a:p>
            <a:pPr marL="2228850" lvl="4" indent="-514350">
              <a:buFont typeface="+mj-lt"/>
              <a:buAutoNum type="arabicPeriod"/>
            </a:pPr>
            <a:r>
              <a:rPr lang="en-US" dirty="0"/>
              <a:t>put(</a:t>
            </a:r>
            <a:r>
              <a:rPr lang="en-US" dirty="0" err="1"/>
              <a:t>Q,y</a:t>
            </a:r>
            <a:r>
              <a:rPr lang="en-US" dirty="0"/>
              <a:t>)</a:t>
            </a:r>
          </a:p>
          <a:p>
            <a:pPr marL="1314450" lvl="2" indent="-514350">
              <a:buFont typeface="+mj-lt"/>
              <a:buAutoNum type="arabicPeriod"/>
            </a:pPr>
            <a:r>
              <a:rPr lang="en-US" dirty="0"/>
              <a:t>color[u] = BLACK</a:t>
            </a:r>
          </a:p>
        </p:txBody>
      </p:sp>
      <p:sp>
        <p:nvSpPr>
          <p:cNvPr id="4" name="Slide Number Placeholder 3"/>
          <p:cNvSpPr>
            <a:spLocks noGrp="1"/>
          </p:cNvSpPr>
          <p:nvPr>
            <p:ph type="sldNum" sz="quarter" idx="12"/>
          </p:nvPr>
        </p:nvSpPr>
        <p:spPr>
          <a:xfrm>
            <a:off x="11201400" y="3970337"/>
            <a:ext cx="2844800" cy="365125"/>
          </a:xfrm>
        </p:spPr>
        <p:txBody>
          <a:bodyPr/>
          <a:lstStyle/>
          <a:p>
            <a:fld id="{B6F15528-21DE-4FAA-801E-634DDDAF4B2B}" type="slidenum">
              <a:rPr lang="en-US" smtClean="0"/>
              <a:pPr/>
              <a:t>25</a:t>
            </a:fld>
            <a:endParaRPr lang="en-US" dirty="0"/>
          </a:p>
        </p:txBody>
      </p:sp>
      <p:sp>
        <p:nvSpPr>
          <p:cNvPr id="12" name="Oval 11"/>
          <p:cNvSpPr/>
          <p:nvPr/>
        </p:nvSpPr>
        <p:spPr>
          <a:xfrm>
            <a:off x="6172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Oval 12"/>
          <p:cNvSpPr/>
          <p:nvPr/>
        </p:nvSpPr>
        <p:spPr>
          <a:xfrm>
            <a:off x="7239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p:cNvSpPr/>
          <p:nvPr/>
        </p:nvSpPr>
        <p:spPr>
          <a:xfrm>
            <a:off x="6172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 name="Oval 14"/>
          <p:cNvSpPr/>
          <p:nvPr/>
        </p:nvSpPr>
        <p:spPr>
          <a:xfrm>
            <a:off x="7239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6" name="Oval 15"/>
          <p:cNvSpPr/>
          <p:nvPr/>
        </p:nvSpPr>
        <p:spPr>
          <a:xfrm>
            <a:off x="83058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Oval 16"/>
          <p:cNvSpPr/>
          <p:nvPr/>
        </p:nvSpPr>
        <p:spPr>
          <a:xfrm>
            <a:off x="8305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p:cNvSpPr/>
          <p:nvPr/>
        </p:nvSpPr>
        <p:spPr>
          <a:xfrm>
            <a:off x="93726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9" name="Straight Connector 18"/>
          <p:cNvCxnSpPr>
            <a:stCxn id="12" idx="6"/>
            <a:endCxn id="13" idx="2"/>
          </p:cNvCxnSpPr>
          <p:nvPr/>
        </p:nvCxnSpPr>
        <p:spPr>
          <a:xfrm>
            <a:off x="65532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532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6"/>
            <a:endCxn id="18" idx="4"/>
          </p:cNvCxnSpPr>
          <p:nvPr/>
        </p:nvCxnSpPr>
        <p:spPr>
          <a:xfrm flipV="1">
            <a:off x="8686800" y="5715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868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0"/>
          </p:cNvCxnSpPr>
          <p:nvPr/>
        </p:nvCxnSpPr>
        <p:spPr>
          <a:xfrm flipV="1">
            <a:off x="63627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4295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522599"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7"/>
            <a:endCxn id="13" idx="3"/>
          </p:cNvCxnSpPr>
          <p:nvPr/>
        </p:nvCxnSpPr>
        <p:spPr>
          <a:xfrm flipV="1">
            <a:off x="6497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5"/>
            <a:endCxn id="15" idx="1"/>
          </p:cNvCxnSpPr>
          <p:nvPr/>
        </p:nvCxnSpPr>
        <p:spPr>
          <a:xfrm>
            <a:off x="6497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5"/>
            <a:endCxn id="16" idx="1"/>
          </p:cNvCxnSpPr>
          <p:nvPr/>
        </p:nvCxnSpPr>
        <p:spPr>
          <a:xfrm>
            <a:off x="75642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89584" y="6488668"/>
            <a:ext cx="6769867" cy="369332"/>
          </a:xfrm>
          <a:prstGeom prst="rect">
            <a:avLst/>
          </a:prstGeom>
          <a:noFill/>
        </p:spPr>
        <p:txBody>
          <a:bodyPr wrap="none" rtlCol="0">
            <a:spAutoFit/>
          </a:bodyPr>
          <a:lstStyle/>
          <a:p>
            <a:r>
              <a:rPr lang="en-US" i="1" dirty="0"/>
              <a:t>Aggregate</a:t>
            </a:r>
            <a:r>
              <a:rPr lang="en-US" dirty="0"/>
              <a:t> </a:t>
            </a:r>
            <a:r>
              <a:rPr lang="en-US" i="1" dirty="0"/>
              <a:t>time analysis</a:t>
            </a:r>
            <a:r>
              <a:rPr lang="en-US" dirty="0"/>
              <a:t>: for each vertex, for each edge =&gt; 2*E=&gt;O(E)</a:t>
            </a:r>
          </a:p>
        </p:txBody>
      </p:sp>
      <p:graphicFrame>
        <p:nvGraphicFramePr>
          <p:cNvPr id="30" name="Table 29"/>
          <p:cNvGraphicFramePr>
            <a:graphicFrameLocks noGrp="1"/>
          </p:cNvGraphicFramePr>
          <p:nvPr>
            <p:extLst>
              <p:ext uri="{D42A27DB-BD31-4B8C-83A1-F6EECF244321}">
                <p14:modId xmlns:p14="http://schemas.microsoft.com/office/powerpoint/2010/main" val="1992503835"/>
              </p:ext>
            </p:extLst>
          </p:nvPr>
        </p:nvGraphicFramePr>
        <p:xfrm>
          <a:off x="8153401" y="838200"/>
          <a:ext cx="2362949" cy="998395"/>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1067549">
                  <a:extLst>
                    <a:ext uri="{9D8B030D-6E8A-4147-A177-3AD203B41FA5}">
                      <a16:colId xmlns:a16="http://schemas.microsoft.com/office/drawing/2014/main" val="20001"/>
                    </a:ext>
                  </a:extLst>
                </a:gridCol>
              </a:tblGrid>
              <a:tr h="274439">
                <a:tc>
                  <a:txBody>
                    <a:bodyPr/>
                    <a:lstStyle/>
                    <a:p>
                      <a:pPr>
                        <a:lnSpc>
                          <a:spcPts val="1440"/>
                        </a:lnSpc>
                      </a:pPr>
                      <a:r>
                        <a:rPr lang="en-US" sz="1400" dirty="0"/>
                        <a:t>Representation</a:t>
                      </a:r>
                    </a:p>
                  </a:txBody>
                  <a:tcPr/>
                </a:tc>
                <a:tc>
                  <a:txBody>
                    <a:bodyPr/>
                    <a:lstStyle/>
                    <a:p>
                      <a:pPr>
                        <a:lnSpc>
                          <a:spcPts val="1440"/>
                        </a:lnSpc>
                      </a:pPr>
                      <a:r>
                        <a:rPr lang="en-US" sz="1400" dirty="0"/>
                        <a:t>BFS  time complexity</a:t>
                      </a:r>
                    </a:p>
                  </a:txBody>
                  <a:tcPr/>
                </a:tc>
                <a:extLst>
                  <a:ext uri="{0D108BD9-81ED-4DB2-BD59-A6C34878D82A}">
                    <a16:rowId xmlns:a16="http://schemas.microsoft.com/office/drawing/2014/main" val="10000"/>
                  </a:ext>
                </a:extLst>
              </a:tr>
              <a:tr h="274439">
                <a:tc>
                  <a:txBody>
                    <a:bodyPr/>
                    <a:lstStyle/>
                    <a:p>
                      <a:pPr>
                        <a:lnSpc>
                          <a:spcPts val="1440"/>
                        </a:lnSpc>
                      </a:pPr>
                      <a:r>
                        <a:rPr lang="en-US" sz="1400" dirty="0" err="1"/>
                        <a:t>Adj</a:t>
                      </a:r>
                      <a:r>
                        <a:rPr lang="en-US" sz="1400" dirty="0"/>
                        <a:t> LIST</a:t>
                      </a:r>
                    </a:p>
                  </a:txBody>
                  <a:tcPr/>
                </a:tc>
                <a:tc>
                  <a:txBody>
                    <a:bodyPr/>
                    <a:lstStyle/>
                    <a:p>
                      <a:pPr>
                        <a:lnSpc>
                          <a:spcPts val="1440"/>
                        </a:lnSpc>
                      </a:pPr>
                      <a:r>
                        <a:rPr lang="en-US" sz="1400" dirty="0"/>
                        <a:t>O(V+E)</a:t>
                      </a:r>
                    </a:p>
                  </a:txBody>
                  <a:tcPr/>
                </a:tc>
                <a:extLst>
                  <a:ext uri="{0D108BD9-81ED-4DB2-BD59-A6C34878D82A}">
                    <a16:rowId xmlns:a16="http://schemas.microsoft.com/office/drawing/2014/main" val="10001"/>
                  </a:ext>
                </a:extLst>
              </a:tr>
              <a:tr h="274439">
                <a:tc>
                  <a:txBody>
                    <a:bodyPr/>
                    <a:lstStyle/>
                    <a:p>
                      <a:pPr>
                        <a:lnSpc>
                          <a:spcPts val="1440"/>
                        </a:lnSpc>
                      </a:pPr>
                      <a:r>
                        <a:rPr lang="en-US" sz="1400" dirty="0" err="1"/>
                        <a:t>Adj</a:t>
                      </a:r>
                      <a:r>
                        <a:rPr lang="en-US" sz="1400" dirty="0"/>
                        <a:t> MATRIX</a:t>
                      </a:r>
                    </a:p>
                  </a:txBody>
                  <a:tcPr/>
                </a:tc>
                <a:tc>
                  <a:txBody>
                    <a:bodyPr/>
                    <a:lstStyle/>
                    <a:p>
                      <a:pPr>
                        <a:lnSpc>
                          <a:spcPts val="1440"/>
                        </a:lnSpc>
                      </a:pPr>
                      <a:r>
                        <a:rPr lang="en-US" sz="1400" dirty="0"/>
                        <a:t>O(V</a:t>
                      </a:r>
                      <a:r>
                        <a:rPr lang="en-US" sz="1400" baseline="30000" dirty="0"/>
                        <a:t>2</a:t>
                      </a:r>
                      <a:r>
                        <a:rPr lang="en-US" sz="1400" dirty="0"/>
                        <a:t>)</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1261489"/>
              </p:ext>
            </p:extLst>
          </p:nvPr>
        </p:nvGraphicFramePr>
        <p:xfrm>
          <a:off x="8115300" y="1905000"/>
          <a:ext cx="2514600" cy="29667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r>
                        <a:rPr lang="en-US" sz="1400" dirty="0"/>
                        <a:t>Vertex</a:t>
                      </a:r>
                    </a:p>
                  </a:txBody>
                  <a:tcPr/>
                </a:tc>
                <a:tc>
                  <a:txBody>
                    <a:bodyPr/>
                    <a:lstStyle/>
                    <a:p>
                      <a:r>
                        <a:rPr lang="en-US" sz="1400" dirty="0"/>
                        <a:t>Edge</a:t>
                      </a:r>
                    </a:p>
                  </a:txBody>
                  <a:tcPr/>
                </a:tc>
                <a:tc>
                  <a:txBody>
                    <a:bodyPr/>
                    <a:lstStyle/>
                    <a:p>
                      <a:r>
                        <a:rPr lang="en-US" sz="1400" dirty="0"/>
                        <a:t>Distance</a:t>
                      </a:r>
                    </a:p>
                  </a:txBody>
                  <a:tcPr/>
                </a:tc>
                <a:extLst>
                  <a:ext uri="{0D108BD9-81ED-4DB2-BD59-A6C34878D82A}">
                    <a16:rowId xmlns:a16="http://schemas.microsoft.com/office/drawing/2014/main" val="10000"/>
                  </a:ext>
                </a:extLst>
              </a:tr>
              <a:tr h="370840">
                <a:tc>
                  <a:txBody>
                    <a:bodyPr/>
                    <a:lstStyle/>
                    <a:p>
                      <a:r>
                        <a:rPr lang="en-US" dirty="0"/>
                        <a:t>s</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8001001" y="4876800"/>
            <a:ext cx="1032655" cy="338554"/>
          </a:xfrm>
          <a:prstGeom prst="rect">
            <a:avLst/>
          </a:prstGeom>
          <a:noFill/>
        </p:spPr>
        <p:txBody>
          <a:bodyPr wrap="none" rtlCol="0">
            <a:spAutoFit/>
          </a:bodyPr>
          <a:lstStyle/>
          <a:p>
            <a:r>
              <a:rPr lang="en-US" sz="1600" dirty="0"/>
              <a:t>Queue, Q:</a:t>
            </a:r>
          </a:p>
        </p:txBody>
      </p:sp>
      <p:sp>
        <p:nvSpPr>
          <p:cNvPr id="31" name="TextBox 30"/>
          <p:cNvSpPr txBox="1"/>
          <p:nvPr/>
        </p:nvSpPr>
        <p:spPr>
          <a:xfrm>
            <a:off x="8153400" y="86574"/>
            <a:ext cx="1868460" cy="307777"/>
          </a:xfrm>
          <a:prstGeom prst="rect">
            <a:avLst/>
          </a:prstGeom>
          <a:noFill/>
          <a:ln w="19050">
            <a:solidFill>
              <a:schemeClr val="bg1">
                <a:lumMod val="50000"/>
              </a:schemeClr>
            </a:solidFill>
          </a:ln>
        </p:spPr>
        <p:txBody>
          <a:bodyPr wrap="none" rtlCol="0">
            <a:spAutoFit/>
          </a:bodyPr>
          <a:lstStyle/>
          <a:p>
            <a:r>
              <a:rPr lang="en-US" sz="1400" dirty="0"/>
              <a:t>Space complexity: O(V)</a:t>
            </a:r>
          </a:p>
        </p:txBody>
      </p:sp>
      <p:sp>
        <p:nvSpPr>
          <p:cNvPr id="32" name="TextBox 31"/>
          <p:cNvSpPr txBox="1"/>
          <p:nvPr/>
        </p:nvSpPr>
        <p:spPr>
          <a:xfrm>
            <a:off x="8686801" y="565666"/>
            <a:ext cx="1489125" cy="307777"/>
          </a:xfrm>
          <a:prstGeom prst="rect">
            <a:avLst/>
          </a:prstGeom>
          <a:noFill/>
          <a:ln w="19050">
            <a:noFill/>
          </a:ln>
        </p:spPr>
        <p:txBody>
          <a:bodyPr wrap="square" rtlCol="0">
            <a:spAutoFit/>
          </a:bodyPr>
          <a:lstStyle/>
          <a:p>
            <a:r>
              <a:rPr lang="en-US" sz="1400" dirty="0"/>
              <a:t>Time complexity:</a:t>
            </a:r>
          </a:p>
        </p:txBody>
      </p:sp>
    </p:spTree>
    <p:extLst>
      <p:ext uri="{BB962C8B-B14F-4D97-AF65-F5344CB8AC3E}">
        <p14:creationId xmlns:p14="http://schemas.microsoft.com/office/powerpoint/2010/main" val="74807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(BFS):</a:t>
            </a:r>
            <a:br>
              <a:rPr lang="en-US" dirty="0"/>
            </a:br>
            <a:endParaRPr lang="en-US" dirty="0"/>
          </a:p>
        </p:txBody>
      </p:sp>
      <p:sp>
        <p:nvSpPr>
          <p:cNvPr id="3" name="Content Placeholder 2"/>
          <p:cNvSpPr>
            <a:spLocks noGrp="1"/>
          </p:cNvSpPr>
          <p:nvPr>
            <p:ph idx="1"/>
          </p:nvPr>
        </p:nvSpPr>
        <p:spPr>
          <a:xfrm>
            <a:off x="2133600" y="1295400"/>
            <a:ext cx="8229600" cy="5029200"/>
          </a:xfrm>
        </p:spPr>
        <p:txBody>
          <a:bodyPr/>
          <a:lstStyle/>
          <a:p>
            <a:pPr marL="0" indent="0">
              <a:buNone/>
            </a:pPr>
            <a:r>
              <a:rPr lang="en-US" sz="2400" dirty="0"/>
              <a:t>Note that the code above, CLRS22.2 algorithm, assumes that you will only call BFS(G,s) once for s, and not attempt to find other connected components by calling it again for unvisited nodes.</a:t>
            </a:r>
          </a:p>
          <a:p>
            <a:pPr marL="0" indent="0">
              <a:buNone/>
            </a:pPr>
            <a:endParaRPr lang="en-US" sz="2400" dirty="0"/>
          </a:p>
          <a:p>
            <a:pPr marL="0" indent="0">
              <a:buNone/>
            </a:pPr>
            <a:endParaRPr lang="en-US" sz="2400" dirty="0"/>
          </a:p>
          <a:p>
            <a:pPr marL="0" indent="0">
              <a:buNone/>
            </a:pPr>
            <a:r>
              <a:rPr lang="en-US" sz="2400" dirty="0"/>
              <a:t>If the graph is NOT connected, you will not reach all vertices when starting from s </a:t>
            </a:r>
            <a:r>
              <a:rPr lang="en-US" sz="2400" dirty="0">
                <a:solidFill>
                  <a:srgbClr val="FF0000"/>
                </a:solidFill>
              </a:rPr>
              <a:t>=&gt; time complexity is O, not </a:t>
            </a:r>
            <a:r>
              <a:rPr lang="el-GR" sz="2400" dirty="0">
                <a:solidFill>
                  <a:srgbClr val="FF0000"/>
                </a:solidFill>
              </a:rPr>
              <a:t>Θ</a:t>
            </a:r>
            <a:r>
              <a:rPr lang="en-US" sz="2400" dirty="0"/>
              <a:t>.</a:t>
            </a:r>
          </a:p>
          <a:p>
            <a:pPr marL="0" indent="0">
              <a:buNone/>
            </a:pPr>
            <a:endParaRPr lang="en-US" sz="2400" dirty="0"/>
          </a:p>
          <a:p>
            <a:pPr marL="0" indent="0">
              <a:buNone/>
            </a:pPr>
            <a:r>
              <a:rPr lang="en-US" sz="1800" dirty="0"/>
              <a:t>(I have seen variation where they restart BFS from the first unvisited node, like DFS)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Down Arrow 4"/>
          <p:cNvSpPr/>
          <p:nvPr/>
        </p:nvSpPr>
        <p:spPr>
          <a:xfrm>
            <a:off x="4191000" y="2667000"/>
            <a:ext cx="304800" cy="457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043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2940"/>
            <a:ext cx="4495800" cy="1219200"/>
          </a:xfrm>
        </p:spPr>
        <p:txBody>
          <a:bodyPr/>
          <a:lstStyle/>
          <a:p>
            <a:r>
              <a:rPr lang="en-US" sz="3200" dirty="0">
                <a:solidFill>
                  <a:srgbClr val="FF0000"/>
                </a:solidFill>
              </a:rPr>
              <a:t>Depth-First Search (DFS) </a:t>
            </a:r>
            <a:r>
              <a:rPr lang="en-US" sz="3200" dirty="0"/>
              <a:t>– </a:t>
            </a:r>
            <a:br>
              <a:rPr lang="en-US" sz="3200" dirty="0"/>
            </a:br>
            <a:r>
              <a:rPr lang="en-US" sz="3200" dirty="0">
                <a:solidFill>
                  <a:srgbClr val="FF0000"/>
                </a:solidFill>
              </a:rPr>
              <a:t>simple version</a:t>
            </a:r>
          </a:p>
        </p:txBody>
      </p:sp>
      <p:sp>
        <p:nvSpPr>
          <p:cNvPr id="3" name="Content Placeholder 2"/>
          <p:cNvSpPr>
            <a:spLocks noGrp="1"/>
          </p:cNvSpPr>
          <p:nvPr>
            <p:ph idx="1"/>
          </p:nvPr>
        </p:nvSpPr>
        <p:spPr>
          <a:xfrm>
            <a:off x="1617733" y="1387122"/>
            <a:ext cx="9067800" cy="5277530"/>
          </a:xfrm>
        </p:spPr>
        <p:txBody>
          <a:bodyPr>
            <a:normAutofit fontScale="92500" lnSpcReduction="20000"/>
          </a:bodyPr>
          <a:lstStyle/>
          <a:p>
            <a:pPr marL="0" indent="0">
              <a:buNone/>
            </a:pPr>
            <a:r>
              <a:rPr lang="en-US" dirty="0"/>
              <a:t>DFS(G)</a:t>
            </a:r>
          </a:p>
          <a:p>
            <a:pPr marL="914400" lvl="1" indent="-514350">
              <a:buFont typeface="+mj-lt"/>
              <a:buAutoNum type="arabicPeriod"/>
            </a:pPr>
            <a:r>
              <a:rPr lang="en-US" dirty="0"/>
              <a:t>For each vertex u of G</a:t>
            </a:r>
          </a:p>
          <a:p>
            <a:pPr marL="1314450" lvl="2" indent="-514350">
              <a:buFont typeface="+mj-lt"/>
              <a:buAutoNum type="alphaLcPeriod"/>
            </a:pPr>
            <a:r>
              <a:rPr lang="en-US" dirty="0"/>
              <a:t>color[u] = WHITE</a:t>
            </a:r>
          </a:p>
          <a:p>
            <a:pPr marL="1314450" lvl="2" indent="-514350">
              <a:buFont typeface="+mj-lt"/>
              <a:buAutoNum type="alphaLcPeriod"/>
            </a:pPr>
            <a:r>
              <a:rPr lang="en-US" dirty="0" err="1"/>
              <a:t>pred</a:t>
            </a:r>
            <a:r>
              <a:rPr lang="en-US" dirty="0"/>
              <a:t>[u] = NIL</a:t>
            </a:r>
          </a:p>
          <a:p>
            <a:pPr marL="914400" lvl="1" indent="-514350">
              <a:buFont typeface="+mj-lt"/>
              <a:buAutoNum type="arabicPeriod"/>
            </a:pPr>
            <a:r>
              <a:rPr lang="en-US" dirty="0"/>
              <a:t>for (u = 0; u&lt;G.V; u++) // for each vertex u of G</a:t>
            </a:r>
          </a:p>
          <a:p>
            <a:pPr marL="1314450" lvl="2" indent="-514350">
              <a:buFont typeface="+mj-lt"/>
              <a:buAutoNum type="alphaLcPeriod"/>
            </a:pPr>
            <a:r>
              <a:rPr lang="en-US" dirty="0"/>
              <a:t>If color[u] == WHITE</a:t>
            </a:r>
          </a:p>
          <a:p>
            <a:pPr marL="1771650" lvl="3" indent="-514350">
              <a:buFont typeface="+mj-lt"/>
              <a:buAutoNum type="arabicPeriod"/>
            </a:pPr>
            <a:r>
              <a:rPr lang="en-US" dirty="0" err="1"/>
              <a:t>DFS_visit</a:t>
            </a:r>
            <a:r>
              <a:rPr lang="en-US" dirty="0"/>
              <a:t>(G, u, color, </a:t>
            </a:r>
            <a:r>
              <a:rPr lang="en-US" dirty="0" err="1"/>
              <a:t>pred</a:t>
            </a:r>
            <a:r>
              <a:rPr lang="en-US" dirty="0"/>
              <a:t>)</a:t>
            </a:r>
          </a:p>
          <a:p>
            <a:pPr marL="0" indent="0">
              <a:buNone/>
            </a:pPr>
            <a:endParaRPr lang="en-US" sz="1200" dirty="0"/>
          </a:p>
          <a:p>
            <a:pPr marL="0" indent="0">
              <a:buNone/>
            </a:pPr>
            <a:r>
              <a:rPr lang="en-US" dirty="0" err="1"/>
              <a:t>DFS_visit</a:t>
            </a:r>
            <a:r>
              <a:rPr lang="en-US" dirty="0"/>
              <a:t>(</a:t>
            </a:r>
            <a:r>
              <a:rPr lang="en-US" dirty="0" err="1"/>
              <a:t>G,u,color</a:t>
            </a:r>
            <a:r>
              <a:rPr lang="en-US" dirty="0"/>
              <a:t>, </a:t>
            </a:r>
            <a:r>
              <a:rPr lang="en-US" dirty="0" err="1"/>
              <a:t>pred</a:t>
            </a:r>
            <a:r>
              <a:rPr lang="en-US" dirty="0"/>
              <a:t>)</a:t>
            </a:r>
          </a:p>
          <a:p>
            <a:pPr marL="914400" lvl="1" indent="-514350">
              <a:buFont typeface="+mj-lt"/>
              <a:buAutoNum type="arabicPeriod"/>
            </a:pPr>
            <a:r>
              <a:rPr lang="en-US" dirty="0"/>
              <a:t>color[u] = GRAY</a:t>
            </a:r>
          </a:p>
          <a:p>
            <a:pPr marL="914400" lvl="1" indent="-514350">
              <a:buFont typeface="+mj-lt"/>
              <a:buAutoNum type="arabicPeriod"/>
            </a:pPr>
            <a:r>
              <a:rPr lang="en-US" dirty="0"/>
              <a:t>For each y adjacent to u    </a:t>
            </a:r>
            <a:r>
              <a:rPr lang="en-US" sz="1700" i="1" dirty="0"/>
              <a:t>// explore edge (</a:t>
            </a:r>
            <a:r>
              <a:rPr lang="en-US" sz="1700" i="1" dirty="0" err="1"/>
              <a:t>u,v</a:t>
            </a:r>
            <a:r>
              <a:rPr lang="en-US" sz="1700" i="1" dirty="0"/>
              <a:t>)  // use increasing order for neighbors</a:t>
            </a:r>
          </a:p>
          <a:p>
            <a:pPr marL="1314450" lvl="2" indent="-514350">
              <a:buFont typeface="+mj-lt"/>
              <a:buAutoNum type="alphaLcPeriod"/>
            </a:pPr>
            <a:r>
              <a:rPr lang="en-US" dirty="0"/>
              <a:t>If color[y]==WHITE</a:t>
            </a:r>
          </a:p>
          <a:p>
            <a:pPr marL="1771650" lvl="3" indent="-514350">
              <a:buFont typeface="+mj-lt"/>
              <a:buAutoNum type="arabicPeriod"/>
            </a:pPr>
            <a:r>
              <a:rPr lang="en-US" dirty="0" err="1"/>
              <a:t>pred</a:t>
            </a:r>
            <a:r>
              <a:rPr lang="en-US" dirty="0"/>
              <a:t>[y] = u</a:t>
            </a:r>
          </a:p>
          <a:p>
            <a:pPr marL="1771650" lvl="3" indent="-514350">
              <a:buFont typeface="+mj-lt"/>
              <a:buAutoNum type="arabicPeriod"/>
            </a:pPr>
            <a:r>
              <a:rPr lang="en-US" dirty="0" err="1"/>
              <a:t>DFS_visit</a:t>
            </a:r>
            <a:r>
              <a:rPr lang="en-US" dirty="0"/>
              <a:t>(</a:t>
            </a:r>
            <a:r>
              <a:rPr lang="en-US" dirty="0" err="1"/>
              <a:t>G,y</a:t>
            </a:r>
            <a:r>
              <a:rPr lang="en-US" dirty="0"/>
              <a:t>, color, </a:t>
            </a:r>
            <a:r>
              <a:rPr lang="en-US" dirty="0" err="1"/>
              <a:t>pred</a:t>
            </a:r>
            <a:r>
              <a:rPr lang="en-US" dirty="0"/>
              <a:t>) </a:t>
            </a:r>
          </a:p>
          <a:p>
            <a:pPr marL="1314450" lvl="2" indent="-514350">
              <a:buFont typeface="+mj-lt"/>
              <a:buAutoNum type="alphaLcPeriod"/>
            </a:pPr>
            <a:r>
              <a:rPr lang="en-US" sz="1900" dirty="0"/>
              <a:t>//if color[y]==GRAY then cycle found</a:t>
            </a:r>
          </a:p>
          <a:p>
            <a:pPr marL="914400" lvl="1" indent="-514350">
              <a:buFont typeface="+mj-lt"/>
              <a:buAutoNum type="arabicPeriod"/>
            </a:pPr>
            <a:r>
              <a:rPr lang="en-US" dirty="0"/>
              <a:t>color[u] = BLACK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42" name="Oval 41"/>
          <p:cNvSpPr/>
          <p:nvPr/>
        </p:nvSpPr>
        <p:spPr>
          <a:xfrm>
            <a:off x="6629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3" name="Oval 42"/>
          <p:cNvSpPr/>
          <p:nvPr/>
        </p:nvSpPr>
        <p:spPr>
          <a:xfrm>
            <a:off x="7696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Oval 43"/>
          <p:cNvSpPr/>
          <p:nvPr/>
        </p:nvSpPr>
        <p:spPr>
          <a:xfrm>
            <a:off x="6629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Oval 44"/>
          <p:cNvSpPr/>
          <p:nvPr/>
        </p:nvSpPr>
        <p:spPr>
          <a:xfrm>
            <a:off x="7696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6" name="Oval 45"/>
          <p:cNvSpPr/>
          <p:nvPr/>
        </p:nvSpPr>
        <p:spPr>
          <a:xfrm>
            <a:off x="8763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7" name="Oval 46"/>
          <p:cNvSpPr/>
          <p:nvPr/>
        </p:nvSpPr>
        <p:spPr>
          <a:xfrm>
            <a:off x="8763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8" name="Oval 47"/>
          <p:cNvSpPr/>
          <p:nvPr/>
        </p:nvSpPr>
        <p:spPr>
          <a:xfrm>
            <a:off x="9829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49" name="Straight Connector 48"/>
          <p:cNvCxnSpPr>
            <a:stCxn id="42" idx="6"/>
            <a:endCxn id="43" idx="2"/>
          </p:cNvCxnSpPr>
          <p:nvPr/>
        </p:nvCxnSpPr>
        <p:spPr>
          <a:xfrm>
            <a:off x="7010400" y="55245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77200" y="62935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7"/>
            <a:endCxn id="48" idx="3"/>
          </p:cNvCxnSpPr>
          <p:nvPr/>
        </p:nvCxnSpPr>
        <p:spPr>
          <a:xfrm flipV="1">
            <a:off x="9088204" y="5659204"/>
            <a:ext cx="797392" cy="492592"/>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44000" y="55245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0"/>
          </p:cNvCxnSpPr>
          <p:nvPr/>
        </p:nvCxnSpPr>
        <p:spPr>
          <a:xfrm flipV="1">
            <a:off x="6819900" y="57150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886700" y="57150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979799" y="57150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4" idx="7"/>
            <a:endCxn id="43" idx="3"/>
          </p:cNvCxnSpPr>
          <p:nvPr/>
        </p:nvCxnSpPr>
        <p:spPr>
          <a:xfrm flipV="1">
            <a:off x="69546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2" idx="5"/>
            <a:endCxn id="45" idx="1"/>
          </p:cNvCxnSpPr>
          <p:nvPr/>
        </p:nvCxnSpPr>
        <p:spPr>
          <a:xfrm>
            <a:off x="69546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3" idx="5"/>
            <a:endCxn id="46" idx="1"/>
          </p:cNvCxnSpPr>
          <p:nvPr/>
        </p:nvCxnSpPr>
        <p:spPr>
          <a:xfrm>
            <a:off x="80214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721783" y="57150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6" idx="6"/>
            <a:endCxn id="48" idx="4"/>
          </p:cNvCxnSpPr>
          <p:nvPr/>
        </p:nvCxnSpPr>
        <p:spPr>
          <a:xfrm flipV="1">
            <a:off x="9144000" y="5715000"/>
            <a:ext cx="876300" cy="571500"/>
          </a:xfrm>
          <a:prstGeom prst="line">
            <a:avLst/>
          </a:prstGeom>
          <a:ln w="28575">
            <a:solidFill>
              <a:schemeClr val="accent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755725269"/>
              </p:ext>
            </p:extLst>
          </p:nvPr>
        </p:nvGraphicFramePr>
        <p:xfrm>
          <a:off x="7223761" y="672879"/>
          <a:ext cx="3348243" cy="823317"/>
        </p:xfrm>
        <a:graphic>
          <a:graphicData uri="http://schemas.openxmlformats.org/drawingml/2006/table">
            <a:tbl>
              <a:tblPr firstRow="1" bandRow="1">
                <a:tableStyleId>{5940675A-B579-460E-94D1-54222C63F5DA}</a:tableStyleId>
              </a:tblPr>
              <a:tblGrid>
                <a:gridCol w="113844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274439">
                <a:tc>
                  <a:txBody>
                    <a:bodyPr/>
                    <a:lstStyle/>
                    <a:p>
                      <a:pPr>
                        <a:lnSpc>
                          <a:spcPts val="1440"/>
                        </a:lnSpc>
                      </a:pPr>
                      <a:r>
                        <a:rPr lang="en-US" sz="1200" dirty="0"/>
                        <a:t>Representation</a:t>
                      </a:r>
                    </a:p>
                  </a:txBody>
                  <a:tcPr/>
                </a:tc>
                <a:tc>
                  <a:txBody>
                    <a:bodyPr/>
                    <a:lstStyle/>
                    <a:p>
                      <a:pPr>
                        <a:lnSpc>
                          <a:spcPts val="1440"/>
                        </a:lnSpc>
                      </a:pPr>
                      <a:r>
                        <a:rPr lang="en-US" sz="1200" dirty="0"/>
                        <a:t>DFS</a:t>
                      </a:r>
                    </a:p>
                  </a:txBody>
                  <a:tcPr/>
                </a:tc>
                <a:tc>
                  <a:txBody>
                    <a:bodyPr/>
                    <a:lstStyle/>
                    <a:p>
                      <a:pPr>
                        <a:lnSpc>
                          <a:spcPts val="1440"/>
                        </a:lnSpc>
                      </a:pPr>
                      <a:r>
                        <a:rPr lang="en-US" sz="1200" dirty="0"/>
                        <a:t>DFS-Visit(</a:t>
                      </a:r>
                      <a:r>
                        <a:rPr lang="en-US" sz="1200" dirty="0" err="1"/>
                        <a:t>G,u</a:t>
                      </a:r>
                      <a:r>
                        <a:rPr lang="en-US" sz="1200" dirty="0"/>
                        <a:t>)</a:t>
                      </a:r>
                    </a:p>
                  </a:txBody>
                  <a:tcPr/>
                </a:tc>
                <a:extLst>
                  <a:ext uri="{0D108BD9-81ED-4DB2-BD59-A6C34878D82A}">
                    <a16:rowId xmlns:a16="http://schemas.microsoft.com/office/drawing/2014/main" val="10000"/>
                  </a:ext>
                </a:extLst>
              </a:tr>
              <a:tr h="274439">
                <a:tc>
                  <a:txBody>
                    <a:bodyPr/>
                    <a:lstStyle/>
                    <a:p>
                      <a:pPr>
                        <a:lnSpc>
                          <a:spcPts val="1440"/>
                        </a:lnSpc>
                      </a:pPr>
                      <a:r>
                        <a:rPr lang="en-US" sz="1200" dirty="0" err="1"/>
                        <a:t>Adj</a:t>
                      </a:r>
                      <a:r>
                        <a:rPr lang="en-US" sz="1200" dirty="0"/>
                        <a:t> LIST</a:t>
                      </a:r>
                    </a:p>
                  </a:txBody>
                  <a:tcPr/>
                </a:tc>
                <a:tc>
                  <a:txBody>
                    <a:bodyPr/>
                    <a:lstStyle/>
                    <a:p>
                      <a:pPr>
                        <a:lnSpc>
                          <a:spcPts val="1440"/>
                        </a:lnSpc>
                      </a:pPr>
                      <a:r>
                        <a:rPr lang="el-GR" sz="1200" dirty="0"/>
                        <a:t>Θ</a:t>
                      </a:r>
                      <a:r>
                        <a:rPr lang="en-US" sz="1200" dirty="0"/>
                        <a:t>(V+E)</a:t>
                      </a:r>
                    </a:p>
                  </a:txBody>
                  <a:tcPr/>
                </a:tc>
                <a:tc>
                  <a:txBody>
                    <a:bodyPr/>
                    <a:lstStyle/>
                    <a:p>
                      <a:pPr>
                        <a:lnSpc>
                          <a:spcPts val="1440"/>
                        </a:lnSpc>
                      </a:pPr>
                      <a:r>
                        <a:rPr lang="el-GR" sz="1200" dirty="0"/>
                        <a:t>Θ</a:t>
                      </a:r>
                      <a:r>
                        <a:rPr lang="en-US" sz="1200" dirty="0"/>
                        <a:t>(neighbors of u)</a:t>
                      </a:r>
                    </a:p>
                  </a:txBody>
                  <a:tcPr/>
                </a:tc>
                <a:extLst>
                  <a:ext uri="{0D108BD9-81ED-4DB2-BD59-A6C34878D82A}">
                    <a16:rowId xmlns:a16="http://schemas.microsoft.com/office/drawing/2014/main" val="10001"/>
                  </a:ext>
                </a:extLst>
              </a:tr>
              <a:tr h="274439">
                <a:tc>
                  <a:txBody>
                    <a:bodyPr/>
                    <a:lstStyle/>
                    <a:p>
                      <a:pPr>
                        <a:lnSpc>
                          <a:spcPts val="1440"/>
                        </a:lnSpc>
                      </a:pPr>
                      <a:r>
                        <a:rPr lang="en-US" sz="1200" dirty="0" err="1"/>
                        <a:t>Adj</a:t>
                      </a:r>
                      <a:r>
                        <a:rPr lang="en-US" sz="1200" dirty="0"/>
                        <a:t> MATRIX</a:t>
                      </a:r>
                    </a:p>
                  </a:txBody>
                  <a:tcPr/>
                </a:tc>
                <a:tc>
                  <a:txBody>
                    <a:bodyPr/>
                    <a:lstStyle/>
                    <a:p>
                      <a:pPr>
                        <a:lnSpc>
                          <a:spcPts val="1440"/>
                        </a:lnSpc>
                      </a:pPr>
                      <a:r>
                        <a:rPr lang="el-GR" sz="1200" dirty="0"/>
                        <a:t>Θ</a:t>
                      </a:r>
                      <a:r>
                        <a:rPr lang="en-US" sz="1200" dirty="0"/>
                        <a:t>(V</a:t>
                      </a:r>
                      <a:r>
                        <a:rPr lang="en-US" sz="1200" baseline="30000" dirty="0"/>
                        <a:t>2</a:t>
                      </a:r>
                      <a:r>
                        <a:rPr lang="en-US" sz="1200" dirty="0"/>
                        <a:t>)</a:t>
                      </a:r>
                    </a:p>
                  </a:txBody>
                  <a:tcPr/>
                </a:tc>
                <a:tc>
                  <a:txBody>
                    <a:bodyPr/>
                    <a:lstStyle/>
                    <a:p>
                      <a:pPr>
                        <a:lnSpc>
                          <a:spcPts val="1440"/>
                        </a:lnSpc>
                      </a:pPr>
                      <a:r>
                        <a:rPr lang="el-GR" sz="1200" dirty="0"/>
                        <a:t>Θ</a:t>
                      </a:r>
                      <a:r>
                        <a:rPr lang="en-US" sz="1200" dirty="0"/>
                        <a:t>(V)</a:t>
                      </a:r>
                    </a:p>
                  </a:txBody>
                  <a:tcPr/>
                </a:tc>
                <a:extLst>
                  <a:ext uri="{0D108BD9-81ED-4DB2-BD59-A6C34878D82A}">
                    <a16:rowId xmlns:a16="http://schemas.microsoft.com/office/drawing/2014/main" val="10002"/>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516433150"/>
              </p:ext>
            </p:extLst>
          </p:nvPr>
        </p:nvGraphicFramePr>
        <p:xfrm>
          <a:off x="8458201" y="1598472"/>
          <a:ext cx="1447800" cy="26517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70400">
                <a:tc>
                  <a:txBody>
                    <a:bodyPr/>
                    <a:lstStyle/>
                    <a:p>
                      <a:r>
                        <a:rPr lang="en-US" sz="1400" dirty="0"/>
                        <a:t>Visited vertex</a:t>
                      </a:r>
                    </a:p>
                  </a:txBody>
                  <a:tcPr/>
                </a:tc>
                <a:tc>
                  <a:txBody>
                    <a:bodyPr/>
                    <a:lstStyle/>
                    <a:p>
                      <a:r>
                        <a:rPr lang="en-US" sz="1400" dirty="0" err="1"/>
                        <a:t>Pred</a:t>
                      </a:r>
                      <a:endParaRPr lang="en-US" sz="1400" dirty="0"/>
                    </a:p>
                  </a:txBody>
                  <a:tcPr/>
                </a:tc>
                <a:extLst>
                  <a:ext uri="{0D108BD9-81ED-4DB2-BD59-A6C34878D82A}">
                    <a16:rowId xmlns:a16="http://schemas.microsoft.com/office/drawing/2014/main" val="10000"/>
                  </a:ext>
                </a:extLst>
              </a:tr>
              <a:tr h="289900">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89900">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2"/>
                  </a:ext>
                </a:extLst>
              </a:tr>
              <a:tr h="289900">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3"/>
                  </a:ext>
                </a:extLst>
              </a:tr>
              <a:tr h="289900">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4"/>
                  </a:ext>
                </a:extLst>
              </a:tr>
              <a:tr h="289900">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5"/>
                  </a:ext>
                </a:extLst>
              </a:tr>
              <a:tr h="289900">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6"/>
                  </a:ext>
                </a:extLst>
              </a:tr>
              <a:tr h="289900">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7696200" y="4280464"/>
            <a:ext cx="2743200" cy="369332"/>
          </a:xfrm>
          <a:prstGeom prst="rect">
            <a:avLst/>
          </a:prstGeom>
          <a:noFill/>
          <a:ln>
            <a:solidFill>
              <a:schemeClr val="bg1">
                <a:lumMod val="65000"/>
              </a:schemeClr>
            </a:solidFill>
          </a:ln>
        </p:spPr>
        <p:txBody>
          <a:bodyPr wrap="square" rtlCol="0">
            <a:spAutoFit/>
          </a:bodyPr>
          <a:lstStyle/>
          <a:p>
            <a:r>
              <a:rPr lang="en-US" dirty="0"/>
              <a:t>List:</a:t>
            </a:r>
          </a:p>
        </p:txBody>
      </p:sp>
      <p:sp>
        <p:nvSpPr>
          <p:cNvPr id="28" name="TextBox 27"/>
          <p:cNvSpPr txBox="1"/>
          <p:nvPr/>
        </p:nvSpPr>
        <p:spPr>
          <a:xfrm>
            <a:off x="6506108" y="5052971"/>
            <a:ext cx="732893" cy="307777"/>
          </a:xfrm>
          <a:prstGeom prst="rect">
            <a:avLst/>
          </a:prstGeom>
          <a:noFill/>
        </p:spPr>
        <p:txBody>
          <a:bodyPr wrap="none" rtlCol="0">
            <a:spAutoFit/>
          </a:bodyPr>
          <a:lstStyle/>
          <a:p>
            <a:r>
              <a:rPr lang="en-US" sz="1400" dirty="0"/>
              <a:t>__ / __ </a:t>
            </a:r>
          </a:p>
        </p:txBody>
      </p:sp>
      <p:sp>
        <p:nvSpPr>
          <p:cNvPr id="29" name="TextBox 28"/>
          <p:cNvSpPr txBox="1"/>
          <p:nvPr/>
        </p:nvSpPr>
        <p:spPr>
          <a:xfrm>
            <a:off x="7558354" y="5065138"/>
            <a:ext cx="732893" cy="307777"/>
          </a:xfrm>
          <a:prstGeom prst="rect">
            <a:avLst/>
          </a:prstGeom>
          <a:noFill/>
        </p:spPr>
        <p:txBody>
          <a:bodyPr wrap="none" rtlCol="0">
            <a:spAutoFit/>
          </a:bodyPr>
          <a:lstStyle/>
          <a:p>
            <a:r>
              <a:rPr lang="en-US" sz="1400" dirty="0"/>
              <a:t>__ / __ </a:t>
            </a:r>
          </a:p>
        </p:txBody>
      </p:sp>
      <p:sp>
        <p:nvSpPr>
          <p:cNvPr id="30" name="TextBox 29"/>
          <p:cNvSpPr txBox="1"/>
          <p:nvPr/>
        </p:nvSpPr>
        <p:spPr>
          <a:xfrm>
            <a:off x="8639708" y="5057098"/>
            <a:ext cx="732893" cy="307777"/>
          </a:xfrm>
          <a:prstGeom prst="rect">
            <a:avLst/>
          </a:prstGeom>
          <a:noFill/>
        </p:spPr>
        <p:txBody>
          <a:bodyPr wrap="none" rtlCol="0">
            <a:spAutoFit/>
          </a:bodyPr>
          <a:lstStyle/>
          <a:p>
            <a:r>
              <a:rPr lang="en-US" sz="1400" dirty="0"/>
              <a:t>__ / __ </a:t>
            </a:r>
          </a:p>
        </p:txBody>
      </p:sp>
      <p:sp>
        <p:nvSpPr>
          <p:cNvPr id="31" name="TextBox 30"/>
          <p:cNvSpPr txBox="1"/>
          <p:nvPr/>
        </p:nvSpPr>
        <p:spPr>
          <a:xfrm>
            <a:off x="9718459" y="5049938"/>
            <a:ext cx="732893" cy="307777"/>
          </a:xfrm>
          <a:prstGeom prst="rect">
            <a:avLst/>
          </a:prstGeom>
          <a:noFill/>
        </p:spPr>
        <p:txBody>
          <a:bodyPr wrap="none" rtlCol="0">
            <a:spAutoFit/>
          </a:bodyPr>
          <a:lstStyle/>
          <a:p>
            <a:r>
              <a:rPr lang="en-US" sz="1400" dirty="0"/>
              <a:t>__ / __ </a:t>
            </a:r>
          </a:p>
        </p:txBody>
      </p:sp>
      <p:sp>
        <p:nvSpPr>
          <p:cNvPr id="32" name="TextBox 31"/>
          <p:cNvSpPr txBox="1"/>
          <p:nvPr/>
        </p:nvSpPr>
        <p:spPr>
          <a:xfrm>
            <a:off x="6512024" y="6499616"/>
            <a:ext cx="732893" cy="307777"/>
          </a:xfrm>
          <a:prstGeom prst="rect">
            <a:avLst/>
          </a:prstGeom>
          <a:noFill/>
        </p:spPr>
        <p:txBody>
          <a:bodyPr wrap="none" rtlCol="0">
            <a:spAutoFit/>
          </a:bodyPr>
          <a:lstStyle/>
          <a:p>
            <a:r>
              <a:rPr lang="en-US" sz="1400" dirty="0"/>
              <a:t>__ / __ </a:t>
            </a:r>
          </a:p>
        </p:txBody>
      </p:sp>
      <p:sp>
        <p:nvSpPr>
          <p:cNvPr id="33" name="TextBox 32"/>
          <p:cNvSpPr txBox="1"/>
          <p:nvPr/>
        </p:nvSpPr>
        <p:spPr>
          <a:xfrm>
            <a:off x="7520254" y="6510764"/>
            <a:ext cx="732893" cy="307777"/>
          </a:xfrm>
          <a:prstGeom prst="rect">
            <a:avLst/>
          </a:prstGeom>
          <a:noFill/>
        </p:spPr>
        <p:txBody>
          <a:bodyPr wrap="none" rtlCol="0">
            <a:spAutoFit/>
          </a:bodyPr>
          <a:lstStyle/>
          <a:p>
            <a:r>
              <a:rPr lang="en-US" sz="1400" dirty="0"/>
              <a:t>__ / __ </a:t>
            </a:r>
          </a:p>
        </p:txBody>
      </p:sp>
      <p:sp>
        <p:nvSpPr>
          <p:cNvPr id="34" name="TextBox 33"/>
          <p:cNvSpPr txBox="1"/>
          <p:nvPr/>
        </p:nvSpPr>
        <p:spPr>
          <a:xfrm>
            <a:off x="8613353" y="6479882"/>
            <a:ext cx="732893" cy="307777"/>
          </a:xfrm>
          <a:prstGeom prst="rect">
            <a:avLst/>
          </a:prstGeom>
          <a:noFill/>
        </p:spPr>
        <p:txBody>
          <a:bodyPr wrap="none" rtlCol="0">
            <a:spAutoFit/>
          </a:bodyPr>
          <a:lstStyle/>
          <a:p>
            <a:r>
              <a:rPr lang="en-US" sz="1400" dirty="0"/>
              <a:t>__ / __ </a:t>
            </a:r>
          </a:p>
        </p:txBody>
      </p:sp>
      <p:sp>
        <p:nvSpPr>
          <p:cNvPr id="35" name="TextBox 34"/>
          <p:cNvSpPr txBox="1"/>
          <p:nvPr/>
        </p:nvSpPr>
        <p:spPr>
          <a:xfrm>
            <a:off x="7223760" y="101459"/>
            <a:ext cx="1868460" cy="307777"/>
          </a:xfrm>
          <a:prstGeom prst="rect">
            <a:avLst/>
          </a:prstGeom>
          <a:noFill/>
          <a:ln w="19050">
            <a:solidFill>
              <a:schemeClr val="bg1">
                <a:lumMod val="50000"/>
              </a:schemeClr>
            </a:solidFill>
          </a:ln>
        </p:spPr>
        <p:txBody>
          <a:bodyPr wrap="none" rtlCol="0">
            <a:spAutoFit/>
          </a:bodyPr>
          <a:lstStyle/>
          <a:p>
            <a:r>
              <a:rPr lang="en-US" sz="1400" dirty="0"/>
              <a:t>Space complexity: O(V)</a:t>
            </a:r>
          </a:p>
        </p:txBody>
      </p:sp>
      <p:sp>
        <p:nvSpPr>
          <p:cNvPr id="36" name="TextBox 35"/>
          <p:cNvSpPr txBox="1"/>
          <p:nvPr/>
        </p:nvSpPr>
        <p:spPr>
          <a:xfrm>
            <a:off x="8184585" y="408085"/>
            <a:ext cx="1489125" cy="307777"/>
          </a:xfrm>
          <a:prstGeom prst="rect">
            <a:avLst/>
          </a:prstGeom>
          <a:noFill/>
          <a:ln w="19050">
            <a:noFill/>
          </a:ln>
        </p:spPr>
        <p:txBody>
          <a:bodyPr wrap="square" rtlCol="0">
            <a:spAutoFit/>
          </a:bodyPr>
          <a:lstStyle/>
          <a:p>
            <a:r>
              <a:rPr lang="en-US" sz="1400" dirty="0"/>
              <a:t>Time complexity:</a:t>
            </a:r>
          </a:p>
        </p:txBody>
      </p:sp>
    </p:spTree>
    <p:extLst>
      <p:ext uri="{BB962C8B-B14F-4D97-AF65-F5344CB8AC3E}">
        <p14:creationId xmlns:p14="http://schemas.microsoft.com/office/powerpoint/2010/main" val="436944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782" y="0"/>
            <a:ext cx="8196418" cy="685800"/>
          </a:xfrm>
        </p:spPr>
        <p:txBody>
          <a:bodyPr/>
          <a:lstStyle/>
          <a:p>
            <a:r>
              <a:rPr lang="en-US" sz="3200" dirty="0"/>
              <a:t>Edge Classification: tree, backward, C/F</a:t>
            </a:r>
            <a:endParaRPr lang="en-US" sz="3600" dirty="0"/>
          </a:p>
        </p:txBody>
      </p:sp>
      <p:sp>
        <p:nvSpPr>
          <p:cNvPr id="3" name="Content Placeholder 2"/>
          <p:cNvSpPr>
            <a:spLocks noGrp="1"/>
          </p:cNvSpPr>
          <p:nvPr>
            <p:ph idx="1"/>
          </p:nvPr>
        </p:nvSpPr>
        <p:spPr>
          <a:xfrm>
            <a:off x="1732552" y="3810000"/>
            <a:ext cx="7868648" cy="852060"/>
          </a:xfrm>
          <a:solidFill>
            <a:schemeClr val="accent6">
              <a:lumMod val="40000"/>
              <a:lumOff val="60000"/>
            </a:schemeClr>
          </a:solidFill>
        </p:spPr>
        <p:txBody>
          <a:bodyPr/>
          <a:lstStyle/>
          <a:p>
            <a:pPr marL="0" indent="0">
              <a:buNone/>
            </a:pPr>
            <a:r>
              <a:rPr lang="en-US" sz="1600" dirty="0"/>
              <a:t>We will use the labels: </a:t>
            </a:r>
            <a:r>
              <a:rPr lang="en-US" sz="1600" b="1" i="1" dirty="0"/>
              <a:t>tree, backward, C/F</a:t>
            </a:r>
            <a:r>
              <a:rPr lang="en-US" sz="1600" dirty="0"/>
              <a:t> and not care if </a:t>
            </a:r>
            <a:r>
              <a:rPr lang="en-US" sz="1600" i="1" dirty="0"/>
              <a:t>C/F</a:t>
            </a:r>
            <a:r>
              <a:rPr lang="en-US" sz="1600" dirty="0"/>
              <a:t> is a </a:t>
            </a:r>
            <a:r>
              <a:rPr lang="en-US" sz="1600" i="1" dirty="0"/>
              <a:t>forward</a:t>
            </a:r>
            <a:r>
              <a:rPr lang="en-US" sz="1600" dirty="0"/>
              <a:t> or a </a:t>
            </a:r>
            <a:r>
              <a:rPr lang="en-US" sz="1600" i="1" dirty="0"/>
              <a:t>cross</a:t>
            </a:r>
            <a:r>
              <a:rPr lang="en-US" sz="1600" dirty="0"/>
              <a:t>.</a:t>
            </a:r>
          </a:p>
          <a:p>
            <a:pPr marL="0" indent="0">
              <a:buNone/>
            </a:pPr>
            <a:r>
              <a:rPr lang="en-US" sz="1600" dirty="0"/>
              <a:t>The edge classification depends on the order in which vertices are discovered, which depends on the order by which neighbors are visited.</a:t>
            </a:r>
          </a:p>
          <a:p>
            <a:endParaRPr lang="en-US" sz="1600" dirty="0"/>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28</a:t>
            </a:fld>
            <a:endParaRPr lang="en-US" dirty="0">
              <a:solidFill>
                <a:prstClr val="black">
                  <a:tint val="75000"/>
                </a:prstClr>
              </a:solidFill>
              <a:latin typeface="Calibri"/>
            </a:endParaRPr>
          </a:p>
        </p:txBody>
      </p:sp>
      <p:sp>
        <p:nvSpPr>
          <p:cNvPr id="5" name="Oval 4"/>
          <p:cNvSpPr/>
          <p:nvPr/>
        </p:nvSpPr>
        <p:spPr>
          <a:xfrm>
            <a:off x="1752600" y="4737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6" name="Oval 5"/>
          <p:cNvSpPr/>
          <p:nvPr/>
        </p:nvSpPr>
        <p:spPr>
          <a:xfrm>
            <a:off x="2819400" y="4737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7" name="Oval 6"/>
          <p:cNvSpPr/>
          <p:nvPr/>
        </p:nvSpPr>
        <p:spPr>
          <a:xfrm>
            <a:off x="1752600" y="5499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8" name="Oval 7"/>
          <p:cNvSpPr/>
          <p:nvPr/>
        </p:nvSpPr>
        <p:spPr>
          <a:xfrm>
            <a:off x="2819400" y="5499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9" name="Oval 8"/>
          <p:cNvSpPr/>
          <p:nvPr/>
        </p:nvSpPr>
        <p:spPr>
          <a:xfrm>
            <a:off x="3886200" y="5499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10" name="Oval 9"/>
          <p:cNvSpPr/>
          <p:nvPr/>
        </p:nvSpPr>
        <p:spPr>
          <a:xfrm>
            <a:off x="3886200" y="4737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11" name="Oval 10"/>
          <p:cNvSpPr/>
          <p:nvPr/>
        </p:nvSpPr>
        <p:spPr>
          <a:xfrm>
            <a:off x="4953000" y="4737676"/>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12" name="Straight Connector 11"/>
          <p:cNvCxnSpPr>
            <a:stCxn id="5" idx="6"/>
            <a:endCxn id="6" idx="2"/>
          </p:cNvCxnSpPr>
          <p:nvPr/>
        </p:nvCxnSpPr>
        <p:spPr>
          <a:xfrm>
            <a:off x="2133600" y="4928176"/>
            <a:ext cx="685800" cy="0"/>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00400" y="5697257"/>
            <a:ext cx="685800" cy="0"/>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7"/>
            <a:endCxn id="11" idx="3"/>
          </p:cNvCxnSpPr>
          <p:nvPr/>
        </p:nvCxnSpPr>
        <p:spPr>
          <a:xfrm flipV="1">
            <a:off x="4211404" y="5062880"/>
            <a:ext cx="797392" cy="492592"/>
          </a:xfrm>
          <a:prstGeom prst="line">
            <a:avLst/>
          </a:prstGeom>
          <a:ln w="28575">
            <a:solidFill>
              <a:schemeClr val="tx1">
                <a:lumMod val="50000"/>
                <a:lumOff val="5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67200" y="4928176"/>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1943100" y="5118676"/>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009900" y="5118676"/>
            <a:ext cx="0" cy="381000"/>
          </a:xfrm>
          <a:prstGeom prst="line">
            <a:avLst/>
          </a:prstGeom>
          <a:ln w="28575">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02999" y="5118676"/>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2077804" y="5062880"/>
            <a:ext cx="797392" cy="492592"/>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077804" y="5062880"/>
            <a:ext cx="797392" cy="492592"/>
          </a:xfrm>
          <a:prstGeom prst="line">
            <a:avLst/>
          </a:prstGeom>
          <a:ln w="28575">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144604" y="5062880"/>
            <a:ext cx="797392" cy="492592"/>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844983" y="5118676"/>
            <a:ext cx="0" cy="381000"/>
          </a:xfrm>
          <a:prstGeom prst="line">
            <a:avLst/>
          </a:prstGeom>
          <a:ln w="28575">
            <a:solidFill>
              <a:schemeClr val="tx1">
                <a:lumMod val="50000"/>
                <a:lumOff val="50000"/>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00800" y="4779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27" name="Oval 26"/>
          <p:cNvSpPr/>
          <p:nvPr/>
        </p:nvSpPr>
        <p:spPr>
          <a:xfrm>
            <a:off x="7467600" y="4779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28" name="Oval 27"/>
          <p:cNvSpPr/>
          <p:nvPr/>
        </p:nvSpPr>
        <p:spPr>
          <a:xfrm>
            <a:off x="6400800" y="5541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29" name="Oval 28"/>
          <p:cNvSpPr/>
          <p:nvPr/>
        </p:nvSpPr>
        <p:spPr>
          <a:xfrm>
            <a:off x="7467600" y="5541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30" name="Oval 29"/>
          <p:cNvSpPr/>
          <p:nvPr/>
        </p:nvSpPr>
        <p:spPr>
          <a:xfrm>
            <a:off x="8534400" y="5541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31" name="Oval 30"/>
          <p:cNvSpPr/>
          <p:nvPr/>
        </p:nvSpPr>
        <p:spPr>
          <a:xfrm>
            <a:off x="8534400" y="4779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32" name="Oval 31"/>
          <p:cNvSpPr/>
          <p:nvPr/>
        </p:nvSpPr>
        <p:spPr>
          <a:xfrm>
            <a:off x="9601200" y="477996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33" name="Straight Connector 32"/>
          <p:cNvCxnSpPr>
            <a:stCxn id="26" idx="6"/>
            <a:endCxn id="27" idx="2"/>
          </p:cNvCxnSpPr>
          <p:nvPr/>
        </p:nvCxnSpPr>
        <p:spPr>
          <a:xfrm>
            <a:off x="6781800" y="4970462"/>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48600" y="5739543"/>
            <a:ext cx="685800" cy="0"/>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7"/>
            <a:endCxn id="32" idx="3"/>
          </p:cNvCxnSpPr>
          <p:nvPr/>
        </p:nvCxnSpPr>
        <p:spPr>
          <a:xfrm flipV="1">
            <a:off x="8859604" y="5105166"/>
            <a:ext cx="797392" cy="492592"/>
          </a:xfrm>
          <a:prstGeom prst="line">
            <a:avLst/>
          </a:prstGeom>
          <a:ln w="28575">
            <a:solidFill>
              <a:schemeClr val="tx1">
                <a:lumMod val="50000"/>
                <a:lumOff val="5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15400" y="4970462"/>
            <a:ext cx="685800" cy="0"/>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0"/>
          </p:cNvCxnSpPr>
          <p:nvPr/>
        </p:nvCxnSpPr>
        <p:spPr>
          <a:xfrm flipV="1">
            <a:off x="6591300" y="5160962"/>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658100" y="5160962"/>
            <a:ext cx="0" cy="381000"/>
          </a:xfrm>
          <a:prstGeom prst="line">
            <a:avLst/>
          </a:prstGeom>
          <a:ln w="28575">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51199" y="5160962"/>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7"/>
            <a:endCxn id="27" idx="3"/>
          </p:cNvCxnSpPr>
          <p:nvPr/>
        </p:nvCxnSpPr>
        <p:spPr>
          <a:xfrm flipV="1">
            <a:off x="6726004" y="5105166"/>
            <a:ext cx="797392" cy="492592"/>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6" idx="5"/>
            <a:endCxn id="29" idx="1"/>
          </p:cNvCxnSpPr>
          <p:nvPr/>
        </p:nvCxnSpPr>
        <p:spPr>
          <a:xfrm>
            <a:off x="6726004" y="5105166"/>
            <a:ext cx="797392" cy="492592"/>
          </a:xfrm>
          <a:prstGeom prst="line">
            <a:avLst/>
          </a:prstGeom>
          <a:ln w="28575">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7" idx="5"/>
            <a:endCxn id="30" idx="1"/>
          </p:cNvCxnSpPr>
          <p:nvPr/>
        </p:nvCxnSpPr>
        <p:spPr>
          <a:xfrm>
            <a:off x="7792804" y="5105166"/>
            <a:ext cx="797392" cy="492592"/>
          </a:xfrm>
          <a:prstGeom prst="line">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493183" y="5160962"/>
            <a:ext cx="0" cy="381000"/>
          </a:xfrm>
          <a:prstGeom prst="line">
            <a:avLst/>
          </a:prstGeom>
          <a:ln w="28575">
            <a:solidFill>
              <a:schemeClr val="tx1">
                <a:lumMod val="50000"/>
                <a:lumOff val="50000"/>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85782" y="6120826"/>
            <a:ext cx="3700618" cy="584775"/>
          </a:xfrm>
          <a:prstGeom prst="rect">
            <a:avLst/>
          </a:prstGeom>
          <a:noFill/>
        </p:spPr>
        <p:txBody>
          <a:bodyPr wrap="square" rtlCol="0">
            <a:spAutoFit/>
          </a:bodyPr>
          <a:lstStyle/>
          <a:p>
            <a:pPr>
              <a:defRPr/>
            </a:pPr>
            <a:r>
              <a:rPr lang="en-US" sz="1600" dirty="0">
                <a:solidFill>
                  <a:prstClr val="black"/>
                </a:solidFill>
                <a:latin typeface="Calibri"/>
              </a:rPr>
              <a:t>DFS(G,0): 0, 2, 1, 5, 3, 6, 4 </a:t>
            </a:r>
          </a:p>
          <a:p>
            <a:pPr>
              <a:defRPr/>
            </a:pPr>
            <a:r>
              <a:rPr lang="en-US" sz="1600" dirty="0">
                <a:solidFill>
                  <a:prstClr val="black"/>
                </a:solidFill>
                <a:latin typeface="Calibri"/>
              </a:rPr>
              <a:t>Visit neighbors of 3 in order: 6 and then 4</a:t>
            </a:r>
          </a:p>
        </p:txBody>
      </p:sp>
      <p:sp>
        <p:nvSpPr>
          <p:cNvPr id="50" name="TextBox 49"/>
          <p:cNvSpPr txBox="1"/>
          <p:nvPr/>
        </p:nvSpPr>
        <p:spPr>
          <a:xfrm>
            <a:off x="6324601" y="6075403"/>
            <a:ext cx="3810000" cy="584775"/>
          </a:xfrm>
          <a:prstGeom prst="rect">
            <a:avLst/>
          </a:prstGeom>
          <a:noFill/>
        </p:spPr>
        <p:txBody>
          <a:bodyPr wrap="square" rtlCol="0">
            <a:spAutoFit/>
          </a:bodyPr>
          <a:lstStyle/>
          <a:p>
            <a:pPr>
              <a:defRPr/>
            </a:pPr>
            <a:r>
              <a:rPr lang="en-US" sz="1600" dirty="0">
                <a:solidFill>
                  <a:prstClr val="black"/>
                </a:solidFill>
                <a:latin typeface="Calibri"/>
              </a:rPr>
              <a:t>DFS(G,0): 0, 1, 2, 5, 3, 4, 6 </a:t>
            </a:r>
          </a:p>
          <a:p>
            <a:pPr>
              <a:defRPr/>
            </a:pPr>
            <a:r>
              <a:rPr lang="en-US" sz="1600" dirty="0">
                <a:solidFill>
                  <a:prstClr val="black"/>
                </a:solidFill>
                <a:latin typeface="Calibri"/>
              </a:rPr>
              <a:t>Visit neighbors in increasing order.</a:t>
            </a:r>
          </a:p>
        </p:txBody>
      </p:sp>
      <p:grpSp>
        <p:nvGrpSpPr>
          <p:cNvPr id="75" name="Group 74"/>
          <p:cNvGrpSpPr/>
          <p:nvPr/>
        </p:nvGrpSpPr>
        <p:grpSpPr>
          <a:xfrm>
            <a:off x="6591300" y="862084"/>
            <a:ext cx="4000500" cy="2338316"/>
            <a:chOff x="2857500" y="862084"/>
            <a:chExt cx="4000500" cy="2338316"/>
          </a:xfrm>
        </p:grpSpPr>
        <p:grpSp>
          <p:nvGrpSpPr>
            <p:cNvPr id="66" name="Group 65"/>
            <p:cNvGrpSpPr/>
            <p:nvPr/>
          </p:nvGrpSpPr>
          <p:grpSpPr>
            <a:xfrm>
              <a:off x="2857500" y="862084"/>
              <a:ext cx="4000500" cy="2338316"/>
              <a:chOff x="114300" y="709684"/>
              <a:chExt cx="4000500" cy="2338316"/>
            </a:xfrm>
          </p:grpSpPr>
          <p:sp>
            <p:nvSpPr>
              <p:cNvPr id="45" name="Isosceles Triangle 44"/>
              <p:cNvSpPr/>
              <p:nvPr/>
            </p:nvSpPr>
            <p:spPr>
              <a:xfrm>
                <a:off x="1676400" y="1395484"/>
                <a:ext cx="2438400" cy="16525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46" name="Oval 45"/>
              <p:cNvSpPr/>
              <p:nvPr/>
            </p:nvSpPr>
            <p:spPr>
              <a:xfrm>
                <a:off x="2781554" y="13954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1" name="Oval 50"/>
              <p:cNvSpPr/>
              <p:nvPr/>
            </p:nvSpPr>
            <p:spPr>
              <a:xfrm>
                <a:off x="2346952" y="27432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2" name="Oval 51"/>
              <p:cNvSpPr/>
              <p:nvPr/>
            </p:nvSpPr>
            <p:spPr>
              <a:xfrm>
                <a:off x="3034650" y="26146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3" name="Oval 52"/>
              <p:cNvSpPr/>
              <p:nvPr/>
            </p:nvSpPr>
            <p:spPr>
              <a:xfrm>
                <a:off x="3124200" y="2031242"/>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4" name="Oval 53"/>
              <p:cNvSpPr/>
              <p:nvPr/>
            </p:nvSpPr>
            <p:spPr>
              <a:xfrm>
                <a:off x="1262575" y="24384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56" name="Straight Arrow Connector 55"/>
              <p:cNvCxnSpPr>
                <a:stCxn id="46" idx="5"/>
                <a:endCxn id="53" idx="0"/>
              </p:cNvCxnSpPr>
              <p:nvPr/>
            </p:nvCxnSpPr>
            <p:spPr>
              <a:xfrm>
                <a:off x="3002708" y="1655647"/>
                <a:ext cx="251041" cy="37559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2" idx="0"/>
              </p:cNvCxnSpPr>
              <p:nvPr/>
            </p:nvCxnSpPr>
            <p:spPr>
              <a:xfrm flipH="1">
                <a:off x="3164199" y="2336042"/>
                <a:ext cx="89550" cy="27864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2" idx="3"/>
                <a:endCxn id="51" idx="6"/>
              </p:cNvCxnSpPr>
              <p:nvPr/>
            </p:nvCxnSpPr>
            <p:spPr>
              <a:xfrm flipH="1">
                <a:off x="2606050" y="2874847"/>
                <a:ext cx="466544" cy="2075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3"/>
                <a:endCxn id="51" idx="0"/>
              </p:cNvCxnSpPr>
              <p:nvPr/>
            </p:nvCxnSpPr>
            <p:spPr>
              <a:xfrm flipH="1">
                <a:off x="2476501" y="1655647"/>
                <a:ext cx="342997" cy="108755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6" idx="2"/>
                <a:endCxn id="54" idx="7"/>
              </p:cNvCxnSpPr>
              <p:nvPr/>
            </p:nvCxnSpPr>
            <p:spPr>
              <a:xfrm flipH="1">
                <a:off x="1483729" y="1547884"/>
                <a:ext cx="1297825" cy="935153"/>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9466422">
                <a:off x="1722229" y="1759123"/>
                <a:ext cx="660245" cy="369332"/>
              </a:xfrm>
              <a:prstGeom prst="rect">
                <a:avLst/>
              </a:prstGeom>
              <a:noFill/>
            </p:spPr>
            <p:txBody>
              <a:bodyPr wrap="none" rtlCol="0">
                <a:spAutoFit/>
              </a:bodyPr>
              <a:lstStyle/>
              <a:p>
                <a:pPr>
                  <a:defRPr/>
                </a:pPr>
                <a:r>
                  <a:rPr lang="en-US" dirty="0">
                    <a:solidFill>
                      <a:prstClr val="black"/>
                    </a:solidFill>
                    <a:latin typeface="Calibri"/>
                  </a:rPr>
                  <a:t>cross</a:t>
                </a:r>
              </a:p>
            </p:txBody>
          </p:sp>
          <p:sp>
            <p:nvSpPr>
              <p:cNvPr id="71" name="TextBox 70"/>
              <p:cNvSpPr txBox="1"/>
              <p:nvPr/>
            </p:nvSpPr>
            <p:spPr>
              <a:xfrm rot="17126279">
                <a:off x="2209800" y="2129767"/>
                <a:ext cx="500843" cy="338554"/>
              </a:xfrm>
              <a:prstGeom prst="rect">
                <a:avLst/>
              </a:prstGeom>
              <a:noFill/>
            </p:spPr>
            <p:txBody>
              <a:bodyPr wrap="none" rtlCol="0">
                <a:spAutoFit/>
              </a:bodyPr>
              <a:lstStyle/>
              <a:p>
                <a:pPr>
                  <a:defRPr/>
                </a:pPr>
                <a:r>
                  <a:rPr lang="en-US" sz="1600" dirty="0" err="1">
                    <a:solidFill>
                      <a:prstClr val="black"/>
                    </a:solidFill>
                    <a:latin typeface="Calibri"/>
                  </a:rPr>
                  <a:t>fwd</a:t>
                </a:r>
                <a:endParaRPr lang="en-US" sz="1600" dirty="0">
                  <a:solidFill>
                    <a:prstClr val="black"/>
                  </a:solidFill>
                  <a:latin typeface="Calibri"/>
                </a:endParaRPr>
              </a:p>
            </p:txBody>
          </p:sp>
          <p:sp>
            <p:nvSpPr>
              <p:cNvPr id="72" name="Oval 71"/>
              <p:cNvSpPr/>
              <p:nvPr/>
            </p:nvSpPr>
            <p:spPr>
              <a:xfrm>
                <a:off x="1897720" y="7096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80" name="Curved Connector 79"/>
              <p:cNvCxnSpPr>
                <a:stCxn id="72" idx="5"/>
                <a:endCxn id="46" idx="1"/>
              </p:cNvCxnSpPr>
              <p:nvPr/>
            </p:nvCxnSpPr>
            <p:spPr>
              <a:xfrm rot="16200000" flipH="1">
                <a:off x="2234049" y="854672"/>
                <a:ext cx="470274" cy="700624"/>
              </a:xfrm>
              <a:prstGeom prst="curvedConnector3">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72" idx="4"/>
                <a:endCxn id="54" idx="0"/>
              </p:cNvCxnSpPr>
              <p:nvPr/>
            </p:nvCxnSpPr>
            <p:spPr>
              <a:xfrm rot="5400000">
                <a:off x="997739" y="1408870"/>
                <a:ext cx="1423916" cy="635145"/>
              </a:xfrm>
              <a:prstGeom prst="curvedConnector3">
                <a:avLst>
                  <a:gd name="adj1" fmla="val 50000"/>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79102" y="7620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83" name="Oval 82"/>
              <p:cNvSpPr/>
              <p:nvPr/>
            </p:nvSpPr>
            <p:spPr>
              <a:xfrm>
                <a:off x="426702" y="16764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101" name="Straight Arrow Connector 100"/>
              <p:cNvCxnSpPr>
                <a:stCxn id="46" idx="2"/>
                <a:endCxn id="83" idx="6"/>
              </p:cNvCxnSpPr>
              <p:nvPr/>
            </p:nvCxnSpPr>
            <p:spPr>
              <a:xfrm flipH="1">
                <a:off x="685800" y="1547884"/>
                <a:ext cx="2095754" cy="280916"/>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1183526">
                <a:off x="1092355" y="1459468"/>
                <a:ext cx="660245" cy="369332"/>
              </a:xfrm>
              <a:prstGeom prst="rect">
                <a:avLst/>
              </a:prstGeom>
              <a:noFill/>
            </p:spPr>
            <p:txBody>
              <a:bodyPr wrap="none" rtlCol="0">
                <a:spAutoFit/>
              </a:bodyPr>
              <a:lstStyle/>
              <a:p>
                <a:pPr>
                  <a:defRPr/>
                </a:pPr>
                <a:r>
                  <a:rPr lang="en-US" dirty="0">
                    <a:solidFill>
                      <a:prstClr val="black"/>
                    </a:solidFill>
                    <a:latin typeface="Calibri"/>
                  </a:rPr>
                  <a:t>cross</a:t>
                </a:r>
              </a:p>
            </p:txBody>
          </p:sp>
          <p:cxnSp>
            <p:nvCxnSpPr>
              <p:cNvPr id="105" name="Curved Connector 104"/>
              <p:cNvCxnSpPr>
                <a:stCxn id="82" idx="4"/>
                <a:endCxn id="83" idx="0"/>
              </p:cNvCxnSpPr>
              <p:nvPr/>
            </p:nvCxnSpPr>
            <p:spPr>
              <a:xfrm rot="5400000">
                <a:off x="327651" y="1295400"/>
                <a:ext cx="609600" cy="152400"/>
              </a:xfrm>
              <a:prstGeom prst="curvedConnector3">
                <a:avLst>
                  <a:gd name="adj1" fmla="val 50000"/>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a:off x="114300" y="1066800"/>
                <a:ext cx="1201624" cy="96444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grpSp>
        <p:cxnSp>
          <p:nvCxnSpPr>
            <p:cNvPr id="107" name="Straight Arrow Connector 106"/>
            <p:cNvCxnSpPr>
              <a:stCxn id="52" idx="1"/>
              <a:endCxn id="46" idx="4"/>
            </p:cNvCxnSpPr>
            <p:nvPr/>
          </p:nvCxnSpPr>
          <p:spPr>
            <a:xfrm flipH="1" flipV="1">
              <a:off x="5654303" y="1852684"/>
              <a:ext cx="161491" cy="959037"/>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15762868">
              <a:off x="5318418" y="2346507"/>
              <a:ext cx="638123" cy="338554"/>
            </a:xfrm>
            <a:prstGeom prst="rect">
              <a:avLst/>
            </a:prstGeom>
            <a:noFill/>
          </p:spPr>
          <p:txBody>
            <a:bodyPr wrap="none" rtlCol="0">
              <a:spAutoFit/>
            </a:bodyPr>
            <a:lstStyle/>
            <a:p>
              <a:pPr>
                <a:defRPr/>
              </a:pPr>
              <a:r>
                <a:rPr lang="en-US" sz="1600" dirty="0" err="1">
                  <a:solidFill>
                    <a:prstClr val="black"/>
                  </a:solidFill>
                  <a:latin typeface="Calibri"/>
                </a:rPr>
                <a:t>bkwd</a:t>
              </a:r>
              <a:endParaRPr lang="en-US" sz="1600" dirty="0">
                <a:solidFill>
                  <a:prstClr val="black"/>
                </a:solidFill>
                <a:latin typeface="Calibri"/>
              </a:endParaRPr>
            </a:p>
          </p:txBody>
        </p:sp>
      </p:grpSp>
      <p:graphicFrame>
        <p:nvGraphicFramePr>
          <p:cNvPr id="76" name="Table 75"/>
          <p:cNvGraphicFramePr>
            <a:graphicFrameLocks noGrp="1"/>
          </p:cNvGraphicFramePr>
          <p:nvPr>
            <p:extLst>
              <p:ext uri="{D42A27DB-BD31-4B8C-83A1-F6EECF244321}">
                <p14:modId xmlns:p14="http://schemas.microsoft.com/office/powerpoint/2010/main" val="3951078551"/>
              </p:ext>
            </p:extLst>
          </p:nvPr>
        </p:nvGraphicFramePr>
        <p:xfrm>
          <a:off x="1535148" y="782034"/>
          <a:ext cx="4941852" cy="2851068"/>
        </p:xfrm>
        <a:graphic>
          <a:graphicData uri="http://schemas.openxmlformats.org/drawingml/2006/table">
            <a:tbl>
              <a:tblPr firstRow="1" bandRow="1">
                <a:tableStyleId>{9D7B26C5-4107-4FEC-AEDC-1716B250A1EF}</a:tableStyleId>
              </a:tblPr>
              <a:tblGrid>
                <a:gridCol w="1081411">
                  <a:extLst>
                    <a:ext uri="{9D8B030D-6E8A-4147-A177-3AD203B41FA5}">
                      <a16:colId xmlns:a16="http://schemas.microsoft.com/office/drawing/2014/main" val="20000"/>
                    </a:ext>
                  </a:extLst>
                </a:gridCol>
                <a:gridCol w="736241">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68472">
                <a:tc>
                  <a:txBody>
                    <a:bodyPr/>
                    <a:lstStyle/>
                    <a:p>
                      <a:pPr>
                        <a:lnSpc>
                          <a:spcPct val="100000"/>
                        </a:lnSpc>
                      </a:pPr>
                      <a:r>
                        <a:rPr lang="en-US" sz="1600" b="1" dirty="0"/>
                        <a:t>Edge type</a:t>
                      </a:r>
                    </a:p>
                    <a:p>
                      <a:pPr>
                        <a:lnSpc>
                          <a:spcPct val="100000"/>
                        </a:lnSpc>
                      </a:pPr>
                      <a:r>
                        <a:rPr lang="en-US" sz="1600" b="1" dirty="0"/>
                        <a:t>for (</a:t>
                      </a:r>
                      <a:r>
                        <a:rPr lang="en-US" sz="1600" b="1" dirty="0" err="1"/>
                        <a:t>u,v</a:t>
                      </a:r>
                      <a:r>
                        <a:rPr lang="en-US" sz="16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600" b="1" dirty="0"/>
                        <a:t>Color of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000" b="1" dirty="0"/>
                        <a:t>Arrow color </a:t>
                      </a:r>
                      <a:r>
                        <a:rPr lang="en-US" sz="900" b="1" dirty="0"/>
                        <a:t>(my convention)</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600" b="1"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0258">
                <a:tc>
                  <a:txBody>
                    <a:bodyPr/>
                    <a:lstStyle/>
                    <a:p>
                      <a:r>
                        <a:rPr lang="en-US" sz="1600" b="1" i="1" dirty="0"/>
                        <a:t>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b="1" i="1" dirty="0"/>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b="1" i="1" dirty="0"/>
                        <a:t>v is first discovered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extLst>
                  <a:ext uri="{0D108BD9-81ED-4DB2-BD59-A6C34878D82A}">
                    <a16:rowId xmlns:a16="http://schemas.microsoft.com/office/drawing/2014/main" val="10001"/>
                  </a:ext>
                </a:extLst>
              </a:tr>
              <a:tr h="390258">
                <a:tc>
                  <a:txBody>
                    <a:bodyPr/>
                    <a:lstStyle/>
                    <a:p>
                      <a:r>
                        <a:rPr lang="en-US" sz="1600" b="1" i="1" dirty="0"/>
                        <a:t>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1" dirty="0"/>
                        <a:t>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1" dirty="0"/>
                        <a:t>There is a 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6835">
                <a:tc>
                  <a:txBody>
                    <a:bodyPr/>
                    <a:lstStyle/>
                    <a:p>
                      <a:r>
                        <a:rPr lang="en-US" sz="1600" b="1" i="1" dirty="0"/>
                        <a:t>C/F</a:t>
                      </a:r>
                    </a:p>
                    <a:p>
                      <a:r>
                        <a:rPr lang="en-US" sz="1600" dirty="0"/>
                        <a:t>(Forward)</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dirty="0"/>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dirty="0"/>
                        <a:t>Shortcut.  </a:t>
                      </a:r>
                    </a:p>
                    <a:p>
                      <a:r>
                        <a:rPr lang="en-US" sz="1600" dirty="0"/>
                        <a:t>v is a descendant of u</a:t>
                      </a:r>
                    </a:p>
                    <a:p>
                      <a:r>
                        <a:rPr lang="en-US" sz="1600" dirty="0"/>
                        <a:t>v started after u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extLst>
                  <a:ext uri="{0D108BD9-81ED-4DB2-BD59-A6C34878D82A}">
                    <a16:rowId xmlns:a16="http://schemas.microsoft.com/office/drawing/2014/main" val="10003"/>
                  </a:ext>
                </a:extLst>
              </a:tr>
              <a:tr h="390258">
                <a:tc>
                  <a:txBody>
                    <a:bodyPr/>
                    <a:lstStyle/>
                    <a:p>
                      <a:r>
                        <a:rPr lang="en-US" sz="1600" b="1" i="1" dirty="0"/>
                        <a:t>C/F</a:t>
                      </a:r>
                    </a:p>
                    <a:p>
                      <a:r>
                        <a:rPr lang="en-US" sz="1600" dirty="0"/>
                        <a:t>(Cross)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v is not a descendant of u</a:t>
                      </a:r>
                    </a:p>
                    <a:p>
                      <a:r>
                        <a:rPr lang="en-US" sz="1600" dirty="0"/>
                        <a:t>v started before u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09" name="Straight Arrow Connector 108"/>
          <p:cNvCxnSpPr/>
          <p:nvPr/>
        </p:nvCxnSpPr>
        <p:spPr>
          <a:xfrm>
            <a:off x="3505200" y="1592521"/>
            <a:ext cx="5334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505200" y="3276600"/>
            <a:ext cx="533400" cy="0"/>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3505200" y="2019744"/>
            <a:ext cx="533400" cy="1"/>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505200" y="2515784"/>
            <a:ext cx="53340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93183" y="2362200"/>
            <a:ext cx="1406294" cy="415498"/>
          </a:xfrm>
          <a:prstGeom prst="rect">
            <a:avLst/>
          </a:prstGeom>
          <a:noFill/>
        </p:spPr>
        <p:txBody>
          <a:bodyPr wrap="square" rtlCol="0">
            <a:spAutoFit/>
          </a:bodyPr>
          <a:lstStyle/>
          <a:p>
            <a:pPr>
              <a:defRPr/>
            </a:pPr>
            <a:r>
              <a:rPr lang="en-US" sz="1050" dirty="0">
                <a:solidFill>
                  <a:prstClr val="black"/>
                </a:solidFill>
                <a:latin typeface="Calibri"/>
              </a:rPr>
              <a:t>v started and finished BEFORE u started</a:t>
            </a:r>
          </a:p>
        </p:txBody>
      </p:sp>
      <p:sp>
        <p:nvSpPr>
          <p:cNvPr id="84" name="TextBox 83"/>
          <p:cNvSpPr txBox="1"/>
          <p:nvPr/>
        </p:nvSpPr>
        <p:spPr>
          <a:xfrm>
            <a:off x="8423506" y="3200401"/>
            <a:ext cx="1056202" cy="577081"/>
          </a:xfrm>
          <a:prstGeom prst="rect">
            <a:avLst/>
          </a:prstGeom>
          <a:noFill/>
        </p:spPr>
        <p:txBody>
          <a:bodyPr wrap="square" rtlCol="0">
            <a:spAutoFit/>
          </a:bodyPr>
          <a:lstStyle/>
          <a:p>
            <a:pPr>
              <a:defRPr/>
            </a:pPr>
            <a:r>
              <a:rPr lang="en-US" sz="1050" dirty="0">
                <a:solidFill>
                  <a:prstClr val="black"/>
                </a:solidFill>
                <a:latin typeface="Calibri"/>
              </a:rPr>
              <a:t>v started and finished AFTER u started</a:t>
            </a:r>
          </a:p>
        </p:txBody>
      </p:sp>
      <p:cxnSp>
        <p:nvCxnSpPr>
          <p:cNvPr id="87" name="Straight Connector 86"/>
          <p:cNvCxnSpPr>
            <a:stCxn id="30" idx="6"/>
            <a:endCxn id="32" idx="4"/>
          </p:cNvCxnSpPr>
          <p:nvPr/>
        </p:nvCxnSpPr>
        <p:spPr>
          <a:xfrm flipV="1">
            <a:off x="8915400" y="5160962"/>
            <a:ext cx="876300" cy="571500"/>
          </a:xfrm>
          <a:prstGeom prst="line">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 idx="6"/>
            <a:endCxn id="11" idx="4"/>
          </p:cNvCxnSpPr>
          <p:nvPr/>
        </p:nvCxnSpPr>
        <p:spPr>
          <a:xfrm flipV="1">
            <a:off x="4267200" y="5118676"/>
            <a:ext cx="876300" cy="571500"/>
          </a:xfrm>
          <a:prstGeom prst="line">
            <a:avLst/>
          </a:prstGeom>
          <a:ln w="28575">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68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Classification for </a:t>
            </a:r>
            <a:br>
              <a:rPr lang="en-US" dirty="0"/>
            </a:br>
            <a:r>
              <a:rPr lang="en-US" dirty="0">
                <a:solidFill>
                  <a:srgbClr val="FF0000"/>
                </a:solidFill>
              </a:rPr>
              <a:t>Undirected </a:t>
            </a:r>
            <a:r>
              <a:rPr lang="en-US" dirty="0"/>
              <a:t>Graphs</a:t>
            </a:r>
          </a:p>
        </p:txBody>
      </p:sp>
      <p:sp>
        <p:nvSpPr>
          <p:cNvPr id="3" name="Content Placeholder 2"/>
          <p:cNvSpPr>
            <a:spLocks noGrp="1"/>
          </p:cNvSpPr>
          <p:nvPr>
            <p:ph idx="1"/>
          </p:nvPr>
        </p:nvSpPr>
        <p:spPr>
          <a:xfrm>
            <a:off x="1981200" y="1905000"/>
            <a:ext cx="8229600" cy="4495800"/>
          </a:xfrm>
        </p:spPr>
        <p:txBody>
          <a:bodyPr/>
          <a:lstStyle/>
          <a:p>
            <a:r>
              <a:rPr lang="en-US" dirty="0"/>
              <a:t>An undirected graph will only have:</a:t>
            </a:r>
          </a:p>
          <a:p>
            <a:pPr lvl="1"/>
            <a:r>
              <a:rPr lang="en-US" dirty="0">
                <a:solidFill>
                  <a:srgbClr val="FF0000"/>
                </a:solidFill>
              </a:rPr>
              <a:t>Tree </a:t>
            </a:r>
            <a:r>
              <a:rPr lang="en-US" dirty="0"/>
              <a:t>edges</a:t>
            </a:r>
          </a:p>
          <a:p>
            <a:pPr lvl="1"/>
            <a:r>
              <a:rPr lang="en-US" dirty="0">
                <a:solidFill>
                  <a:srgbClr val="FF0000"/>
                </a:solidFill>
              </a:rPr>
              <a:t>Back </a:t>
            </a:r>
            <a:r>
              <a:rPr lang="en-US" dirty="0"/>
              <a:t>edges</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29</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25386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lstStyle/>
          <a:p>
            <a:r>
              <a:rPr lang="en-US" sz="3200" dirty="0"/>
              <a:t>Graphs</a:t>
            </a:r>
          </a:p>
        </p:txBody>
      </p:sp>
      <p:sp>
        <p:nvSpPr>
          <p:cNvPr id="3" name="Content Placeholder 2"/>
          <p:cNvSpPr>
            <a:spLocks noGrp="1"/>
          </p:cNvSpPr>
          <p:nvPr>
            <p:ph idx="1"/>
          </p:nvPr>
        </p:nvSpPr>
        <p:spPr>
          <a:xfrm>
            <a:off x="632631" y="1319093"/>
            <a:ext cx="6198448" cy="5069915"/>
          </a:xfrm>
        </p:spPr>
        <p:txBody>
          <a:bodyPr/>
          <a:lstStyle/>
          <a:p>
            <a:r>
              <a:rPr lang="en-US" sz="2400" dirty="0"/>
              <a:t>Graphs are representations of structures, set relations, and states and state-transitions. </a:t>
            </a:r>
          </a:p>
          <a:p>
            <a:pPr lvl="1"/>
            <a:r>
              <a:rPr lang="en-US" sz="2000" dirty="0"/>
              <a:t>Direct representation of a real-world structures</a:t>
            </a:r>
          </a:p>
          <a:p>
            <a:pPr lvl="2"/>
            <a:r>
              <a:rPr lang="en-US" sz="1600" dirty="0"/>
              <a:t>Networks (roads, computers, social)</a:t>
            </a:r>
          </a:p>
          <a:p>
            <a:pPr lvl="1"/>
            <a:r>
              <a:rPr lang="en-US" sz="2000" dirty="0"/>
              <a:t>States and state transitions of a problem.</a:t>
            </a:r>
          </a:p>
          <a:p>
            <a:pPr lvl="2"/>
            <a:r>
              <a:rPr lang="en-US" sz="1600" dirty="0"/>
              <a:t>Game-playing algorithms (e.g.,  Rubik’s cube).</a:t>
            </a:r>
          </a:p>
          <a:p>
            <a:pPr lvl="2"/>
            <a:r>
              <a:rPr lang="en-US" sz="1600" dirty="0"/>
              <a:t>Problem-solving algorithms (e.g., for automated proofs).</a:t>
            </a:r>
          </a:p>
          <a:p>
            <a:pPr lvl="2"/>
            <a:r>
              <a:rPr lang="en-US" sz="1600" dirty="0"/>
              <a:t>Often times in these cases you do not have the entire graph. You build it as you go (based on the moves played in the game)</a:t>
            </a:r>
            <a:endParaRPr lang="en-US" dirty="0"/>
          </a:p>
          <a:p>
            <a:endParaRPr lang="en-US" sz="1200" dirty="0"/>
          </a:p>
          <a:p>
            <a:r>
              <a:rPr lang="en-US" sz="2000" dirty="0"/>
              <a:t>A graph is defined as </a:t>
            </a:r>
            <a:r>
              <a:rPr lang="en-US" sz="2000" b="1" dirty="0"/>
              <a:t>G = (V,E)</a:t>
            </a:r>
            <a:r>
              <a:rPr lang="en-US" sz="2000" dirty="0"/>
              <a:t> where:</a:t>
            </a:r>
          </a:p>
          <a:p>
            <a:pPr lvl="1"/>
            <a:r>
              <a:rPr lang="en-US" sz="2000" b="1" dirty="0"/>
              <a:t>V</a:t>
            </a:r>
            <a:r>
              <a:rPr lang="en-US" sz="2000" dirty="0"/>
              <a:t> : set of vertices (or nodes).</a:t>
            </a:r>
          </a:p>
          <a:p>
            <a:pPr lvl="1"/>
            <a:r>
              <a:rPr lang="en-US" sz="2000" b="1" dirty="0"/>
              <a:t>E</a:t>
            </a:r>
            <a:r>
              <a:rPr lang="en-US" sz="2000" dirty="0"/>
              <a:t> : set of edges. </a:t>
            </a:r>
          </a:p>
          <a:p>
            <a:pPr lvl="2"/>
            <a:r>
              <a:rPr lang="en-US" sz="1600" dirty="0"/>
              <a:t>Each edge is a pair of two vertices in V: </a:t>
            </a:r>
            <a:r>
              <a:rPr lang="en-US" sz="1600" b="1" dirty="0"/>
              <a:t>e = (v</a:t>
            </a:r>
            <a:r>
              <a:rPr lang="en-US" sz="1600" b="1" baseline="-25000" dirty="0"/>
              <a:t>1</a:t>
            </a:r>
            <a:r>
              <a:rPr lang="en-US" sz="1600" b="1" dirty="0"/>
              <a:t>,v</a:t>
            </a:r>
            <a:r>
              <a:rPr lang="en-US" sz="1600" b="1" baseline="-25000" dirty="0"/>
              <a:t>2</a:t>
            </a:r>
            <a:r>
              <a:rPr lang="en-US" sz="1600" b="1" dirty="0"/>
              <a:t>)</a:t>
            </a:r>
            <a:r>
              <a:rPr lang="en-US" sz="1600"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grpSp>
        <p:nvGrpSpPr>
          <p:cNvPr id="5" name="Group 4"/>
          <p:cNvGrpSpPr/>
          <p:nvPr/>
        </p:nvGrpSpPr>
        <p:grpSpPr>
          <a:xfrm>
            <a:off x="7230146" y="3505200"/>
            <a:ext cx="4199854" cy="3048000"/>
            <a:chOff x="864704" y="3048000"/>
            <a:chExt cx="4199854" cy="3048000"/>
          </a:xfrm>
        </p:grpSpPr>
        <p:grpSp>
          <p:nvGrpSpPr>
            <p:cNvPr id="6" name="Group 5"/>
            <p:cNvGrpSpPr/>
            <p:nvPr/>
          </p:nvGrpSpPr>
          <p:grpSpPr>
            <a:xfrm>
              <a:off x="2286000" y="3048000"/>
              <a:ext cx="457200" cy="466130"/>
              <a:chOff x="1676400" y="3424536"/>
              <a:chExt cx="457200" cy="466130"/>
            </a:xfrm>
          </p:grpSpPr>
          <p:sp>
            <p:nvSpPr>
              <p:cNvPr id="35" name="Oval 3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76400" y="3429000"/>
                <a:ext cx="416358" cy="461665"/>
              </a:xfrm>
              <a:prstGeom prst="rect">
                <a:avLst/>
              </a:prstGeom>
              <a:noFill/>
            </p:spPr>
            <p:txBody>
              <a:bodyPr wrap="square" rtlCol="0">
                <a:spAutoFit/>
              </a:bodyPr>
              <a:lstStyle/>
              <a:p>
                <a:pPr algn="ctr"/>
                <a:r>
                  <a:rPr lang="en-US" sz="2400" dirty="0"/>
                  <a:t> 0</a:t>
                </a:r>
              </a:p>
            </p:txBody>
          </p:sp>
        </p:grpSp>
        <p:grpSp>
          <p:nvGrpSpPr>
            <p:cNvPr id="7" name="Group 6"/>
            <p:cNvGrpSpPr/>
            <p:nvPr/>
          </p:nvGrpSpPr>
          <p:grpSpPr>
            <a:xfrm>
              <a:off x="2667000" y="4114800"/>
              <a:ext cx="457200" cy="466130"/>
              <a:chOff x="1676400" y="3424536"/>
              <a:chExt cx="457200" cy="466130"/>
            </a:xfrm>
          </p:grpSpPr>
          <p:sp>
            <p:nvSpPr>
              <p:cNvPr id="33" name="Oval 3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8" name="Group 7"/>
            <p:cNvGrpSpPr/>
            <p:nvPr/>
          </p:nvGrpSpPr>
          <p:grpSpPr>
            <a:xfrm>
              <a:off x="3429000" y="4563070"/>
              <a:ext cx="457200" cy="466130"/>
              <a:chOff x="1676400" y="3424536"/>
              <a:chExt cx="457200" cy="466130"/>
            </a:xfrm>
          </p:grpSpPr>
          <p:sp>
            <p:nvSpPr>
              <p:cNvPr id="31" name="Oval 3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9" name="Group 8"/>
            <p:cNvGrpSpPr/>
            <p:nvPr/>
          </p:nvGrpSpPr>
          <p:grpSpPr>
            <a:xfrm>
              <a:off x="3810000" y="3810000"/>
              <a:ext cx="457200" cy="466130"/>
              <a:chOff x="1676400" y="3424536"/>
              <a:chExt cx="457200" cy="466130"/>
            </a:xfrm>
          </p:grpSpPr>
          <p:sp>
            <p:nvSpPr>
              <p:cNvPr id="29" name="Oval 28"/>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0" name="Group 9"/>
            <p:cNvGrpSpPr/>
            <p:nvPr/>
          </p:nvGrpSpPr>
          <p:grpSpPr>
            <a:xfrm>
              <a:off x="864704" y="5486400"/>
              <a:ext cx="457200" cy="466130"/>
              <a:chOff x="1676400" y="3424536"/>
              <a:chExt cx="457200" cy="466130"/>
            </a:xfrm>
          </p:grpSpPr>
          <p:sp>
            <p:nvSpPr>
              <p:cNvPr id="27" name="Oval 2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76400" y="3429000"/>
                <a:ext cx="416358" cy="461665"/>
              </a:xfrm>
              <a:prstGeom prst="rect">
                <a:avLst/>
              </a:prstGeom>
              <a:noFill/>
            </p:spPr>
            <p:txBody>
              <a:bodyPr wrap="square" rtlCol="0">
                <a:spAutoFit/>
              </a:bodyPr>
              <a:lstStyle/>
              <a:p>
                <a:pPr algn="ctr"/>
                <a:r>
                  <a:rPr lang="en-US" sz="2400" dirty="0"/>
                  <a:t> 5</a:t>
                </a:r>
              </a:p>
            </p:txBody>
          </p:sp>
        </p:grpSp>
        <p:grpSp>
          <p:nvGrpSpPr>
            <p:cNvPr id="11" name="Group 10"/>
            <p:cNvGrpSpPr/>
            <p:nvPr/>
          </p:nvGrpSpPr>
          <p:grpSpPr>
            <a:xfrm>
              <a:off x="1951383" y="4800599"/>
              <a:ext cx="457200" cy="466130"/>
              <a:chOff x="1676400" y="3424536"/>
              <a:chExt cx="457200" cy="466130"/>
            </a:xfrm>
          </p:grpSpPr>
          <p:sp>
            <p:nvSpPr>
              <p:cNvPr id="25" name="Oval 2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3429000"/>
                <a:ext cx="416358" cy="461665"/>
              </a:xfrm>
              <a:prstGeom prst="rect">
                <a:avLst/>
              </a:prstGeom>
              <a:noFill/>
            </p:spPr>
            <p:txBody>
              <a:bodyPr wrap="square" rtlCol="0">
                <a:spAutoFit/>
              </a:bodyPr>
              <a:lstStyle/>
              <a:p>
                <a:pPr algn="ctr"/>
                <a:r>
                  <a:rPr lang="en-US" sz="2400" dirty="0"/>
                  <a:t> 3</a:t>
                </a:r>
              </a:p>
            </p:txBody>
          </p:sp>
        </p:grpSp>
        <p:grpSp>
          <p:nvGrpSpPr>
            <p:cNvPr id="12" name="Group 11"/>
            <p:cNvGrpSpPr/>
            <p:nvPr/>
          </p:nvGrpSpPr>
          <p:grpSpPr>
            <a:xfrm>
              <a:off x="3540558" y="5629870"/>
              <a:ext cx="457200" cy="466130"/>
              <a:chOff x="1676400" y="3424536"/>
              <a:chExt cx="457200" cy="466130"/>
            </a:xfrm>
          </p:grpSpPr>
          <p:sp>
            <p:nvSpPr>
              <p:cNvPr id="23" name="Oval 2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13" name="Group 12"/>
            <p:cNvGrpSpPr/>
            <p:nvPr/>
          </p:nvGrpSpPr>
          <p:grpSpPr>
            <a:xfrm>
              <a:off x="4607358" y="3420069"/>
              <a:ext cx="457200" cy="466130"/>
              <a:chOff x="1676400" y="3424536"/>
              <a:chExt cx="457200" cy="466130"/>
            </a:xfrm>
          </p:grpSpPr>
          <p:sp>
            <p:nvSpPr>
              <p:cNvPr id="21" name="Oval 2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cxnSp>
          <p:nvCxnSpPr>
            <p:cNvPr id="14" name="Straight Connector 13"/>
            <p:cNvCxnSpPr>
              <a:stCxn id="35" idx="6"/>
              <a:endCxn id="22" idx="1"/>
            </p:cNvCxnSpPr>
            <p:nvPr/>
          </p:nvCxnSpPr>
          <p:spPr>
            <a:xfrm>
              <a:off x="2743200" y="3281065"/>
              <a:ext cx="1864158" cy="3743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5" idx="5"/>
            </p:cNvCxnSpPr>
            <p:nvPr/>
          </p:nvCxnSpPr>
          <p:spPr>
            <a:xfrm>
              <a:off x="2676245" y="3445867"/>
              <a:ext cx="1147550" cy="4403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32" idx="0"/>
            </p:cNvCxnSpPr>
            <p:nvPr/>
          </p:nvCxnSpPr>
          <p:spPr>
            <a:xfrm>
              <a:off x="2676245" y="3468215"/>
              <a:ext cx="960934" cy="10993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7" idx="6"/>
            </p:cNvCxnSpPr>
            <p:nvPr/>
          </p:nvCxnSpPr>
          <p:spPr>
            <a:xfrm flipV="1">
              <a:off x="1321904" y="5186065"/>
              <a:ext cx="659296"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7" idx="6"/>
              <a:endCxn id="24" idx="1"/>
            </p:cNvCxnSpPr>
            <p:nvPr/>
          </p:nvCxnSpPr>
          <p:spPr>
            <a:xfrm>
              <a:off x="1321904" y="5719465"/>
              <a:ext cx="2218654" cy="1457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5"/>
              <a:endCxn id="23" idx="1"/>
            </p:cNvCxnSpPr>
            <p:nvPr/>
          </p:nvCxnSpPr>
          <p:spPr>
            <a:xfrm>
              <a:off x="2341628" y="5198466"/>
              <a:ext cx="1265885" cy="499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1" idx="4"/>
              <a:endCxn id="31" idx="7"/>
            </p:cNvCxnSpPr>
            <p:nvPr/>
          </p:nvCxnSpPr>
          <p:spPr>
            <a:xfrm flipH="1">
              <a:off x="3819245" y="3886199"/>
              <a:ext cx="1016713" cy="745134"/>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8590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447800"/>
          </a:xfrm>
        </p:spPr>
        <p:txBody>
          <a:bodyPr/>
          <a:lstStyle/>
          <a:p>
            <a:r>
              <a:rPr lang="en-US" sz="2800" dirty="0"/>
              <a:t>Directed Acyclic Graphs (DAG)</a:t>
            </a:r>
            <a:br>
              <a:rPr lang="en-US" sz="2800" dirty="0"/>
            </a:br>
            <a:r>
              <a:rPr lang="en-US" sz="2800" dirty="0"/>
              <a:t>&amp;</a:t>
            </a:r>
            <a:br>
              <a:rPr lang="en-US" sz="2800" dirty="0"/>
            </a:br>
            <a:r>
              <a:rPr lang="en-US" sz="2800" dirty="0"/>
              <a:t>Detecting Cycles in a Graph</a:t>
            </a:r>
          </a:p>
        </p:txBody>
      </p:sp>
      <p:sp>
        <p:nvSpPr>
          <p:cNvPr id="3" name="Content Placeholder 2"/>
          <p:cNvSpPr>
            <a:spLocks noGrp="1"/>
          </p:cNvSpPr>
          <p:nvPr>
            <p:ph idx="1"/>
          </p:nvPr>
        </p:nvSpPr>
        <p:spPr>
          <a:xfrm>
            <a:off x="2057400" y="1600200"/>
            <a:ext cx="8229600" cy="1960796"/>
          </a:xfrm>
        </p:spPr>
        <p:txBody>
          <a:bodyPr/>
          <a:lstStyle/>
          <a:p>
            <a:r>
              <a:rPr lang="en-US" sz="2400" dirty="0">
                <a:solidFill>
                  <a:srgbClr val="C00000"/>
                </a:solidFill>
              </a:rPr>
              <a:t>A graph has a cycle if a </a:t>
            </a:r>
            <a:r>
              <a:rPr lang="en-US" sz="2400" i="1" dirty="0">
                <a:solidFill>
                  <a:srgbClr val="C00000"/>
                </a:solidFill>
              </a:rPr>
              <a:t>DFS traversal finds a backward edge (an edge that points to a gray node)</a:t>
            </a:r>
            <a:r>
              <a:rPr lang="en-US" sz="2400" dirty="0">
                <a:solidFill>
                  <a:srgbClr val="C00000"/>
                </a:solidFill>
              </a:rPr>
              <a:t>.</a:t>
            </a:r>
          </a:p>
          <a:p>
            <a:pPr lvl="1"/>
            <a:r>
              <a:rPr lang="en-US" sz="2000" dirty="0"/>
              <a:t>Applies to both directed and undirected graphs.</a:t>
            </a:r>
          </a:p>
          <a:p>
            <a:r>
              <a:rPr lang="en-US" sz="2400" dirty="0"/>
              <a:t>A </a:t>
            </a:r>
            <a:r>
              <a:rPr lang="en-US" sz="2400" dirty="0">
                <a:solidFill>
                  <a:srgbClr val="C00000"/>
                </a:solidFill>
              </a:rPr>
              <a:t>Directed Acyclic Graph (DAG) </a:t>
            </a:r>
            <a:r>
              <a:rPr lang="en-US" sz="2400" dirty="0"/>
              <a:t>is a directed graph that has no cycles.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33" name="Oval 32">
            <a:extLst>
              <a:ext uri="{FF2B5EF4-FFF2-40B4-BE49-F238E27FC236}">
                <a16:creationId xmlns:a16="http://schemas.microsoft.com/office/drawing/2014/main" id="{440E7DA6-9561-49E7-ADF1-ACECA8EA6103}"/>
              </a:ext>
            </a:extLst>
          </p:cNvPr>
          <p:cNvSpPr/>
          <p:nvPr/>
        </p:nvSpPr>
        <p:spPr>
          <a:xfrm>
            <a:off x="2133600" y="3733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4" name="Oval 43">
            <a:extLst>
              <a:ext uri="{FF2B5EF4-FFF2-40B4-BE49-F238E27FC236}">
                <a16:creationId xmlns:a16="http://schemas.microsoft.com/office/drawing/2014/main" id="{BA5332C7-40A7-4360-BF78-E11854693DF4}"/>
              </a:ext>
            </a:extLst>
          </p:cNvPr>
          <p:cNvSpPr/>
          <p:nvPr/>
        </p:nvSpPr>
        <p:spPr>
          <a:xfrm>
            <a:off x="3200400" y="3733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5" name="Oval 44">
            <a:extLst>
              <a:ext uri="{FF2B5EF4-FFF2-40B4-BE49-F238E27FC236}">
                <a16:creationId xmlns:a16="http://schemas.microsoft.com/office/drawing/2014/main" id="{F415B422-DD50-4C49-87CA-559EA0540996}"/>
              </a:ext>
            </a:extLst>
          </p:cNvPr>
          <p:cNvSpPr/>
          <p:nvPr/>
        </p:nvSpPr>
        <p:spPr>
          <a:xfrm>
            <a:off x="2133600" y="4495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Oval 45">
            <a:extLst>
              <a:ext uri="{FF2B5EF4-FFF2-40B4-BE49-F238E27FC236}">
                <a16:creationId xmlns:a16="http://schemas.microsoft.com/office/drawing/2014/main" id="{068ABB98-4BD7-4C18-9099-4FD3ECE72241}"/>
              </a:ext>
            </a:extLst>
          </p:cNvPr>
          <p:cNvSpPr/>
          <p:nvPr/>
        </p:nvSpPr>
        <p:spPr>
          <a:xfrm>
            <a:off x="3200400" y="4495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Oval 46">
            <a:extLst>
              <a:ext uri="{FF2B5EF4-FFF2-40B4-BE49-F238E27FC236}">
                <a16:creationId xmlns:a16="http://schemas.microsoft.com/office/drawing/2014/main" id="{0E66FE55-1F26-42BC-AD21-E2A9628D2AEB}"/>
              </a:ext>
            </a:extLst>
          </p:cNvPr>
          <p:cNvSpPr/>
          <p:nvPr/>
        </p:nvSpPr>
        <p:spPr>
          <a:xfrm>
            <a:off x="4267200" y="4495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Oval 47">
            <a:extLst>
              <a:ext uri="{FF2B5EF4-FFF2-40B4-BE49-F238E27FC236}">
                <a16:creationId xmlns:a16="http://schemas.microsoft.com/office/drawing/2014/main" id="{166B8CAD-9589-45D9-BB8E-304F7247E6E2}"/>
              </a:ext>
            </a:extLst>
          </p:cNvPr>
          <p:cNvSpPr/>
          <p:nvPr/>
        </p:nvSpPr>
        <p:spPr>
          <a:xfrm>
            <a:off x="4267200" y="3733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9" name="Oval 48">
            <a:extLst>
              <a:ext uri="{FF2B5EF4-FFF2-40B4-BE49-F238E27FC236}">
                <a16:creationId xmlns:a16="http://schemas.microsoft.com/office/drawing/2014/main" id="{0E05D0EF-509B-414C-83E5-6D4E2D818430}"/>
              </a:ext>
            </a:extLst>
          </p:cNvPr>
          <p:cNvSpPr/>
          <p:nvPr/>
        </p:nvSpPr>
        <p:spPr>
          <a:xfrm>
            <a:off x="5334000" y="3733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50" name="Straight Connector 49">
            <a:extLst>
              <a:ext uri="{FF2B5EF4-FFF2-40B4-BE49-F238E27FC236}">
                <a16:creationId xmlns:a16="http://schemas.microsoft.com/office/drawing/2014/main" id="{5F05ABB0-DD44-41F1-9FB4-9BFD115816DD}"/>
              </a:ext>
            </a:extLst>
          </p:cNvPr>
          <p:cNvCxnSpPr>
            <a:stCxn id="33" idx="6"/>
            <a:endCxn id="44" idx="2"/>
          </p:cNvCxnSpPr>
          <p:nvPr/>
        </p:nvCxnSpPr>
        <p:spPr>
          <a:xfrm>
            <a:off x="2514600" y="3924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D5ACE92-3796-48AE-BE5B-1FC3842BEF86}"/>
              </a:ext>
            </a:extLst>
          </p:cNvPr>
          <p:cNvCxnSpPr/>
          <p:nvPr/>
        </p:nvCxnSpPr>
        <p:spPr>
          <a:xfrm>
            <a:off x="2514600" y="46933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F1054C-C791-49EE-9172-466FC1F086D1}"/>
              </a:ext>
            </a:extLst>
          </p:cNvPr>
          <p:cNvCxnSpPr>
            <a:stCxn id="47" idx="6"/>
            <a:endCxn id="49" idx="4"/>
          </p:cNvCxnSpPr>
          <p:nvPr/>
        </p:nvCxnSpPr>
        <p:spPr>
          <a:xfrm flipV="1">
            <a:off x="4648200" y="41148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A594E23-7E28-40B1-8C73-6E244106E84C}"/>
              </a:ext>
            </a:extLst>
          </p:cNvPr>
          <p:cNvCxnSpPr/>
          <p:nvPr/>
        </p:nvCxnSpPr>
        <p:spPr>
          <a:xfrm>
            <a:off x="4648200" y="3924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612534F-73E9-4FBC-A196-D883FE4890B5}"/>
              </a:ext>
            </a:extLst>
          </p:cNvPr>
          <p:cNvCxnSpPr/>
          <p:nvPr/>
        </p:nvCxnSpPr>
        <p:spPr>
          <a:xfrm flipV="1">
            <a:off x="3390900" y="41148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B9BE2BA-97DA-41DF-9EA8-B0E4B06452F0}"/>
              </a:ext>
            </a:extLst>
          </p:cNvPr>
          <p:cNvCxnSpPr/>
          <p:nvPr/>
        </p:nvCxnSpPr>
        <p:spPr>
          <a:xfrm flipV="1">
            <a:off x="4483999" y="41148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C1DC0A-6A5C-4016-AF35-0BFAB85B8071}"/>
              </a:ext>
            </a:extLst>
          </p:cNvPr>
          <p:cNvCxnSpPr>
            <a:stCxn id="45" idx="7"/>
            <a:endCxn id="44" idx="3"/>
          </p:cNvCxnSpPr>
          <p:nvPr/>
        </p:nvCxnSpPr>
        <p:spPr>
          <a:xfrm flipV="1">
            <a:off x="2458804" y="4059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E2BCC1B-C2E2-46A1-B563-2E83407A531B}"/>
              </a:ext>
            </a:extLst>
          </p:cNvPr>
          <p:cNvCxnSpPr>
            <a:stCxn id="33" idx="5"/>
            <a:endCxn id="46" idx="1"/>
          </p:cNvCxnSpPr>
          <p:nvPr/>
        </p:nvCxnSpPr>
        <p:spPr>
          <a:xfrm>
            <a:off x="2458804" y="4059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0DBFF5-263D-4870-AA3B-BDB2B748E1B3}"/>
              </a:ext>
            </a:extLst>
          </p:cNvPr>
          <p:cNvCxnSpPr>
            <a:stCxn id="46" idx="7"/>
            <a:endCxn id="48" idx="3"/>
          </p:cNvCxnSpPr>
          <p:nvPr/>
        </p:nvCxnSpPr>
        <p:spPr>
          <a:xfrm flipV="1">
            <a:off x="3525604" y="4059004"/>
            <a:ext cx="797392" cy="492592"/>
          </a:xfrm>
          <a:prstGeom prst="line">
            <a:avLst/>
          </a:prstGeom>
          <a:ln w="2857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70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09600"/>
          </a:xfrm>
        </p:spPr>
        <p:txBody>
          <a:bodyPr/>
          <a:lstStyle/>
          <a:p>
            <a:r>
              <a:rPr lang="en-US" sz="3600" dirty="0"/>
              <a:t>Topological Sorting</a:t>
            </a:r>
          </a:p>
        </p:txBody>
      </p:sp>
      <p:sp>
        <p:nvSpPr>
          <p:cNvPr id="3" name="Content Placeholder 2"/>
          <p:cNvSpPr>
            <a:spLocks noGrp="1"/>
          </p:cNvSpPr>
          <p:nvPr>
            <p:ph idx="1"/>
          </p:nvPr>
        </p:nvSpPr>
        <p:spPr>
          <a:xfrm>
            <a:off x="1524000" y="685800"/>
            <a:ext cx="6781800" cy="3048000"/>
          </a:xfrm>
        </p:spPr>
        <p:txBody>
          <a:bodyPr/>
          <a:lstStyle/>
          <a:p>
            <a:pPr marL="0" indent="0">
              <a:buNone/>
            </a:pPr>
            <a:r>
              <a:rPr lang="en-US" sz="1800" dirty="0">
                <a:solidFill>
                  <a:srgbClr val="FF0000"/>
                </a:solidFill>
              </a:rPr>
              <a:t>Topological sort </a:t>
            </a:r>
            <a:r>
              <a:rPr lang="en-US" sz="1800" dirty="0"/>
              <a:t>of a directed </a:t>
            </a:r>
            <a:r>
              <a:rPr lang="en-US" sz="1800" b="1" dirty="0">
                <a:solidFill>
                  <a:srgbClr val="FF0000"/>
                </a:solidFill>
              </a:rPr>
              <a:t>acyclic</a:t>
            </a:r>
            <a:r>
              <a:rPr lang="en-US" sz="1800" dirty="0"/>
              <a:t> graph (DAG), G, is a linear </a:t>
            </a:r>
            <a:r>
              <a:rPr lang="en-US" sz="1800" dirty="0">
                <a:solidFill>
                  <a:srgbClr val="FF0000"/>
                </a:solidFill>
              </a:rPr>
              <a:t>ordering of its vertices </a:t>
            </a:r>
            <a:r>
              <a:rPr lang="en-US" sz="1800" dirty="0" err="1"/>
              <a:t>s.t.</a:t>
            </a:r>
            <a:r>
              <a:rPr lang="en-US" sz="1800" dirty="0"/>
              <a:t> if (</a:t>
            </a:r>
            <a:r>
              <a:rPr lang="en-US" sz="1800" dirty="0" err="1"/>
              <a:t>u,v</a:t>
            </a:r>
            <a:r>
              <a:rPr lang="en-US" sz="1800" dirty="0"/>
              <a:t>) is an edge in G, then u will be listed before v (</a:t>
            </a:r>
            <a:r>
              <a:rPr lang="en-US" sz="1800" dirty="0">
                <a:solidFill>
                  <a:srgbClr val="FF0000"/>
                </a:solidFill>
              </a:rPr>
              <a:t>all edges point from left to right</a:t>
            </a:r>
            <a:r>
              <a:rPr lang="en-US" sz="1800" dirty="0"/>
              <a:t>).</a:t>
            </a:r>
            <a:endParaRPr lang="en-US" sz="200" dirty="0"/>
          </a:p>
          <a:p>
            <a:r>
              <a:rPr lang="en-US" sz="1600" dirty="0">
                <a:solidFill>
                  <a:srgbClr val="FF0000"/>
                </a:solidFill>
              </a:rPr>
              <a:t>If a graph has a cycle, it CANNOT have a topological sorting.</a:t>
            </a:r>
          </a:p>
          <a:p>
            <a:pPr marL="0" indent="0">
              <a:buNone/>
            </a:pPr>
            <a:r>
              <a:rPr lang="en-US" sz="1800" dirty="0"/>
              <a:t>Application: </a:t>
            </a:r>
          </a:p>
          <a:p>
            <a:pPr marL="400050">
              <a:buFont typeface="+mj-lt"/>
              <a:buAutoNum type="arabicPeriod"/>
            </a:pPr>
            <a:r>
              <a:rPr lang="en-US" sz="1600" dirty="0"/>
              <a:t>Identify strongly connected components in directed graphs. </a:t>
            </a:r>
          </a:p>
          <a:p>
            <a:pPr marL="400050">
              <a:buFont typeface="+mj-lt"/>
              <a:buAutoNum type="arabicPeriod"/>
            </a:pPr>
            <a:r>
              <a:rPr lang="en-US" sz="1600" dirty="0"/>
              <a:t>Task ordering (e.g. for an assembly line)</a:t>
            </a:r>
          </a:p>
          <a:p>
            <a:pPr lvl="1"/>
            <a:r>
              <a:rPr lang="en-US" sz="1600" dirty="0"/>
              <a:t>Vertices represent tasks</a:t>
            </a:r>
          </a:p>
          <a:p>
            <a:pPr lvl="1"/>
            <a:r>
              <a:rPr lang="en-US" sz="1600" dirty="0"/>
              <a:t>Edge (</a:t>
            </a:r>
            <a:r>
              <a:rPr lang="en-US" sz="1600" dirty="0" err="1"/>
              <a:t>u,v</a:t>
            </a:r>
            <a:r>
              <a:rPr lang="en-US" sz="1600" dirty="0"/>
              <a:t>) indicates that task u must finish before task v starts.</a:t>
            </a:r>
          </a:p>
          <a:p>
            <a:pPr lvl="1"/>
            <a:r>
              <a:rPr lang="en-US" sz="1600" dirty="0"/>
              <a:t>Topological sorting gives a feasible order for completing the tasks.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Content Placeholder 2"/>
          <p:cNvSpPr txBox="1">
            <a:spLocks/>
          </p:cNvSpPr>
          <p:nvPr/>
        </p:nvSpPr>
        <p:spPr>
          <a:xfrm>
            <a:off x="1600200" y="3886200"/>
            <a:ext cx="4495800" cy="2743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t>Algorithm version 1 (Alexandra)</a:t>
            </a:r>
          </a:p>
          <a:p>
            <a:pPr marL="0" indent="0">
              <a:buNone/>
            </a:pPr>
            <a:r>
              <a:rPr lang="en-US" sz="1800" dirty="0"/>
              <a:t>1. Initialize an array, </a:t>
            </a:r>
            <a:r>
              <a:rPr lang="en-US" sz="1800" i="1" dirty="0"/>
              <a:t>res</a:t>
            </a:r>
          </a:p>
          <a:p>
            <a:pPr marL="0" indent="0">
              <a:buNone/>
            </a:pPr>
            <a:r>
              <a:rPr lang="en-US" sz="1800" dirty="0"/>
              <a:t>2. Run DFS</a:t>
            </a:r>
          </a:p>
          <a:p>
            <a:pPr marL="0" indent="0">
              <a:buNone/>
            </a:pPr>
            <a:r>
              <a:rPr lang="en-US" sz="1600" dirty="0"/>
              <a:t>  - If cycle found, quit =&gt; NO topological order</a:t>
            </a:r>
          </a:p>
          <a:p>
            <a:pPr marL="0" indent="0">
              <a:buNone/>
            </a:pPr>
            <a:r>
              <a:rPr lang="en-US" sz="1600" dirty="0"/>
              <a:t>  - Every time a vertex finishes, add it in </a:t>
            </a:r>
            <a:r>
              <a:rPr lang="en-US" sz="1600" i="1" dirty="0"/>
              <a:t>res </a:t>
            </a:r>
            <a:r>
              <a:rPr lang="en-US" sz="1600" dirty="0"/>
              <a:t>at next position. </a:t>
            </a:r>
          </a:p>
          <a:p>
            <a:pPr marL="0" indent="0">
              <a:buNone/>
            </a:pPr>
            <a:r>
              <a:rPr lang="en-US" sz="1800" dirty="0"/>
              <a:t>3. Reverse the array </a:t>
            </a:r>
            <a:r>
              <a:rPr lang="en-US" sz="1800" i="1" dirty="0"/>
              <a:t>res</a:t>
            </a:r>
            <a:r>
              <a:rPr lang="en-US" sz="1800" dirty="0"/>
              <a:t> and return it. (It will have the vertices listed in decreasing order of DFS finish time).</a:t>
            </a:r>
          </a:p>
        </p:txBody>
      </p:sp>
      <p:sp>
        <p:nvSpPr>
          <p:cNvPr id="6" name="Content Placeholder 2"/>
          <p:cNvSpPr txBox="1">
            <a:spLocks/>
          </p:cNvSpPr>
          <p:nvPr/>
        </p:nvSpPr>
        <p:spPr>
          <a:xfrm>
            <a:off x="6172200" y="3886200"/>
            <a:ext cx="4419600" cy="2743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t>Algorithm version 2 (CLRS):</a:t>
            </a:r>
          </a:p>
          <a:p>
            <a:pPr marL="57150" indent="0">
              <a:buNone/>
            </a:pPr>
            <a:r>
              <a:rPr lang="en-US" sz="1800" dirty="0"/>
              <a:t>1. Initialize an empty list L.</a:t>
            </a:r>
          </a:p>
          <a:p>
            <a:pPr marL="57150" indent="0">
              <a:buNone/>
            </a:pPr>
            <a:r>
              <a:rPr lang="en-US" sz="1800" dirty="0"/>
              <a:t>2. Call DFS(G) with modification:</a:t>
            </a:r>
          </a:p>
          <a:p>
            <a:pPr marL="57150" indent="0">
              <a:buNone/>
            </a:pPr>
            <a:r>
              <a:rPr lang="en-US" sz="1800" dirty="0"/>
              <a:t>      </a:t>
            </a:r>
            <a:r>
              <a:rPr lang="en-US" sz="1600" dirty="0"/>
              <a:t>When a vertex finishes (black) add it at the   beginning of list L.</a:t>
            </a:r>
          </a:p>
          <a:p>
            <a:pPr marL="57150" indent="0">
              <a:buNone/>
            </a:pPr>
            <a:r>
              <a:rPr lang="en-US" sz="1600" dirty="0">
                <a:solidFill>
                  <a:srgbClr val="FF0000"/>
                </a:solidFill>
              </a:rPr>
              <a:t>      </a:t>
            </a:r>
            <a:r>
              <a:rPr lang="en-US" sz="1600" dirty="0"/>
              <a:t>NOTE: If a cycle is detected (backward edge), return null. =&gt; No topological order.</a:t>
            </a:r>
          </a:p>
          <a:p>
            <a:pPr marL="57150" indent="0">
              <a:buNone/>
            </a:pPr>
            <a:r>
              <a:rPr lang="en-US" sz="1800" dirty="0"/>
              <a:t>3. Return L</a:t>
            </a:r>
          </a:p>
        </p:txBody>
      </p:sp>
      <p:sp>
        <p:nvSpPr>
          <p:cNvPr id="63" name="Oval 62"/>
          <p:cNvSpPr/>
          <p:nvPr/>
        </p:nvSpPr>
        <p:spPr>
          <a:xfrm>
            <a:off x="7086600" y="160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4" name="Oval 63"/>
          <p:cNvSpPr/>
          <p:nvPr/>
        </p:nvSpPr>
        <p:spPr>
          <a:xfrm>
            <a:off x="8153400" y="160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5" name="Oval 64"/>
          <p:cNvSpPr/>
          <p:nvPr/>
        </p:nvSpPr>
        <p:spPr>
          <a:xfrm>
            <a:off x="7086600" y="236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6" name="Oval 65"/>
          <p:cNvSpPr/>
          <p:nvPr/>
        </p:nvSpPr>
        <p:spPr>
          <a:xfrm>
            <a:off x="8153400" y="236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7" name="Oval 66"/>
          <p:cNvSpPr/>
          <p:nvPr/>
        </p:nvSpPr>
        <p:spPr>
          <a:xfrm>
            <a:off x="9220200" y="236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8" name="Oval 67"/>
          <p:cNvSpPr/>
          <p:nvPr/>
        </p:nvSpPr>
        <p:spPr>
          <a:xfrm>
            <a:off x="9220200" y="160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9" name="Oval 68"/>
          <p:cNvSpPr/>
          <p:nvPr/>
        </p:nvSpPr>
        <p:spPr>
          <a:xfrm>
            <a:off x="10287000" y="160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70" name="Straight Connector 69"/>
          <p:cNvCxnSpPr>
            <a:stCxn id="63" idx="6"/>
            <a:endCxn id="64" idx="2"/>
          </p:cNvCxnSpPr>
          <p:nvPr/>
        </p:nvCxnSpPr>
        <p:spPr>
          <a:xfrm>
            <a:off x="7467600" y="17907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467600" y="25597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7" idx="6"/>
            <a:endCxn id="69" idx="4"/>
          </p:cNvCxnSpPr>
          <p:nvPr/>
        </p:nvCxnSpPr>
        <p:spPr>
          <a:xfrm flipV="1">
            <a:off x="9601200" y="19812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601200" y="17907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8343900" y="19812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436999" y="19812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4" idx="3"/>
          </p:cNvCxnSpPr>
          <p:nvPr/>
        </p:nvCxnSpPr>
        <p:spPr>
          <a:xfrm flipV="1">
            <a:off x="7411804" y="19254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3" idx="5"/>
            <a:endCxn id="66" idx="1"/>
          </p:cNvCxnSpPr>
          <p:nvPr/>
        </p:nvCxnSpPr>
        <p:spPr>
          <a:xfrm>
            <a:off x="7411804" y="19254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6" idx="7"/>
            <a:endCxn id="68" idx="3"/>
          </p:cNvCxnSpPr>
          <p:nvPr/>
        </p:nvCxnSpPr>
        <p:spPr>
          <a:xfrm flipV="1">
            <a:off x="8478604" y="1925404"/>
            <a:ext cx="797392" cy="492592"/>
          </a:xfrm>
          <a:prstGeom prst="line">
            <a:avLst/>
          </a:prstGeom>
          <a:ln w="2857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64E5C6E-CC3F-431E-8733-66A54C2C3B58}"/>
                  </a:ext>
                </a:extLst>
              </p14:cNvPr>
              <p14:cNvContentPartPr/>
              <p14:nvPr/>
            </p14:nvContentPartPr>
            <p14:xfrm>
              <a:off x="6457560" y="4168360"/>
              <a:ext cx="43920" cy="29160"/>
            </p14:xfrm>
          </p:contentPart>
        </mc:Choice>
        <mc:Fallback xmlns="">
          <p:pic>
            <p:nvPicPr>
              <p:cNvPr id="7" name="Ink 6">
                <a:extLst>
                  <a:ext uri="{FF2B5EF4-FFF2-40B4-BE49-F238E27FC236}">
                    <a16:creationId xmlns:a16="http://schemas.microsoft.com/office/drawing/2014/main" id="{064E5C6E-CC3F-431E-8733-66A54C2C3B58}"/>
                  </a:ext>
                </a:extLst>
              </p:cNvPr>
              <p:cNvPicPr/>
              <p:nvPr/>
            </p:nvPicPr>
            <p:blipFill>
              <a:blip r:embed="rId4"/>
              <a:stretch>
                <a:fillRect/>
              </a:stretch>
            </p:blipFill>
            <p:spPr>
              <a:xfrm>
                <a:off x="6448560" y="4159360"/>
                <a:ext cx="615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385D350-356B-4565-96CF-8ACDD1B05A18}"/>
                  </a:ext>
                </a:extLst>
              </p14:cNvPr>
              <p14:cNvContentPartPr/>
              <p14:nvPr/>
            </p14:nvContentPartPr>
            <p14:xfrm>
              <a:off x="6879480" y="4858840"/>
              <a:ext cx="73440" cy="1440"/>
            </p14:xfrm>
          </p:contentPart>
        </mc:Choice>
        <mc:Fallback xmlns="">
          <p:pic>
            <p:nvPicPr>
              <p:cNvPr id="8" name="Ink 7">
                <a:extLst>
                  <a:ext uri="{FF2B5EF4-FFF2-40B4-BE49-F238E27FC236}">
                    <a16:creationId xmlns:a16="http://schemas.microsoft.com/office/drawing/2014/main" id="{E385D350-356B-4565-96CF-8ACDD1B05A18}"/>
                  </a:ext>
                </a:extLst>
              </p:cNvPr>
              <p:cNvPicPr/>
              <p:nvPr/>
            </p:nvPicPr>
            <p:blipFill>
              <a:blip r:embed="rId6"/>
              <a:stretch>
                <a:fillRect/>
              </a:stretch>
            </p:blipFill>
            <p:spPr>
              <a:xfrm>
                <a:off x="6870840" y="4850200"/>
                <a:ext cx="91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53EF29E-D7E5-4BF0-A597-36EDA8BA9313}"/>
                  </a:ext>
                </a:extLst>
              </p14:cNvPr>
              <p14:cNvContentPartPr/>
              <p14:nvPr/>
            </p14:nvContentPartPr>
            <p14:xfrm>
              <a:off x="7797120" y="4818520"/>
              <a:ext cx="360" cy="360"/>
            </p14:xfrm>
          </p:contentPart>
        </mc:Choice>
        <mc:Fallback xmlns="">
          <p:pic>
            <p:nvPicPr>
              <p:cNvPr id="9" name="Ink 8">
                <a:extLst>
                  <a:ext uri="{FF2B5EF4-FFF2-40B4-BE49-F238E27FC236}">
                    <a16:creationId xmlns:a16="http://schemas.microsoft.com/office/drawing/2014/main" id="{D53EF29E-D7E5-4BF0-A597-36EDA8BA9313}"/>
                  </a:ext>
                </a:extLst>
              </p:cNvPr>
              <p:cNvPicPr/>
              <p:nvPr/>
            </p:nvPicPr>
            <p:blipFill>
              <a:blip r:embed="rId8"/>
              <a:stretch>
                <a:fillRect/>
              </a:stretch>
            </p:blipFill>
            <p:spPr>
              <a:xfrm>
                <a:off x="7788480" y="4809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ED5ED1A-323A-4521-9773-FFA363AD84ED}"/>
                  </a:ext>
                </a:extLst>
              </p14:cNvPr>
              <p14:cNvContentPartPr/>
              <p14:nvPr/>
            </p14:nvContentPartPr>
            <p14:xfrm>
              <a:off x="7842120" y="5030920"/>
              <a:ext cx="2880" cy="11880"/>
            </p14:xfrm>
          </p:contentPart>
        </mc:Choice>
        <mc:Fallback xmlns="">
          <p:pic>
            <p:nvPicPr>
              <p:cNvPr id="10" name="Ink 9">
                <a:extLst>
                  <a:ext uri="{FF2B5EF4-FFF2-40B4-BE49-F238E27FC236}">
                    <a16:creationId xmlns:a16="http://schemas.microsoft.com/office/drawing/2014/main" id="{DED5ED1A-323A-4521-9773-FFA363AD84ED}"/>
                  </a:ext>
                </a:extLst>
              </p:cNvPr>
              <p:cNvPicPr/>
              <p:nvPr/>
            </p:nvPicPr>
            <p:blipFill>
              <a:blip r:embed="rId10"/>
              <a:stretch>
                <a:fillRect/>
              </a:stretch>
            </p:blipFill>
            <p:spPr>
              <a:xfrm>
                <a:off x="7833120" y="5022280"/>
                <a:ext cx="205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9E99CB89-D574-4312-9826-5F3B2E0BDDC3}"/>
                  </a:ext>
                </a:extLst>
              </p14:cNvPr>
              <p14:cNvContentPartPr/>
              <p14:nvPr/>
            </p14:nvContentPartPr>
            <p14:xfrm>
              <a:off x="7787040" y="5453560"/>
              <a:ext cx="5760" cy="7200"/>
            </p14:xfrm>
          </p:contentPart>
        </mc:Choice>
        <mc:Fallback xmlns="">
          <p:pic>
            <p:nvPicPr>
              <p:cNvPr id="12" name="Ink 11">
                <a:extLst>
                  <a:ext uri="{FF2B5EF4-FFF2-40B4-BE49-F238E27FC236}">
                    <a16:creationId xmlns:a16="http://schemas.microsoft.com/office/drawing/2014/main" id="{9E99CB89-D574-4312-9826-5F3B2E0BDDC3}"/>
                  </a:ext>
                </a:extLst>
              </p:cNvPr>
              <p:cNvPicPr/>
              <p:nvPr/>
            </p:nvPicPr>
            <p:blipFill>
              <a:blip r:embed="rId12"/>
              <a:stretch>
                <a:fillRect/>
              </a:stretch>
            </p:blipFill>
            <p:spPr>
              <a:xfrm>
                <a:off x="7778040" y="5444920"/>
                <a:ext cx="234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9CDD5CC-F5CA-41F5-8F83-A02F146B0BE9}"/>
                  </a:ext>
                </a:extLst>
              </p14:cNvPr>
              <p14:cNvContentPartPr/>
              <p14:nvPr/>
            </p14:nvContentPartPr>
            <p14:xfrm>
              <a:off x="7490400" y="5480200"/>
              <a:ext cx="113400" cy="25920"/>
            </p14:xfrm>
          </p:contentPart>
        </mc:Choice>
        <mc:Fallback xmlns="">
          <p:pic>
            <p:nvPicPr>
              <p:cNvPr id="15" name="Ink 14">
                <a:extLst>
                  <a:ext uri="{FF2B5EF4-FFF2-40B4-BE49-F238E27FC236}">
                    <a16:creationId xmlns:a16="http://schemas.microsoft.com/office/drawing/2014/main" id="{E9CDD5CC-F5CA-41F5-8F83-A02F146B0BE9}"/>
                  </a:ext>
                </a:extLst>
              </p:cNvPr>
              <p:cNvPicPr/>
              <p:nvPr/>
            </p:nvPicPr>
            <p:blipFill>
              <a:blip r:embed="rId14"/>
              <a:stretch>
                <a:fillRect/>
              </a:stretch>
            </p:blipFill>
            <p:spPr>
              <a:xfrm>
                <a:off x="7481760" y="5471560"/>
                <a:ext cx="131040" cy="43560"/>
              </a:xfrm>
              <a:prstGeom prst="rect">
                <a:avLst/>
              </a:prstGeom>
            </p:spPr>
          </p:pic>
        </mc:Fallback>
      </mc:AlternateContent>
      <p:sp>
        <p:nvSpPr>
          <p:cNvPr id="11" name="TextBox 10">
            <a:extLst>
              <a:ext uri="{FF2B5EF4-FFF2-40B4-BE49-F238E27FC236}">
                <a16:creationId xmlns:a16="http://schemas.microsoft.com/office/drawing/2014/main" id="{E488301F-59F5-4A01-9670-1B406AB4CCBF}"/>
              </a:ext>
            </a:extLst>
          </p:cNvPr>
          <p:cNvSpPr txBox="1"/>
          <p:nvPr/>
        </p:nvSpPr>
        <p:spPr>
          <a:xfrm>
            <a:off x="10744200" y="3886200"/>
            <a:ext cx="1346200" cy="1169551"/>
          </a:xfrm>
          <a:prstGeom prst="rect">
            <a:avLst/>
          </a:prstGeom>
          <a:noFill/>
        </p:spPr>
        <p:txBody>
          <a:bodyPr wrap="square" rtlCol="0">
            <a:spAutoFit/>
          </a:bodyPr>
          <a:lstStyle/>
          <a:p>
            <a:r>
              <a:rPr lang="en-US" sz="1400" dirty="0"/>
              <a:t>Give TC for each version.</a:t>
            </a:r>
          </a:p>
          <a:p>
            <a:r>
              <a:rPr lang="en-US" sz="1400" dirty="0"/>
              <a:t>Assume list, L, is an </a:t>
            </a:r>
            <a:r>
              <a:rPr lang="en-US" sz="1400" dirty="0" err="1"/>
              <a:t>ArrayList</a:t>
            </a:r>
            <a:r>
              <a:rPr lang="en-US" sz="1400" dirty="0"/>
              <a:t> in Java.</a:t>
            </a:r>
          </a:p>
        </p:txBody>
      </p:sp>
    </p:spTree>
    <p:extLst>
      <p:ext uri="{BB962C8B-B14F-4D97-AF65-F5344CB8AC3E}">
        <p14:creationId xmlns:p14="http://schemas.microsoft.com/office/powerpoint/2010/main" val="3808206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00100"/>
          </a:xfrm>
        </p:spPr>
        <p:txBody>
          <a:bodyPr/>
          <a:lstStyle/>
          <a:p>
            <a:r>
              <a:rPr lang="en-US" sz="3600" dirty="0"/>
              <a:t>Topological Sorting - Worksheet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
        <p:nvSpPr>
          <p:cNvPr id="5" name="Oval 4"/>
          <p:cNvSpPr/>
          <p:nvPr/>
        </p:nvSpPr>
        <p:spPr>
          <a:xfrm>
            <a:off x="19050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29718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19050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29718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40386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40386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51054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2286000"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34741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3474181"/>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4419600" y="28956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19600"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62300" y="28956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55399" y="28956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22302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2302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2970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3287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5" name="Oval 24"/>
          <p:cNvSpPr/>
          <p:nvPr/>
        </p:nvSpPr>
        <p:spPr>
          <a:xfrm>
            <a:off x="73955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Oval 25"/>
          <p:cNvSpPr/>
          <p:nvPr/>
        </p:nvSpPr>
        <p:spPr>
          <a:xfrm>
            <a:off x="63287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Oval 26"/>
          <p:cNvSpPr/>
          <p:nvPr/>
        </p:nvSpPr>
        <p:spPr>
          <a:xfrm>
            <a:off x="73955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8" name="Oval 27"/>
          <p:cNvSpPr/>
          <p:nvPr/>
        </p:nvSpPr>
        <p:spPr>
          <a:xfrm>
            <a:off x="84623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9" name="Oval 28"/>
          <p:cNvSpPr/>
          <p:nvPr/>
        </p:nvSpPr>
        <p:spPr>
          <a:xfrm>
            <a:off x="84623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0" name="Oval 29"/>
          <p:cNvSpPr/>
          <p:nvPr/>
        </p:nvSpPr>
        <p:spPr>
          <a:xfrm>
            <a:off x="95291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31" name="Straight Connector 30"/>
          <p:cNvCxnSpPr>
            <a:stCxn id="24" idx="6"/>
            <a:endCxn id="25" idx="2"/>
          </p:cNvCxnSpPr>
          <p:nvPr/>
        </p:nvCxnSpPr>
        <p:spPr>
          <a:xfrm>
            <a:off x="6709709"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9709" y="34741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30" idx="4"/>
          </p:cNvCxnSpPr>
          <p:nvPr/>
        </p:nvCxnSpPr>
        <p:spPr>
          <a:xfrm flipV="1">
            <a:off x="8843309" y="28956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43309"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586009" y="28956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679108" y="28956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6653913"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5"/>
            <a:endCxn id="27" idx="1"/>
          </p:cNvCxnSpPr>
          <p:nvPr/>
        </p:nvCxnSpPr>
        <p:spPr>
          <a:xfrm>
            <a:off x="6653913"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7"/>
            <a:endCxn id="29" idx="3"/>
          </p:cNvCxnSpPr>
          <p:nvPr/>
        </p:nvCxnSpPr>
        <p:spPr>
          <a:xfrm flipV="1">
            <a:off x="7720713" y="2839804"/>
            <a:ext cx="797392" cy="492592"/>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24601" y="2133600"/>
            <a:ext cx="3211585" cy="369332"/>
          </a:xfrm>
          <a:prstGeom prst="rect">
            <a:avLst/>
          </a:prstGeom>
          <a:noFill/>
        </p:spPr>
        <p:txBody>
          <a:bodyPr wrap="none" rtlCol="0">
            <a:spAutoFit/>
          </a:bodyPr>
          <a:lstStyle/>
          <a:p>
            <a:r>
              <a:rPr lang="en-US" dirty="0"/>
              <a:t>Example 2 (from previous page) </a:t>
            </a:r>
          </a:p>
        </p:txBody>
      </p:sp>
      <p:sp>
        <p:nvSpPr>
          <p:cNvPr id="45" name="TextBox 44"/>
          <p:cNvSpPr txBox="1"/>
          <p:nvPr/>
        </p:nvSpPr>
        <p:spPr>
          <a:xfrm>
            <a:off x="1977092" y="2133600"/>
            <a:ext cx="1147109" cy="369332"/>
          </a:xfrm>
          <a:prstGeom prst="rect">
            <a:avLst/>
          </a:prstGeom>
          <a:noFill/>
        </p:spPr>
        <p:txBody>
          <a:bodyPr wrap="none" rtlCol="0">
            <a:spAutoFit/>
          </a:bodyPr>
          <a:lstStyle/>
          <a:p>
            <a:r>
              <a:rPr lang="en-US" dirty="0"/>
              <a:t>Example 1</a:t>
            </a:r>
          </a:p>
        </p:txBody>
      </p:sp>
      <p:sp>
        <p:nvSpPr>
          <p:cNvPr id="46" name="TextBox 45"/>
          <p:cNvSpPr txBox="1"/>
          <p:nvPr/>
        </p:nvSpPr>
        <p:spPr>
          <a:xfrm>
            <a:off x="1828801" y="3810000"/>
            <a:ext cx="3356909" cy="369332"/>
          </a:xfrm>
          <a:prstGeom prst="rect">
            <a:avLst/>
          </a:prstGeom>
          <a:noFill/>
        </p:spPr>
        <p:txBody>
          <a:bodyPr wrap="square" rtlCol="0">
            <a:spAutoFit/>
          </a:bodyPr>
          <a:lstStyle/>
          <a:p>
            <a:r>
              <a:rPr lang="en-US" dirty="0"/>
              <a:t>Topological order:</a:t>
            </a:r>
          </a:p>
        </p:txBody>
      </p:sp>
      <p:sp>
        <p:nvSpPr>
          <p:cNvPr id="47" name="TextBox 46"/>
          <p:cNvSpPr txBox="1"/>
          <p:nvPr/>
        </p:nvSpPr>
        <p:spPr>
          <a:xfrm>
            <a:off x="6248400" y="3828871"/>
            <a:ext cx="2933700" cy="369332"/>
          </a:xfrm>
          <a:prstGeom prst="rect">
            <a:avLst/>
          </a:prstGeom>
          <a:noFill/>
        </p:spPr>
        <p:txBody>
          <a:bodyPr wrap="square" rtlCol="0">
            <a:spAutoFit/>
          </a:bodyPr>
          <a:lstStyle/>
          <a:p>
            <a:r>
              <a:rPr lang="en-US" dirty="0"/>
              <a:t>Topological order:</a:t>
            </a:r>
          </a:p>
        </p:txBody>
      </p:sp>
      <p:sp>
        <p:nvSpPr>
          <p:cNvPr id="43" name="Content Placeholder 2"/>
          <p:cNvSpPr txBox="1">
            <a:spLocks/>
          </p:cNvSpPr>
          <p:nvPr/>
        </p:nvSpPr>
        <p:spPr>
          <a:xfrm>
            <a:off x="1752600" y="800100"/>
            <a:ext cx="6477000" cy="11811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There may be more than one topological order for a DAG. In that case, any one of those is good.</a:t>
            </a:r>
          </a:p>
          <a:p>
            <a:r>
              <a:rPr lang="en-US" sz="1800" dirty="0"/>
              <a:t>Red arrows show what is different from the graph in Example 1.</a:t>
            </a:r>
          </a:p>
          <a:p>
            <a:pPr marL="457200" lvl="1" indent="0">
              <a:buNone/>
            </a:pPr>
            <a:endParaRPr lang="en-US" sz="1800" dirty="0"/>
          </a:p>
        </p:txBody>
      </p:sp>
      <p:sp>
        <p:nvSpPr>
          <p:cNvPr id="67" name="Oval 66"/>
          <p:cNvSpPr/>
          <p:nvPr/>
        </p:nvSpPr>
        <p:spPr>
          <a:xfrm>
            <a:off x="19050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8" name="Oval 67"/>
          <p:cNvSpPr/>
          <p:nvPr/>
        </p:nvSpPr>
        <p:spPr>
          <a:xfrm>
            <a:off x="29718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9" name="Oval 68"/>
          <p:cNvSpPr/>
          <p:nvPr/>
        </p:nvSpPr>
        <p:spPr>
          <a:xfrm>
            <a:off x="19050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0" name="Oval 69"/>
          <p:cNvSpPr/>
          <p:nvPr/>
        </p:nvSpPr>
        <p:spPr>
          <a:xfrm>
            <a:off x="29718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1" name="Oval 70"/>
          <p:cNvSpPr/>
          <p:nvPr/>
        </p:nvSpPr>
        <p:spPr>
          <a:xfrm>
            <a:off x="40386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2" name="Oval 71"/>
          <p:cNvSpPr/>
          <p:nvPr/>
        </p:nvSpPr>
        <p:spPr>
          <a:xfrm>
            <a:off x="40386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3" name="Oval 72"/>
          <p:cNvSpPr/>
          <p:nvPr/>
        </p:nvSpPr>
        <p:spPr>
          <a:xfrm>
            <a:off x="51054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74" name="Straight Connector 73"/>
          <p:cNvCxnSpPr>
            <a:stCxn id="67" idx="6"/>
            <a:endCxn id="68" idx="2"/>
          </p:cNvCxnSpPr>
          <p:nvPr/>
        </p:nvCxnSpPr>
        <p:spPr>
          <a:xfrm>
            <a:off x="2286000" y="5448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86000" y="62173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1" idx="2"/>
            <a:endCxn id="70" idx="6"/>
          </p:cNvCxnSpPr>
          <p:nvPr/>
        </p:nvCxnSpPr>
        <p:spPr>
          <a:xfrm flipH="1">
            <a:off x="3352800" y="6210300"/>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6"/>
            <a:endCxn id="73" idx="4"/>
          </p:cNvCxnSpPr>
          <p:nvPr/>
        </p:nvCxnSpPr>
        <p:spPr>
          <a:xfrm flipV="1">
            <a:off x="4419600" y="56388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419600" y="5448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8" idx="4"/>
            <a:endCxn id="70" idx="0"/>
          </p:cNvCxnSpPr>
          <p:nvPr/>
        </p:nvCxnSpPr>
        <p:spPr>
          <a:xfrm>
            <a:off x="3162300" y="5638800"/>
            <a:ext cx="0" cy="381000"/>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55399" y="56388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68" idx="3"/>
          </p:cNvCxnSpPr>
          <p:nvPr/>
        </p:nvCxnSpPr>
        <p:spPr>
          <a:xfrm flipV="1">
            <a:off x="2230204" y="5583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5"/>
            <a:endCxn id="70" idx="1"/>
          </p:cNvCxnSpPr>
          <p:nvPr/>
        </p:nvCxnSpPr>
        <p:spPr>
          <a:xfrm>
            <a:off x="2230204" y="5583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8" idx="5"/>
            <a:endCxn id="71" idx="1"/>
          </p:cNvCxnSpPr>
          <p:nvPr/>
        </p:nvCxnSpPr>
        <p:spPr>
          <a:xfrm>
            <a:off x="3297004" y="5583004"/>
            <a:ext cx="797392" cy="492592"/>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057401" y="4953000"/>
            <a:ext cx="1147109" cy="369332"/>
          </a:xfrm>
          <a:prstGeom prst="rect">
            <a:avLst/>
          </a:prstGeom>
          <a:noFill/>
        </p:spPr>
        <p:txBody>
          <a:bodyPr wrap="none" rtlCol="0">
            <a:spAutoFit/>
          </a:bodyPr>
          <a:lstStyle/>
          <a:p>
            <a:r>
              <a:rPr lang="en-US" dirty="0"/>
              <a:t>Example 3</a:t>
            </a:r>
          </a:p>
        </p:txBody>
      </p:sp>
      <p:sp>
        <p:nvSpPr>
          <p:cNvPr id="85" name="TextBox 84"/>
          <p:cNvSpPr txBox="1"/>
          <p:nvPr/>
        </p:nvSpPr>
        <p:spPr>
          <a:xfrm>
            <a:off x="1752600" y="6400800"/>
            <a:ext cx="3733800" cy="369332"/>
          </a:xfrm>
          <a:prstGeom prst="rect">
            <a:avLst/>
          </a:prstGeom>
          <a:noFill/>
        </p:spPr>
        <p:txBody>
          <a:bodyPr wrap="square" rtlCol="0">
            <a:spAutoFit/>
          </a:bodyPr>
          <a:lstStyle/>
          <a:p>
            <a:r>
              <a:rPr lang="en-US" dirty="0"/>
              <a:t>Topological order: </a:t>
            </a:r>
            <a:r>
              <a:rPr lang="en-US" dirty="0">
                <a:solidFill>
                  <a:srgbClr val="FF0000"/>
                </a:solidFill>
              </a:rPr>
              <a:t>none. It has a cycle</a:t>
            </a:r>
            <a:r>
              <a:rPr lang="en-US" dirty="0"/>
              <a:t>.</a:t>
            </a:r>
          </a:p>
        </p:txBody>
      </p:sp>
    </p:spTree>
    <p:extLst>
      <p:ext uri="{BB962C8B-B14F-4D97-AF65-F5344CB8AC3E}">
        <p14:creationId xmlns:p14="http://schemas.microsoft.com/office/powerpoint/2010/main" val="1910494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lstStyle/>
          <a:p>
            <a:r>
              <a:rPr lang="en-US" sz="3600" dirty="0"/>
              <a:t>Topological Sorting - </a:t>
            </a:r>
            <a:r>
              <a:rPr lang="en-US" sz="3600" dirty="0">
                <a:solidFill>
                  <a:srgbClr val="FF0000"/>
                </a:solidFill>
              </a:rPr>
              <a:t>Answer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5" name="Oval 4"/>
          <p:cNvSpPr/>
          <p:nvPr/>
        </p:nvSpPr>
        <p:spPr>
          <a:xfrm>
            <a:off x="19050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29718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19050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29718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40386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40386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5105400"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2286000"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34741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3474181"/>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4419600" y="28956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19600"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62300" y="28956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55399" y="28956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22302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2302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297004"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3287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5" name="Oval 24"/>
          <p:cNvSpPr/>
          <p:nvPr/>
        </p:nvSpPr>
        <p:spPr>
          <a:xfrm>
            <a:off x="73955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Oval 25"/>
          <p:cNvSpPr/>
          <p:nvPr/>
        </p:nvSpPr>
        <p:spPr>
          <a:xfrm>
            <a:off x="63287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Oval 26"/>
          <p:cNvSpPr/>
          <p:nvPr/>
        </p:nvSpPr>
        <p:spPr>
          <a:xfrm>
            <a:off x="73955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8" name="Oval 27"/>
          <p:cNvSpPr/>
          <p:nvPr/>
        </p:nvSpPr>
        <p:spPr>
          <a:xfrm>
            <a:off x="8462309"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9" name="Oval 28"/>
          <p:cNvSpPr/>
          <p:nvPr/>
        </p:nvSpPr>
        <p:spPr>
          <a:xfrm>
            <a:off x="84623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0" name="Oval 29"/>
          <p:cNvSpPr/>
          <p:nvPr/>
        </p:nvSpPr>
        <p:spPr>
          <a:xfrm>
            <a:off x="9529109" y="2514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31" name="Straight Connector 30"/>
          <p:cNvCxnSpPr>
            <a:stCxn id="24" idx="6"/>
            <a:endCxn id="25" idx="2"/>
          </p:cNvCxnSpPr>
          <p:nvPr/>
        </p:nvCxnSpPr>
        <p:spPr>
          <a:xfrm>
            <a:off x="6709709"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9709" y="34741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30" idx="4"/>
          </p:cNvCxnSpPr>
          <p:nvPr/>
        </p:nvCxnSpPr>
        <p:spPr>
          <a:xfrm flipV="1">
            <a:off x="8843309" y="28956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43309" y="2705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586009" y="28956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679108" y="28956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6653913"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5"/>
            <a:endCxn id="27" idx="1"/>
          </p:cNvCxnSpPr>
          <p:nvPr/>
        </p:nvCxnSpPr>
        <p:spPr>
          <a:xfrm>
            <a:off x="6653913" y="28398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7"/>
            <a:endCxn id="29" idx="3"/>
          </p:cNvCxnSpPr>
          <p:nvPr/>
        </p:nvCxnSpPr>
        <p:spPr>
          <a:xfrm flipV="1">
            <a:off x="7720713" y="2839804"/>
            <a:ext cx="797392" cy="492592"/>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24601" y="2133600"/>
            <a:ext cx="1147109" cy="369332"/>
          </a:xfrm>
          <a:prstGeom prst="rect">
            <a:avLst/>
          </a:prstGeom>
          <a:noFill/>
        </p:spPr>
        <p:txBody>
          <a:bodyPr wrap="none" rtlCol="0">
            <a:spAutoFit/>
          </a:bodyPr>
          <a:lstStyle/>
          <a:p>
            <a:r>
              <a:rPr lang="en-US" dirty="0"/>
              <a:t>Example 2</a:t>
            </a:r>
          </a:p>
        </p:txBody>
      </p:sp>
      <p:sp>
        <p:nvSpPr>
          <p:cNvPr id="45" name="TextBox 44"/>
          <p:cNvSpPr txBox="1"/>
          <p:nvPr/>
        </p:nvSpPr>
        <p:spPr>
          <a:xfrm>
            <a:off x="1977092" y="2133600"/>
            <a:ext cx="1147109" cy="369332"/>
          </a:xfrm>
          <a:prstGeom prst="rect">
            <a:avLst/>
          </a:prstGeom>
          <a:noFill/>
        </p:spPr>
        <p:txBody>
          <a:bodyPr wrap="none" rtlCol="0">
            <a:spAutoFit/>
          </a:bodyPr>
          <a:lstStyle/>
          <a:p>
            <a:r>
              <a:rPr lang="en-US" dirty="0"/>
              <a:t>Example 1</a:t>
            </a:r>
          </a:p>
        </p:txBody>
      </p:sp>
      <p:sp>
        <p:nvSpPr>
          <p:cNvPr id="46" name="TextBox 45"/>
          <p:cNvSpPr txBox="1"/>
          <p:nvPr/>
        </p:nvSpPr>
        <p:spPr>
          <a:xfrm>
            <a:off x="1828800" y="3810000"/>
            <a:ext cx="3467100" cy="923330"/>
          </a:xfrm>
          <a:prstGeom prst="rect">
            <a:avLst/>
          </a:prstGeom>
          <a:noFill/>
        </p:spPr>
        <p:txBody>
          <a:bodyPr wrap="square" rtlCol="0">
            <a:spAutoFit/>
          </a:bodyPr>
          <a:lstStyle/>
          <a:p>
            <a:r>
              <a:rPr lang="en-US" dirty="0"/>
              <a:t>Topological order:</a:t>
            </a:r>
          </a:p>
          <a:p>
            <a:r>
              <a:rPr lang="en-US" dirty="0"/>
              <a:t>   4, 0,</a:t>
            </a:r>
            <a:r>
              <a:rPr lang="en-US" dirty="0">
                <a:solidFill>
                  <a:srgbClr val="7030A0"/>
                </a:solidFill>
              </a:rPr>
              <a:t> </a:t>
            </a:r>
            <a:r>
              <a:rPr lang="en-US" dirty="0"/>
              <a:t>1, 5, 6, 2, 3</a:t>
            </a:r>
          </a:p>
          <a:p>
            <a:r>
              <a:rPr lang="en-US" dirty="0"/>
              <a:t>( 0, 4, 1, 5, 6, 2, 3 )</a:t>
            </a:r>
          </a:p>
        </p:txBody>
      </p:sp>
      <p:sp>
        <p:nvSpPr>
          <p:cNvPr id="47" name="TextBox 46"/>
          <p:cNvSpPr txBox="1"/>
          <p:nvPr/>
        </p:nvSpPr>
        <p:spPr>
          <a:xfrm>
            <a:off x="6248400" y="3828872"/>
            <a:ext cx="2933700" cy="1200329"/>
          </a:xfrm>
          <a:prstGeom prst="rect">
            <a:avLst/>
          </a:prstGeom>
          <a:noFill/>
        </p:spPr>
        <p:txBody>
          <a:bodyPr wrap="square" rtlCol="0">
            <a:spAutoFit/>
          </a:bodyPr>
          <a:lstStyle/>
          <a:p>
            <a:r>
              <a:rPr lang="en-US" dirty="0"/>
              <a:t>Topological order:</a:t>
            </a:r>
          </a:p>
          <a:p>
            <a:r>
              <a:rPr lang="en-US" dirty="0"/>
              <a:t>  6, 4, 2, 3, 0, 1, 5 </a:t>
            </a:r>
          </a:p>
          <a:p>
            <a:r>
              <a:rPr lang="en-US" dirty="0"/>
              <a:t>( 0, 4, 1, 6, 2, 3, 5 )</a:t>
            </a:r>
          </a:p>
          <a:p>
            <a:r>
              <a:rPr lang="en-US" dirty="0"/>
              <a:t>( 0, 4, 1, 6, 2, 5, 3 )</a:t>
            </a:r>
          </a:p>
        </p:txBody>
      </p:sp>
      <p:sp>
        <p:nvSpPr>
          <p:cNvPr id="42" name="Oval 41"/>
          <p:cNvSpPr/>
          <p:nvPr/>
        </p:nvSpPr>
        <p:spPr>
          <a:xfrm>
            <a:off x="19050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Oval 47"/>
          <p:cNvSpPr/>
          <p:nvPr/>
        </p:nvSpPr>
        <p:spPr>
          <a:xfrm>
            <a:off x="29718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9" name="Oval 48"/>
          <p:cNvSpPr/>
          <p:nvPr/>
        </p:nvSpPr>
        <p:spPr>
          <a:xfrm>
            <a:off x="19050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0" name="Oval 49"/>
          <p:cNvSpPr/>
          <p:nvPr/>
        </p:nvSpPr>
        <p:spPr>
          <a:xfrm>
            <a:off x="29718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1" name="Oval 50"/>
          <p:cNvSpPr/>
          <p:nvPr/>
        </p:nvSpPr>
        <p:spPr>
          <a:xfrm>
            <a:off x="4038600" y="6019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2" name="Oval 51"/>
          <p:cNvSpPr/>
          <p:nvPr/>
        </p:nvSpPr>
        <p:spPr>
          <a:xfrm>
            <a:off x="40386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3" name="Oval 52"/>
          <p:cNvSpPr/>
          <p:nvPr/>
        </p:nvSpPr>
        <p:spPr>
          <a:xfrm>
            <a:off x="51054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54" name="Straight Connector 53"/>
          <p:cNvCxnSpPr>
            <a:stCxn id="42" idx="6"/>
            <a:endCxn id="48" idx="2"/>
          </p:cNvCxnSpPr>
          <p:nvPr/>
        </p:nvCxnSpPr>
        <p:spPr>
          <a:xfrm>
            <a:off x="2286000" y="5448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286000" y="6217381"/>
            <a:ext cx="68580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2"/>
            <a:endCxn id="50" idx="6"/>
          </p:cNvCxnSpPr>
          <p:nvPr/>
        </p:nvCxnSpPr>
        <p:spPr>
          <a:xfrm flipH="1">
            <a:off x="3352800" y="6210300"/>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6"/>
            <a:endCxn id="53" idx="4"/>
          </p:cNvCxnSpPr>
          <p:nvPr/>
        </p:nvCxnSpPr>
        <p:spPr>
          <a:xfrm flipV="1">
            <a:off x="4419600" y="56388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19600" y="54483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8" idx="4"/>
            <a:endCxn id="50" idx="0"/>
          </p:cNvCxnSpPr>
          <p:nvPr/>
        </p:nvCxnSpPr>
        <p:spPr>
          <a:xfrm>
            <a:off x="3162300" y="5638800"/>
            <a:ext cx="0" cy="381000"/>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4255399" y="56388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9" idx="7"/>
            <a:endCxn id="48" idx="3"/>
          </p:cNvCxnSpPr>
          <p:nvPr/>
        </p:nvCxnSpPr>
        <p:spPr>
          <a:xfrm flipV="1">
            <a:off x="2230204" y="5583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2" idx="5"/>
            <a:endCxn id="50" idx="1"/>
          </p:cNvCxnSpPr>
          <p:nvPr/>
        </p:nvCxnSpPr>
        <p:spPr>
          <a:xfrm>
            <a:off x="2230204" y="55830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8" idx="5"/>
            <a:endCxn id="51" idx="1"/>
          </p:cNvCxnSpPr>
          <p:nvPr/>
        </p:nvCxnSpPr>
        <p:spPr>
          <a:xfrm>
            <a:off x="3297004" y="5583004"/>
            <a:ext cx="797392" cy="492592"/>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57401" y="4953000"/>
            <a:ext cx="1147109" cy="369332"/>
          </a:xfrm>
          <a:prstGeom prst="rect">
            <a:avLst/>
          </a:prstGeom>
          <a:noFill/>
        </p:spPr>
        <p:txBody>
          <a:bodyPr wrap="none" rtlCol="0">
            <a:spAutoFit/>
          </a:bodyPr>
          <a:lstStyle/>
          <a:p>
            <a:r>
              <a:rPr lang="en-US" dirty="0"/>
              <a:t>Example 3</a:t>
            </a:r>
          </a:p>
        </p:txBody>
      </p:sp>
      <p:sp>
        <p:nvSpPr>
          <p:cNvPr id="65" name="TextBox 64"/>
          <p:cNvSpPr txBox="1"/>
          <p:nvPr/>
        </p:nvSpPr>
        <p:spPr>
          <a:xfrm>
            <a:off x="1752600" y="6400800"/>
            <a:ext cx="3733800" cy="369332"/>
          </a:xfrm>
          <a:prstGeom prst="rect">
            <a:avLst/>
          </a:prstGeom>
          <a:noFill/>
        </p:spPr>
        <p:txBody>
          <a:bodyPr wrap="square" rtlCol="0">
            <a:spAutoFit/>
          </a:bodyPr>
          <a:lstStyle/>
          <a:p>
            <a:r>
              <a:rPr lang="en-US" dirty="0"/>
              <a:t>Topological order: </a:t>
            </a:r>
            <a:r>
              <a:rPr lang="en-US" dirty="0">
                <a:solidFill>
                  <a:srgbClr val="FF0000"/>
                </a:solidFill>
              </a:rPr>
              <a:t>none. It has a cycle</a:t>
            </a:r>
            <a:r>
              <a:rPr lang="en-US" dirty="0"/>
              <a:t>.</a:t>
            </a:r>
          </a:p>
        </p:txBody>
      </p:sp>
      <p:sp>
        <p:nvSpPr>
          <p:cNvPr id="66" name="Content Placeholder 2"/>
          <p:cNvSpPr txBox="1">
            <a:spLocks/>
          </p:cNvSpPr>
          <p:nvPr/>
        </p:nvSpPr>
        <p:spPr>
          <a:xfrm>
            <a:off x="6019800" y="5200650"/>
            <a:ext cx="4038600" cy="1569482"/>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t>Simple pseudocode:</a:t>
            </a:r>
          </a:p>
          <a:p>
            <a:pPr marL="0" indent="0">
              <a:buNone/>
            </a:pPr>
            <a:r>
              <a:rPr lang="en-US" sz="1800" dirty="0"/>
              <a:t>Run DFS and return time finish time data.</a:t>
            </a:r>
          </a:p>
          <a:p>
            <a:pPr marL="0" indent="0">
              <a:buNone/>
            </a:pPr>
            <a:r>
              <a:rPr lang="en-US" sz="1600" dirty="0"/>
              <a:t>  - If cycle found, quit =&gt; NO topological order</a:t>
            </a:r>
          </a:p>
          <a:p>
            <a:pPr marL="0" indent="0">
              <a:buNone/>
            </a:pPr>
            <a:r>
              <a:rPr lang="en-US" sz="1800" dirty="0"/>
              <a:t>Return array with vertices in reversed order of finish time.</a:t>
            </a:r>
          </a:p>
          <a:p>
            <a:pPr marL="457200" lvl="1" indent="0">
              <a:buNone/>
            </a:pPr>
            <a:endParaRPr lang="en-US" sz="1600" dirty="0"/>
          </a:p>
        </p:txBody>
      </p:sp>
      <p:sp>
        <p:nvSpPr>
          <p:cNvPr id="67" name="Content Placeholder 2"/>
          <p:cNvSpPr txBox="1">
            <a:spLocks/>
          </p:cNvSpPr>
          <p:nvPr/>
        </p:nvSpPr>
        <p:spPr>
          <a:xfrm>
            <a:off x="1752600" y="800100"/>
            <a:ext cx="6477000" cy="11811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There may be more than one topological order for a DAG. In that case, any one of those is good.</a:t>
            </a:r>
          </a:p>
          <a:p>
            <a:r>
              <a:rPr lang="en-US" sz="1800" dirty="0"/>
              <a:t>Red arrows show what is different from the graph in Example 1.</a:t>
            </a:r>
          </a:p>
          <a:p>
            <a:pPr marL="457200" lvl="1" indent="0">
              <a:buNone/>
            </a:pPr>
            <a:endParaRPr lang="en-US" sz="1800" dirty="0"/>
          </a:p>
        </p:txBody>
      </p:sp>
    </p:spTree>
    <p:extLst>
      <p:ext uri="{BB962C8B-B14F-4D97-AF65-F5344CB8AC3E}">
        <p14:creationId xmlns:p14="http://schemas.microsoft.com/office/powerpoint/2010/main" val="231569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34</a:t>
            </a:fld>
            <a:endParaRPr lang="en-US" dirty="0">
              <a:solidFill>
                <a:prstClr val="black">
                  <a:tint val="75000"/>
                </a:prstClr>
              </a:solidFill>
              <a:latin typeface="Calibri"/>
            </a:endParaRPr>
          </a:p>
        </p:txBody>
      </p:sp>
      <p:sp>
        <p:nvSpPr>
          <p:cNvPr id="45" name="Oval 44"/>
          <p:cNvSpPr/>
          <p:nvPr/>
        </p:nvSpPr>
        <p:spPr>
          <a:xfrm>
            <a:off x="1828800" y="5273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48" name="Oval 47"/>
          <p:cNvSpPr/>
          <p:nvPr/>
        </p:nvSpPr>
        <p:spPr>
          <a:xfrm>
            <a:off x="2895600" y="5273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49" name="Oval 48"/>
          <p:cNvSpPr/>
          <p:nvPr/>
        </p:nvSpPr>
        <p:spPr>
          <a:xfrm>
            <a:off x="1828800" y="6035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50" name="Oval 49"/>
          <p:cNvSpPr/>
          <p:nvPr/>
        </p:nvSpPr>
        <p:spPr>
          <a:xfrm>
            <a:off x="2895600" y="6035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51" name="Oval 50"/>
          <p:cNvSpPr/>
          <p:nvPr/>
        </p:nvSpPr>
        <p:spPr>
          <a:xfrm>
            <a:off x="3962400" y="6035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59" name="Oval 58"/>
          <p:cNvSpPr/>
          <p:nvPr/>
        </p:nvSpPr>
        <p:spPr>
          <a:xfrm>
            <a:off x="3962400" y="5273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60" name="Oval 59"/>
          <p:cNvSpPr/>
          <p:nvPr/>
        </p:nvSpPr>
        <p:spPr>
          <a:xfrm>
            <a:off x="5029200" y="52736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61" name="Straight Connector 60"/>
          <p:cNvCxnSpPr>
            <a:stCxn id="45" idx="6"/>
            <a:endCxn id="48" idx="2"/>
          </p:cNvCxnSpPr>
          <p:nvPr/>
        </p:nvCxnSpPr>
        <p:spPr>
          <a:xfrm>
            <a:off x="2209800" y="5464118"/>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76600" y="6233199"/>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7"/>
            <a:endCxn id="60" idx="3"/>
          </p:cNvCxnSpPr>
          <p:nvPr/>
        </p:nvCxnSpPr>
        <p:spPr>
          <a:xfrm flipV="1">
            <a:off x="4287604" y="5598822"/>
            <a:ext cx="797392" cy="492592"/>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43400" y="5464118"/>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9" idx="0"/>
          </p:cNvCxnSpPr>
          <p:nvPr/>
        </p:nvCxnSpPr>
        <p:spPr>
          <a:xfrm flipV="1">
            <a:off x="2019300" y="5654618"/>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086100" y="5654618"/>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179199" y="5654618"/>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7"/>
            <a:endCxn id="48" idx="3"/>
          </p:cNvCxnSpPr>
          <p:nvPr/>
        </p:nvCxnSpPr>
        <p:spPr>
          <a:xfrm flipV="1">
            <a:off x="2154004" y="5598822"/>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5" idx="5"/>
            <a:endCxn id="50" idx="1"/>
          </p:cNvCxnSpPr>
          <p:nvPr/>
        </p:nvCxnSpPr>
        <p:spPr>
          <a:xfrm>
            <a:off x="2154004" y="5598822"/>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8" idx="5"/>
            <a:endCxn id="51" idx="1"/>
          </p:cNvCxnSpPr>
          <p:nvPr/>
        </p:nvCxnSpPr>
        <p:spPr>
          <a:xfrm>
            <a:off x="3220804" y="5598822"/>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921183" y="5654618"/>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1" idx="6"/>
            <a:endCxn id="60" idx="4"/>
          </p:cNvCxnSpPr>
          <p:nvPr/>
        </p:nvCxnSpPr>
        <p:spPr>
          <a:xfrm flipV="1">
            <a:off x="4343400" y="5654618"/>
            <a:ext cx="876300" cy="571500"/>
          </a:xfrm>
          <a:prstGeom prst="line">
            <a:avLst/>
          </a:prstGeom>
          <a:ln w="28575">
            <a:solidFill>
              <a:schemeClr val="accent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21003" y="4909056"/>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52" name="TextBox 51"/>
          <p:cNvSpPr txBox="1"/>
          <p:nvPr/>
        </p:nvSpPr>
        <p:spPr>
          <a:xfrm>
            <a:off x="3976452" y="4924770"/>
            <a:ext cx="619075" cy="369332"/>
          </a:xfrm>
          <a:prstGeom prst="rect">
            <a:avLst/>
          </a:prstGeom>
          <a:noFill/>
        </p:spPr>
        <p:txBody>
          <a:bodyPr wrap="square" rtlCol="0">
            <a:spAutoFit/>
          </a:bodyPr>
          <a:lstStyle/>
          <a:p>
            <a:pPr>
              <a:defRPr/>
            </a:pPr>
            <a:r>
              <a:rPr lang="en-US" dirty="0">
                <a:solidFill>
                  <a:prstClr val="black"/>
                </a:solidFill>
                <a:latin typeface="Calibri"/>
              </a:rPr>
              <a:t> / </a:t>
            </a:r>
          </a:p>
        </p:txBody>
      </p:sp>
      <p:sp>
        <p:nvSpPr>
          <p:cNvPr id="53" name="TextBox 52"/>
          <p:cNvSpPr txBox="1"/>
          <p:nvPr/>
        </p:nvSpPr>
        <p:spPr>
          <a:xfrm>
            <a:off x="5029200" y="4926250"/>
            <a:ext cx="4331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75" name="TextBox 74"/>
          <p:cNvSpPr txBox="1"/>
          <p:nvPr/>
        </p:nvSpPr>
        <p:spPr>
          <a:xfrm>
            <a:off x="1884491" y="4909056"/>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77" name="TextBox 76"/>
          <p:cNvSpPr txBox="1"/>
          <p:nvPr/>
        </p:nvSpPr>
        <p:spPr>
          <a:xfrm>
            <a:off x="3905756" y="6398970"/>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78" name="TextBox 77"/>
          <p:cNvSpPr txBox="1"/>
          <p:nvPr/>
        </p:nvSpPr>
        <p:spPr>
          <a:xfrm>
            <a:off x="2819400" y="6396134"/>
            <a:ext cx="401404" cy="369332"/>
          </a:xfrm>
          <a:prstGeom prst="rect">
            <a:avLst/>
          </a:prstGeom>
          <a:noFill/>
        </p:spPr>
        <p:txBody>
          <a:bodyPr wrap="square" rtlCol="0">
            <a:spAutoFit/>
          </a:bodyPr>
          <a:lstStyle/>
          <a:p>
            <a:pPr>
              <a:defRPr/>
            </a:pPr>
            <a:r>
              <a:rPr lang="en-US" dirty="0">
                <a:solidFill>
                  <a:prstClr val="black"/>
                </a:solidFill>
                <a:latin typeface="Calibri"/>
              </a:rPr>
              <a:t> / </a:t>
            </a:r>
          </a:p>
        </p:txBody>
      </p:sp>
      <p:sp>
        <p:nvSpPr>
          <p:cNvPr id="79" name="TextBox 78"/>
          <p:cNvSpPr txBox="1"/>
          <p:nvPr/>
        </p:nvSpPr>
        <p:spPr>
          <a:xfrm>
            <a:off x="1828800" y="6467644"/>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54" name="Oval 53"/>
          <p:cNvSpPr/>
          <p:nvPr/>
        </p:nvSpPr>
        <p:spPr>
          <a:xfrm>
            <a:off x="6348668" y="5294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55" name="Oval 54"/>
          <p:cNvSpPr/>
          <p:nvPr/>
        </p:nvSpPr>
        <p:spPr>
          <a:xfrm>
            <a:off x="7415468" y="5294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56" name="Oval 55"/>
          <p:cNvSpPr/>
          <p:nvPr/>
        </p:nvSpPr>
        <p:spPr>
          <a:xfrm>
            <a:off x="6348668" y="6056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57" name="Oval 56"/>
          <p:cNvSpPr/>
          <p:nvPr/>
        </p:nvSpPr>
        <p:spPr>
          <a:xfrm>
            <a:off x="7415468" y="6056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58" name="Oval 57"/>
          <p:cNvSpPr/>
          <p:nvPr/>
        </p:nvSpPr>
        <p:spPr>
          <a:xfrm>
            <a:off x="8482268" y="6056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73" name="Oval 72"/>
          <p:cNvSpPr/>
          <p:nvPr/>
        </p:nvSpPr>
        <p:spPr>
          <a:xfrm>
            <a:off x="8482268" y="5294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87" name="Oval 86"/>
          <p:cNvSpPr/>
          <p:nvPr/>
        </p:nvSpPr>
        <p:spPr>
          <a:xfrm>
            <a:off x="9549068" y="529464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88" name="Straight Connector 87"/>
          <p:cNvCxnSpPr>
            <a:stCxn id="55" idx="2"/>
            <a:endCxn id="54" idx="6"/>
          </p:cNvCxnSpPr>
          <p:nvPr/>
        </p:nvCxnSpPr>
        <p:spPr>
          <a:xfrm flipH="1">
            <a:off x="6729668" y="5485142"/>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8" idx="2"/>
            <a:endCxn id="57" idx="6"/>
          </p:cNvCxnSpPr>
          <p:nvPr/>
        </p:nvCxnSpPr>
        <p:spPr>
          <a:xfrm flipH="1">
            <a:off x="7796468" y="6247142"/>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8" idx="7"/>
            <a:endCxn id="87" idx="3"/>
          </p:cNvCxnSpPr>
          <p:nvPr/>
        </p:nvCxnSpPr>
        <p:spPr>
          <a:xfrm flipV="1">
            <a:off x="8807472" y="5619846"/>
            <a:ext cx="797392" cy="492592"/>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2"/>
            <a:endCxn id="73" idx="6"/>
          </p:cNvCxnSpPr>
          <p:nvPr/>
        </p:nvCxnSpPr>
        <p:spPr>
          <a:xfrm flipH="1">
            <a:off x="8863268" y="5485142"/>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6" idx="0"/>
          </p:cNvCxnSpPr>
          <p:nvPr/>
        </p:nvCxnSpPr>
        <p:spPr>
          <a:xfrm flipV="1">
            <a:off x="6539168" y="567564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55" idx="4"/>
            <a:endCxn id="57" idx="0"/>
          </p:cNvCxnSpPr>
          <p:nvPr/>
        </p:nvCxnSpPr>
        <p:spPr>
          <a:xfrm>
            <a:off x="7605968" y="567564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73" idx="4"/>
            <a:endCxn id="58" idx="0"/>
          </p:cNvCxnSpPr>
          <p:nvPr/>
        </p:nvCxnSpPr>
        <p:spPr>
          <a:xfrm>
            <a:off x="8672768" y="567564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55" idx="3"/>
            <a:endCxn id="56" idx="7"/>
          </p:cNvCxnSpPr>
          <p:nvPr/>
        </p:nvCxnSpPr>
        <p:spPr>
          <a:xfrm flipH="1">
            <a:off x="6673872" y="561984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57" idx="1"/>
            <a:endCxn id="54" idx="5"/>
          </p:cNvCxnSpPr>
          <p:nvPr/>
        </p:nvCxnSpPr>
        <p:spPr>
          <a:xfrm flipH="1" flipV="1">
            <a:off x="6673872" y="561984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8" idx="1"/>
            <a:endCxn id="55" idx="5"/>
          </p:cNvCxnSpPr>
          <p:nvPr/>
        </p:nvCxnSpPr>
        <p:spPr>
          <a:xfrm flipH="1" flipV="1">
            <a:off x="7740672" y="561984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6441051" y="567564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58" idx="6"/>
            <a:endCxn id="87" idx="4"/>
          </p:cNvCxnSpPr>
          <p:nvPr/>
        </p:nvCxnSpPr>
        <p:spPr>
          <a:xfrm flipV="1">
            <a:off x="8863268" y="5675642"/>
            <a:ext cx="876300" cy="571500"/>
          </a:xfrm>
          <a:prstGeom prst="line">
            <a:avLst/>
          </a:prstGeom>
          <a:ln w="28575">
            <a:solidFill>
              <a:schemeClr val="accent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440871" y="4930080"/>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107" name="TextBox 106"/>
          <p:cNvSpPr txBox="1"/>
          <p:nvPr/>
        </p:nvSpPr>
        <p:spPr>
          <a:xfrm>
            <a:off x="8496320" y="4945794"/>
            <a:ext cx="619075" cy="369332"/>
          </a:xfrm>
          <a:prstGeom prst="rect">
            <a:avLst/>
          </a:prstGeom>
          <a:noFill/>
        </p:spPr>
        <p:txBody>
          <a:bodyPr wrap="square" rtlCol="0">
            <a:spAutoFit/>
          </a:bodyPr>
          <a:lstStyle/>
          <a:p>
            <a:pPr>
              <a:defRPr/>
            </a:pPr>
            <a:r>
              <a:rPr lang="en-US" dirty="0">
                <a:solidFill>
                  <a:prstClr val="black"/>
                </a:solidFill>
                <a:latin typeface="Calibri"/>
              </a:rPr>
              <a:t> / </a:t>
            </a:r>
          </a:p>
        </p:txBody>
      </p:sp>
      <p:sp>
        <p:nvSpPr>
          <p:cNvPr id="108" name="TextBox 107"/>
          <p:cNvSpPr txBox="1"/>
          <p:nvPr/>
        </p:nvSpPr>
        <p:spPr>
          <a:xfrm>
            <a:off x="9549068" y="4947274"/>
            <a:ext cx="4331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109" name="TextBox 108"/>
          <p:cNvSpPr txBox="1"/>
          <p:nvPr/>
        </p:nvSpPr>
        <p:spPr>
          <a:xfrm>
            <a:off x="6404359" y="4930080"/>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110" name="TextBox 109"/>
          <p:cNvSpPr txBox="1"/>
          <p:nvPr/>
        </p:nvSpPr>
        <p:spPr>
          <a:xfrm>
            <a:off x="8425624" y="6419994"/>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111" name="TextBox 110"/>
          <p:cNvSpPr txBox="1"/>
          <p:nvPr/>
        </p:nvSpPr>
        <p:spPr>
          <a:xfrm>
            <a:off x="7339268" y="6417158"/>
            <a:ext cx="401404" cy="369332"/>
          </a:xfrm>
          <a:prstGeom prst="rect">
            <a:avLst/>
          </a:prstGeom>
          <a:noFill/>
        </p:spPr>
        <p:txBody>
          <a:bodyPr wrap="square" rtlCol="0">
            <a:spAutoFit/>
          </a:bodyPr>
          <a:lstStyle/>
          <a:p>
            <a:pPr>
              <a:defRPr/>
            </a:pPr>
            <a:r>
              <a:rPr lang="en-US" dirty="0">
                <a:solidFill>
                  <a:prstClr val="black"/>
                </a:solidFill>
                <a:latin typeface="Calibri"/>
              </a:rPr>
              <a:t> / </a:t>
            </a:r>
          </a:p>
        </p:txBody>
      </p:sp>
      <p:sp>
        <p:nvSpPr>
          <p:cNvPr id="112" name="TextBox 111"/>
          <p:cNvSpPr txBox="1"/>
          <p:nvPr/>
        </p:nvSpPr>
        <p:spPr>
          <a:xfrm>
            <a:off x="6348668" y="6488668"/>
            <a:ext cx="380232" cy="369332"/>
          </a:xfrm>
          <a:prstGeom prst="rect">
            <a:avLst/>
          </a:prstGeom>
          <a:noFill/>
        </p:spPr>
        <p:txBody>
          <a:bodyPr wrap="none" rtlCol="0">
            <a:spAutoFit/>
          </a:bodyPr>
          <a:lstStyle/>
          <a:p>
            <a:pPr>
              <a:defRPr/>
            </a:pPr>
            <a:r>
              <a:rPr lang="en-US" dirty="0">
                <a:solidFill>
                  <a:prstClr val="black"/>
                </a:solidFill>
                <a:latin typeface="Calibri"/>
              </a:rPr>
              <a:t> / </a:t>
            </a:r>
          </a:p>
        </p:txBody>
      </p:sp>
      <p:sp>
        <p:nvSpPr>
          <p:cNvPr id="113" name="Title 1"/>
          <p:cNvSpPr>
            <a:spLocks noGrp="1"/>
          </p:cNvSpPr>
          <p:nvPr>
            <p:ph type="title"/>
          </p:nvPr>
        </p:nvSpPr>
        <p:spPr>
          <a:xfrm>
            <a:off x="1533896" y="0"/>
            <a:ext cx="8991599" cy="662554"/>
          </a:xfrm>
        </p:spPr>
        <p:txBody>
          <a:bodyPr/>
          <a:lstStyle/>
          <a:p>
            <a:r>
              <a:rPr lang="en-US" sz="3200" dirty="0"/>
              <a:t>Strongly Connected Components in a Directed Graph</a:t>
            </a:r>
          </a:p>
        </p:txBody>
      </p:sp>
      <p:graphicFrame>
        <p:nvGraphicFramePr>
          <p:cNvPr id="114" name="Table 113"/>
          <p:cNvGraphicFramePr>
            <a:graphicFrameLocks noGrp="1"/>
          </p:cNvGraphicFramePr>
          <p:nvPr>
            <p:extLst>
              <p:ext uri="{D42A27DB-BD31-4B8C-83A1-F6EECF244321}">
                <p14:modId xmlns:p14="http://schemas.microsoft.com/office/powerpoint/2010/main" val="3945878926"/>
              </p:ext>
            </p:extLst>
          </p:nvPr>
        </p:nvGraphicFramePr>
        <p:xfrm>
          <a:off x="8192244" y="1478156"/>
          <a:ext cx="2399556" cy="2678112"/>
        </p:xfrm>
        <a:graphic>
          <a:graphicData uri="http://schemas.openxmlformats.org/drawingml/2006/table">
            <a:tbl>
              <a:tblPr firstRow="1" bandRow="1">
                <a:tableStyleId>{5940675A-B579-460E-94D1-54222C63F5DA}</a:tableStyleId>
              </a:tblPr>
              <a:tblGrid>
                <a:gridCol w="124410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22052">
                  <a:extLst>
                    <a:ext uri="{9D8B030D-6E8A-4147-A177-3AD203B41FA5}">
                      <a16:colId xmlns:a16="http://schemas.microsoft.com/office/drawing/2014/main" val="20003"/>
                    </a:ext>
                  </a:extLst>
                </a:gridCol>
              </a:tblGrid>
              <a:tr h="334764">
                <a:tc>
                  <a:txBody>
                    <a:bodyPr/>
                    <a:lstStyle/>
                    <a:p>
                      <a:r>
                        <a:rPr lang="en-US" sz="1400" dirty="0"/>
                        <a:t>Visited vertex</a:t>
                      </a:r>
                    </a:p>
                  </a:txBody>
                  <a:tcPr/>
                </a:tc>
                <a:tc>
                  <a:txBody>
                    <a:bodyPr/>
                    <a:lstStyle/>
                    <a:p>
                      <a:r>
                        <a:rPr lang="en-US" sz="1400" dirty="0" err="1"/>
                        <a:t>Pred</a:t>
                      </a:r>
                      <a:endParaRPr lang="en-US" sz="1400" dirty="0"/>
                    </a:p>
                  </a:txBody>
                  <a:tcPr/>
                </a:tc>
                <a:tc>
                  <a:txBody>
                    <a:bodyPr/>
                    <a:lstStyle/>
                    <a:p>
                      <a:r>
                        <a:rPr lang="en-US" sz="1400" dirty="0"/>
                        <a:t>Finish</a:t>
                      </a:r>
                    </a:p>
                  </a:txBody>
                  <a:tcPr/>
                </a:tc>
                <a:extLst>
                  <a:ext uri="{0D108BD9-81ED-4DB2-BD59-A6C34878D82A}">
                    <a16:rowId xmlns:a16="http://schemas.microsoft.com/office/drawing/2014/main" val="10000"/>
                  </a:ext>
                </a:extLst>
              </a:tr>
              <a:tr h="334764">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4764">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2"/>
                  </a:ext>
                </a:extLst>
              </a:tr>
              <a:tr h="334764">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334764">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334764">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5"/>
                  </a:ext>
                </a:extLst>
              </a:tr>
              <a:tr h="334764">
                <a:tc>
                  <a:txBody>
                    <a:bodyPr/>
                    <a:lstStyle/>
                    <a:p>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6"/>
                  </a:ext>
                </a:extLst>
              </a:tr>
              <a:tr h="334764">
                <a:tc>
                  <a:txBody>
                    <a:bodyPr/>
                    <a:lstStyle/>
                    <a:p>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sp>
            <p:nvSpPr>
              <p:cNvPr id="115" name="Content Placeholder 2"/>
              <p:cNvSpPr txBox="1">
                <a:spLocks/>
              </p:cNvSpPr>
              <p:nvPr/>
            </p:nvSpPr>
            <p:spPr>
              <a:xfrm>
                <a:off x="1638300" y="659331"/>
                <a:ext cx="6219825" cy="3466323"/>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800" b="1" dirty="0" err="1">
                    <a:solidFill>
                      <a:prstClr val="black"/>
                    </a:solidFill>
                    <a:latin typeface="Calibri"/>
                  </a:rPr>
                  <a:t>Strongly_Connected_Components</a:t>
                </a:r>
                <a:r>
                  <a:rPr lang="en-US" sz="1800" b="1" dirty="0">
                    <a:solidFill>
                      <a:prstClr val="black"/>
                    </a:solidFill>
                    <a:latin typeface="Calibri"/>
                  </a:rPr>
                  <a:t>(G)</a:t>
                </a:r>
              </a:p>
              <a:p>
                <a:pPr>
                  <a:buFont typeface="Arial" pitchFamily="34" charset="0"/>
                  <a:buAutoNum type="arabicPeriod"/>
                  <a:defRPr/>
                </a:pPr>
                <a:r>
                  <a:rPr lang="en-US" sz="1800" dirty="0">
                    <a:solidFill>
                      <a:prstClr val="black"/>
                    </a:solidFill>
                    <a:latin typeface="Courier New" panose="02070309020205020404" pitchFamily="49" charset="0"/>
                    <a:cs typeface="Courier New" panose="02070309020205020404" pitchFamily="49" charset="0"/>
                  </a:rPr>
                  <a:t>finish1</a:t>
                </a:r>
                <a:r>
                  <a:rPr lang="en-US" sz="1800" dirty="0">
                    <a:solidFill>
                      <a:prstClr val="black"/>
                    </a:solidFill>
                    <a:latin typeface="Calibri"/>
                  </a:rPr>
                  <a:t>= DFS(G)  </a:t>
                </a:r>
                <a:r>
                  <a:rPr lang="en-US" sz="1600" dirty="0">
                    <a:solidFill>
                      <a:prstClr val="black"/>
                    </a:solidFill>
                    <a:latin typeface="Calibri"/>
                  </a:rPr>
                  <a:t>//Call DFS and return the vertex finish time, </a:t>
                </a:r>
                <a:r>
                  <a:rPr lang="en-US" sz="1600" dirty="0">
                    <a:solidFill>
                      <a:prstClr val="black"/>
                    </a:solidFill>
                    <a:latin typeface="Courier New" panose="02070309020205020404" pitchFamily="49" charset="0"/>
                    <a:cs typeface="Courier New" panose="02070309020205020404" pitchFamily="49" charset="0"/>
                  </a:rPr>
                  <a:t>finish1</a:t>
                </a:r>
                <a:r>
                  <a:rPr lang="en-US" sz="1800" dirty="0">
                    <a:solidFill>
                      <a:prstClr val="black"/>
                    </a:solidFill>
                    <a:latin typeface="Calibri"/>
                  </a:rPr>
                  <a:t> </a:t>
                </a:r>
              </a:p>
              <a:p>
                <a:pPr marL="0" indent="0">
                  <a:buNone/>
                  <a:defRPr/>
                </a:pPr>
                <a:r>
                  <a:rPr lang="en-US" sz="1800" dirty="0">
                    <a:solidFill>
                      <a:prstClr val="black"/>
                    </a:solidFill>
                    <a:latin typeface="Calibri"/>
                  </a:rPr>
                  <a:t>2. Compute G</a:t>
                </a:r>
                <a:r>
                  <a:rPr lang="en-US" sz="1800" baseline="30000" dirty="0">
                    <a:solidFill>
                      <a:prstClr val="black"/>
                    </a:solidFill>
                    <a:latin typeface="Calibri"/>
                  </a:rPr>
                  <a:t>T</a:t>
                </a:r>
                <a:r>
                  <a:rPr lang="en-US" sz="1800" dirty="0">
                    <a:solidFill>
                      <a:prstClr val="black"/>
                    </a:solidFill>
                    <a:latin typeface="Calibri"/>
                  </a:rPr>
                  <a:t> </a:t>
                </a:r>
              </a:p>
              <a:p>
                <a:pPr marL="0" indent="0">
                  <a:buNone/>
                  <a:defRPr/>
                </a:pPr>
                <a:r>
                  <a:rPr lang="en-US" sz="1800" dirty="0">
                    <a:solidFill>
                      <a:prstClr val="black"/>
                    </a:solidFill>
                    <a:latin typeface="Calibri"/>
                  </a:rPr>
                  <a:t>3. Call DFS(G</a:t>
                </a:r>
                <a:r>
                  <a:rPr lang="en-US" sz="1800" baseline="30000" dirty="0">
                    <a:solidFill>
                      <a:prstClr val="black"/>
                    </a:solidFill>
                    <a:latin typeface="Calibri"/>
                  </a:rPr>
                  <a:t>T</a:t>
                </a:r>
                <a:r>
                  <a:rPr lang="en-US" sz="1800" dirty="0">
                    <a:solidFill>
                      <a:prstClr val="black"/>
                    </a:solidFill>
                    <a:latin typeface="Calibri"/>
                  </a:rPr>
                  <a:t>), but in its main loop consider the vertices </a:t>
                </a:r>
                <a:r>
                  <a:rPr lang="en-US" sz="1800" b="1" dirty="0">
                    <a:solidFill>
                      <a:prstClr val="black"/>
                    </a:solidFill>
                    <a:latin typeface="Calibri"/>
                  </a:rPr>
                  <a:t>in order of decreasing finish time,</a:t>
                </a:r>
                <a:r>
                  <a:rPr lang="en-US" sz="1800" dirty="0">
                    <a:solidFill>
                      <a:prstClr val="black"/>
                    </a:solidFill>
                    <a:latin typeface="Courier New" panose="02070309020205020404" pitchFamily="49" charset="0"/>
                    <a:cs typeface="Courier New" panose="02070309020205020404" pitchFamily="49" charset="0"/>
                  </a:rPr>
                  <a:t>finish1</a:t>
                </a:r>
                <a:r>
                  <a:rPr lang="en-US" sz="1800" dirty="0">
                    <a:solidFill>
                      <a:prstClr val="black"/>
                    </a:solidFill>
                    <a:latin typeface="Calibri"/>
                  </a:rPr>
                  <a:t>, (i.e. in topological order).</a:t>
                </a:r>
              </a:p>
              <a:p>
                <a:pPr marL="0" indent="0">
                  <a:buNone/>
                  <a:defRPr/>
                </a:pPr>
                <a:r>
                  <a:rPr lang="en-US" sz="1800" dirty="0">
                    <a:solidFill>
                      <a:prstClr val="black"/>
                    </a:solidFill>
                    <a:latin typeface="Calibri"/>
                  </a:rPr>
                  <a:t>4. Output the vertices of each tree from line 3 as a separate strongly connected component.</a:t>
                </a:r>
              </a:p>
              <a:p>
                <a:pPr marL="0" indent="0">
                  <a:buNone/>
                  <a:defRPr/>
                </a:pPr>
                <a:endParaRPr lang="en-US" sz="800" dirty="0">
                  <a:solidFill>
                    <a:prstClr val="black"/>
                  </a:solidFill>
                  <a:latin typeface="Calibri"/>
                </a:endParaRPr>
              </a:p>
              <a:p>
                <a:pPr marL="0" indent="0">
                  <a:buNone/>
                  <a:defRPr/>
                </a:pPr>
                <a:r>
                  <a:rPr lang="en-US" sz="1600" dirty="0">
                    <a:solidFill>
                      <a:prstClr val="black"/>
                    </a:solidFill>
                    <a:latin typeface="Calibri"/>
                  </a:rPr>
                  <a:t>Where: G</a:t>
                </a:r>
                <a:r>
                  <a:rPr lang="en-US" sz="1600" baseline="30000" dirty="0">
                    <a:solidFill>
                      <a:prstClr val="black"/>
                    </a:solidFill>
                    <a:latin typeface="Calibri"/>
                  </a:rPr>
                  <a:t>T</a:t>
                </a:r>
                <a:r>
                  <a:rPr lang="en-US" sz="1600" dirty="0">
                    <a:solidFill>
                      <a:prstClr val="black"/>
                    </a:solidFill>
                    <a:latin typeface="Calibri"/>
                  </a:rPr>
                  <a:t> = (V, E</a:t>
                </a:r>
                <a:r>
                  <a:rPr lang="en-US" sz="1600" baseline="30000" dirty="0">
                    <a:solidFill>
                      <a:prstClr val="black"/>
                    </a:solidFill>
                    <a:latin typeface="Calibri"/>
                  </a:rPr>
                  <a:t>T</a:t>
                </a:r>
                <a:r>
                  <a:rPr lang="en-US" sz="1600" dirty="0">
                    <a:solidFill>
                      <a:prstClr val="black"/>
                    </a:solidFill>
                    <a:latin typeface="Calibri"/>
                  </a:rPr>
                  <a:t>) ,   with   E</a:t>
                </a:r>
                <a:r>
                  <a:rPr lang="en-US" sz="1600" baseline="30000" dirty="0">
                    <a:solidFill>
                      <a:prstClr val="black"/>
                    </a:solidFill>
                    <a:latin typeface="Calibri"/>
                  </a:rPr>
                  <a:t>T</a:t>
                </a:r>
                <a:r>
                  <a:rPr lang="en-US" sz="1600" dirty="0">
                    <a:solidFill>
                      <a:prstClr val="black"/>
                    </a:solidFill>
                    <a:latin typeface="Calibri"/>
                  </a:rPr>
                  <a:t>= {(</a:t>
                </a:r>
                <a:r>
                  <a:rPr lang="en-US" sz="1600" dirty="0" err="1">
                    <a:solidFill>
                      <a:prstClr val="black"/>
                    </a:solidFill>
                    <a:latin typeface="Calibri"/>
                  </a:rPr>
                  <a:t>y,x</a:t>
                </a:r>
                <a:r>
                  <a:rPr lang="en-US" sz="1600" dirty="0">
                    <a:solidFill>
                      <a:prstClr val="black"/>
                    </a:solidFill>
                    <a:latin typeface="Calibri"/>
                  </a:rPr>
                  <a:t>) : (</a:t>
                </a:r>
                <a:r>
                  <a:rPr lang="en-US" sz="1600" dirty="0" err="1">
                    <a:solidFill>
                      <a:prstClr val="black"/>
                    </a:solidFill>
                    <a:latin typeface="Calibri"/>
                  </a:rPr>
                  <a:t>x,y</a:t>
                </a:r>
                <a:r>
                  <a:rPr lang="en-US" sz="1600" dirty="0">
                    <a:solidFill>
                      <a:prstClr val="black"/>
                    </a:solidFill>
                    <a:latin typeface="Calibri"/>
                  </a:rPr>
                  <a:t>) </a:t>
                </a:r>
                <a14:m>
                  <m:oMath xmlns:m="http://schemas.openxmlformats.org/officeDocument/2006/math">
                    <m:r>
                      <a:rPr lang="en-US" sz="1600" i="1">
                        <a:solidFill>
                          <a:prstClr val="black"/>
                        </a:solidFill>
                        <a:latin typeface="Cambria Math"/>
                        <a:ea typeface="Cambria Math"/>
                      </a:rPr>
                      <m:t>∈ </m:t>
                    </m:r>
                  </m:oMath>
                </a14:m>
                <a:r>
                  <a:rPr lang="en-US" sz="1600" dirty="0">
                    <a:solidFill>
                      <a:prstClr val="black"/>
                    </a:solidFill>
                    <a:latin typeface="Calibri"/>
                  </a:rPr>
                  <a:t>E} </a:t>
                </a:r>
              </a:p>
              <a:p>
                <a:pPr marL="0" indent="0">
                  <a:buNone/>
                  <a:defRPr/>
                </a:pPr>
                <a:r>
                  <a:rPr lang="en-US" sz="1600" dirty="0">
                    <a:solidFill>
                      <a:prstClr val="black"/>
                    </a:solidFill>
                    <a:latin typeface="Calibri"/>
                  </a:rPr>
                  <a:t>- the </a:t>
                </a:r>
                <a:r>
                  <a:rPr lang="en-US" sz="1600" i="1" dirty="0">
                    <a:solidFill>
                      <a:prstClr val="black"/>
                    </a:solidFill>
                    <a:latin typeface="Calibri"/>
                  </a:rPr>
                  <a:t>transpose of G</a:t>
                </a:r>
                <a:r>
                  <a:rPr lang="en-US" sz="1600" dirty="0">
                    <a:solidFill>
                      <a:prstClr val="black"/>
                    </a:solidFill>
                    <a:latin typeface="Calibri"/>
                  </a:rPr>
                  <a:t>: a graph with the same vertices as G, but with edges in reverse order.</a:t>
                </a:r>
              </a:p>
              <a:p>
                <a:pPr marL="0" indent="0">
                  <a:buNone/>
                  <a:defRPr/>
                </a:pPr>
                <a:endParaRPr lang="en-US" sz="1800" dirty="0">
                  <a:solidFill>
                    <a:prstClr val="black"/>
                  </a:solidFill>
                  <a:latin typeface="Calibri"/>
                </a:endParaRPr>
              </a:p>
            </p:txBody>
          </p:sp>
        </mc:Choice>
        <mc:Fallback>
          <p:sp>
            <p:nvSpPr>
              <p:cNvPr id="115" name="Content Placeholder 2"/>
              <p:cNvSpPr txBox="1">
                <a:spLocks noRot="1" noChangeAspect="1" noMove="1" noResize="1" noEditPoints="1" noAdjustHandles="1" noChangeArrowheads="1" noChangeShapeType="1" noTextEdit="1"/>
              </p:cNvSpPr>
              <p:nvPr/>
            </p:nvSpPr>
            <p:spPr>
              <a:xfrm>
                <a:off x="1638300" y="659331"/>
                <a:ext cx="6219825" cy="3466323"/>
              </a:xfrm>
              <a:prstGeom prst="rect">
                <a:avLst/>
              </a:prstGeom>
              <a:blipFill>
                <a:blip r:embed="rId3"/>
                <a:stretch>
                  <a:fillRect l="-783" t="-701" r="-1076" b="-2452"/>
                </a:stretch>
              </a:blipFill>
              <a:ln>
                <a:solidFill>
                  <a:schemeClr val="tx1"/>
                </a:solidFill>
              </a:ln>
            </p:spPr>
            <p:txBody>
              <a:bodyPr/>
              <a:lstStyle/>
              <a:p>
                <a:r>
                  <a:rPr lang="en-US">
                    <a:noFill/>
                  </a:rPr>
                  <a:t> </a:t>
                </a:r>
              </a:p>
            </p:txBody>
          </p:sp>
        </mc:Fallback>
      </mc:AlternateContent>
      <p:sp>
        <p:nvSpPr>
          <p:cNvPr id="116" name="TextBox 115"/>
          <p:cNvSpPr txBox="1"/>
          <p:nvPr/>
        </p:nvSpPr>
        <p:spPr>
          <a:xfrm>
            <a:off x="1684288" y="4182497"/>
            <a:ext cx="8755113" cy="800219"/>
          </a:xfrm>
          <a:prstGeom prst="rect">
            <a:avLst/>
          </a:prstGeom>
          <a:noFill/>
        </p:spPr>
        <p:txBody>
          <a:bodyPr wrap="square" rtlCol="0">
            <a:spAutoFit/>
          </a:bodyPr>
          <a:lstStyle/>
          <a:p>
            <a:r>
              <a:rPr lang="en-US" dirty="0"/>
              <a:t>Finished (reverse order): </a:t>
            </a:r>
          </a:p>
          <a:p>
            <a:r>
              <a:rPr lang="en-US" sz="1400" dirty="0"/>
              <a:t>(Every node that finishes is added at the front) Consider different list implementations (array/linked list), and the time complexity for them. Can you use a regular array of size N? Can you add every node that finishes at the END? </a:t>
            </a:r>
          </a:p>
        </p:txBody>
      </p:sp>
    </p:spTree>
    <p:extLst>
      <p:ext uri="{BB962C8B-B14F-4D97-AF65-F5344CB8AC3E}">
        <p14:creationId xmlns:p14="http://schemas.microsoft.com/office/powerpoint/2010/main" val="113534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609600"/>
          </a:xfrm>
        </p:spPr>
        <p:txBody>
          <a:bodyPr/>
          <a:lstStyle/>
          <a:p>
            <a:r>
              <a:rPr lang="en-US" sz="2800" dirty="0"/>
              <a:t>Applications of Strongly Connected Components (SCC)</a:t>
            </a:r>
          </a:p>
        </p:txBody>
      </p:sp>
      <p:sp>
        <p:nvSpPr>
          <p:cNvPr id="3" name="Content Placeholder 2"/>
          <p:cNvSpPr>
            <a:spLocks noGrp="1"/>
          </p:cNvSpPr>
          <p:nvPr>
            <p:ph idx="1"/>
          </p:nvPr>
        </p:nvSpPr>
        <p:spPr>
          <a:xfrm>
            <a:off x="1676400" y="685800"/>
            <a:ext cx="8991600" cy="5867400"/>
          </a:xfrm>
        </p:spPr>
        <p:txBody>
          <a:bodyPr/>
          <a:lstStyle/>
          <a:p>
            <a:r>
              <a:rPr lang="en-US" sz="2000" dirty="0"/>
              <a:t>Simplify  graph: collapse every SCC in one node</a:t>
            </a:r>
          </a:p>
          <a:p>
            <a:r>
              <a:rPr lang="en-US" sz="2000" dirty="0"/>
              <a:t>From </a:t>
            </a:r>
            <a:r>
              <a:rPr lang="en-US" sz="2000" dirty="0" err="1"/>
              <a:t>stackoverflow</a:t>
            </a:r>
            <a:r>
              <a:rPr lang="en-US" sz="2000" dirty="0"/>
              <a:t> (</a:t>
            </a:r>
            <a:r>
              <a:rPr lang="en-US" sz="1100" dirty="0">
                <a:hlinkClick r:id="rId3"/>
              </a:rPr>
              <a:t>https://stackoverflow.com/questions/11212676/what-are-strongly-connected-components-used-for</a:t>
            </a:r>
            <a:r>
              <a:rPr lang="en-US" sz="2000" dirty="0"/>
              <a:t>)</a:t>
            </a:r>
          </a:p>
          <a:p>
            <a:pPr lvl="1"/>
            <a:r>
              <a:rPr lang="en-US" sz="1800" dirty="0"/>
              <a:t>Model checking - </a:t>
            </a:r>
            <a:r>
              <a:rPr lang="en-US" sz="1600" dirty="0"/>
              <a:t>“model checking is applied widely in the industry - especially for proving correctness of hardware components.”</a:t>
            </a:r>
          </a:p>
          <a:p>
            <a:pPr lvl="1"/>
            <a:r>
              <a:rPr lang="en-US" sz="1800" dirty="0"/>
              <a:t>Vehicle routing applications – </a:t>
            </a:r>
            <a:r>
              <a:rPr lang="en-US" sz="1600" dirty="0"/>
              <a:t>“A road network can be modeled as a directed graph, with vertices being intersections, and arcs being directed road segments or individual lanes. If the graph isn't Strongly Connected, then vehicles can get trapped in a certain part of the graph (i.e. they can get in, but not get out).”</a:t>
            </a:r>
          </a:p>
          <a:p>
            <a:r>
              <a:rPr lang="en-US" sz="2000" dirty="0"/>
              <a:t>From Wikipedia </a:t>
            </a:r>
            <a:r>
              <a:rPr lang="en-US" sz="1200" dirty="0"/>
              <a:t>(</a:t>
            </a:r>
            <a:r>
              <a:rPr lang="en-US" sz="1200" dirty="0">
                <a:hlinkClick r:id="rId4"/>
              </a:rPr>
              <a:t>https://en.wikipedia.org/wiki/Strongly_connected_component</a:t>
            </a:r>
            <a:r>
              <a:rPr lang="en-US" sz="1200" dirty="0"/>
              <a:t>)</a:t>
            </a:r>
            <a:endParaRPr lang="en-US" sz="2000" dirty="0"/>
          </a:p>
          <a:p>
            <a:pPr lvl="1"/>
            <a:r>
              <a:rPr lang="en-US" sz="1600" dirty="0"/>
              <a:t>SCC “may be used to solve </a:t>
            </a:r>
            <a:r>
              <a:rPr lang="en-US" sz="1600" dirty="0">
                <a:hlinkClick r:id="rId5" tooltip="2-satisfiability"/>
              </a:rPr>
              <a:t>2-satisfiability</a:t>
            </a:r>
            <a:r>
              <a:rPr lang="en-US" sz="1600" dirty="0"/>
              <a:t> problems (systems of Boolean variables with constraints on the values of pairs of variables)”</a:t>
            </a:r>
          </a:p>
          <a:p>
            <a:r>
              <a:rPr lang="en-US" sz="2000" dirty="0"/>
              <a:t>From neo4j </a:t>
            </a:r>
            <a:r>
              <a:rPr lang="en-US" sz="1100" dirty="0"/>
              <a:t>(</a:t>
            </a:r>
            <a:r>
              <a:rPr lang="en-US" sz="1100" dirty="0">
                <a:hlinkClick r:id="rId6"/>
              </a:rPr>
              <a:t>https://neo4j.com/docs/graph-algorithms/current/labs-algorithms/strongly-connected-components/</a:t>
            </a:r>
            <a:r>
              <a:rPr lang="en-US" sz="1100" dirty="0"/>
              <a:t>)</a:t>
            </a:r>
            <a:r>
              <a:rPr lang="en-US" sz="2000" dirty="0"/>
              <a:t>  </a:t>
            </a:r>
          </a:p>
          <a:p>
            <a:pPr lvl="1"/>
            <a:r>
              <a:rPr lang="en-US" sz="1400" dirty="0"/>
              <a:t>“</a:t>
            </a:r>
            <a:r>
              <a:rPr lang="en-US" sz="1600" dirty="0"/>
              <a:t>In the analysis of powerful transnational corporations, SCC can be used to find the set of firms in which every member owns directly and/or indirectly owns shares in every other member. Although it has benefits, such as reducing transaction costs and increasing trust, this type of structure can weaken market competition.</a:t>
            </a:r>
            <a:r>
              <a:rPr lang="en-US" sz="1400" dirty="0"/>
              <a:t>”</a:t>
            </a:r>
          </a:p>
          <a:p>
            <a:pPr lvl="1"/>
            <a:r>
              <a:rPr lang="en-US" sz="1400" dirty="0"/>
              <a:t>“</a:t>
            </a:r>
            <a:r>
              <a:rPr lang="en-US" sz="1600" dirty="0"/>
              <a:t>SCC can be used to compute the connectivity of different network configurations when measuring routing performance in multi hop wireless networks</a:t>
            </a:r>
            <a:r>
              <a:rPr lang="en-US" sz="1400" dirty="0"/>
              <a:t>”</a:t>
            </a:r>
          </a:p>
          <a:p>
            <a:r>
              <a:rPr lang="en-US" sz="1800" dirty="0"/>
              <a:t>“applications in cell methods for the numerical study of discrete dynamical systems” </a:t>
            </a:r>
            <a:r>
              <a:rPr lang="en-US" sz="1400" dirty="0">
                <a:hlinkClick r:id="rId7"/>
              </a:rPr>
              <a:t>https://math.stackexchange.com/questions/32041/uses-of-strongly-connected-components</a:t>
            </a:r>
            <a:endParaRPr lang="en-US" sz="1400" dirty="0"/>
          </a:p>
          <a:p>
            <a:pPr lvl="1"/>
            <a:endParaRPr lang="en-US" sz="1600" dirty="0"/>
          </a:p>
          <a:p>
            <a:pPr lvl="1"/>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431667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Slides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409952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15400" cy="685800"/>
          </a:xfrm>
        </p:spPr>
        <p:txBody>
          <a:bodyPr/>
          <a:lstStyle/>
          <a:p>
            <a:r>
              <a:rPr lang="en-US" sz="2700" dirty="0"/>
              <a:t>C implementation for Adjacency Matrix –Undirected graph </a:t>
            </a:r>
          </a:p>
        </p:txBody>
      </p:sp>
      <p:sp>
        <p:nvSpPr>
          <p:cNvPr id="3" name="Content Placeholder 2"/>
          <p:cNvSpPr>
            <a:spLocks noGrp="1"/>
          </p:cNvSpPr>
          <p:nvPr>
            <p:ph idx="1"/>
          </p:nvPr>
        </p:nvSpPr>
        <p:spPr>
          <a:xfrm>
            <a:off x="1600200" y="746126"/>
            <a:ext cx="5943600" cy="6111875"/>
          </a:xfrm>
        </p:spPr>
        <p:txBody>
          <a:bodyPr/>
          <a:lstStyle/>
          <a:p>
            <a:pPr marL="0" indent="0">
              <a:buNone/>
            </a:pP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graphCreateAndWork</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N</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scanf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d",&amp;N</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E[N][N];</a:t>
            </a:r>
          </a:p>
          <a:p>
            <a:pPr marL="0" indent="0">
              <a:buNone/>
            </a:pPr>
            <a:r>
              <a:rPr lang="en-US" sz="1400" b="1" dirty="0">
                <a:latin typeface="Courier New" panose="02070309020205020404" pitchFamily="49" charset="0"/>
                <a:cs typeface="Courier New" panose="02070309020205020404" pitchFamily="49" charset="0"/>
              </a:rPr>
              <a:t>  for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for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j = 0; j &lt; N; </a:t>
            </a:r>
            <a:r>
              <a:rPr lang="en-US" sz="1400" b="1" dirty="0" err="1">
                <a:latin typeface="Courier New" panose="02070309020205020404" pitchFamily="49" charset="0"/>
                <a:cs typeface="Courier New" panose="02070309020205020404" pitchFamily="49" charset="0"/>
              </a:rPr>
              <a:t>j++</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E[</a:t>
            </a:r>
            <a:r>
              <a:rPr lang="en-US" sz="1400" b="1" dirty="0" err="1">
                <a:solidFill>
                  <a:srgbClr val="FF0000"/>
                </a:solidFill>
                <a:latin typeface="Courier New" panose="02070309020205020404" pitchFamily="49" charset="0"/>
                <a:cs typeface="Courier New" panose="02070309020205020404" pitchFamily="49" charset="0"/>
              </a:rPr>
              <a:t>i</a:t>
            </a:r>
            <a:r>
              <a:rPr lang="en-US" sz="1400" b="1" dirty="0">
                <a:solidFill>
                  <a:srgbClr val="FF0000"/>
                </a:solidFill>
                <a:latin typeface="Courier New" panose="02070309020205020404" pitchFamily="49" charset="0"/>
                <a:cs typeface="Courier New" panose="02070309020205020404" pitchFamily="49" charset="0"/>
              </a:rPr>
              <a:t>][j] = 0</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 call graph function here, e.g.:</a:t>
            </a:r>
          </a:p>
          <a:p>
            <a:pPr marL="0" indent="0">
              <a:buNone/>
            </a:pP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addEdge</a:t>
            </a:r>
            <a:r>
              <a:rPr lang="en-US" sz="1400" b="1" dirty="0">
                <a:latin typeface="Courier New" panose="02070309020205020404" pitchFamily="49" charset="0"/>
                <a:cs typeface="Courier New" panose="02070309020205020404" pitchFamily="49" charset="0"/>
              </a:rPr>
              <a:t>(N,E,1,3);</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edgeExists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E</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v1,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v2){  </a:t>
            </a:r>
          </a:p>
          <a:p>
            <a:pPr marL="0" indent="0">
              <a:buNone/>
            </a:pPr>
            <a:r>
              <a:rPr lang="en-US" sz="1400" b="1" dirty="0">
                <a:latin typeface="Courier New" panose="02070309020205020404" pitchFamily="49" charset="0"/>
                <a:cs typeface="Courier New" panose="02070309020205020404" pitchFamily="49" charset="0"/>
              </a:rPr>
              <a:t>   if (v1&gt;=N || v1&lt;0 || v2&gt;=N || v2&lt;0)  return -1;</a:t>
            </a:r>
          </a:p>
          <a:p>
            <a:pPr marL="0"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return E[v1][v2];  </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void </a:t>
            </a:r>
            <a:r>
              <a:rPr lang="en-US" sz="1400" b="1" dirty="0" err="1">
                <a:solidFill>
                  <a:srgbClr val="FF0000"/>
                </a:solidFill>
                <a:latin typeface="Courier New" panose="02070309020205020404" pitchFamily="49" charset="0"/>
                <a:cs typeface="Courier New" panose="02070309020205020404" pitchFamily="49" charset="0"/>
              </a:rPr>
              <a:t>addEdge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E</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v1,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v2){</a:t>
            </a:r>
          </a:p>
          <a:p>
            <a:pPr marL="0" indent="0">
              <a:buNone/>
            </a:pPr>
            <a:r>
              <a:rPr lang="en-US" sz="1400" b="1" dirty="0">
                <a:latin typeface="Courier New" panose="02070309020205020404" pitchFamily="49" charset="0"/>
                <a:cs typeface="Courier New" panose="02070309020205020404" pitchFamily="49" charset="0"/>
              </a:rPr>
              <a:t>   if (v1&gt;=N || v1&lt;0 || v2&gt;=N || v2&lt;0)  return;</a:t>
            </a:r>
          </a:p>
          <a:p>
            <a:pPr marL="0" indent="0">
              <a:buNone/>
            </a:pPr>
            <a:r>
              <a:rPr lang="en-US" sz="1400" b="1" dirty="0">
                <a:solidFill>
                  <a:srgbClr val="FF0000"/>
                </a:solidFill>
                <a:latin typeface="Courier New" panose="02070309020205020404" pitchFamily="49" charset="0"/>
                <a:cs typeface="Courier New" panose="02070309020205020404" pitchFamily="49" charset="0"/>
              </a:rPr>
              <a:t>   E[v1][v2] = 1; </a:t>
            </a:r>
          </a:p>
          <a:p>
            <a:pPr marL="0" indent="0">
              <a:buNone/>
            </a:pPr>
            <a:r>
              <a:rPr lang="en-US" sz="1400" b="1" dirty="0">
                <a:solidFill>
                  <a:srgbClr val="FF0000"/>
                </a:solidFill>
                <a:latin typeface="Courier New" panose="02070309020205020404" pitchFamily="49" charset="0"/>
                <a:cs typeface="Courier New" panose="02070309020205020404" pitchFamily="49" charset="0"/>
              </a:rPr>
              <a:t>   E[v2][v1] = 1;</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void </a:t>
            </a:r>
            <a:r>
              <a:rPr lang="en-US" sz="1400" b="1" dirty="0" err="1">
                <a:solidFill>
                  <a:srgbClr val="FF0000"/>
                </a:solidFill>
                <a:latin typeface="Courier New" panose="02070309020205020404" pitchFamily="49" charset="0"/>
                <a:cs typeface="Courier New" panose="02070309020205020404" pitchFamily="49" charset="0"/>
              </a:rPr>
              <a:t>removeEdge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E</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[N],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v1,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v2){</a:t>
            </a:r>
          </a:p>
          <a:p>
            <a:pPr marL="0" indent="0">
              <a:buNone/>
            </a:pPr>
            <a:r>
              <a:rPr lang="en-US" sz="1400" b="1" dirty="0">
                <a:latin typeface="Courier New" panose="02070309020205020404" pitchFamily="49" charset="0"/>
                <a:cs typeface="Courier New" panose="02070309020205020404" pitchFamily="49" charset="0"/>
              </a:rPr>
              <a:t>   if (v1&gt;=N || v1&lt;0 || v2&gt;=N || v2&lt;0)  return;</a:t>
            </a:r>
          </a:p>
          <a:p>
            <a:pPr marL="0" indent="0">
              <a:buNone/>
            </a:pPr>
            <a:r>
              <a:rPr lang="en-US" sz="1400" b="1" dirty="0">
                <a:solidFill>
                  <a:srgbClr val="FF0000"/>
                </a:solidFill>
                <a:latin typeface="Courier New" panose="02070309020205020404" pitchFamily="49" charset="0"/>
                <a:cs typeface="Courier New" panose="02070309020205020404" pitchFamily="49" charset="0"/>
              </a:rPr>
              <a:t>   E[v1][v2] = 0;</a:t>
            </a:r>
          </a:p>
          <a:p>
            <a:pPr marL="0" indent="0">
              <a:buNone/>
            </a:pPr>
            <a:r>
              <a:rPr lang="en-US" sz="1400" b="1" dirty="0">
                <a:solidFill>
                  <a:srgbClr val="FF0000"/>
                </a:solidFill>
                <a:latin typeface="Courier New" panose="02070309020205020404" pitchFamily="49" charset="0"/>
                <a:cs typeface="Courier New" panose="02070309020205020404" pitchFamily="49" charset="0"/>
              </a:rPr>
              <a:t>   E[v2][v1] = 0;</a:t>
            </a:r>
          </a:p>
          <a:p>
            <a:pPr marL="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37</a:t>
            </a:fld>
            <a:endParaRPr lang="en-US" dirty="0">
              <a:solidFill>
                <a:prstClr val="black">
                  <a:tint val="75000"/>
                </a:prstClr>
              </a:solidFill>
              <a:latin typeface="Calibri"/>
            </a:endParaRPr>
          </a:p>
        </p:txBody>
      </p:sp>
      <p:graphicFrame>
        <p:nvGraphicFramePr>
          <p:cNvPr id="5" name="Content Placeholder 39"/>
          <p:cNvGraphicFramePr>
            <a:graphicFrameLocks/>
          </p:cNvGraphicFramePr>
          <p:nvPr>
            <p:extLst/>
          </p:nvPr>
        </p:nvGraphicFramePr>
        <p:xfrm>
          <a:off x="7772401" y="1676400"/>
          <a:ext cx="2666997" cy="2667006"/>
        </p:xfrm>
        <a:graphic>
          <a:graphicData uri="http://schemas.openxmlformats.org/drawingml/2006/table">
            <a:tbl>
              <a:tblPr firstRow="1" bandRow="1">
                <a:tableStyleId>{5C22544A-7EE6-4342-B048-85BDC9FD1C3A}</a:tableStyleId>
              </a:tblPr>
              <a:tblGrid>
                <a:gridCol w="296333">
                  <a:extLst>
                    <a:ext uri="{9D8B030D-6E8A-4147-A177-3AD203B41FA5}">
                      <a16:colId xmlns:a16="http://schemas.microsoft.com/office/drawing/2014/main" val="20000"/>
                    </a:ext>
                  </a:extLst>
                </a:gridCol>
                <a:gridCol w="296333">
                  <a:extLst>
                    <a:ext uri="{9D8B030D-6E8A-4147-A177-3AD203B41FA5}">
                      <a16:colId xmlns:a16="http://schemas.microsoft.com/office/drawing/2014/main" val="20001"/>
                    </a:ext>
                  </a:extLst>
                </a:gridCol>
                <a:gridCol w="296333">
                  <a:extLst>
                    <a:ext uri="{9D8B030D-6E8A-4147-A177-3AD203B41FA5}">
                      <a16:colId xmlns:a16="http://schemas.microsoft.com/office/drawing/2014/main" val="20002"/>
                    </a:ext>
                  </a:extLst>
                </a:gridCol>
                <a:gridCol w="296333">
                  <a:extLst>
                    <a:ext uri="{9D8B030D-6E8A-4147-A177-3AD203B41FA5}">
                      <a16:colId xmlns:a16="http://schemas.microsoft.com/office/drawing/2014/main" val="20003"/>
                    </a:ext>
                  </a:extLst>
                </a:gridCol>
                <a:gridCol w="296333">
                  <a:extLst>
                    <a:ext uri="{9D8B030D-6E8A-4147-A177-3AD203B41FA5}">
                      <a16:colId xmlns:a16="http://schemas.microsoft.com/office/drawing/2014/main" val="20004"/>
                    </a:ext>
                  </a:extLst>
                </a:gridCol>
                <a:gridCol w="296333">
                  <a:extLst>
                    <a:ext uri="{9D8B030D-6E8A-4147-A177-3AD203B41FA5}">
                      <a16:colId xmlns:a16="http://schemas.microsoft.com/office/drawing/2014/main" val="20005"/>
                    </a:ext>
                  </a:extLst>
                </a:gridCol>
                <a:gridCol w="296333">
                  <a:extLst>
                    <a:ext uri="{9D8B030D-6E8A-4147-A177-3AD203B41FA5}">
                      <a16:colId xmlns:a16="http://schemas.microsoft.com/office/drawing/2014/main" val="20006"/>
                    </a:ext>
                  </a:extLst>
                </a:gridCol>
                <a:gridCol w="296333">
                  <a:extLst>
                    <a:ext uri="{9D8B030D-6E8A-4147-A177-3AD203B41FA5}">
                      <a16:colId xmlns:a16="http://schemas.microsoft.com/office/drawing/2014/main" val="20007"/>
                    </a:ext>
                  </a:extLst>
                </a:gridCol>
                <a:gridCol w="296333">
                  <a:extLst>
                    <a:ext uri="{9D8B030D-6E8A-4147-A177-3AD203B41FA5}">
                      <a16:colId xmlns:a16="http://schemas.microsoft.com/office/drawing/2014/main" val="20008"/>
                    </a:ext>
                  </a:extLst>
                </a:gridCol>
              </a:tblGrid>
              <a:tr h="296334">
                <a:tc>
                  <a:txBody>
                    <a:bodyPr/>
                    <a:lstStyle/>
                    <a:p>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5</a:t>
                      </a:r>
                    </a:p>
                  </a:txBody>
                  <a:tcPr/>
                </a:tc>
                <a:tc>
                  <a:txBody>
                    <a:bodyPr/>
                    <a:lstStyle/>
                    <a:p>
                      <a:r>
                        <a:rPr lang="en-US" sz="1200" dirty="0"/>
                        <a:t>6</a:t>
                      </a:r>
                    </a:p>
                  </a:txBody>
                  <a:tcPr/>
                </a:tc>
                <a:tc>
                  <a:txBody>
                    <a:bodyPr/>
                    <a:lstStyle/>
                    <a:p>
                      <a:r>
                        <a:rPr lang="en-US" sz="1200" dirty="0"/>
                        <a:t>7</a:t>
                      </a:r>
                    </a:p>
                  </a:txBody>
                  <a:tcPr/>
                </a:tc>
                <a:extLst>
                  <a:ext uri="{0D108BD9-81ED-4DB2-BD59-A6C34878D82A}">
                    <a16:rowId xmlns:a16="http://schemas.microsoft.com/office/drawing/2014/main" val="10000"/>
                  </a:ext>
                </a:extLst>
              </a:tr>
              <a:tr h="296334">
                <a:tc>
                  <a:txBody>
                    <a:bodyPr/>
                    <a:lstStyle/>
                    <a:p>
                      <a:r>
                        <a:rPr lang="en-US" sz="1200" b="1" dirty="0">
                          <a:solidFill>
                            <a:srgbClr val="FF0000"/>
                          </a:solidFill>
                        </a:rPr>
                        <a:t>0</a:t>
                      </a:r>
                    </a:p>
                  </a:txBody>
                  <a:tcPr/>
                </a:tc>
                <a:tc>
                  <a:txBody>
                    <a:bodyPr/>
                    <a:lstStyle/>
                    <a:p>
                      <a:r>
                        <a:rPr lang="en-US" sz="1200" b="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1"/>
                  </a:ext>
                </a:extLst>
              </a:tr>
              <a:tr h="296334">
                <a:tc>
                  <a:txBody>
                    <a:bodyPr/>
                    <a:lstStyle/>
                    <a:p>
                      <a:r>
                        <a:rPr lang="en-US" sz="1200" b="1" dirty="0">
                          <a:solidFill>
                            <a:srgbClr val="FF0000"/>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2"/>
                  </a:ext>
                </a:extLst>
              </a:tr>
              <a:tr h="296334">
                <a:tc>
                  <a:txBody>
                    <a:bodyPr/>
                    <a:lstStyle/>
                    <a:p>
                      <a:r>
                        <a:rPr lang="en-US" sz="1200" b="1" dirty="0">
                          <a:solidFill>
                            <a:srgbClr val="FF0000"/>
                          </a:solidFill>
                        </a:rPr>
                        <a:t>2</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3"/>
                  </a:ext>
                </a:extLst>
              </a:tr>
              <a:tr h="296334">
                <a:tc>
                  <a:txBody>
                    <a:bodyPr/>
                    <a:lstStyle/>
                    <a:p>
                      <a:r>
                        <a:rPr lang="en-US" sz="1200" b="1" dirty="0">
                          <a:solidFill>
                            <a:srgbClr val="FF0000"/>
                          </a:solidFill>
                        </a:rPr>
                        <a:t>3</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4"/>
                  </a:ext>
                </a:extLst>
              </a:tr>
              <a:tr h="296334">
                <a:tc>
                  <a:txBody>
                    <a:bodyPr/>
                    <a:lstStyle/>
                    <a:p>
                      <a:r>
                        <a:rPr lang="en-US" sz="1200" b="1" dirty="0">
                          <a:solidFill>
                            <a:srgbClr val="FF0000"/>
                          </a:solidFill>
                        </a:rPr>
                        <a:t>4</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5"/>
                  </a:ext>
                </a:extLst>
              </a:tr>
              <a:tr h="296334">
                <a:tc>
                  <a:txBody>
                    <a:bodyPr/>
                    <a:lstStyle/>
                    <a:p>
                      <a:r>
                        <a:rPr lang="en-US" sz="1200" b="1" dirty="0">
                          <a:solidFill>
                            <a:srgbClr val="FF0000"/>
                          </a:solidFill>
                        </a:rPr>
                        <a:t>5</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6"/>
                  </a:ext>
                </a:extLst>
              </a:tr>
              <a:tr h="296334">
                <a:tc>
                  <a:txBody>
                    <a:bodyPr/>
                    <a:lstStyle/>
                    <a:p>
                      <a:r>
                        <a:rPr lang="en-US" sz="1200" b="1" dirty="0">
                          <a:solidFill>
                            <a:srgbClr val="FF0000"/>
                          </a:solidFill>
                        </a:rPr>
                        <a:t>6</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7"/>
                  </a:ext>
                </a:extLst>
              </a:tr>
              <a:tr h="296334">
                <a:tc>
                  <a:txBody>
                    <a:bodyPr/>
                    <a:lstStyle/>
                    <a:p>
                      <a:r>
                        <a:rPr lang="en-US" sz="1200" b="1" dirty="0">
                          <a:solidFill>
                            <a:srgbClr val="FF0000"/>
                          </a:solidFill>
                        </a:rPr>
                        <a:t>7</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7772400" y="4533043"/>
            <a:ext cx="2819401" cy="1754326"/>
          </a:xfrm>
          <a:prstGeom prst="rect">
            <a:avLst/>
          </a:prstGeom>
          <a:noFill/>
          <a:ln>
            <a:solidFill>
              <a:schemeClr val="tx1"/>
            </a:solidFill>
          </a:ln>
        </p:spPr>
        <p:txBody>
          <a:bodyPr wrap="square" rtlCol="0">
            <a:spAutoFit/>
          </a:bodyPr>
          <a:lstStyle/>
          <a:p>
            <a:pPr>
              <a:defRPr/>
            </a:pPr>
            <a:r>
              <a:rPr lang="en-US" dirty="0">
                <a:solidFill>
                  <a:prstClr val="black"/>
                </a:solidFill>
                <a:latin typeface="Calibri"/>
              </a:rPr>
              <a:t>Remember that you cannot return, from a function, an array allocated on the stack (with [][]) . Function </a:t>
            </a:r>
            <a:r>
              <a:rPr lang="en-US" dirty="0" err="1">
                <a:solidFill>
                  <a:prstClr val="black"/>
                </a:solidFill>
                <a:latin typeface="Calibri"/>
              </a:rPr>
              <a:t>graphCreateAndWork</a:t>
            </a:r>
            <a:r>
              <a:rPr lang="en-US" dirty="0">
                <a:solidFill>
                  <a:prstClr val="black"/>
                </a:solidFill>
                <a:latin typeface="Calibri"/>
              </a:rPr>
              <a:t> </a:t>
            </a:r>
            <a:r>
              <a:rPr lang="en-US" i="1" dirty="0">
                <a:solidFill>
                  <a:prstClr val="black"/>
                </a:solidFill>
                <a:latin typeface="Calibri"/>
              </a:rPr>
              <a:t>must NOT</a:t>
            </a:r>
            <a:r>
              <a:rPr lang="en-US" dirty="0">
                <a:solidFill>
                  <a:prstClr val="black"/>
                </a:solidFill>
                <a:latin typeface="Calibri"/>
              </a:rPr>
              <a:t> return E. </a:t>
            </a:r>
          </a:p>
        </p:txBody>
      </p:sp>
      <p:sp>
        <p:nvSpPr>
          <p:cNvPr id="7" name="TextBox 6"/>
          <p:cNvSpPr txBox="1"/>
          <p:nvPr/>
        </p:nvSpPr>
        <p:spPr>
          <a:xfrm>
            <a:off x="7702826" y="609600"/>
            <a:ext cx="2736572" cy="923330"/>
          </a:xfrm>
          <a:prstGeom prst="rect">
            <a:avLst/>
          </a:prstGeom>
          <a:noFill/>
          <a:ln>
            <a:solidFill>
              <a:schemeClr val="tx1"/>
            </a:solidFill>
          </a:ln>
        </p:spPr>
        <p:txBody>
          <a:bodyPr wrap="square" rtlCol="0">
            <a:spAutoFit/>
          </a:bodyPr>
          <a:lstStyle/>
          <a:p>
            <a:pPr>
              <a:defRPr/>
            </a:pPr>
            <a:r>
              <a:rPr lang="en-US" dirty="0">
                <a:solidFill>
                  <a:prstClr val="black"/>
                </a:solidFill>
                <a:latin typeface="Calibri"/>
              </a:rPr>
              <a:t>Simple version where the graph is represented by only  N and E.</a:t>
            </a:r>
          </a:p>
        </p:txBody>
      </p:sp>
    </p:spTree>
    <p:extLst>
      <p:ext uri="{BB962C8B-B14F-4D97-AF65-F5344CB8AC3E}">
        <p14:creationId xmlns:p14="http://schemas.microsoft.com/office/powerpoint/2010/main" val="1416518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DFS with time stamps</a:t>
            </a:r>
          </a:p>
        </p:txBody>
      </p:sp>
      <p:sp>
        <p:nvSpPr>
          <p:cNvPr id="3" name="Content Placeholder 2"/>
          <p:cNvSpPr>
            <a:spLocks noGrp="1"/>
          </p:cNvSpPr>
          <p:nvPr>
            <p:ph idx="1"/>
          </p:nvPr>
        </p:nvSpPr>
        <p:spPr/>
        <p:txBody>
          <a:bodyPr/>
          <a:lstStyle/>
          <a:p>
            <a:r>
              <a:rPr lang="en-US" sz="2000" dirty="0"/>
              <a:t>Next, DFS with ‘time stamps’ of when a node </a:t>
            </a:r>
            <a:r>
              <a:rPr lang="en-US" sz="2000" i="1" dirty="0"/>
              <a:t>u</a:t>
            </a:r>
            <a:r>
              <a:rPr lang="en-US" sz="2000" dirty="0"/>
              <a:t> was first discovered (</a:t>
            </a:r>
            <a:r>
              <a:rPr lang="en-US" sz="2000" i="1" dirty="0"/>
              <a:t>d[u]</a:t>
            </a:r>
            <a:r>
              <a:rPr lang="en-US" sz="2000" dirty="0"/>
              <a:t>) and the time when the algorithm finished processing that node (</a:t>
            </a:r>
            <a:r>
              <a:rPr lang="en-US" sz="2000" i="1" dirty="0"/>
              <a:t>finish[u]</a:t>
            </a:r>
            <a:r>
              <a:rPr lang="en-US" sz="2000" dirty="0"/>
              <a:t>). </a:t>
            </a:r>
          </a:p>
          <a:p>
            <a:r>
              <a:rPr lang="en-US" sz="2000" dirty="0"/>
              <a:t>The time stamps are needed for:</a:t>
            </a:r>
          </a:p>
          <a:p>
            <a:pPr lvl="1"/>
            <a:r>
              <a:rPr lang="en-US" sz="1800" dirty="0"/>
              <a:t>Topological sorting</a:t>
            </a:r>
          </a:p>
          <a:p>
            <a:pPr lvl="1"/>
            <a:r>
              <a:rPr lang="en-US" sz="1800" dirty="0"/>
              <a:t>Finding strongly connected components</a:t>
            </a:r>
          </a:p>
          <a:p>
            <a:pPr lvl="1"/>
            <a:r>
              <a:rPr lang="en-US" sz="1800" dirty="0"/>
              <a:t> edge labeling (to distinguish between forward and cross edges)</a:t>
            </a:r>
          </a:p>
          <a:p>
            <a:pPr lvl="2"/>
            <a:r>
              <a:rPr lang="en-US" sz="1400" dirty="0"/>
              <a:t>tree edge</a:t>
            </a:r>
          </a:p>
          <a:p>
            <a:pPr lvl="2"/>
            <a:r>
              <a:rPr lang="en-US" sz="1400" dirty="0"/>
              <a:t>backward edge</a:t>
            </a:r>
          </a:p>
          <a:p>
            <a:pPr lvl="2"/>
            <a:r>
              <a:rPr lang="en-US" sz="1400" dirty="0"/>
              <a:t>forward edge</a:t>
            </a:r>
          </a:p>
          <a:p>
            <a:pPr lvl="2"/>
            <a:r>
              <a:rPr lang="en-US" sz="1400" dirty="0"/>
              <a:t>cross edge</a:t>
            </a:r>
          </a:p>
          <a:p>
            <a:r>
              <a:rPr lang="en-US" sz="2000" dirty="0">
                <a:solidFill>
                  <a:srgbClr val="FF0000"/>
                </a:solidFill>
              </a:rPr>
              <a:t>The following pseudo-code does not specify all the details of the implementation</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38</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359313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
            <a:ext cx="5600700" cy="685800"/>
          </a:xfrm>
        </p:spPr>
        <p:txBody>
          <a:bodyPr/>
          <a:lstStyle/>
          <a:p>
            <a:r>
              <a:rPr lang="en-US" sz="2400" dirty="0">
                <a:solidFill>
                  <a:srgbClr val="FF0000"/>
                </a:solidFill>
              </a:rPr>
              <a:t>Depth-First Search (DFS)</a:t>
            </a:r>
            <a:br>
              <a:rPr lang="en-US" sz="2400" dirty="0">
                <a:solidFill>
                  <a:srgbClr val="FF0000"/>
                </a:solidFill>
              </a:rPr>
            </a:br>
            <a:r>
              <a:rPr lang="en-US" sz="2000" dirty="0">
                <a:solidFill>
                  <a:srgbClr val="FF0000"/>
                </a:solidFill>
              </a:rPr>
              <a:t>(with time stamps) - CLRS</a:t>
            </a:r>
            <a:endParaRPr lang="en-US" sz="2400" dirty="0">
              <a:solidFill>
                <a:srgbClr val="FF0000"/>
              </a:solidFill>
            </a:endParaRPr>
          </a:p>
        </p:txBody>
      </p:sp>
      <p:sp>
        <p:nvSpPr>
          <p:cNvPr id="3" name="Content Placeholder 2"/>
          <p:cNvSpPr>
            <a:spLocks noGrp="1"/>
          </p:cNvSpPr>
          <p:nvPr>
            <p:ph idx="1"/>
          </p:nvPr>
        </p:nvSpPr>
        <p:spPr>
          <a:xfrm>
            <a:off x="1500815" y="533400"/>
            <a:ext cx="6256463" cy="6324600"/>
          </a:xfrm>
        </p:spPr>
        <p:txBody>
          <a:bodyPr>
            <a:noAutofit/>
          </a:bodyPr>
          <a:lstStyle/>
          <a:p>
            <a:pPr marL="0" indent="0">
              <a:buNone/>
            </a:pPr>
            <a:r>
              <a:rPr lang="en-US" sz="1600" b="1" dirty="0"/>
              <a:t>DFS(G)</a:t>
            </a:r>
          </a:p>
          <a:p>
            <a:pPr marL="514350" indent="-514350">
              <a:buFont typeface="+mj-lt"/>
              <a:buAutoNum type="arabicPeriod"/>
            </a:pPr>
            <a:r>
              <a:rPr lang="en-US" sz="1600" dirty="0"/>
              <a:t>For each vertex u of G</a:t>
            </a:r>
          </a:p>
          <a:p>
            <a:pPr marL="914400" lvl="1" indent="-514350">
              <a:buFont typeface="+mj-lt"/>
              <a:buAutoNum type="arabicPeriod"/>
            </a:pPr>
            <a:r>
              <a:rPr lang="en-US" sz="1400" dirty="0"/>
              <a:t>color[u] = WHITE</a:t>
            </a:r>
          </a:p>
          <a:p>
            <a:pPr marL="914400" lvl="1" indent="-514350">
              <a:buFont typeface="+mj-lt"/>
              <a:buAutoNum type="arabicPeriod"/>
            </a:pPr>
            <a:r>
              <a:rPr lang="en-US" sz="1400" dirty="0" err="1"/>
              <a:t>pred</a:t>
            </a:r>
            <a:r>
              <a:rPr lang="en-US" sz="1400" dirty="0"/>
              <a:t>[u] = NIL</a:t>
            </a:r>
          </a:p>
          <a:p>
            <a:pPr marL="914400" lvl="1" indent="-514350">
              <a:buFont typeface="+mj-lt"/>
              <a:buAutoNum type="arabicPeriod"/>
            </a:pPr>
            <a:r>
              <a:rPr lang="en-US" sz="1400" dirty="0">
                <a:solidFill>
                  <a:srgbClr val="FF0000"/>
                </a:solidFill>
              </a:rPr>
              <a:t>d[u] = -1</a:t>
            </a:r>
          </a:p>
          <a:p>
            <a:pPr marL="914400" lvl="1" indent="-514350">
              <a:buFont typeface="+mj-lt"/>
              <a:buAutoNum type="arabicPeriod"/>
            </a:pPr>
            <a:r>
              <a:rPr lang="en-US" sz="1400" dirty="0">
                <a:solidFill>
                  <a:srgbClr val="FF0000"/>
                </a:solidFill>
              </a:rPr>
              <a:t>finish[u] = -1</a:t>
            </a:r>
          </a:p>
          <a:p>
            <a:pPr marL="514350" indent="-514350">
              <a:buFont typeface="+mj-lt"/>
              <a:buAutoNum type="arabicPeriod"/>
            </a:pPr>
            <a:r>
              <a:rPr lang="en-US" sz="1600" i="1" dirty="0">
                <a:solidFill>
                  <a:srgbClr val="FF0000"/>
                </a:solidFill>
              </a:rPr>
              <a:t>time</a:t>
            </a:r>
            <a:r>
              <a:rPr lang="en-US" sz="1600" dirty="0">
                <a:solidFill>
                  <a:srgbClr val="FF0000"/>
                </a:solidFill>
              </a:rPr>
              <a:t> = 0</a:t>
            </a:r>
          </a:p>
          <a:p>
            <a:pPr marL="514350" indent="-514350">
              <a:buFont typeface="+mj-lt"/>
              <a:buAutoNum type="arabicPeriod"/>
            </a:pPr>
            <a:r>
              <a:rPr lang="en-US" sz="1600" dirty="0"/>
              <a:t>For (u=0;u&lt;</a:t>
            </a:r>
            <a:r>
              <a:rPr lang="en-US" sz="1600" dirty="0" err="1"/>
              <a:t>G.N;u</a:t>
            </a:r>
            <a:r>
              <a:rPr lang="en-US" sz="1600" dirty="0"/>
              <a:t>++)</a:t>
            </a:r>
            <a:r>
              <a:rPr lang="en-US" sz="1400" i="1" dirty="0"/>
              <a:t> //each vertex u of G </a:t>
            </a:r>
          </a:p>
          <a:p>
            <a:pPr marL="914400" lvl="1" indent="-514350">
              <a:buFont typeface="+mj-lt"/>
              <a:buAutoNum type="arabicPeriod"/>
            </a:pPr>
            <a:r>
              <a:rPr lang="en-US" sz="1400" dirty="0"/>
              <a:t>If color[u] == WHITE  </a:t>
            </a:r>
            <a:r>
              <a:rPr lang="en-US" sz="1400" i="1" dirty="0"/>
              <a:t>// u is in undiscovered</a:t>
            </a:r>
          </a:p>
          <a:p>
            <a:pPr marL="1314450" lvl="2" indent="-514350">
              <a:buFont typeface="+mj-lt"/>
              <a:buAutoNum type="arabicPeriod"/>
            </a:pPr>
            <a:r>
              <a:rPr lang="en-US" sz="1400" b="1" dirty="0" err="1"/>
              <a:t>DFS_visit</a:t>
            </a:r>
            <a:r>
              <a:rPr lang="en-US" sz="1400" b="1" dirty="0"/>
              <a:t>(G, u ,&amp;time, color, </a:t>
            </a:r>
            <a:r>
              <a:rPr lang="en-US" sz="1400" b="1" dirty="0" err="1"/>
              <a:t>pred</a:t>
            </a:r>
            <a:r>
              <a:rPr lang="en-US" sz="1400" b="1" dirty="0"/>
              <a:t>, d, finish)</a:t>
            </a:r>
            <a:endParaRPr lang="en-US" sz="800" b="1" dirty="0"/>
          </a:p>
          <a:p>
            <a:pPr marL="0" indent="0">
              <a:buNone/>
            </a:pPr>
            <a:endParaRPr lang="en-US" sz="1400" i="1" dirty="0"/>
          </a:p>
          <a:p>
            <a:pPr marL="0" indent="0">
              <a:buNone/>
            </a:pPr>
            <a:r>
              <a:rPr lang="en-US" sz="1400" i="1" dirty="0"/>
              <a:t>// Search graph G starting from vertex u</a:t>
            </a:r>
            <a:r>
              <a:rPr lang="en-US" sz="1400" dirty="0"/>
              <a:t>. </a:t>
            </a:r>
            <a:r>
              <a:rPr lang="en-US" sz="1400" i="1" dirty="0"/>
              <a:t>u must be WHITE</a:t>
            </a:r>
          </a:p>
          <a:p>
            <a:pPr marL="0" indent="0">
              <a:buNone/>
            </a:pPr>
            <a:r>
              <a:rPr lang="en-US" sz="1600" b="1" dirty="0" err="1"/>
              <a:t>DFS_visit</a:t>
            </a:r>
            <a:r>
              <a:rPr lang="en-US" sz="1600" b="1" dirty="0"/>
              <a:t>(</a:t>
            </a:r>
            <a:r>
              <a:rPr lang="en-US" sz="1600" b="1" dirty="0" err="1"/>
              <a:t>G,int</a:t>
            </a:r>
            <a:r>
              <a:rPr lang="en-US" sz="1600" b="1" dirty="0"/>
              <a:t> u, </a:t>
            </a:r>
            <a:r>
              <a:rPr lang="en-US" sz="1600" b="1" dirty="0" err="1"/>
              <a:t>int</a:t>
            </a:r>
            <a:r>
              <a:rPr lang="en-US" sz="1600" b="1" dirty="0"/>
              <a:t>* time, </a:t>
            </a:r>
            <a:r>
              <a:rPr lang="en-US" sz="1600" b="1" dirty="0" err="1"/>
              <a:t>ColType</a:t>
            </a:r>
            <a:r>
              <a:rPr lang="en-US" sz="1600" b="1" dirty="0"/>
              <a:t>*color, </a:t>
            </a:r>
            <a:r>
              <a:rPr lang="en-US" sz="1600" b="1" dirty="0" err="1"/>
              <a:t>int</a:t>
            </a:r>
            <a:r>
              <a:rPr lang="en-US" sz="1600" b="1" dirty="0"/>
              <a:t>* </a:t>
            </a:r>
            <a:r>
              <a:rPr lang="en-US" sz="1600" b="1" dirty="0" err="1"/>
              <a:t>pred</a:t>
            </a:r>
            <a:r>
              <a:rPr lang="en-US" sz="1600" b="1" dirty="0"/>
              <a:t>, </a:t>
            </a:r>
            <a:r>
              <a:rPr lang="en-US" sz="1600" b="1" dirty="0" err="1"/>
              <a:t>int</a:t>
            </a:r>
            <a:r>
              <a:rPr lang="en-US" sz="1600" b="1" dirty="0"/>
              <a:t>* d, </a:t>
            </a:r>
            <a:r>
              <a:rPr lang="en-US" sz="1600" b="1" dirty="0" err="1"/>
              <a:t>int</a:t>
            </a:r>
            <a:r>
              <a:rPr lang="en-US" sz="1600" b="1" dirty="0"/>
              <a:t>* finish)</a:t>
            </a:r>
            <a:endParaRPr lang="en-US" sz="1300" dirty="0"/>
          </a:p>
          <a:p>
            <a:pPr marL="514350" indent="-514350">
              <a:buFont typeface="+mj-lt"/>
              <a:buAutoNum type="arabicPeriod"/>
            </a:pPr>
            <a:r>
              <a:rPr lang="en-US" sz="1600" i="1" dirty="0">
                <a:solidFill>
                  <a:srgbClr val="FF0000"/>
                </a:solidFill>
              </a:rPr>
              <a:t>(*time) </a:t>
            </a:r>
            <a:r>
              <a:rPr lang="en-US" sz="1600" dirty="0">
                <a:solidFill>
                  <a:srgbClr val="FF0000"/>
                </a:solidFill>
              </a:rPr>
              <a:t>= (*</a:t>
            </a:r>
            <a:r>
              <a:rPr lang="en-US" sz="1600" i="1" dirty="0">
                <a:solidFill>
                  <a:srgbClr val="FF0000"/>
                </a:solidFill>
              </a:rPr>
              <a:t>time)</a:t>
            </a:r>
            <a:r>
              <a:rPr lang="en-US" sz="1600" dirty="0">
                <a:solidFill>
                  <a:srgbClr val="FF0000"/>
                </a:solidFill>
              </a:rPr>
              <a:t> + 1     </a:t>
            </a:r>
          </a:p>
          <a:p>
            <a:pPr marL="514350" indent="-514350">
              <a:buFont typeface="+mj-lt"/>
              <a:buAutoNum type="arabicPeriod"/>
            </a:pPr>
            <a:r>
              <a:rPr lang="en-US" sz="1600" dirty="0">
                <a:solidFill>
                  <a:srgbClr val="FF0000"/>
                </a:solidFill>
              </a:rPr>
              <a:t>d[u] = </a:t>
            </a:r>
            <a:r>
              <a:rPr lang="en-US" sz="1600" i="1" dirty="0">
                <a:solidFill>
                  <a:srgbClr val="FF0000"/>
                </a:solidFill>
              </a:rPr>
              <a:t>time</a:t>
            </a:r>
            <a:r>
              <a:rPr lang="en-US" sz="1600" dirty="0">
                <a:solidFill>
                  <a:srgbClr val="FF0000"/>
                </a:solidFill>
              </a:rPr>
              <a:t>        </a:t>
            </a:r>
            <a:r>
              <a:rPr lang="en-US" sz="1400" i="1" dirty="0"/>
              <a:t>// time when u was discovered</a:t>
            </a:r>
          </a:p>
          <a:p>
            <a:pPr marL="514350" indent="-514350">
              <a:buFont typeface="+mj-lt"/>
              <a:buAutoNum type="arabicPeriod"/>
            </a:pPr>
            <a:r>
              <a:rPr lang="en-US" sz="1600" dirty="0"/>
              <a:t>color[u] = GRAY</a:t>
            </a:r>
          </a:p>
          <a:p>
            <a:pPr marL="514350" indent="-514350">
              <a:buFont typeface="+mj-lt"/>
              <a:buAutoNum type="arabicPeriod"/>
            </a:pPr>
            <a:r>
              <a:rPr lang="en-US" sz="1600" dirty="0"/>
              <a:t>For each v adjacent to u    </a:t>
            </a:r>
            <a:r>
              <a:rPr lang="en-US" sz="1400" i="1" dirty="0"/>
              <a:t>// assume increasing order</a:t>
            </a:r>
            <a:endParaRPr lang="en-US" sz="1400" dirty="0"/>
          </a:p>
          <a:p>
            <a:pPr marL="914400" lvl="1" indent="-514350">
              <a:buFont typeface="+mj-lt"/>
              <a:buAutoNum type="arabicPeriod"/>
            </a:pPr>
            <a:r>
              <a:rPr lang="en-US" sz="1400" dirty="0"/>
              <a:t>If color[v]==WHITE      </a:t>
            </a:r>
            <a:r>
              <a:rPr lang="en-US" sz="1200" i="1" dirty="0"/>
              <a:t>// if color[v]==GRAY=&gt;cycle found</a:t>
            </a:r>
            <a:endParaRPr lang="en-US" sz="1400" i="1" dirty="0"/>
          </a:p>
          <a:p>
            <a:pPr marL="1314450" lvl="2" indent="-514350">
              <a:buFont typeface="+mj-lt"/>
              <a:buAutoNum type="arabicPeriod"/>
            </a:pPr>
            <a:r>
              <a:rPr lang="en-US" sz="1400" dirty="0" err="1"/>
              <a:t>pred</a:t>
            </a:r>
            <a:r>
              <a:rPr lang="en-US" sz="1400" dirty="0"/>
              <a:t>[v] = u</a:t>
            </a:r>
          </a:p>
          <a:p>
            <a:pPr marL="1314450" lvl="2" indent="-514350">
              <a:buFont typeface="+mj-lt"/>
              <a:buAutoNum type="arabicPeriod"/>
            </a:pPr>
            <a:r>
              <a:rPr lang="en-US" sz="1400" dirty="0" err="1"/>
              <a:t>DFS_visit</a:t>
            </a:r>
            <a:r>
              <a:rPr lang="en-US" sz="1400" dirty="0"/>
              <a:t>(</a:t>
            </a:r>
            <a:r>
              <a:rPr lang="en-US" sz="1400" dirty="0" err="1"/>
              <a:t>G,v</a:t>
            </a:r>
            <a:r>
              <a:rPr lang="en-US" sz="1400" dirty="0"/>
              <a:t>,…..) </a:t>
            </a:r>
          </a:p>
          <a:p>
            <a:pPr marL="514350" indent="-514350">
              <a:buFont typeface="+mj-lt"/>
              <a:buAutoNum type="arabicPeriod"/>
            </a:pPr>
            <a:r>
              <a:rPr lang="en-US" sz="1600" dirty="0"/>
              <a:t>color[u] = BLACK</a:t>
            </a:r>
          </a:p>
          <a:p>
            <a:pPr marL="514350" indent="-514350">
              <a:buFont typeface="+mj-lt"/>
              <a:buAutoNum type="arabicPeriod"/>
            </a:pPr>
            <a:r>
              <a:rPr lang="en-US" sz="1600" i="1" dirty="0">
                <a:solidFill>
                  <a:srgbClr val="FF0000"/>
                </a:solidFill>
              </a:rPr>
              <a:t>(*time) </a:t>
            </a:r>
            <a:r>
              <a:rPr lang="en-US" sz="1600" dirty="0">
                <a:solidFill>
                  <a:srgbClr val="FF0000"/>
                </a:solidFill>
              </a:rPr>
              <a:t>= (*</a:t>
            </a:r>
            <a:r>
              <a:rPr lang="en-US" sz="1600" i="1" dirty="0">
                <a:solidFill>
                  <a:srgbClr val="FF0000"/>
                </a:solidFill>
              </a:rPr>
              <a:t>time)</a:t>
            </a:r>
            <a:r>
              <a:rPr lang="en-US" sz="1600" dirty="0">
                <a:solidFill>
                  <a:srgbClr val="FF0000"/>
                </a:solidFill>
              </a:rPr>
              <a:t> + 1</a:t>
            </a:r>
            <a:r>
              <a:rPr lang="en-US" sz="1100" dirty="0">
                <a:solidFill>
                  <a:srgbClr val="FF0000"/>
                </a:solidFill>
              </a:rPr>
              <a:t> </a:t>
            </a:r>
            <a:r>
              <a:rPr lang="en-US" sz="1300" i="1" dirty="0"/>
              <a:t>//no two time stamps are equal.</a:t>
            </a:r>
          </a:p>
          <a:p>
            <a:pPr marL="514350" indent="-514350">
              <a:buFont typeface="+mj-lt"/>
              <a:buAutoNum type="arabicPeriod"/>
            </a:pPr>
            <a:r>
              <a:rPr lang="en-US" sz="1600" dirty="0">
                <a:solidFill>
                  <a:srgbClr val="FF0000"/>
                </a:solidFill>
              </a:rPr>
              <a:t>finish[u] = time</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39</a:t>
            </a:fld>
            <a:endParaRPr lang="en-US" dirty="0">
              <a:solidFill>
                <a:prstClr val="black">
                  <a:tint val="75000"/>
                </a:prstClr>
              </a:solidFill>
              <a:latin typeface="Calibri"/>
            </a:endParaRPr>
          </a:p>
        </p:txBody>
      </p:sp>
      <p:sp>
        <p:nvSpPr>
          <p:cNvPr id="23" name="Oval 22"/>
          <p:cNvSpPr/>
          <p:nvPr/>
        </p:nvSpPr>
        <p:spPr>
          <a:xfrm>
            <a:off x="6629400" y="5486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24" name="Oval 23"/>
          <p:cNvSpPr/>
          <p:nvPr/>
        </p:nvSpPr>
        <p:spPr>
          <a:xfrm>
            <a:off x="7696200" y="5486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25" name="Oval 24"/>
          <p:cNvSpPr/>
          <p:nvPr/>
        </p:nvSpPr>
        <p:spPr>
          <a:xfrm>
            <a:off x="6629400" y="6248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26" name="Oval 25"/>
          <p:cNvSpPr/>
          <p:nvPr/>
        </p:nvSpPr>
        <p:spPr>
          <a:xfrm>
            <a:off x="7696200" y="6248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27" name="Oval 26"/>
          <p:cNvSpPr/>
          <p:nvPr/>
        </p:nvSpPr>
        <p:spPr>
          <a:xfrm>
            <a:off x="8763000" y="6248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28" name="Oval 27"/>
          <p:cNvSpPr/>
          <p:nvPr/>
        </p:nvSpPr>
        <p:spPr>
          <a:xfrm>
            <a:off x="8763000" y="5486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29" name="Oval 28"/>
          <p:cNvSpPr/>
          <p:nvPr/>
        </p:nvSpPr>
        <p:spPr>
          <a:xfrm>
            <a:off x="9829800" y="5486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30" name="Straight Connector 29"/>
          <p:cNvCxnSpPr>
            <a:stCxn id="23" idx="6"/>
            <a:endCxn id="24" idx="2"/>
          </p:cNvCxnSpPr>
          <p:nvPr/>
        </p:nvCxnSpPr>
        <p:spPr>
          <a:xfrm>
            <a:off x="7010400" y="56769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077200" y="64459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7"/>
            <a:endCxn id="29" idx="3"/>
          </p:cNvCxnSpPr>
          <p:nvPr/>
        </p:nvCxnSpPr>
        <p:spPr>
          <a:xfrm flipV="1">
            <a:off x="9088204" y="5811604"/>
            <a:ext cx="797392" cy="492592"/>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144000" y="56769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0"/>
          </p:cNvCxnSpPr>
          <p:nvPr/>
        </p:nvCxnSpPr>
        <p:spPr>
          <a:xfrm flipV="1">
            <a:off x="6819900" y="58674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886700" y="5867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979799" y="58674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7"/>
            <a:endCxn id="24" idx="3"/>
          </p:cNvCxnSpPr>
          <p:nvPr/>
        </p:nvCxnSpPr>
        <p:spPr>
          <a:xfrm flipV="1">
            <a:off x="6954604" y="5811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3" idx="5"/>
            <a:endCxn id="26" idx="1"/>
          </p:cNvCxnSpPr>
          <p:nvPr/>
        </p:nvCxnSpPr>
        <p:spPr>
          <a:xfrm>
            <a:off x="6954604" y="5811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4" idx="5"/>
            <a:endCxn id="27" idx="1"/>
          </p:cNvCxnSpPr>
          <p:nvPr/>
        </p:nvCxnSpPr>
        <p:spPr>
          <a:xfrm>
            <a:off x="8021404" y="5811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721783" y="5867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43800" y="1"/>
            <a:ext cx="3124200" cy="1538883"/>
          </a:xfrm>
          <a:prstGeom prst="rect">
            <a:avLst/>
          </a:prstGeom>
          <a:noFill/>
          <a:ln w="9525">
            <a:solidFill>
              <a:schemeClr val="tx1"/>
            </a:solidFill>
          </a:ln>
        </p:spPr>
        <p:txBody>
          <a:bodyPr wrap="square" rtlCol="0">
            <a:spAutoFit/>
          </a:bodyPr>
          <a:lstStyle/>
          <a:p>
            <a:pPr>
              <a:defRPr/>
            </a:pPr>
            <a:r>
              <a:rPr lang="en-US" sz="1400" dirty="0">
                <a:solidFill>
                  <a:prstClr val="black"/>
                </a:solidFill>
                <a:latin typeface="Calibri"/>
              </a:rPr>
              <a:t>Node u will be:</a:t>
            </a:r>
          </a:p>
          <a:p>
            <a:pPr>
              <a:defRPr/>
            </a:pPr>
            <a:r>
              <a:rPr lang="en-US" sz="1400" dirty="0">
                <a:solidFill>
                  <a:prstClr val="black"/>
                </a:solidFill>
                <a:latin typeface="Calibri"/>
              </a:rPr>
              <a:t>- WHITE before time d[u], </a:t>
            </a:r>
          </a:p>
          <a:p>
            <a:pPr>
              <a:defRPr/>
            </a:pPr>
            <a:r>
              <a:rPr lang="en-US" sz="1400" dirty="0">
                <a:solidFill>
                  <a:prstClr val="black"/>
                </a:solidFill>
                <a:latin typeface="Calibri"/>
              </a:rPr>
              <a:t>- GRAY between d[u] and finish[u], </a:t>
            </a:r>
          </a:p>
          <a:p>
            <a:pPr>
              <a:defRPr/>
            </a:pPr>
            <a:r>
              <a:rPr lang="en-US" sz="1400" dirty="0">
                <a:solidFill>
                  <a:prstClr val="black"/>
                </a:solidFill>
                <a:latin typeface="Calibri"/>
              </a:rPr>
              <a:t>- BLACK after finish[u]</a:t>
            </a:r>
          </a:p>
          <a:p>
            <a:pPr marL="285750" indent="-285750">
              <a:buFontTx/>
              <a:buChar char="-"/>
              <a:defRPr/>
            </a:pPr>
            <a:endParaRPr lang="en-US" sz="1400" dirty="0">
              <a:solidFill>
                <a:prstClr val="black"/>
              </a:solidFill>
              <a:latin typeface="Calibri"/>
            </a:endParaRPr>
          </a:p>
          <a:p>
            <a:pPr marL="285750" indent="-285750">
              <a:buFontTx/>
              <a:buChar char="-"/>
              <a:defRPr/>
            </a:pPr>
            <a:endParaRPr lang="en-US" sz="1200" dirty="0">
              <a:solidFill>
                <a:prstClr val="black"/>
              </a:solidFill>
              <a:latin typeface="Calibri"/>
            </a:endParaRPr>
          </a:p>
          <a:p>
            <a:pPr marL="285750" indent="-285750">
              <a:buFontTx/>
              <a:buChar char="-"/>
              <a:defRPr/>
            </a:pPr>
            <a:endParaRPr lang="en-US" sz="1200" dirty="0">
              <a:solidFill>
                <a:prstClr val="black"/>
              </a:solidFill>
              <a:latin typeface="Calibri"/>
            </a:endParaRPr>
          </a:p>
        </p:txBody>
      </p:sp>
      <p:grpSp>
        <p:nvGrpSpPr>
          <p:cNvPr id="7" name="Group 6"/>
          <p:cNvGrpSpPr/>
          <p:nvPr/>
        </p:nvGrpSpPr>
        <p:grpSpPr>
          <a:xfrm>
            <a:off x="7848600" y="838200"/>
            <a:ext cx="2438400" cy="609600"/>
            <a:chOff x="6324600" y="838200"/>
            <a:chExt cx="2438400" cy="609600"/>
          </a:xfrm>
        </p:grpSpPr>
        <p:cxnSp>
          <p:nvCxnSpPr>
            <p:cNvPr id="8" name="Straight Connector 7"/>
            <p:cNvCxnSpPr/>
            <p:nvPr/>
          </p:nvCxnSpPr>
          <p:spPr>
            <a:xfrm>
              <a:off x="6324600" y="1083754"/>
              <a:ext cx="24384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60277" y="1007554"/>
              <a:ext cx="0" cy="1354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886700" y="1007554"/>
              <a:ext cx="0" cy="13544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62700" y="849296"/>
              <a:ext cx="606256" cy="276999"/>
            </a:xfrm>
            <a:prstGeom prst="rect">
              <a:avLst/>
            </a:prstGeom>
            <a:noFill/>
          </p:spPr>
          <p:txBody>
            <a:bodyPr wrap="none" rtlCol="0">
              <a:spAutoFit/>
            </a:bodyPr>
            <a:lstStyle/>
            <a:p>
              <a:pPr>
                <a:defRPr/>
              </a:pPr>
              <a:r>
                <a:rPr lang="en-US" sz="1200" dirty="0">
                  <a:solidFill>
                    <a:prstClr val="black"/>
                  </a:solidFill>
                  <a:latin typeface="Calibri"/>
                </a:rPr>
                <a:t>WHITE</a:t>
              </a:r>
            </a:p>
          </p:txBody>
        </p:sp>
        <p:sp>
          <p:nvSpPr>
            <p:cNvPr id="43" name="TextBox 42"/>
            <p:cNvSpPr txBox="1"/>
            <p:nvPr/>
          </p:nvSpPr>
          <p:spPr>
            <a:xfrm>
              <a:off x="7205005" y="838200"/>
              <a:ext cx="519629" cy="276999"/>
            </a:xfrm>
            <a:prstGeom prst="rect">
              <a:avLst/>
            </a:prstGeom>
            <a:noFill/>
          </p:spPr>
          <p:txBody>
            <a:bodyPr wrap="none" rtlCol="0">
              <a:spAutoFit/>
            </a:bodyPr>
            <a:lstStyle/>
            <a:p>
              <a:pPr>
                <a:defRPr/>
              </a:pPr>
              <a:r>
                <a:rPr lang="en-US" sz="1200" dirty="0">
                  <a:solidFill>
                    <a:prstClr val="black"/>
                  </a:solidFill>
                  <a:latin typeface="Calibri"/>
                </a:rPr>
                <a:t>GRAY</a:t>
              </a:r>
            </a:p>
          </p:txBody>
        </p:sp>
        <p:sp>
          <p:nvSpPr>
            <p:cNvPr id="44" name="TextBox 43"/>
            <p:cNvSpPr txBox="1"/>
            <p:nvPr/>
          </p:nvSpPr>
          <p:spPr>
            <a:xfrm>
              <a:off x="7969809" y="838200"/>
              <a:ext cx="582660" cy="276999"/>
            </a:xfrm>
            <a:prstGeom prst="rect">
              <a:avLst/>
            </a:prstGeom>
            <a:noFill/>
          </p:spPr>
          <p:txBody>
            <a:bodyPr wrap="none" rtlCol="0">
              <a:spAutoFit/>
            </a:bodyPr>
            <a:lstStyle/>
            <a:p>
              <a:pPr>
                <a:defRPr/>
              </a:pPr>
              <a:r>
                <a:rPr lang="en-US" sz="1200" dirty="0">
                  <a:solidFill>
                    <a:prstClr val="black"/>
                  </a:solidFill>
                  <a:latin typeface="Calibri"/>
                </a:rPr>
                <a:t>BLACK</a:t>
              </a:r>
            </a:p>
          </p:txBody>
        </p:sp>
        <p:sp>
          <p:nvSpPr>
            <p:cNvPr id="45" name="TextBox 44"/>
            <p:cNvSpPr txBox="1"/>
            <p:nvPr/>
          </p:nvSpPr>
          <p:spPr>
            <a:xfrm>
              <a:off x="6905367" y="1140023"/>
              <a:ext cx="482824" cy="307777"/>
            </a:xfrm>
            <a:prstGeom prst="rect">
              <a:avLst/>
            </a:prstGeom>
            <a:noFill/>
          </p:spPr>
          <p:txBody>
            <a:bodyPr wrap="none" rtlCol="0">
              <a:spAutoFit/>
            </a:bodyPr>
            <a:lstStyle/>
            <a:p>
              <a:pPr>
                <a:defRPr/>
              </a:pPr>
              <a:r>
                <a:rPr lang="en-US" sz="1400" dirty="0">
                  <a:solidFill>
                    <a:prstClr val="black"/>
                  </a:solidFill>
                  <a:latin typeface="Calibri"/>
                </a:rPr>
                <a:t>d[u]</a:t>
              </a:r>
            </a:p>
          </p:txBody>
        </p:sp>
        <p:sp>
          <p:nvSpPr>
            <p:cNvPr id="46" name="TextBox 45"/>
            <p:cNvSpPr txBox="1"/>
            <p:nvPr/>
          </p:nvSpPr>
          <p:spPr>
            <a:xfrm>
              <a:off x="7543800" y="1140023"/>
              <a:ext cx="785793" cy="307777"/>
            </a:xfrm>
            <a:prstGeom prst="rect">
              <a:avLst/>
            </a:prstGeom>
            <a:noFill/>
          </p:spPr>
          <p:txBody>
            <a:bodyPr wrap="none" rtlCol="0">
              <a:spAutoFit/>
            </a:bodyPr>
            <a:lstStyle/>
            <a:p>
              <a:pPr>
                <a:defRPr/>
              </a:pPr>
              <a:r>
                <a:rPr lang="en-US" sz="1400" dirty="0">
                  <a:solidFill>
                    <a:prstClr val="black"/>
                  </a:solidFill>
                  <a:latin typeface="Calibri"/>
                </a:rPr>
                <a:t>finish[u]</a:t>
              </a:r>
            </a:p>
          </p:txBody>
        </p:sp>
      </p:grpSp>
      <p:sp>
        <p:nvSpPr>
          <p:cNvPr id="47" name="TextBox 46"/>
          <p:cNvSpPr txBox="1"/>
          <p:nvPr/>
        </p:nvSpPr>
        <p:spPr>
          <a:xfrm>
            <a:off x="3429000" y="6629401"/>
            <a:ext cx="3066930" cy="276999"/>
          </a:xfrm>
          <a:prstGeom prst="rect">
            <a:avLst/>
          </a:prstGeom>
          <a:noFill/>
        </p:spPr>
        <p:txBody>
          <a:bodyPr wrap="none" rtlCol="0">
            <a:spAutoFit/>
          </a:bodyPr>
          <a:lstStyle/>
          <a:p>
            <a:pPr>
              <a:defRPr/>
            </a:pPr>
            <a:r>
              <a:rPr lang="en-US" sz="1200" dirty="0">
                <a:solidFill>
                  <a:prstClr val="black"/>
                </a:solidFill>
                <a:latin typeface="Calibri"/>
              </a:rPr>
              <a:t>(See CLRS page 605 for step-by-step example.)</a:t>
            </a:r>
          </a:p>
        </p:txBody>
      </p:sp>
      <p:graphicFrame>
        <p:nvGraphicFramePr>
          <p:cNvPr id="13" name="Table 12"/>
          <p:cNvGraphicFramePr>
            <a:graphicFrameLocks noGrp="1"/>
          </p:cNvGraphicFramePr>
          <p:nvPr>
            <p:extLst/>
          </p:nvPr>
        </p:nvGraphicFramePr>
        <p:xfrm>
          <a:off x="7863871" y="2738104"/>
          <a:ext cx="2743201" cy="23774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1">
                  <a:extLst>
                    <a:ext uri="{9D8B030D-6E8A-4147-A177-3AD203B41FA5}">
                      <a16:colId xmlns:a16="http://schemas.microsoft.com/office/drawing/2014/main" val="20003"/>
                    </a:ext>
                  </a:extLst>
                </a:gridCol>
              </a:tblGrid>
              <a:tr h="309705">
                <a:tc>
                  <a:txBody>
                    <a:bodyPr/>
                    <a:lstStyle/>
                    <a:p>
                      <a:r>
                        <a:rPr lang="en-US" sz="1200" dirty="0"/>
                        <a:t>Visited vertex</a:t>
                      </a:r>
                    </a:p>
                  </a:txBody>
                  <a:tcPr/>
                </a:tc>
                <a:tc>
                  <a:txBody>
                    <a:bodyPr/>
                    <a:lstStyle/>
                    <a:p>
                      <a:r>
                        <a:rPr lang="en-US" sz="1200" dirty="0" err="1"/>
                        <a:t>Pred</a:t>
                      </a:r>
                      <a:endParaRPr lang="en-US" sz="1200" dirty="0"/>
                    </a:p>
                  </a:txBody>
                  <a:tcPr/>
                </a:tc>
                <a:tc>
                  <a:txBody>
                    <a:bodyPr/>
                    <a:lstStyle/>
                    <a:p>
                      <a:r>
                        <a:rPr lang="en-US" sz="1200" dirty="0"/>
                        <a:t>Start</a:t>
                      </a:r>
                    </a:p>
                  </a:txBody>
                  <a:tcPr/>
                </a:tc>
                <a:tc>
                  <a:txBody>
                    <a:bodyPr/>
                    <a:lstStyle/>
                    <a:p>
                      <a:r>
                        <a:rPr lang="en-US" sz="1200" dirty="0"/>
                        <a:t>Finish</a:t>
                      </a:r>
                    </a:p>
                  </a:txBody>
                  <a:tcPr/>
                </a:tc>
                <a:extLst>
                  <a:ext uri="{0D108BD9-81ED-4DB2-BD59-A6C34878D82A}">
                    <a16:rowId xmlns:a16="http://schemas.microsoft.com/office/drawing/2014/main" val="10000"/>
                  </a:ext>
                </a:extLst>
              </a:tr>
              <a:tr h="182179">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182179">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182179">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182179">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182179">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5"/>
                  </a:ext>
                </a:extLst>
              </a:tr>
              <a:tr h="182179">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6"/>
                  </a:ext>
                </a:extLst>
              </a:tr>
              <a:tr h="182179">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p:sp>
        <p:nvSpPr>
          <p:cNvPr id="53" name="TextBox 52"/>
          <p:cNvSpPr txBox="1"/>
          <p:nvPr/>
        </p:nvSpPr>
        <p:spPr>
          <a:xfrm>
            <a:off x="7391401" y="5224047"/>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graphicFrame>
        <p:nvGraphicFramePr>
          <p:cNvPr id="9" name="Table 8"/>
          <p:cNvGraphicFramePr>
            <a:graphicFrameLocks noGrp="1"/>
          </p:cNvGraphicFramePr>
          <p:nvPr>
            <p:extLst/>
          </p:nvPr>
        </p:nvGraphicFramePr>
        <p:xfrm>
          <a:off x="7238070" y="1845506"/>
          <a:ext cx="3348243" cy="823317"/>
        </p:xfrm>
        <a:graphic>
          <a:graphicData uri="http://schemas.openxmlformats.org/drawingml/2006/table">
            <a:tbl>
              <a:tblPr firstRow="1" bandRow="1">
                <a:tableStyleId>{5940675A-B579-460E-94D1-54222C63F5DA}</a:tableStyleId>
              </a:tblPr>
              <a:tblGrid>
                <a:gridCol w="113844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274439">
                <a:tc>
                  <a:txBody>
                    <a:bodyPr/>
                    <a:lstStyle/>
                    <a:p>
                      <a:pPr>
                        <a:lnSpc>
                          <a:spcPts val="1440"/>
                        </a:lnSpc>
                      </a:pPr>
                      <a:r>
                        <a:rPr lang="en-US" sz="1200" dirty="0"/>
                        <a:t>Representation</a:t>
                      </a:r>
                    </a:p>
                  </a:txBody>
                  <a:tcPr/>
                </a:tc>
                <a:tc>
                  <a:txBody>
                    <a:bodyPr/>
                    <a:lstStyle/>
                    <a:p>
                      <a:pPr>
                        <a:lnSpc>
                          <a:spcPts val="1440"/>
                        </a:lnSpc>
                      </a:pPr>
                      <a:r>
                        <a:rPr lang="en-US" sz="1200" dirty="0"/>
                        <a:t>DFS</a:t>
                      </a:r>
                    </a:p>
                  </a:txBody>
                  <a:tcPr/>
                </a:tc>
                <a:tc>
                  <a:txBody>
                    <a:bodyPr/>
                    <a:lstStyle/>
                    <a:p>
                      <a:pPr>
                        <a:lnSpc>
                          <a:spcPts val="1440"/>
                        </a:lnSpc>
                      </a:pPr>
                      <a:r>
                        <a:rPr lang="en-US" sz="1200" dirty="0"/>
                        <a:t>DFS-Visit(</a:t>
                      </a:r>
                      <a:r>
                        <a:rPr lang="en-US" sz="1200" dirty="0" err="1"/>
                        <a:t>G,u</a:t>
                      </a:r>
                      <a:r>
                        <a:rPr lang="en-US" sz="1200" dirty="0"/>
                        <a:t>)</a:t>
                      </a:r>
                    </a:p>
                  </a:txBody>
                  <a:tcPr/>
                </a:tc>
                <a:extLst>
                  <a:ext uri="{0D108BD9-81ED-4DB2-BD59-A6C34878D82A}">
                    <a16:rowId xmlns:a16="http://schemas.microsoft.com/office/drawing/2014/main" val="10000"/>
                  </a:ext>
                </a:extLst>
              </a:tr>
              <a:tr h="274439">
                <a:tc>
                  <a:txBody>
                    <a:bodyPr/>
                    <a:lstStyle/>
                    <a:p>
                      <a:pPr>
                        <a:lnSpc>
                          <a:spcPts val="1440"/>
                        </a:lnSpc>
                      </a:pPr>
                      <a:r>
                        <a:rPr lang="en-US" sz="1200" dirty="0" err="1"/>
                        <a:t>Adj</a:t>
                      </a:r>
                      <a:r>
                        <a:rPr lang="en-US" sz="1200" dirty="0"/>
                        <a:t> LIST</a:t>
                      </a:r>
                    </a:p>
                  </a:txBody>
                  <a:tcPr/>
                </a:tc>
                <a:tc>
                  <a:txBody>
                    <a:bodyPr/>
                    <a:lstStyle/>
                    <a:p>
                      <a:pPr>
                        <a:lnSpc>
                          <a:spcPts val="1440"/>
                        </a:lnSpc>
                      </a:pPr>
                      <a:r>
                        <a:rPr lang="el-GR" sz="1200" dirty="0"/>
                        <a:t>Θ</a:t>
                      </a:r>
                      <a:r>
                        <a:rPr lang="en-US" sz="1200" dirty="0"/>
                        <a:t>(|V|+|E|)</a:t>
                      </a:r>
                    </a:p>
                  </a:txBody>
                  <a:tcPr/>
                </a:tc>
                <a:tc>
                  <a:txBody>
                    <a:bodyPr/>
                    <a:lstStyle/>
                    <a:p>
                      <a:pPr>
                        <a:lnSpc>
                          <a:spcPts val="1440"/>
                        </a:lnSpc>
                      </a:pPr>
                      <a:r>
                        <a:rPr lang="el-GR" sz="1200" dirty="0"/>
                        <a:t>Θ</a:t>
                      </a:r>
                      <a:r>
                        <a:rPr lang="en-US" sz="1200" dirty="0"/>
                        <a:t>(neighbors of u)</a:t>
                      </a:r>
                    </a:p>
                  </a:txBody>
                  <a:tcPr/>
                </a:tc>
                <a:extLst>
                  <a:ext uri="{0D108BD9-81ED-4DB2-BD59-A6C34878D82A}">
                    <a16:rowId xmlns:a16="http://schemas.microsoft.com/office/drawing/2014/main" val="10001"/>
                  </a:ext>
                </a:extLst>
              </a:tr>
              <a:tr h="274439">
                <a:tc>
                  <a:txBody>
                    <a:bodyPr/>
                    <a:lstStyle/>
                    <a:p>
                      <a:pPr>
                        <a:lnSpc>
                          <a:spcPts val="1440"/>
                        </a:lnSpc>
                      </a:pPr>
                      <a:r>
                        <a:rPr lang="en-US" sz="1200" dirty="0" err="1"/>
                        <a:t>Adj</a:t>
                      </a:r>
                      <a:r>
                        <a:rPr lang="en-US" sz="1200" dirty="0"/>
                        <a:t> MATRIX</a:t>
                      </a:r>
                    </a:p>
                  </a:txBody>
                  <a:tcPr/>
                </a:tc>
                <a:tc>
                  <a:txBody>
                    <a:bodyPr/>
                    <a:lstStyle/>
                    <a:p>
                      <a:pPr>
                        <a:lnSpc>
                          <a:spcPts val="1440"/>
                        </a:lnSpc>
                      </a:pPr>
                      <a:r>
                        <a:rPr lang="el-GR" sz="1200" dirty="0"/>
                        <a:t>Θ</a:t>
                      </a:r>
                      <a:r>
                        <a:rPr lang="en-US" sz="1200" dirty="0"/>
                        <a:t>(|V|</a:t>
                      </a:r>
                      <a:r>
                        <a:rPr lang="en-US" sz="1200" baseline="30000" dirty="0"/>
                        <a:t>2</a:t>
                      </a:r>
                      <a:r>
                        <a:rPr lang="en-US" sz="1200" dirty="0"/>
                        <a:t>)</a:t>
                      </a:r>
                    </a:p>
                  </a:txBody>
                  <a:tcPr/>
                </a:tc>
                <a:tc>
                  <a:txBody>
                    <a:bodyPr/>
                    <a:lstStyle/>
                    <a:p>
                      <a:pPr>
                        <a:lnSpc>
                          <a:spcPts val="1440"/>
                        </a:lnSpc>
                      </a:pPr>
                      <a:r>
                        <a:rPr lang="el-GR" sz="1200" dirty="0"/>
                        <a:t>Θ</a:t>
                      </a:r>
                      <a:r>
                        <a:rPr lang="en-US" sz="1200" dirty="0"/>
                        <a:t>(|V|)</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596990" y="4572001"/>
            <a:ext cx="718210" cy="461665"/>
          </a:xfrm>
          <a:prstGeom prst="rect">
            <a:avLst/>
          </a:prstGeom>
          <a:noFill/>
        </p:spPr>
        <p:txBody>
          <a:bodyPr wrap="none" rtlCol="0">
            <a:spAutoFit/>
          </a:bodyPr>
          <a:lstStyle/>
          <a:p>
            <a:pPr>
              <a:defRPr/>
            </a:pPr>
            <a:r>
              <a:rPr lang="en-US" sz="1200" dirty="0">
                <a:solidFill>
                  <a:prstClr val="black"/>
                </a:solidFill>
                <a:latin typeface="Calibri"/>
              </a:rPr>
              <a:t>Discover</a:t>
            </a:r>
          </a:p>
          <a:p>
            <a:pPr>
              <a:defRPr/>
            </a:pPr>
            <a:r>
              <a:rPr lang="en-US" sz="1200" dirty="0">
                <a:solidFill>
                  <a:prstClr val="black"/>
                </a:solidFill>
                <a:latin typeface="Calibri"/>
              </a:rPr>
              <a:t>time</a:t>
            </a:r>
          </a:p>
        </p:txBody>
      </p:sp>
      <p:sp>
        <p:nvSpPr>
          <p:cNvPr id="48" name="TextBox 47"/>
          <p:cNvSpPr txBox="1"/>
          <p:nvPr/>
        </p:nvSpPr>
        <p:spPr>
          <a:xfrm>
            <a:off x="7278984" y="4583602"/>
            <a:ext cx="569616" cy="461665"/>
          </a:xfrm>
          <a:prstGeom prst="rect">
            <a:avLst/>
          </a:prstGeom>
          <a:noFill/>
        </p:spPr>
        <p:txBody>
          <a:bodyPr wrap="square" rtlCol="0">
            <a:spAutoFit/>
          </a:bodyPr>
          <a:lstStyle/>
          <a:p>
            <a:pPr>
              <a:defRPr/>
            </a:pPr>
            <a:r>
              <a:rPr lang="en-US" sz="1200" dirty="0">
                <a:solidFill>
                  <a:prstClr val="black"/>
                </a:solidFill>
                <a:latin typeface="Calibri"/>
              </a:rPr>
              <a:t>Finish time</a:t>
            </a:r>
          </a:p>
        </p:txBody>
      </p:sp>
      <p:cxnSp>
        <p:nvCxnSpPr>
          <p:cNvPr id="15" name="Straight Arrow Connector 14"/>
          <p:cNvCxnSpPr>
            <a:stCxn id="6" idx="2"/>
            <a:endCxn id="60" idx="0"/>
          </p:cNvCxnSpPr>
          <p:nvPr/>
        </p:nvCxnSpPr>
        <p:spPr>
          <a:xfrm flipH="1">
            <a:off x="6819901" y="5033665"/>
            <a:ext cx="136195" cy="159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172098" y="4976751"/>
            <a:ext cx="281248" cy="270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6"/>
            <a:endCxn id="29" idx="4"/>
          </p:cNvCxnSpPr>
          <p:nvPr/>
        </p:nvCxnSpPr>
        <p:spPr>
          <a:xfrm flipV="1">
            <a:off x="9144000" y="5867400"/>
            <a:ext cx="876300" cy="571500"/>
          </a:xfrm>
          <a:prstGeom prst="line">
            <a:avLst/>
          </a:prstGeom>
          <a:ln w="28575">
            <a:solidFill>
              <a:schemeClr val="accent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465468" y="5224047"/>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9" name="TextBox 58"/>
          <p:cNvSpPr txBox="1"/>
          <p:nvPr/>
        </p:nvSpPr>
        <p:spPr>
          <a:xfrm>
            <a:off x="9570368" y="51816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0" name="TextBox 59"/>
          <p:cNvSpPr txBox="1"/>
          <p:nvPr/>
        </p:nvSpPr>
        <p:spPr>
          <a:xfrm>
            <a:off x="6309184" y="519269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1" name="TextBox 60"/>
          <p:cNvSpPr txBox="1"/>
          <p:nvPr/>
        </p:nvSpPr>
        <p:spPr>
          <a:xfrm>
            <a:off x="6150670" y="4786164"/>
            <a:ext cx="472758" cy="276999"/>
          </a:xfrm>
          <a:prstGeom prst="rect">
            <a:avLst/>
          </a:prstGeom>
          <a:noFill/>
        </p:spPr>
        <p:txBody>
          <a:bodyPr wrap="none" rtlCol="0">
            <a:spAutoFit/>
          </a:bodyPr>
          <a:lstStyle/>
          <a:p>
            <a:pPr>
              <a:defRPr/>
            </a:pPr>
            <a:r>
              <a:rPr lang="en-US" sz="1200" dirty="0" err="1">
                <a:solidFill>
                  <a:prstClr val="black"/>
                </a:solidFill>
                <a:latin typeface="Calibri"/>
              </a:rPr>
              <a:t>pred</a:t>
            </a:r>
            <a:endParaRPr lang="en-US" sz="1200" dirty="0">
              <a:solidFill>
                <a:prstClr val="black"/>
              </a:solidFill>
              <a:latin typeface="Calibri"/>
            </a:endParaRPr>
          </a:p>
        </p:txBody>
      </p:sp>
      <p:cxnSp>
        <p:nvCxnSpPr>
          <p:cNvPr id="62" name="Straight Arrow Connector 61"/>
          <p:cNvCxnSpPr>
            <a:stCxn id="61" idx="2"/>
          </p:cNvCxnSpPr>
          <p:nvPr/>
        </p:nvCxnSpPr>
        <p:spPr>
          <a:xfrm>
            <a:off x="6387050" y="5063162"/>
            <a:ext cx="84125" cy="160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400801" y="65532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4" name="TextBox 63"/>
          <p:cNvSpPr txBox="1"/>
          <p:nvPr/>
        </p:nvSpPr>
        <p:spPr>
          <a:xfrm>
            <a:off x="7589168" y="65502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5" name="TextBox 64"/>
          <p:cNvSpPr txBox="1"/>
          <p:nvPr/>
        </p:nvSpPr>
        <p:spPr>
          <a:xfrm>
            <a:off x="8808368" y="65532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12" name="TextBox 11"/>
          <p:cNvSpPr txBox="1"/>
          <p:nvPr/>
        </p:nvSpPr>
        <p:spPr>
          <a:xfrm>
            <a:off x="5391150" y="720805"/>
            <a:ext cx="2076450" cy="830997"/>
          </a:xfrm>
          <a:prstGeom prst="rect">
            <a:avLst/>
          </a:prstGeom>
          <a:noFill/>
          <a:ln>
            <a:solidFill>
              <a:schemeClr val="bg1">
                <a:lumMod val="65000"/>
              </a:schemeClr>
            </a:solidFill>
          </a:ln>
        </p:spPr>
        <p:txBody>
          <a:bodyPr wrap="square" rtlCol="0">
            <a:spAutoFit/>
          </a:bodyPr>
          <a:lstStyle/>
          <a:p>
            <a:pPr>
              <a:defRPr/>
            </a:pPr>
            <a:r>
              <a:rPr lang="en-US" sz="1200" i="1" dirty="0">
                <a:solidFill>
                  <a:prstClr val="black"/>
                </a:solidFill>
                <a:latin typeface="Calibri"/>
              </a:rPr>
              <a:t>When coding you can use any convention to represent the colors: strings, chars(w/b/g), </a:t>
            </a:r>
            <a:r>
              <a:rPr lang="en-US" sz="1200" i="1" dirty="0" err="1">
                <a:solidFill>
                  <a:prstClr val="black"/>
                </a:solidFill>
                <a:latin typeface="Calibri"/>
              </a:rPr>
              <a:t>int</a:t>
            </a:r>
            <a:r>
              <a:rPr lang="en-US" sz="1200" i="1" dirty="0">
                <a:solidFill>
                  <a:prstClr val="black"/>
                </a:solidFill>
                <a:latin typeface="Calibri"/>
              </a:rPr>
              <a:t> (0,1,2), etc.</a:t>
            </a:r>
          </a:p>
        </p:txBody>
      </p:sp>
      <p:sp>
        <p:nvSpPr>
          <p:cNvPr id="51" name="TextBox 50"/>
          <p:cNvSpPr txBox="1"/>
          <p:nvPr/>
        </p:nvSpPr>
        <p:spPr>
          <a:xfrm>
            <a:off x="5391151" y="1600201"/>
            <a:ext cx="1847849" cy="646331"/>
          </a:xfrm>
          <a:prstGeom prst="rect">
            <a:avLst/>
          </a:prstGeom>
          <a:noFill/>
          <a:ln>
            <a:solidFill>
              <a:schemeClr val="bg1">
                <a:lumMod val="65000"/>
              </a:schemeClr>
            </a:solidFill>
          </a:ln>
        </p:spPr>
        <p:txBody>
          <a:bodyPr wrap="square" rtlCol="0">
            <a:spAutoFit/>
          </a:bodyPr>
          <a:lstStyle/>
          <a:p>
            <a:pPr>
              <a:defRPr/>
            </a:pPr>
            <a:r>
              <a:rPr lang="en-US" sz="1200" i="1" dirty="0">
                <a:solidFill>
                  <a:prstClr val="black"/>
                </a:solidFill>
                <a:latin typeface="Calibri"/>
              </a:rPr>
              <a:t>In the graph picture below, assume no answer means the initial values: NIL, -1,-1</a:t>
            </a:r>
          </a:p>
        </p:txBody>
      </p:sp>
      <p:sp>
        <p:nvSpPr>
          <p:cNvPr id="52" name="TextBox 51"/>
          <p:cNvSpPr txBox="1"/>
          <p:nvPr/>
        </p:nvSpPr>
        <p:spPr>
          <a:xfrm>
            <a:off x="6721783" y="2745489"/>
            <a:ext cx="1045266" cy="738664"/>
          </a:xfrm>
          <a:prstGeom prst="rect">
            <a:avLst/>
          </a:prstGeom>
          <a:noFill/>
          <a:ln w="19050">
            <a:solidFill>
              <a:schemeClr val="bg1">
                <a:lumMod val="50000"/>
              </a:schemeClr>
            </a:solidFill>
          </a:ln>
        </p:spPr>
        <p:txBody>
          <a:bodyPr wrap="square" rtlCol="0">
            <a:spAutoFit/>
          </a:bodyPr>
          <a:lstStyle/>
          <a:p>
            <a:pPr>
              <a:defRPr/>
            </a:pPr>
            <a:r>
              <a:rPr lang="en-US" sz="1400" dirty="0">
                <a:solidFill>
                  <a:prstClr val="black"/>
                </a:solidFill>
                <a:latin typeface="Calibri"/>
              </a:rPr>
              <a:t>Space complexity: O(V)</a:t>
            </a:r>
          </a:p>
        </p:txBody>
      </p:sp>
      <p:sp>
        <p:nvSpPr>
          <p:cNvPr id="54" name="TextBox 53"/>
          <p:cNvSpPr txBox="1"/>
          <p:nvPr/>
        </p:nvSpPr>
        <p:spPr>
          <a:xfrm>
            <a:off x="7880981" y="1587376"/>
            <a:ext cx="1489125" cy="307777"/>
          </a:xfrm>
          <a:prstGeom prst="rect">
            <a:avLst/>
          </a:prstGeom>
          <a:noFill/>
          <a:ln w="19050">
            <a:noFill/>
          </a:ln>
        </p:spPr>
        <p:txBody>
          <a:bodyPr wrap="square" rtlCol="0">
            <a:spAutoFit/>
          </a:bodyPr>
          <a:lstStyle/>
          <a:p>
            <a:pPr>
              <a:defRPr/>
            </a:pPr>
            <a:r>
              <a:rPr lang="en-US" sz="1400" dirty="0">
                <a:solidFill>
                  <a:prstClr val="black"/>
                </a:solidFill>
                <a:latin typeface="Calibri"/>
              </a:rPr>
              <a:t>Time complexity:</a:t>
            </a:r>
          </a:p>
        </p:txBody>
      </p:sp>
    </p:spTree>
    <p:extLst>
      <p:ext uri="{BB962C8B-B14F-4D97-AF65-F5344CB8AC3E}">
        <p14:creationId xmlns:p14="http://schemas.microsoft.com/office/powerpoint/2010/main" val="411802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1"/>
            <a:ext cx="1917476" cy="628710"/>
          </a:xfrm>
        </p:spPr>
        <p:txBody>
          <a:bodyPr/>
          <a:lstStyle/>
          <a:p>
            <a:r>
              <a:rPr lang="en-US" sz="3200" dirty="0"/>
              <a:t>Graphs</a:t>
            </a:r>
          </a:p>
        </p:txBody>
      </p:sp>
      <p:sp>
        <p:nvSpPr>
          <p:cNvPr id="3" name="Content Placeholder 2"/>
          <p:cNvSpPr>
            <a:spLocks noGrp="1"/>
          </p:cNvSpPr>
          <p:nvPr>
            <p:ph idx="1"/>
          </p:nvPr>
        </p:nvSpPr>
        <p:spPr>
          <a:xfrm>
            <a:off x="1524000" y="304800"/>
            <a:ext cx="7200865" cy="6553200"/>
          </a:xfrm>
        </p:spPr>
        <p:txBody>
          <a:bodyPr/>
          <a:lstStyle/>
          <a:p>
            <a:r>
              <a:rPr lang="en-US" sz="2000" dirty="0"/>
              <a:t>G = (V,E)</a:t>
            </a:r>
            <a:endParaRPr lang="en-US" sz="700" dirty="0"/>
          </a:p>
          <a:p>
            <a:pPr lvl="1"/>
            <a:r>
              <a:rPr lang="en-US" sz="1600" dirty="0"/>
              <a:t>How many graphs are here?: </a:t>
            </a:r>
            <a:r>
              <a:rPr lang="en-US" sz="1600" u="sng" dirty="0"/>
              <a:t>   1     </a:t>
            </a:r>
            <a:r>
              <a:rPr lang="en-US" sz="1600" dirty="0"/>
              <a:t>  </a:t>
            </a:r>
            <a:r>
              <a:rPr lang="en-US" sz="1600" u="sng" dirty="0"/>
              <a:t>  </a:t>
            </a:r>
          </a:p>
          <a:p>
            <a:pPr lvl="1"/>
            <a:r>
              <a:rPr lang="en-US" sz="1600" dirty="0"/>
              <a:t>|V| = </a:t>
            </a:r>
            <a:r>
              <a:rPr lang="en-US" sz="1600" u="sng" dirty="0"/>
              <a:t>  8  </a:t>
            </a:r>
            <a:r>
              <a:rPr lang="en-US" sz="1600" dirty="0"/>
              <a:t>  ,  V: </a:t>
            </a:r>
            <a:r>
              <a:rPr lang="en-US" sz="1600" u="sng" dirty="0"/>
              <a:t>{ 0, 1, 2, 3, 4, 5, 6, 7 }</a:t>
            </a:r>
          </a:p>
          <a:p>
            <a:pPr lvl="1"/>
            <a:r>
              <a:rPr lang="en-US" sz="1600" dirty="0"/>
              <a:t>|E| = </a:t>
            </a:r>
            <a:r>
              <a:rPr lang="en-US" sz="1600" u="sng" dirty="0"/>
              <a:t>  7  </a:t>
            </a:r>
            <a:r>
              <a:rPr lang="en-US" sz="1600" dirty="0"/>
              <a:t>  , E: </a:t>
            </a:r>
            <a:r>
              <a:rPr lang="en-US" sz="1600" u="sng" dirty="0"/>
              <a:t>{ (0,2), (0,6), (0, 7), (3, 4), (3, 5), (4, 5), (6,7)}.</a:t>
            </a:r>
            <a:endParaRPr lang="en-US" sz="1600" dirty="0"/>
          </a:p>
          <a:p>
            <a:r>
              <a:rPr lang="en-US" sz="2000" dirty="0"/>
              <a:t>Paths</a:t>
            </a:r>
          </a:p>
          <a:p>
            <a:pPr lvl="1"/>
            <a:r>
              <a:rPr lang="en-US" sz="1600" dirty="0"/>
              <a:t>Are 2 and 7 connected? Yes: paths 2-0-6-7 or 2-0-7</a:t>
            </a:r>
          </a:p>
          <a:p>
            <a:pPr lvl="1"/>
            <a:r>
              <a:rPr lang="en-US" sz="1600" dirty="0"/>
              <a:t>Are 1 and 3 connected? No.</a:t>
            </a:r>
          </a:p>
          <a:p>
            <a:r>
              <a:rPr lang="en-US" sz="2000" dirty="0"/>
              <a:t>Cycle</a:t>
            </a:r>
          </a:p>
          <a:p>
            <a:pPr lvl="1"/>
            <a:r>
              <a:rPr lang="en-US" sz="1600" dirty="0"/>
              <a:t>A path from a node back to itself.</a:t>
            </a:r>
          </a:p>
          <a:p>
            <a:pPr lvl="1"/>
            <a:r>
              <a:rPr lang="en-US" sz="1600" dirty="0"/>
              <a:t>Any cycles here?   3-5-4-3, 0-6-7-0 </a:t>
            </a:r>
          </a:p>
          <a:p>
            <a:r>
              <a:rPr lang="en-US" sz="2000" dirty="0"/>
              <a:t>Directed / undirected   </a:t>
            </a:r>
          </a:p>
          <a:p>
            <a:r>
              <a:rPr lang="en-US" sz="2000" dirty="0"/>
              <a:t>Connected component (in undirected graphs)</a:t>
            </a:r>
          </a:p>
          <a:p>
            <a:pPr lvl="1"/>
            <a:r>
              <a:rPr lang="en-US" sz="1600" dirty="0"/>
              <a:t>A set of vertices </a:t>
            </a:r>
            <a:r>
              <a:rPr lang="en-US" sz="1600" dirty="0" err="1"/>
              <a:t>s.t.</a:t>
            </a:r>
            <a:r>
              <a:rPr lang="en-US" sz="1600" dirty="0"/>
              <a:t> for any two vertices, u and v, there is a path from u to v.</a:t>
            </a:r>
          </a:p>
          <a:p>
            <a:pPr lvl="1"/>
            <a:r>
              <a:rPr lang="en-US" sz="1600" dirty="0"/>
              <a:t>Here: Maximal: {1}, {3,4,5}, {2,0,6,7}.  Non-maximal {0,6,7}, {3,5},…</a:t>
            </a:r>
          </a:p>
          <a:p>
            <a:pPr lvl="1"/>
            <a:r>
              <a:rPr lang="en-US" sz="1600" i="1" dirty="0"/>
              <a:t>In directed graphs: strongly connected components</a:t>
            </a:r>
            <a:r>
              <a:rPr lang="en-US" sz="1600" dirty="0"/>
              <a:t>.</a:t>
            </a:r>
          </a:p>
          <a:p>
            <a:r>
              <a:rPr lang="en-US" sz="2000" dirty="0"/>
              <a:t>Degree of a vertex</a:t>
            </a:r>
          </a:p>
          <a:p>
            <a:pPr lvl="1"/>
            <a:r>
              <a:rPr lang="en-US" sz="1600" dirty="0"/>
              <a:t>Number of edges incident to the vertex (for undirected graphs).</a:t>
            </a:r>
          </a:p>
          <a:p>
            <a:pPr lvl="1"/>
            <a:r>
              <a:rPr lang="en-US" sz="1600" dirty="0"/>
              <a:t>Here:  degree(0) =  3,  degree(1) =  0  , degree(5) = 2</a:t>
            </a:r>
          </a:p>
          <a:p>
            <a:r>
              <a:rPr lang="en-US" sz="2000" dirty="0"/>
              <a:t>Sparse /dense</a:t>
            </a:r>
          </a:p>
          <a:p>
            <a:r>
              <a:rPr lang="en-US" sz="2000" dirty="0"/>
              <a:t>Representation: adjacency matrix, adjacency list</a:t>
            </a:r>
          </a:p>
          <a:p>
            <a:pPr marL="0" indent="0">
              <a:buNone/>
            </a:pPr>
            <a:endParaRPr lang="en-US" sz="2000" dirty="0"/>
          </a:p>
          <a:p>
            <a:endParaRPr lang="en-US" sz="2000" dirty="0">
              <a:solidFill>
                <a:srgbClr val="7030A0"/>
              </a:solidFill>
            </a:endParaRPr>
          </a:p>
          <a:p>
            <a:pPr marL="0" indent="0">
              <a:buNone/>
            </a:pPr>
            <a:endParaRPr lang="en-US" sz="1100" dirty="0">
              <a:solidFill>
                <a:srgbClr val="7030A0"/>
              </a:solidFill>
            </a:endParaRPr>
          </a:p>
          <a:p>
            <a:pPr marL="0" indent="0">
              <a:buNone/>
            </a:pPr>
            <a:endParaRPr lang="en-US" sz="2400" dirty="0"/>
          </a:p>
          <a:p>
            <a:pPr marL="0" indent="0">
              <a:buNone/>
            </a:pPr>
            <a:endParaRPr lang="en-US" sz="2400" dirty="0"/>
          </a:p>
          <a:p>
            <a:pPr lvl="1"/>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grpSp>
        <p:nvGrpSpPr>
          <p:cNvPr id="65" name="Group 64"/>
          <p:cNvGrpSpPr/>
          <p:nvPr/>
        </p:nvGrpSpPr>
        <p:grpSpPr>
          <a:xfrm>
            <a:off x="7467600" y="1056672"/>
            <a:ext cx="3200400" cy="2600929"/>
            <a:chOff x="864704" y="3048000"/>
            <a:chExt cx="4199854" cy="3144480"/>
          </a:xfrm>
        </p:grpSpPr>
        <p:grpSp>
          <p:nvGrpSpPr>
            <p:cNvPr id="7" name="Group 6"/>
            <p:cNvGrpSpPr/>
            <p:nvPr/>
          </p:nvGrpSpPr>
          <p:grpSpPr>
            <a:xfrm>
              <a:off x="2286000" y="3048000"/>
              <a:ext cx="457200" cy="562610"/>
              <a:chOff x="1676400" y="3424536"/>
              <a:chExt cx="457200" cy="562610"/>
            </a:xfrm>
          </p:grpSpPr>
          <p:sp>
            <p:nvSpPr>
              <p:cNvPr id="5" name="Oval 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76400" y="3429000"/>
                <a:ext cx="416358" cy="558146"/>
              </a:xfrm>
              <a:prstGeom prst="rect">
                <a:avLst/>
              </a:prstGeom>
              <a:noFill/>
            </p:spPr>
            <p:txBody>
              <a:bodyPr wrap="square" rtlCol="0">
                <a:spAutoFit/>
              </a:bodyPr>
              <a:lstStyle/>
              <a:p>
                <a:pPr algn="ctr"/>
                <a:r>
                  <a:rPr lang="en-US" sz="2400" dirty="0"/>
                  <a:t>0</a:t>
                </a:r>
              </a:p>
            </p:txBody>
          </p:sp>
        </p:grpSp>
        <p:grpSp>
          <p:nvGrpSpPr>
            <p:cNvPr id="8" name="Group 7"/>
            <p:cNvGrpSpPr/>
            <p:nvPr/>
          </p:nvGrpSpPr>
          <p:grpSpPr>
            <a:xfrm>
              <a:off x="2667000" y="4114800"/>
              <a:ext cx="457200" cy="562610"/>
              <a:chOff x="1676400" y="3424536"/>
              <a:chExt cx="457200" cy="562610"/>
            </a:xfrm>
          </p:grpSpPr>
          <p:sp>
            <p:nvSpPr>
              <p:cNvPr id="9" name="Oval 8"/>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3429000"/>
                <a:ext cx="416358" cy="558146"/>
              </a:xfrm>
              <a:prstGeom prst="rect">
                <a:avLst/>
              </a:prstGeom>
              <a:noFill/>
            </p:spPr>
            <p:txBody>
              <a:bodyPr wrap="square" rtlCol="0">
                <a:spAutoFit/>
              </a:bodyPr>
              <a:lstStyle/>
              <a:p>
                <a:pPr algn="ctr"/>
                <a:r>
                  <a:rPr lang="en-US" sz="2400" dirty="0"/>
                  <a:t>1</a:t>
                </a:r>
              </a:p>
            </p:txBody>
          </p:sp>
        </p:grpSp>
        <p:grpSp>
          <p:nvGrpSpPr>
            <p:cNvPr id="11" name="Group 10"/>
            <p:cNvGrpSpPr/>
            <p:nvPr/>
          </p:nvGrpSpPr>
          <p:grpSpPr>
            <a:xfrm>
              <a:off x="3429000" y="4563070"/>
              <a:ext cx="457200" cy="562610"/>
              <a:chOff x="1676400" y="3424536"/>
              <a:chExt cx="457200" cy="562610"/>
            </a:xfrm>
          </p:grpSpPr>
          <p:sp>
            <p:nvSpPr>
              <p:cNvPr id="12" name="Oval 11"/>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76400" y="3429000"/>
                <a:ext cx="416358" cy="558146"/>
              </a:xfrm>
              <a:prstGeom prst="rect">
                <a:avLst/>
              </a:prstGeom>
              <a:noFill/>
            </p:spPr>
            <p:txBody>
              <a:bodyPr wrap="square" rtlCol="0">
                <a:spAutoFit/>
              </a:bodyPr>
              <a:lstStyle/>
              <a:p>
                <a:pPr algn="ctr"/>
                <a:r>
                  <a:rPr lang="en-US" sz="2400" dirty="0"/>
                  <a:t>7</a:t>
                </a:r>
              </a:p>
            </p:txBody>
          </p:sp>
        </p:grpSp>
        <p:grpSp>
          <p:nvGrpSpPr>
            <p:cNvPr id="14" name="Group 13"/>
            <p:cNvGrpSpPr/>
            <p:nvPr/>
          </p:nvGrpSpPr>
          <p:grpSpPr>
            <a:xfrm>
              <a:off x="3810000" y="3810000"/>
              <a:ext cx="457200" cy="562610"/>
              <a:chOff x="1676400" y="3424536"/>
              <a:chExt cx="457200" cy="562610"/>
            </a:xfrm>
          </p:grpSpPr>
          <p:sp>
            <p:nvSpPr>
              <p:cNvPr id="15" name="Oval 1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76400" y="3429000"/>
                <a:ext cx="416358" cy="558146"/>
              </a:xfrm>
              <a:prstGeom prst="rect">
                <a:avLst/>
              </a:prstGeom>
              <a:noFill/>
            </p:spPr>
            <p:txBody>
              <a:bodyPr wrap="square" rtlCol="0">
                <a:spAutoFit/>
              </a:bodyPr>
              <a:lstStyle/>
              <a:p>
                <a:pPr algn="ctr"/>
                <a:r>
                  <a:rPr lang="en-US" sz="2400" dirty="0"/>
                  <a:t>2</a:t>
                </a:r>
              </a:p>
            </p:txBody>
          </p:sp>
        </p:grpSp>
        <p:grpSp>
          <p:nvGrpSpPr>
            <p:cNvPr id="17" name="Group 16"/>
            <p:cNvGrpSpPr/>
            <p:nvPr/>
          </p:nvGrpSpPr>
          <p:grpSpPr>
            <a:xfrm>
              <a:off x="864704" y="5486400"/>
              <a:ext cx="457200" cy="562610"/>
              <a:chOff x="1676400" y="3424536"/>
              <a:chExt cx="457200" cy="562610"/>
            </a:xfrm>
          </p:grpSpPr>
          <p:sp>
            <p:nvSpPr>
              <p:cNvPr id="18" name="Oval 17"/>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76400" y="3429000"/>
                <a:ext cx="416358" cy="558146"/>
              </a:xfrm>
              <a:prstGeom prst="rect">
                <a:avLst/>
              </a:prstGeom>
              <a:noFill/>
            </p:spPr>
            <p:txBody>
              <a:bodyPr wrap="square" rtlCol="0">
                <a:spAutoFit/>
              </a:bodyPr>
              <a:lstStyle/>
              <a:p>
                <a:pPr algn="ctr"/>
                <a:r>
                  <a:rPr lang="en-US" sz="2400" dirty="0"/>
                  <a:t>5</a:t>
                </a:r>
              </a:p>
            </p:txBody>
          </p:sp>
        </p:grpSp>
        <p:grpSp>
          <p:nvGrpSpPr>
            <p:cNvPr id="20" name="Group 19"/>
            <p:cNvGrpSpPr/>
            <p:nvPr/>
          </p:nvGrpSpPr>
          <p:grpSpPr>
            <a:xfrm>
              <a:off x="1951383" y="4800599"/>
              <a:ext cx="457200" cy="562610"/>
              <a:chOff x="1676400" y="3424536"/>
              <a:chExt cx="457200" cy="562610"/>
            </a:xfrm>
          </p:grpSpPr>
          <p:sp>
            <p:nvSpPr>
              <p:cNvPr id="21" name="Oval 2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76400" y="3429000"/>
                <a:ext cx="416358" cy="558146"/>
              </a:xfrm>
              <a:prstGeom prst="rect">
                <a:avLst/>
              </a:prstGeom>
              <a:noFill/>
            </p:spPr>
            <p:txBody>
              <a:bodyPr wrap="square" rtlCol="0">
                <a:spAutoFit/>
              </a:bodyPr>
              <a:lstStyle/>
              <a:p>
                <a:pPr algn="ctr"/>
                <a:r>
                  <a:rPr lang="en-US" sz="2400" dirty="0"/>
                  <a:t>3</a:t>
                </a:r>
              </a:p>
            </p:txBody>
          </p:sp>
        </p:grpSp>
        <p:grpSp>
          <p:nvGrpSpPr>
            <p:cNvPr id="23" name="Group 22"/>
            <p:cNvGrpSpPr/>
            <p:nvPr/>
          </p:nvGrpSpPr>
          <p:grpSpPr>
            <a:xfrm>
              <a:off x="3540558" y="5629870"/>
              <a:ext cx="457200" cy="562610"/>
              <a:chOff x="1676400" y="3424536"/>
              <a:chExt cx="457200" cy="562610"/>
            </a:xfrm>
          </p:grpSpPr>
          <p:sp>
            <p:nvSpPr>
              <p:cNvPr id="24" name="Oval 23"/>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676400" y="3429000"/>
                <a:ext cx="416358" cy="558146"/>
              </a:xfrm>
              <a:prstGeom prst="rect">
                <a:avLst/>
              </a:prstGeom>
              <a:noFill/>
            </p:spPr>
            <p:txBody>
              <a:bodyPr wrap="square" rtlCol="0">
                <a:spAutoFit/>
              </a:bodyPr>
              <a:lstStyle/>
              <a:p>
                <a:pPr algn="ctr"/>
                <a:r>
                  <a:rPr lang="en-US" sz="2400" dirty="0"/>
                  <a:t>4</a:t>
                </a:r>
              </a:p>
            </p:txBody>
          </p:sp>
        </p:grpSp>
        <p:grpSp>
          <p:nvGrpSpPr>
            <p:cNvPr id="26" name="Group 25"/>
            <p:cNvGrpSpPr/>
            <p:nvPr/>
          </p:nvGrpSpPr>
          <p:grpSpPr>
            <a:xfrm>
              <a:off x="4607358" y="3420069"/>
              <a:ext cx="457200" cy="562610"/>
              <a:chOff x="1676400" y="3424536"/>
              <a:chExt cx="457200" cy="562610"/>
            </a:xfrm>
          </p:grpSpPr>
          <p:sp>
            <p:nvSpPr>
              <p:cNvPr id="27" name="Oval 2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76400" y="3429000"/>
                <a:ext cx="416358" cy="558146"/>
              </a:xfrm>
              <a:prstGeom prst="rect">
                <a:avLst/>
              </a:prstGeom>
              <a:noFill/>
            </p:spPr>
            <p:txBody>
              <a:bodyPr wrap="square" rtlCol="0">
                <a:spAutoFit/>
              </a:bodyPr>
              <a:lstStyle/>
              <a:p>
                <a:pPr algn="ctr"/>
                <a:r>
                  <a:rPr lang="en-US" sz="2400" dirty="0"/>
                  <a:t>6</a:t>
                </a:r>
              </a:p>
            </p:txBody>
          </p:sp>
        </p:grpSp>
        <p:cxnSp>
          <p:nvCxnSpPr>
            <p:cNvPr id="30" name="Straight Connector 29"/>
            <p:cNvCxnSpPr>
              <a:stCxn id="5" idx="6"/>
              <a:endCxn id="28" idx="1"/>
            </p:cNvCxnSpPr>
            <p:nvPr/>
          </p:nvCxnSpPr>
          <p:spPr>
            <a:xfrm>
              <a:off x="2743200" y="3281065"/>
              <a:ext cx="1864157" cy="4225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5"/>
            </p:cNvCxnSpPr>
            <p:nvPr/>
          </p:nvCxnSpPr>
          <p:spPr>
            <a:xfrm>
              <a:off x="2676245" y="3445867"/>
              <a:ext cx="1147550" cy="4403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13" idx="0"/>
            </p:cNvCxnSpPr>
            <p:nvPr/>
          </p:nvCxnSpPr>
          <p:spPr>
            <a:xfrm>
              <a:off x="2676245" y="3468215"/>
              <a:ext cx="960934" cy="10993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6"/>
            </p:cNvCxnSpPr>
            <p:nvPr/>
          </p:nvCxnSpPr>
          <p:spPr>
            <a:xfrm flipV="1">
              <a:off x="1321904" y="5186065"/>
              <a:ext cx="659296"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8" idx="6"/>
              <a:endCxn id="25" idx="1"/>
            </p:cNvCxnSpPr>
            <p:nvPr/>
          </p:nvCxnSpPr>
          <p:spPr>
            <a:xfrm>
              <a:off x="1321905" y="5719465"/>
              <a:ext cx="2218654" cy="193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1" idx="5"/>
              <a:endCxn id="24" idx="1"/>
            </p:cNvCxnSpPr>
            <p:nvPr/>
          </p:nvCxnSpPr>
          <p:spPr>
            <a:xfrm>
              <a:off x="2341628" y="5198466"/>
              <a:ext cx="1265885" cy="499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7" idx="4"/>
              <a:endCxn id="12" idx="7"/>
            </p:cNvCxnSpPr>
            <p:nvPr/>
          </p:nvCxnSpPr>
          <p:spPr>
            <a:xfrm flipH="1">
              <a:off x="3819245" y="3886199"/>
              <a:ext cx="1016713" cy="74513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8577208" y="656560"/>
            <a:ext cx="2006831" cy="400110"/>
          </a:xfrm>
          <a:prstGeom prst="rect">
            <a:avLst/>
          </a:prstGeom>
          <a:noFill/>
        </p:spPr>
        <p:txBody>
          <a:bodyPr wrap="none" rtlCol="0">
            <a:spAutoFit/>
          </a:bodyPr>
          <a:lstStyle/>
          <a:p>
            <a:r>
              <a:rPr lang="en-US" sz="2000" b="1" dirty="0">
                <a:solidFill>
                  <a:srgbClr val="C00000"/>
                </a:solidFill>
              </a:rPr>
              <a:t>undirected graph</a:t>
            </a:r>
          </a:p>
        </p:txBody>
      </p:sp>
      <p:sp>
        <p:nvSpPr>
          <p:cNvPr id="33" name="TextBox 32"/>
          <p:cNvSpPr txBox="1"/>
          <p:nvPr/>
        </p:nvSpPr>
        <p:spPr>
          <a:xfrm>
            <a:off x="1905000" y="6626424"/>
            <a:ext cx="4434932" cy="307777"/>
          </a:xfrm>
          <a:prstGeom prst="rect">
            <a:avLst/>
          </a:prstGeom>
          <a:noFill/>
          <a:ln>
            <a:noFill/>
          </a:ln>
        </p:spPr>
        <p:txBody>
          <a:bodyPr wrap="none" rtlCol="0">
            <a:spAutoFit/>
          </a:bodyPr>
          <a:lstStyle/>
          <a:p>
            <a:r>
              <a:rPr lang="en-US" sz="1400" dirty="0"/>
              <a:t>Note: A tree is a graph that is connected and has no cycles</a:t>
            </a:r>
          </a:p>
        </p:txBody>
      </p:sp>
    </p:spTree>
    <p:extLst>
      <p:ext uri="{BB962C8B-B14F-4D97-AF65-F5344CB8AC3E}">
        <p14:creationId xmlns:p14="http://schemas.microsoft.com/office/powerpoint/2010/main" val="269743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6275" y="6444018"/>
            <a:ext cx="2762250" cy="350222"/>
          </a:xfrm>
        </p:spPr>
        <p:txBody>
          <a:bodyPr/>
          <a:lstStyle/>
          <a:p>
            <a:pPr marL="0" indent="0">
              <a:buNone/>
            </a:pPr>
            <a:r>
              <a:rPr lang="en-US" sz="2000" dirty="0"/>
              <a:t>DFS(G):   </a:t>
            </a:r>
          </a:p>
        </p:txBody>
      </p:sp>
      <p:sp>
        <p:nvSpPr>
          <p:cNvPr id="4" name="Slide Number Placeholder 3"/>
          <p:cNvSpPr>
            <a:spLocks noGrp="1"/>
          </p:cNvSpPr>
          <p:nvPr>
            <p:ph type="sldNum" sz="quarter" idx="12"/>
          </p:nvPr>
        </p:nvSpPr>
        <p:spPr>
          <a:xfrm>
            <a:off x="8458200" y="6127751"/>
            <a:ext cx="2133600" cy="365125"/>
          </a:xfrm>
        </p:spPr>
        <p:txBody>
          <a:bodyPr/>
          <a:lstStyle/>
          <a:p>
            <a:pPr>
              <a:defRPr/>
            </a:pPr>
            <a:fld id="{B6F15528-21DE-4FAA-801E-634DDDAF4B2B}" type="slidenum">
              <a:rPr lang="en-US">
                <a:solidFill>
                  <a:prstClr val="black">
                    <a:tint val="75000"/>
                  </a:prstClr>
                </a:solidFill>
                <a:latin typeface="Calibri"/>
              </a:rPr>
              <a:pPr>
                <a:defRPr/>
              </a:pPr>
              <a:t>40</a:t>
            </a:fld>
            <a:endParaRPr lang="en-US" dirty="0">
              <a:solidFill>
                <a:prstClr val="black">
                  <a:tint val="75000"/>
                </a:prstClr>
              </a:solidFill>
              <a:latin typeface="Calibri"/>
            </a:endParaRPr>
          </a:p>
        </p:txBody>
      </p:sp>
      <p:sp>
        <p:nvSpPr>
          <p:cNvPr id="33" name="Oval 32"/>
          <p:cNvSpPr/>
          <p:nvPr/>
        </p:nvSpPr>
        <p:spPr>
          <a:xfrm>
            <a:off x="1828800" y="4865132"/>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34" name="Oval 33"/>
          <p:cNvSpPr/>
          <p:nvPr/>
        </p:nvSpPr>
        <p:spPr>
          <a:xfrm>
            <a:off x="2895600" y="4865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sp>
        <p:nvSpPr>
          <p:cNvPr id="35" name="Oval 34"/>
          <p:cNvSpPr/>
          <p:nvPr/>
        </p:nvSpPr>
        <p:spPr>
          <a:xfrm>
            <a:off x="1828800" y="5627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36" name="Oval 35"/>
          <p:cNvSpPr/>
          <p:nvPr/>
        </p:nvSpPr>
        <p:spPr>
          <a:xfrm>
            <a:off x="2895600" y="5627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37" name="Oval 36"/>
          <p:cNvSpPr/>
          <p:nvPr/>
        </p:nvSpPr>
        <p:spPr>
          <a:xfrm>
            <a:off x="3962400" y="5627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7</a:t>
            </a:r>
          </a:p>
        </p:txBody>
      </p:sp>
      <p:sp>
        <p:nvSpPr>
          <p:cNvPr id="38" name="Oval 37"/>
          <p:cNvSpPr/>
          <p:nvPr/>
        </p:nvSpPr>
        <p:spPr>
          <a:xfrm>
            <a:off x="3962400" y="4865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8</a:t>
            </a:r>
          </a:p>
        </p:txBody>
      </p:sp>
      <p:sp>
        <p:nvSpPr>
          <p:cNvPr id="39" name="Oval 38"/>
          <p:cNvSpPr/>
          <p:nvPr/>
        </p:nvSpPr>
        <p:spPr>
          <a:xfrm>
            <a:off x="5029200" y="4865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cxnSp>
        <p:nvCxnSpPr>
          <p:cNvPr id="40" name="Straight Connector 39"/>
          <p:cNvCxnSpPr>
            <a:stCxn id="33" idx="6"/>
            <a:endCxn id="34" idx="2"/>
          </p:cNvCxnSpPr>
          <p:nvPr/>
        </p:nvCxnSpPr>
        <p:spPr>
          <a:xfrm>
            <a:off x="2209800" y="5055632"/>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09800" y="5824713"/>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76600" y="5824713"/>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6"/>
            <a:endCxn id="39" idx="4"/>
          </p:cNvCxnSpPr>
          <p:nvPr/>
        </p:nvCxnSpPr>
        <p:spPr>
          <a:xfrm flipV="1">
            <a:off x="4343400" y="5246132"/>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43400" y="5055632"/>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0"/>
          </p:cNvCxnSpPr>
          <p:nvPr/>
        </p:nvCxnSpPr>
        <p:spPr>
          <a:xfrm flipV="1">
            <a:off x="2019300" y="524613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86100" y="524613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179199" y="524613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7"/>
            <a:endCxn id="34" idx="3"/>
          </p:cNvCxnSpPr>
          <p:nvPr/>
        </p:nvCxnSpPr>
        <p:spPr>
          <a:xfrm flipV="1">
            <a:off x="2154004" y="519033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5"/>
            <a:endCxn id="36" idx="1"/>
          </p:cNvCxnSpPr>
          <p:nvPr/>
        </p:nvCxnSpPr>
        <p:spPr>
          <a:xfrm>
            <a:off x="2154004" y="519033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4" idx="5"/>
            <a:endCxn id="37" idx="1"/>
          </p:cNvCxnSpPr>
          <p:nvPr/>
        </p:nvCxnSpPr>
        <p:spPr>
          <a:xfrm>
            <a:off x="3220804" y="519033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921183" y="524613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94" name="Content Placeholder 2"/>
          <p:cNvSpPr txBox="1">
            <a:spLocks/>
          </p:cNvSpPr>
          <p:nvPr/>
        </p:nvSpPr>
        <p:spPr>
          <a:xfrm>
            <a:off x="1640087" y="6464492"/>
            <a:ext cx="2622618" cy="380999"/>
          </a:xfrm>
          <a:prstGeom prst="rect">
            <a:avLst/>
          </a:prstGeom>
          <a:solidFill>
            <a:srgbClr val="FFFF00"/>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800" dirty="0">
                <a:solidFill>
                  <a:prstClr val="black"/>
                </a:solidFill>
                <a:latin typeface="Calibri"/>
              </a:rPr>
              <a:t>DFS(G) </a:t>
            </a:r>
            <a:r>
              <a:rPr lang="en-US" sz="1600" dirty="0">
                <a:solidFill>
                  <a:prstClr val="black"/>
                </a:solidFill>
                <a:latin typeface="Calibri"/>
              </a:rPr>
              <a:t>(note that 0 moved) </a:t>
            </a:r>
          </a:p>
          <a:p>
            <a:pPr marL="0" indent="0">
              <a:buNone/>
              <a:defRPr/>
            </a:pPr>
            <a:endParaRPr lang="en-US" sz="2000" dirty="0">
              <a:solidFill>
                <a:prstClr val="black"/>
              </a:solidFill>
              <a:latin typeface="Calibri"/>
            </a:endParaRPr>
          </a:p>
        </p:txBody>
      </p:sp>
      <p:sp>
        <p:nvSpPr>
          <p:cNvPr id="97" name="TextBox 88"/>
          <p:cNvSpPr txBox="1"/>
          <p:nvPr/>
        </p:nvSpPr>
        <p:spPr>
          <a:xfrm>
            <a:off x="2078004" y="533401"/>
            <a:ext cx="1378006" cy="830997"/>
          </a:xfrm>
          <a:prstGeom prst="rect">
            <a:avLst/>
          </a:prstGeom>
          <a:noFill/>
          <a:ln>
            <a:solidFill>
              <a:schemeClr val="tx1"/>
            </a:solidFill>
          </a:ln>
        </p:spPr>
        <p:txBody>
          <a:bodyPr wrap="none" rtlCol="0">
            <a:spAutoFit/>
          </a:bodyPr>
          <a:lstStyle/>
          <a:p>
            <a:pPr>
              <a:defRPr/>
            </a:pPr>
            <a:r>
              <a:rPr lang="en-US" sz="1600" dirty="0">
                <a:solidFill>
                  <a:srgbClr val="000000"/>
                </a:solidFill>
                <a:latin typeface="Calibri"/>
                <a:ea typeface="Times New Roman"/>
                <a:cs typeface="Times New Roman"/>
              </a:rPr>
              <a:t>Convention:    </a:t>
            </a:r>
          </a:p>
          <a:p>
            <a:pPr>
              <a:defRPr/>
            </a:pPr>
            <a:r>
              <a:rPr lang="en-US" sz="1600" u="sng" dirty="0">
                <a:solidFill>
                  <a:srgbClr val="000000"/>
                </a:solidFill>
                <a:latin typeface="Calibri"/>
                <a:ea typeface="Times New Roman"/>
                <a:cs typeface="Times New Roman"/>
              </a:rPr>
              <a:t>start</a:t>
            </a:r>
            <a:r>
              <a:rPr lang="en-US" sz="1600" dirty="0">
                <a:solidFill>
                  <a:srgbClr val="000000"/>
                </a:solidFill>
                <a:latin typeface="Calibri"/>
                <a:ea typeface="Times New Roman"/>
                <a:cs typeface="Times New Roman"/>
              </a:rPr>
              <a:t> /</a:t>
            </a:r>
            <a:r>
              <a:rPr lang="en-US" sz="1600" u="sng" dirty="0">
                <a:solidFill>
                  <a:srgbClr val="000000"/>
                </a:solidFill>
                <a:latin typeface="Calibri"/>
                <a:ea typeface="Times New Roman"/>
                <a:cs typeface="Times New Roman"/>
              </a:rPr>
              <a:t>end</a:t>
            </a:r>
            <a:endParaRPr lang="en-US" sz="1600" dirty="0">
              <a:solidFill>
                <a:srgbClr val="000000"/>
              </a:solidFill>
              <a:latin typeface="Calibri"/>
              <a:ea typeface="Times New Roman"/>
              <a:cs typeface="Times New Roman"/>
            </a:endParaRPr>
          </a:p>
          <a:p>
            <a:pPr>
              <a:defRPr/>
            </a:pPr>
            <a:r>
              <a:rPr lang="en-US" sz="1600" dirty="0" err="1">
                <a:solidFill>
                  <a:srgbClr val="000000"/>
                </a:solidFill>
                <a:latin typeface="Calibri"/>
                <a:ea typeface="Times New Roman"/>
                <a:cs typeface="Times New Roman"/>
              </a:rPr>
              <a:t>pred</a:t>
            </a:r>
            <a:endParaRPr lang="en-US" sz="1600" dirty="0">
              <a:solidFill>
                <a:prstClr val="black"/>
              </a:solidFill>
              <a:latin typeface="Times New Roman"/>
              <a:ea typeface="Times New Roman"/>
            </a:endParaRPr>
          </a:p>
        </p:txBody>
      </p:sp>
      <p:cxnSp>
        <p:nvCxnSpPr>
          <p:cNvPr id="125" name="Straight Connector 124"/>
          <p:cNvCxnSpPr/>
          <p:nvPr/>
        </p:nvCxnSpPr>
        <p:spPr>
          <a:xfrm>
            <a:off x="1555541" y="4714822"/>
            <a:ext cx="457200" cy="141819"/>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39704" y="533401"/>
            <a:ext cx="5918697" cy="830997"/>
          </a:xfrm>
          <a:prstGeom prst="rect">
            <a:avLst/>
          </a:prstGeom>
          <a:noFill/>
          <a:ln>
            <a:solidFill>
              <a:schemeClr val="tx1"/>
            </a:solidFill>
          </a:ln>
        </p:spPr>
        <p:txBody>
          <a:bodyPr wrap="square" rtlCol="0">
            <a:spAutoFit/>
          </a:bodyPr>
          <a:lstStyle/>
          <a:p>
            <a:pPr>
              <a:defRPr/>
            </a:pPr>
            <a:r>
              <a:rPr lang="en-US" sz="1600" dirty="0">
                <a:solidFill>
                  <a:prstClr val="black"/>
                </a:solidFill>
                <a:latin typeface="Calibri"/>
              </a:rPr>
              <a:t>Run DFS on the graphs below. </a:t>
            </a:r>
            <a:r>
              <a:rPr lang="en-US" sz="1600" dirty="0">
                <a:solidFill>
                  <a:srgbClr val="FF0000"/>
                </a:solidFill>
                <a:latin typeface="Calibri"/>
              </a:rPr>
              <a:t>Visit neighbors of u in increasing order</a:t>
            </a:r>
            <a:r>
              <a:rPr lang="en-US" sz="1600" dirty="0">
                <a:solidFill>
                  <a:prstClr val="black"/>
                </a:solidFill>
                <a:latin typeface="Calibri"/>
              </a:rPr>
              <a:t>.</a:t>
            </a:r>
          </a:p>
          <a:p>
            <a:pPr>
              <a:defRPr/>
            </a:pPr>
            <a:r>
              <a:rPr lang="en-US" sz="1600" dirty="0">
                <a:solidFill>
                  <a:prstClr val="black"/>
                </a:solidFill>
                <a:latin typeface="Calibri"/>
              </a:rPr>
              <a:t>For each node, write the start and finish times and the predecessor.</a:t>
            </a:r>
          </a:p>
          <a:p>
            <a:pPr>
              <a:defRPr/>
            </a:pPr>
            <a:r>
              <a:rPr lang="en-US" sz="1600" dirty="0">
                <a:solidFill>
                  <a:prstClr val="black"/>
                </a:solidFill>
                <a:latin typeface="Calibri"/>
              </a:rPr>
              <a:t>Do edge classification as well.</a:t>
            </a:r>
          </a:p>
        </p:txBody>
      </p:sp>
      <p:graphicFrame>
        <p:nvGraphicFramePr>
          <p:cNvPr id="69" name="Table 68"/>
          <p:cNvGraphicFramePr>
            <a:graphicFrameLocks noGrp="1"/>
          </p:cNvGraphicFramePr>
          <p:nvPr>
            <p:extLst/>
          </p:nvPr>
        </p:nvGraphicFramePr>
        <p:xfrm>
          <a:off x="1785469" y="1447800"/>
          <a:ext cx="3771900" cy="2956560"/>
        </p:xfrm>
        <a:graphic>
          <a:graphicData uri="http://schemas.openxmlformats.org/drawingml/2006/table">
            <a:tbl>
              <a:tblPr firstRow="1" bandRow="1">
                <a:tableStyleId>{5940675A-B579-460E-94D1-54222C63F5DA}</a:tableStyleId>
              </a:tblPr>
              <a:tblGrid>
                <a:gridCol w="1028699">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09601">
                  <a:extLst>
                    <a:ext uri="{9D8B030D-6E8A-4147-A177-3AD203B41FA5}">
                      <a16:colId xmlns:a16="http://schemas.microsoft.com/office/drawing/2014/main" val="20004"/>
                    </a:ext>
                  </a:extLst>
                </a:gridCol>
              </a:tblGrid>
              <a:tr h="420282">
                <a:tc>
                  <a:txBody>
                    <a:bodyPr/>
                    <a:lstStyle/>
                    <a:p>
                      <a:r>
                        <a:rPr lang="en-US" sz="1400" dirty="0"/>
                        <a:t>Order from 1</a:t>
                      </a:r>
                      <a:r>
                        <a:rPr lang="en-US" sz="1400" baseline="30000" dirty="0"/>
                        <a:t>st</a:t>
                      </a:r>
                      <a:r>
                        <a:rPr lang="en-US" sz="1400" dirty="0"/>
                        <a:t> to last</a:t>
                      </a:r>
                    </a:p>
                  </a:txBody>
                  <a:tcPr/>
                </a:tc>
                <a:tc>
                  <a:txBody>
                    <a:bodyPr/>
                    <a:lstStyle/>
                    <a:p>
                      <a:r>
                        <a:rPr lang="en-US" sz="1400" dirty="0"/>
                        <a:t>Visited vertex</a:t>
                      </a:r>
                    </a:p>
                  </a:txBody>
                  <a:tcPr/>
                </a:tc>
                <a:tc>
                  <a:txBody>
                    <a:bodyPr/>
                    <a:lstStyle/>
                    <a:p>
                      <a:r>
                        <a:rPr lang="en-US" sz="1400" dirty="0" err="1"/>
                        <a:t>Pred</a:t>
                      </a:r>
                      <a:endParaRPr lang="en-US" sz="1400" dirty="0"/>
                    </a:p>
                  </a:txBody>
                  <a:tcPr/>
                </a:tc>
                <a:tc>
                  <a:txBody>
                    <a:bodyPr/>
                    <a:lstStyle/>
                    <a:p>
                      <a:r>
                        <a:rPr lang="en-US" sz="1400" dirty="0"/>
                        <a:t>Start</a:t>
                      </a:r>
                    </a:p>
                  </a:txBody>
                  <a:tcPr/>
                </a:tc>
                <a:tc>
                  <a:txBody>
                    <a:bodyPr/>
                    <a:lstStyle/>
                    <a:p>
                      <a:r>
                        <a:rPr lang="en-US" sz="1400" dirty="0"/>
                        <a:t>Finish</a:t>
                      </a:r>
                    </a:p>
                  </a:txBody>
                  <a:tcPr/>
                </a:tc>
                <a:extLst>
                  <a:ext uri="{0D108BD9-81ED-4DB2-BD59-A6C34878D82A}">
                    <a16:rowId xmlns:a16="http://schemas.microsoft.com/office/drawing/2014/main" val="10000"/>
                  </a:ext>
                </a:extLst>
              </a:tr>
              <a:tr h="300790">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1"/>
                  </a:ext>
                </a:extLst>
              </a:tr>
              <a:tr h="30079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2"/>
                  </a:ext>
                </a:extLst>
              </a:tr>
              <a:tr h="30079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3"/>
                  </a:ext>
                </a:extLst>
              </a:tr>
              <a:tr h="300790">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4"/>
                  </a:ext>
                </a:extLst>
              </a:tr>
              <a:tr h="30079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5"/>
                  </a:ext>
                </a:extLst>
              </a:tr>
              <a:tr h="30079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6"/>
                  </a:ext>
                </a:extLst>
              </a:tr>
              <a:tr h="30079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0079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8"/>
                  </a:ext>
                </a:extLst>
              </a:tr>
            </a:tbl>
          </a:graphicData>
        </a:graphic>
      </p:graphicFrame>
      <p:sp>
        <p:nvSpPr>
          <p:cNvPr id="7" name="TextBox 6"/>
          <p:cNvSpPr txBox="1"/>
          <p:nvPr/>
        </p:nvSpPr>
        <p:spPr>
          <a:xfrm>
            <a:off x="5206505" y="-51375"/>
            <a:ext cx="1993687" cy="584775"/>
          </a:xfrm>
          <a:prstGeom prst="rect">
            <a:avLst/>
          </a:prstGeom>
          <a:noFill/>
        </p:spPr>
        <p:txBody>
          <a:bodyPr wrap="none" rtlCol="0">
            <a:spAutoFit/>
          </a:bodyPr>
          <a:lstStyle/>
          <a:p>
            <a:pPr>
              <a:defRPr/>
            </a:pPr>
            <a:r>
              <a:rPr lang="en-US" sz="3200" dirty="0">
                <a:solidFill>
                  <a:prstClr val="black"/>
                </a:solidFill>
                <a:latin typeface="Calibri"/>
              </a:rPr>
              <a:t>Worksheet</a:t>
            </a:r>
          </a:p>
        </p:txBody>
      </p:sp>
      <p:sp>
        <p:nvSpPr>
          <p:cNvPr id="70" name="Oval 69"/>
          <p:cNvSpPr/>
          <p:nvPr/>
        </p:nvSpPr>
        <p:spPr>
          <a:xfrm>
            <a:off x="5029200" y="5638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71" name="Oval 70"/>
          <p:cNvSpPr/>
          <p:nvPr/>
        </p:nvSpPr>
        <p:spPr>
          <a:xfrm>
            <a:off x="5867400" y="5257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cxnSp>
        <p:nvCxnSpPr>
          <p:cNvPr id="72" name="Straight Connector 71"/>
          <p:cNvCxnSpPr>
            <a:stCxn id="70" idx="1"/>
            <a:endCxn id="38" idx="5"/>
          </p:cNvCxnSpPr>
          <p:nvPr/>
        </p:nvCxnSpPr>
        <p:spPr>
          <a:xfrm flipH="1" flipV="1">
            <a:off x="4287604" y="5190336"/>
            <a:ext cx="797392" cy="50426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2"/>
            <a:endCxn id="70" idx="7"/>
          </p:cNvCxnSpPr>
          <p:nvPr/>
        </p:nvCxnSpPr>
        <p:spPr>
          <a:xfrm flipH="1">
            <a:off x="5354404" y="5448300"/>
            <a:ext cx="512996" cy="246296"/>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24001" y="4481829"/>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3" name="TextBox 52"/>
          <p:cNvSpPr txBox="1"/>
          <p:nvPr/>
        </p:nvSpPr>
        <p:spPr>
          <a:xfrm>
            <a:off x="2590801" y="45690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4" name="TextBox 53"/>
          <p:cNvSpPr txBox="1"/>
          <p:nvPr/>
        </p:nvSpPr>
        <p:spPr>
          <a:xfrm>
            <a:off x="3702968" y="45690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5" name="TextBox 54"/>
          <p:cNvSpPr txBox="1"/>
          <p:nvPr/>
        </p:nvSpPr>
        <p:spPr>
          <a:xfrm>
            <a:off x="4769768" y="45690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6" name="TextBox 55"/>
          <p:cNvSpPr txBox="1"/>
          <p:nvPr/>
        </p:nvSpPr>
        <p:spPr>
          <a:xfrm>
            <a:off x="1493168" y="60960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8" name="TextBox 57"/>
          <p:cNvSpPr txBox="1"/>
          <p:nvPr/>
        </p:nvSpPr>
        <p:spPr>
          <a:xfrm>
            <a:off x="2636168" y="60930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59" name="TextBox 58"/>
          <p:cNvSpPr txBox="1"/>
          <p:nvPr/>
        </p:nvSpPr>
        <p:spPr>
          <a:xfrm>
            <a:off x="3657601" y="60960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0" name="TextBox 59"/>
          <p:cNvSpPr txBox="1"/>
          <p:nvPr/>
        </p:nvSpPr>
        <p:spPr>
          <a:xfrm>
            <a:off x="4769768" y="6093024"/>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
        <p:nvSpPr>
          <p:cNvPr id="68" name="TextBox 67"/>
          <p:cNvSpPr txBox="1"/>
          <p:nvPr/>
        </p:nvSpPr>
        <p:spPr>
          <a:xfrm>
            <a:off x="5607968" y="5638801"/>
            <a:ext cx="1021433" cy="307777"/>
          </a:xfrm>
          <a:prstGeom prst="rect">
            <a:avLst/>
          </a:prstGeom>
          <a:noFill/>
        </p:spPr>
        <p:txBody>
          <a:bodyPr wrap="none" rtlCol="0">
            <a:spAutoFit/>
          </a:bodyPr>
          <a:lstStyle/>
          <a:p>
            <a:pPr>
              <a:defRPr/>
            </a:pPr>
            <a:r>
              <a:rPr lang="en-US" sz="1400" dirty="0">
                <a:solidFill>
                  <a:prstClr val="black"/>
                </a:solidFill>
                <a:latin typeface="Calibri"/>
              </a:rPr>
              <a:t>__ / __ / __</a:t>
            </a:r>
          </a:p>
        </p:txBody>
      </p:sp>
    </p:spTree>
    <p:extLst>
      <p:ext uri="{BB962C8B-B14F-4D97-AF65-F5344CB8AC3E}">
        <p14:creationId xmlns:p14="http://schemas.microsoft.com/office/powerpoint/2010/main" val="3401092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016" y="0"/>
            <a:ext cx="4081808" cy="685800"/>
          </a:xfrm>
        </p:spPr>
        <p:txBody>
          <a:bodyPr/>
          <a:lstStyle/>
          <a:p>
            <a:r>
              <a:rPr lang="en-US" dirty="0"/>
              <a:t>Edge </a:t>
            </a:r>
            <a:r>
              <a:rPr lang="en-US" sz="3600" dirty="0"/>
              <a:t>Classification</a:t>
            </a:r>
            <a:endParaRPr lang="en-US" dirty="0"/>
          </a:p>
        </p:txBody>
      </p:sp>
      <p:sp>
        <p:nvSpPr>
          <p:cNvPr id="3" name="Content Placeholder 2"/>
          <p:cNvSpPr>
            <a:spLocks noGrp="1"/>
          </p:cNvSpPr>
          <p:nvPr>
            <p:ph idx="1"/>
          </p:nvPr>
        </p:nvSpPr>
        <p:spPr>
          <a:xfrm>
            <a:off x="1732552" y="3810000"/>
            <a:ext cx="7868648" cy="609600"/>
          </a:xfrm>
          <a:solidFill>
            <a:schemeClr val="accent6">
              <a:lumMod val="40000"/>
              <a:lumOff val="60000"/>
            </a:schemeClr>
          </a:solidFill>
        </p:spPr>
        <p:txBody>
          <a:bodyPr/>
          <a:lstStyle/>
          <a:p>
            <a:pPr marL="0" indent="0">
              <a:buNone/>
            </a:pPr>
            <a:r>
              <a:rPr lang="en-US" sz="1600" dirty="0"/>
              <a:t>The edge classification depends on the order in which vertices are discovered, which depends on the order by which neighbors are visited.</a:t>
            </a:r>
          </a:p>
          <a:p>
            <a:endParaRPr lang="en-US" sz="1600" dirty="0"/>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41</a:t>
            </a:fld>
            <a:endParaRPr lang="en-US" dirty="0">
              <a:solidFill>
                <a:prstClr val="black">
                  <a:tint val="75000"/>
                </a:prstClr>
              </a:solidFill>
              <a:latin typeface="Calibri"/>
            </a:endParaRPr>
          </a:p>
        </p:txBody>
      </p:sp>
      <p:sp>
        <p:nvSpPr>
          <p:cNvPr id="5" name="Oval 4"/>
          <p:cNvSpPr/>
          <p:nvPr/>
        </p:nvSpPr>
        <p:spPr>
          <a:xfrm>
            <a:off x="1752600" y="4536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6" name="Oval 5"/>
          <p:cNvSpPr/>
          <p:nvPr/>
        </p:nvSpPr>
        <p:spPr>
          <a:xfrm>
            <a:off x="2819400" y="4536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7" name="Oval 6"/>
          <p:cNvSpPr/>
          <p:nvPr/>
        </p:nvSpPr>
        <p:spPr>
          <a:xfrm>
            <a:off x="1752600" y="5298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8" name="Oval 7"/>
          <p:cNvSpPr/>
          <p:nvPr/>
        </p:nvSpPr>
        <p:spPr>
          <a:xfrm>
            <a:off x="2819400" y="5298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9" name="Oval 8"/>
          <p:cNvSpPr/>
          <p:nvPr/>
        </p:nvSpPr>
        <p:spPr>
          <a:xfrm>
            <a:off x="3886200" y="5298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10" name="Oval 9"/>
          <p:cNvSpPr/>
          <p:nvPr/>
        </p:nvSpPr>
        <p:spPr>
          <a:xfrm>
            <a:off x="3886200" y="4536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11" name="Oval 10"/>
          <p:cNvSpPr/>
          <p:nvPr/>
        </p:nvSpPr>
        <p:spPr>
          <a:xfrm>
            <a:off x="4953000" y="4536877"/>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12" name="Straight Connector 11"/>
          <p:cNvCxnSpPr>
            <a:stCxn id="5" idx="6"/>
            <a:endCxn id="6" idx="2"/>
          </p:cNvCxnSpPr>
          <p:nvPr/>
        </p:nvCxnSpPr>
        <p:spPr>
          <a:xfrm>
            <a:off x="2133600" y="4727377"/>
            <a:ext cx="685800" cy="0"/>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00400" y="5496458"/>
            <a:ext cx="685800" cy="0"/>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7"/>
            <a:endCxn id="11" idx="3"/>
          </p:cNvCxnSpPr>
          <p:nvPr/>
        </p:nvCxnSpPr>
        <p:spPr>
          <a:xfrm flipV="1">
            <a:off x="4211404" y="4862081"/>
            <a:ext cx="797392" cy="492592"/>
          </a:xfrm>
          <a:prstGeom prst="line">
            <a:avLst/>
          </a:prstGeom>
          <a:ln w="28575">
            <a:solidFill>
              <a:schemeClr val="tx1">
                <a:lumMod val="50000"/>
                <a:lumOff val="5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67200" y="4727377"/>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1943100" y="4917877"/>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009900" y="4917877"/>
            <a:ext cx="0" cy="381000"/>
          </a:xfrm>
          <a:prstGeom prst="line">
            <a:avLst/>
          </a:prstGeom>
          <a:ln w="28575">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02999" y="4917877"/>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2077804" y="4862081"/>
            <a:ext cx="797392" cy="492592"/>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077804" y="4862081"/>
            <a:ext cx="797392" cy="492592"/>
          </a:xfrm>
          <a:prstGeom prst="line">
            <a:avLst/>
          </a:prstGeom>
          <a:ln w="28575">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144604" y="4862081"/>
            <a:ext cx="797392" cy="492592"/>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844983" y="4917877"/>
            <a:ext cx="0" cy="381000"/>
          </a:xfrm>
          <a:prstGeom prst="line">
            <a:avLst/>
          </a:prstGeom>
          <a:ln w="28575">
            <a:solidFill>
              <a:schemeClr val="tx1">
                <a:lumMod val="50000"/>
                <a:lumOff val="50000"/>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00800" y="4579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4</a:t>
            </a:r>
          </a:p>
        </p:txBody>
      </p:sp>
      <p:sp>
        <p:nvSpPr>
          <p:cNvPr id="27" name="Oval 26"/>
          <p:cNvSpPr/>
          <p:nvPr/>
        </p:nvSpPr>
        <p:spPr>
          <a:xfrm>
            <a:off x="7467600" y="4579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6</a:t>
            </a:r>
          </a:p>
        </p:txBody>
      </p:sp>
      <p:sp>
        <p:nvSpPr>
          <p:cNvPr id="28" name="Oval 27"/>
          <p:cNvSpPr/>
          <p:nvPr/>
        </p:nvSpPr>
        <p:spPr>
          <a:xfrm>
            <a:off x="6400800" y="5341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3</a:t>
            </a:r>
          </a:p>
        </p:txBody>
      </p:sp>
      <p:sp>
        <p:nvSpPr>
          <p:cNvPr id="29" name="Oval 28"/>
          <p:cNvSpPr/>
          <p:nvPr/>
        </p:nvSpPr>
        <p:spPr>
          <a:xfrm>
            <a:off x="7467600" y="5341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5</a:t>
            </a:r>
          </a:p>
        </p:txBody>
      </p:sp>
      <p:sp>
        <p:nvSpPr>
          <p:cNvPr id="30" name="Oval 29"/>
          <p:cNvSpPr/>
          <p:nvPr/>
        </p:nvSpPr>
        <p:spPr>
          <a:xfrm>
            <a:off x="8534400" y="5341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0</a:t>
            </a:r>
          </a:p>
        </p:txBody>
      </p:sp>
      <p:sp>
        <p:nvSpPr>
          <p:cNvPr id="31" name="Oval 30"/>
          <p:cNvSpPr/>
          <p:nvPr/>
        </p:nvSpPr>
        <p:spPr>
          <a:xfrm>
            <a:off x="8534400" y="4579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2</a:t>
            </a:r>
          </a:p>
        </p:txBody>
      </p:sp>
      <p:sp>
        <p:nvSpPr>
          <p:cNvPr id="32" name="Oval 31"/>
          <p:cNvSpPr/>
          <p:nvPr/>
        </p:nvSpPr>
        <p:spPr>
          <a:xfrm>
            <a:off x="9601200" y="4579163"/>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black"/>
                </a:solidFill>
                <a:latin typeface="Calibri"/>
              </a:rPr>
              <a:t>1</a:t>
            </a:r>
          </a:p>
        </p:txBody>
      </p:sp>
      <p:cxnSp>
        <p:nvCxnSpPr>
          <p:cNvPr id="33" name="Straight Connector 32"/>
          <p:cNvCxnSpPr>
            <a:stCxn id="26" idx="6"/>
            <a:endCxn id="27" idx="2"/>
          </p:cNvCxnSpPr>
          <p:nvPr/>
        </p:nvCxnSpPr>
        <p:spPr>
          <a:xfrm>
            <a:off x="6781800" y="4769663"/>
            <a:ext cx="685800" cy="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48600" y="5538744"/>
            <a:ext cx="685800" cy="0"/>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7"/>
            <a:endCxn id="32" idx="3"/>
          </p:cNvCxnSpPr>
          <p:nvPr/>
        </p:nvCxnSpPr>
        <p:spPr>
          <a:xfrm flipV="1">
            <a:off x="8859604" y="4904367"/>
            <a:ext cx="797392" cy="492592"/>
          </a:xfrm>
          <a:prstGeom prst="line">
            <a:avLst/>
          </a:prstGeom>
          <a:ln w="28575">
            <a:solidFill>
              <a:schemeClr val="tx1">
                <a:lumMod val="50000"/>
                <a:lumOff val="5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15400" y="4769663"/>
            <a:ext cx="685800" cy="0"/>
          </a:xfrm>
          <a:prstGeom prst="line">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0"/>
          </p:cNvCxnSpPr>
          <p:nvPr/>
        </p:nvCxnSpPr>
        <p:spPr>
          <a:xfrm flipV="1">
            <a:off x="6591300" y="4960163"/>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658100" y="4960163"/>
            <a:ext cx="0" cy="381000"/>
          </a:xfrm>
          <a:prstGeom prst="line">
            <a:avLst/>
          </a:prstGeom>
          <a:ln w="28575">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51199" y="4960163"/>
            <a:ext cx="0" cy="381000"/>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7"/>
            <a:endCxn id="27" idx="3"/>
          </p:cNvCxnSpPr>
          <p:nvPr/>
        </p:nvCxnSpPr>
        <p:spPr>
          <a:xfrm flipV="1">
            <a:off x="6726004" y="4904367"/>
            <a:ext cx="797392" cy="492592"/>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6" idx="5"/>
            <a:endCxn id="29" idx="1"/>
          </p:cNvCxnSpPr>
          <p:nvPr/>
        </p:nvCxnSpPr>
        <p:spPr>
          <a:xfrm>
            <a:off x="6726004" y="4904367"/>
            <a:ext cx="797392" cy="492592"/>
          </a:xfrm>
          <a:prstGeom prst="line">
            <a:avLst/>
          </a:prstGeom>
          <a:ln w="28575">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7" idx="5"/>
            <a:endCxn id="30" idx="1"/>
          </p:cNvCxnSpPr>
          <p:nvPr/>
        </p:nvCxnSpPr>
        <p:spPr>
          <a:xfrm>
            <a:off x="7792804" y="4904367"/>
            <a:ext cx="797392" cy="492592"/>
          </a:xfrm>
          <a:prstGeom prst="line">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493183" y="4960163"/>
            <a:ext cx="0" cy="381000"/>
          </a:xfrm>
          <a:prstGeom prst="line">
            <a:avLst/>
          </a:prstGeom>
          <a:ln w="28575">
            <a:solidFill>
              <a:schemeClr val="tx1">
                <a:lumMod val="50000"/>
                <a:lumOff val="50000"/>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85782" y="5920027"/>
            <a:ext cx="3700618" cy="584775"/>
          </a:xfrm>
          <a:prstGeom prst="rect">
            <a:avLst/>
          </a:prstGeom>
          <a:noFill/>
        </p:spPr>
        <p:txBody>
          <a:bodyPr wrap="square" rtlCol="0">
            <a:spAutoFit/>
          </a:bodyPr>
          <a:lstStyle/>
          <a:p>
            <a:pPr>
              <a:defRPr/>
            </a:pPr>
            <a:r>
              <a:rPr lang="en-US" sz="1600" dirty="0">
                <a:solidFill>
                  <a:prstClr val="black"/>
                </a:solidFill>
                <a:latin typeface="Calibri"/>
              </a:rPr>
              <a:t>DFS(G,0): 0, 2, 1, 5, 3, 6, 4 </a:t>
            </a:r>
          </a:p>
          <a:p>
            <a:pPr>
              <a:defRPr/>
            </a:pPr>
            <a:r>
              <a:rPr lang="en-US" sz="1600" dirty="0">
                <a:solidFill>
                  <a:prstClr val="black"/>
                </a:solidFill>
                <a:latin typeface="Calibri"/>
              </a:rPr>
              <a:t>Visit neighbors of 3 in order: 6 and then 4</a:t>
            </a:r>
          </a:p>
        </p:txBody>
      </p:sp>
      <p:sp>
        <p:nvSpPr>
          <p:cNvPr id="50" name="TextBox 49"/>
          <p:cNvSpPr txBox="1"/>
          <p:nvPr/>
        </p:nvSpPr>
        <p:spPr>
          <a:xfrm>
            <a:off x="6324601" y="5874604"/>
            <a:ext cx="3810000" cy="584775"/>
          </a:xfrm>
          <a:prstGeom prst="rect">
            <a:avLst/>
          </a:prstGeom>
          <a:noFill/>
        </p:spPr>
        <p:txBody>
          <a:bodyPr wrap="square" rtlCol="0">
            <a:spAutoFit/>
          </a:bodyPr>
          <a:lstStyle/>
          <a:p>
            <a:pPr>
              <a:defRPr/>
            </a:pPr>
            <a:r>
              <a:rPr lang="en-US" sz="1600" dirty="0">
                <a:solidFill>
                  <a:prstClr val="black"/>
                </a:solidFill>
                <a:latin typeface="Calibri"/>
              </a:rPr>
              <a:t>DFS(G,0): 0, 1, 2, 5, 3, 4, 6 </a:t>
            </a:r>
          </a:p>
          <a:p>
            <a:pPr>
              <a:defRPr/>
            </a:pPr>
            <a:r>
              <a:rPr lang="en-US" sz="1600" dirty="0">
                <a:solidFill>
                  <a:prstClr val="black"/>
                </a:solidFill>
                <a:latin typeface="Calibri"/>
              </a:rPr>
              <a:t>Visit neighbors in increasing order.</a:t>
            </a:r>
          </a:p>
        </p:txBody>
      </p:sp>
      <p:grpSp>
        <p:nvGrpSpPr>
          <p:cNvPr id="75" name="Group 74"/>
          <p:cNvGrpSpPr/>
          <p:nvPr/>
        </p:nvGrpSpPr>
        <p:grpSpPr>
          <a:xfrm>
            <a:off x="6591300" y="862084"/>
            <a:ext cx="4000500" cy="2338316"/>
            <a:chOff x="2857500" y="862084"/>
            <a:chExt cx="4000500" cy="2338316"/>
          </a:xfrm>
        </p:grpSpPr>
        <p:grpSp>
          <p:nvGrpSpPr>
            <p:cNvPr id="66" name="Group 65"/>
            <p:cNvGrpSpPr/>
            <p:nvPr/>
          </p:nvGrpSpPr>
          <p:grpSpPr>
            <a:xfrm>
              <a:off x="2857500" y="862084"/>
              <a:ext cx="4000500" cy="2338316"/>
              <a:chOff x="114300" y="709684"/>
              <a:chExt cx="4000500" cy="2338316"/>
            </a:xfrm>
          </p:grpSpPr>
          <p:sp>
            <p:nvSpPr>
              <p:cNvPr id="45" name="Isosceles Triangle 44"/>
              <p:cNvSpPr/>
              <p:nvPr/>
            </p:nvSpPr>
            <p:spPr>
              <a:xfrm>
                <a:off x="1676400" y="1395484"/>
                <a:ext cx="2438400" cy="16525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46" name="Oval 45"/>
              <p:cNvSpPr/>
              <p:nvPr/>
            </p:nvSpPr>
            <p:spPr>
              <a:xfrm>
                <a:off x="2781554" y="13954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1" name="Oval 50"/>
              <p:cNvSpPr/>
              <p:nvPr/>
            </p:nvSpPr>
            <p:spPr>
              <a:xfrm>
                <a:off x="2346952" y="27432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2" name="Oval 51"/>
              <p:cNvSpPr/>
              <p:nvPr/>
            </p:nvSpPr>
            <p:spPr>
              <a:xfrm>
                <a:off x="3034650" y="26146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3" name="Oval 52"/>
              <p:cNvSpPr/>
              <p:nvPr/>
            </p:nvSpPr>
            <p:spPr>
              <a:xfrm>
                <a:off x="3124200" y="2031242"/>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4" name="Oval 53"/>
              <p:cNvSpPr/>
              <p:nvPr/>
            </p:nvSpPr>
            <p:spPr>
              <a:xfrm>
                <a:off x="1262575" y="24384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56" name="Straight Arrow Connector 55"/>
              <p:cNvCxnSpPr>
                <a:stCxn id="46" idx="5"/>
                <a:endCxn id="53" idx="0"/>
              </p:cNvCxnSpPr>
              <p:nvPr/>
            </p:nvCxnSpPr>
            <p:spPr>
              <a:xfrm>
                <a:off x="3002708" y="1655647"/>
                <a:ext cx="251041" cy="37559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2" idx="0"/>
              </p:cNvCxnSpPr>
              <p:nvPr/>
            </p:nvCxnSpPr>
            <p:spPr>
              <a:xfrm flipH="1">
                <a:off x="3164199" y="2336042"/>
                <a:ext cx="89550" cy="27864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2" idx="3"/>
                <a:endCxn id="51" idx="6"/>
              </p:cNvCxnSpPr>
              <p:nvPr/>
            </p:nvCxnSpPr>
            <p:spPr>
              <a:xfrm flipH="1">
                <a:off x="2606050" y="2874847"/>
                <a:ext cx="466544" cy="2075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3"/>
                <a:endCxn id="51" idx="0"/>
              </p:cNvCxnSpPr>
              <p:nvPr/>
            </p:nvCxnSpPr>
            <p:spPr>
              <a:xfrm flipH="1">
                <a:off x="2476501" y="1655647"/>
                <a:ext cx="342997" cy="108755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6" idx="2"/>
                <a:endCxn id="54" idx="7"/>
              </p:cNvCxnSpPr>
              <p:nvPr/>
            </p:nvCxnSpPr>
            <p:spPr>
              <a:xfrm flipH="1">
                <a:off x="1483729" y="1547884"/>
                <a:ext cx="1297825" cy="935153"/>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9466422">
                <a:off x="1722229" y="1759123"/>
                <a:ext cx="660245" cy="369332"/>
              </a:xfrm>
              <a:prstGeom prst="rect">
                <a:avLst/>
              </a:prstGeom>
              <a:noFill/>
            </p:spPr>
            <p:txBody>
              <a:bodyPr wrap="none" rtlCol="0">
                <a:spAutoFit/>
              </a:bodyPr>
              <a:lstStyle/>
              <a:p>
                <a:pPr>
                  <a:defRPr/>
                </a:pPr>
                <a:r>
                  <a:rPr lang="en-US" dirty="0">
                    <a:solidFill>
                      <a:prstClr val="black"/>
                    </a:solidFill>
                    <a:latin typeface="Calibri"/>
                  </a:rPr>
                  <a:t>cross</a:t>
                </a:r>
              </a:p>
            </p:txBody>
          </p:sp>
          <p:sp>
            <p:nvSpPr>
              <p:cNvPr id="71" name="TextBox 70"/>
              <p:cNvSpPr txBox="1"/>
              <p:nvPr/>
            </p:nvSpPr>
            <p:spPr>
              <a:xfrm rot="17126279">
                <a:off x="2209800" y="2129767"/>
                <a:ext cx="500843" cy="338554"/>
              </a:xfrm>
              <a:prstGeom prst="rect">
                <a:avLst/>
              </a:prstGeom>
              <a:noFill/>
            </p:spPr>
            <p:txBody>
              <a:bodyPr wrap="none" rtlCol="0">
                <a:spAutoFit/>
              </a:bodyPr>
              <a:lstStyle/>
              <a:p>
                <a:pPr>
                  <a:defRPr/>
                </a:pPr>
                <a:r>
                  <a:rPr lang="en-US" sz="1600" dirty="0" err="1">
                    <a:solidFill>
                      <a:prstClr val="black"/>
                    </a:solidFill>
                    <a:latin typeface="Calibri"/>
                  </a:rPr>
                  <a:t>fwd</a:t>
                </a:r>
                <a:endParaRPr lang="en-US" sz="1600" dirty="0">
                  <a:solidFill>
                    <a:prstClr val="black"/>
                  </a:solidFill>
                  <a:latin typeface="Calibri"/>
                </a:endParaRPr>
              </a:p>
            </p:txBody>
          </p:sp>
          <p:sp>
            <p:nvSpPr>
              <p:cNvPr id="72" name="Oval 71"/>
              <p:cNvSpPr/>
              <p:nvPr/>
            </p:nvSpPr>
            <p:spPr>
              <a:xfrm>
                <a:off x="1897720" y="709684"/>
                <a:ext cx="259098" cy="3048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80" name="Curved Connector 79"/>
              <p:cNvCxnSpPr>
                <a:stCxn id="72" idx="5"/>
                <a:endCxn id="46" idx="1"/>
              </p:cNvCxnSpPr>
              <p:nvPr/>
            </p:nvCxnSpPr>
            <p:spPr>
              <a:xfrm rot="16200000" flipH="1">
                <a:off x="2234049" y="854672"/>
                <a:ext cx="470274" cy="700624"/>
              </a:xfrm>
              <a:prstGeom prst="curvedConnector3">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72" idx="4"/>
                <a:endCxn id="54" idx="0"/>
              </p:cNvCxnSpPr>
              <p:nvPr/>
            </p:nvCxnSpPr>
            <p:spPr>
              <a:xfrm rot="5400000">
                <a:off x="997739" y="1408870"/>
                <a:ext cx="1423916" cy="635145"/>
              </a:xfrm>
              <a:prstGeom prst="curvedConnector3">
                <a:avLst>
                  <a:gd name="adj1" fmla="val 50000"/>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79102" y="7620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83" name="Oval 82"/>
              <p:cNvSpPr/>
              <p:nvPr/>
            </p:nvSpPr>
            <p:spPr>
              <a:xfrm>
                <a:off x="426702" y="1676400"/>
                <a:ext cx="259098"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cxnSp>
            <p:nvCxnSpPr>
              <p:cNvPr id="101" name="Straight Arrow Connector 100"/>
              <p:cNvCxnSpPr>
                <a:stCxn id="46" idx="2"/>
                <a:endCxn id="83" idx="6"/>
              </p:cNvCxnSpPr>
              <p:nvPr/>
            </p:nvCxnSpPr>
            <p:spPr>
              <a:xfrm flipH="1">
                <a:off x="685800" y="1547884"/>
                <a:ext cx="2095754" cy="280916"/>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1183526">
                <a:off x="1092355" y="1459468"/>
                <a:ext cx="660245" cy="369332"/>
              </a:xfrm>
              <a:prstGeom prst="rect">
                <a:avLst/>
              </a:prstGeom>
              <a:noFill/>
            </p:spPr>
            <p:txBody>
              <a:bodyPr wrap="none" rtlCol="0">
                <a:spAutoFit/>
              </a:bodyPr>
              <a:lstStyle/>
              <a:p>
                <a:pPr>
                  <a:defRPr/>
                </a:pPr>
                <a:r>
                  <a:rPr lang="en-US" dirty="0">
                    <a:solidFill>
                      <a:prstClr val="black"/>
                    </a:solidFill>
                    <a:latin typeface="Calibri"/>
                  </a:rPr>
                  <a:t>cross</a:t>
                </a:r>
              </a:p>
            </p:txBody>
          </p:sp>
          <p:cxnSp>
            <p:nvCxnSpPr>
              <p:cNvPr id="105" name="Curved Connector 104"/>
              <p:cNvCxnSpPr>
                <a:stCxn id="82" idx="4"/>
                <a:endCxn id="83" idx="0"/>
              </p:cNvCxnSpPr>
              <p:nvPr/>
            </p:nvCxnSpPr>
            <p:spPr>
              <a:xfrm rot="5400000">
                <a:off x="327651" y="1295400"/>
                <a:ext cx="609600" cy="152400"/>
              </a:xfrm>
              <a:prstGeom prst="curvedConnector3">
                <a:avLst>
                  <a:gd name="adj1" fmla="val 50000"/>
                </a:avLst>
              </a:prstGeom>
              <a:ln w="2857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a:off x="114300" y="1066800"/>
                <a:ext cx="1201624" cy="96444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grpSp>
        <p:cxnSp>
          <p:nvCxnSpPr>
            <p:cNvPr id="107" name="Straight Arrow Connector 106"/>
            <p:cNvCxnSpPr>
              <a:stCxn id="52" idx="1"/>
              <a:endCxn id="46" idx="4"/>
            </p:cNvCxnSpPr>
            <p:nvPr/>
          </p:nvCxnSpPr>
          <p:spPr>
            <a:xfrm flipH="1" flipV="1">
              <a:off x="5654303" y="1852684"/>
              <a:ext cx="161491" cy="959037"/>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15762868">
              <a:off x="5318418" y="2346507"/>
              <a:ext cx="638123" cy="338554"/>
            </a:xfrm>
            <a:prstGeom prst="rect">
              <a:avLst/>
            </a:prstGeom>
            <a:noFill/>
          </p:spPr>
          <p:txBody>
            <a:bodyPr wrap="none" rtlCol="0">
              <a:spAutoFit/>
            </a:bodyPr>
            <a:lstStyle/>
            <a:p>
              <a:pPr>
                <a:defRPr/>
              </a:pPr>
              <a:r>
                <a:rPr lang="en-US" sz="1600" dirty="0" err="1">
                  <a:solidFill>
                    <a:prstClr val="black"/>
                  </a:solidFill>
                  <a:latin typeface="Calibri"/>
                </a:rPr>
                <a:t>bkwd</a:t>
              </a:r>
              <a:endParaRPr lang="en-US" sz="1600" dirty="0">
                <a:solidFill>
                  <a:prstClr val="black"/>
                </a:solidFill>
                <a:latin typeface="Calibri"/>
              </a:endParaRPr>
            </a:p>
          </p:txBody>
        </p:sp>
      </p:grpSp>
      <p:graphicFrame>
        <p:nvGraphicFramePr>
          <p:cNvPr id="76" name="Table 75"/>
          <p:cNvGraphicFramePr>
            <a:graphicFrameLocks noGrp="1"/>
          </p:cNvGraphicFramePr>
          <p:nvPr>
            <p:extLst/>
          </p:nvPr>
        </p:nvGraphicFramePr>
        <p:xfrm>
          <a:off x="1535148" y="782034"/>
          <a:ext cx="4941852" cy="2851068"/>
        </p:xfrm>
        <a:graphic>
          <a:graphicData uri="http://schemas.openxmlformats.org/drawingml/2006/table">
            <a:tbl>
              <a:tblPr firstRow="1" bandRow="1">
                <a:tableStyleId>{9D7B26C5-4107-4FEC-AEDC-1716B250A1EF}</a:tableStyleId>
              </a:tblPr>
              <a:tblGrid>
                <a:gridCol w="1081411">
                  <a:extLst>
                    <a:ext uri="{9D8B030D-6E8A-4147-A177-3AD203B41FA5}">
                      <a16:colId xmlns:a16="http://schemas.microsoft.com/office/drawing/2014/main" val="20000"/>
                    </a:ext>
                  </a:extLst>
                </a:gridCol>
                <a:gridCol w="736241">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68472">
                <a:tc>
                  <a:txBody>
                    <a:bodyPr/>
                    <a:lstStyle/>
                    <a:p>
                      <a:pPr>
                        <a:lnSpc>
                          <a:spcPct val="100000"/>
                        </a:lnSpc>
                      </a:pPr>
                      <a:r>
                        <a:rPr lang="en-US" sz="1600" b="1" dirty="0"/>
                        <a:t>Edge type</a:t>
                      </a:r>
                    </a:p>
                    <a:p>
                      <a:pPr>
                        <a:lnSpc>
                          <a:spcPct val="100000"/>
                        </a:lnSpc>
                      </a:pPr>
                      <a:r>
                        <a:rPr lang="en-US" sz="1600" b="1" dirty="0"/>
                        <a:t>for (</a:t>
                      </a:r>
                      <a:r>
                        <a:rPr lang="en-US" sz="1600" b="1" dirty="0" err="1"/>
                        <a:t>u,v</a:t>
                      </a:r>
                      <a:r>
                        <a:rPr lang="en-US" sz="16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600" b="1" dirty="0"/>
                        <a:t>Color of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000" b="1" dirty="0"/>
                        <a:t>Arrow color </a:t>
                      </a:r>
                      <a:r>
                        <a:rPr lang="en-US" sz="900" b="1" dirty="0"/>
                        <a:t>(my convention)</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600" b="1"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0258">
                <a:tc>
                  <a:txBody>
                    <a:bodyPr/>
                    <a:lstStyle/>
                    <a:p>
                      <a:r>
                        <a:rPr lang="en-US" sz="1600" dirty="0"/>
                        <a:t>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dirty="0"/>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b="1" i="1" dirty="0"/>
                        <a:t>v is first discovered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extLst>
                  <a:ext uri="{0D108BD9-81ED-4DB2-BD59-A6C34878D82A}">
                    <a16:rowId xmlns:a16="http://schemas.microsoft.com/office/drawing/2014/main" val="10001"/>
                  </a:ext>
                </a:extLst>
              </a:tr>
              <a:tr h="390258">
                <a:tc>
                  <a:txBody>
                    <a:bodyPr/>
                    <a:lstStyle/>
                    <a:p>
                      <a:r>
                        <a:rPr lang="en-US" sz="1600" dirty="0"/>
                        <a:t>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1" dirty="0"/>
                        <a:t>There is a 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6835">
                <a:tc>
                  <a:txBody>
                    <a:bodyPr/>
                    <a:lstStyle/>
                    <a:p>
                      <a:r>
                        <a:rPr lang="en-US" sz="1600" dirty="0"/>
                        <a:t>Forward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dirty="0"/>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r>
                        <a:rPr lang="en-US" sz="1600" dirty="0"/>
                        <a:t>Shortcut.  </a:t>
                      </a:r>
                    </a:p>
                    <a:p>
                      <a:r>
                        <a:rPr lang="en-US" sz="1600" dirty="0"/>
                        <a:t>v is a descendant of u</a:t>
                      </a:r>
                    </a:p>
                    <a:p>
                      <a:r>
                        <a:rPr lang="en-US" sz="1600" dirty="0"/>
                        <a:t>v started after u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0000"/>
                      </a:schemeClr>
                    </a:solidFill>
                  </a:tcPr>
                </a:tc>
                <a:extLst>
                  <a:ext uri="{0D108BD9-81ED-4DB2-BD59-A6C34878D82A}">
                    <a16:rowId xmlns:a16="http://schemas.microsoft.com/office/drawing/2014/main" val="10003"/>
                  </a:ext>
                </a:extLst>
              </a:tr>
              <a:tr h="390258">
                <a:tc>
                  <a:txBody>
                    <a:bodyPr/>
                    <a:lstStyle/>
                    <a:p>
                      <a:r>
                        <a:rPr lang="en-US" sz="1600" dirty="0"/>
                        <a:t>Cross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v is not a descendant of u</a:t>
                      </a:r>
                    </a:p>
                    <a:p>
                      <a:r>
                        <a:rPr lang="en-US" sz="1600" dirty="0"/>
                        <a:t>v started before u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09" name="Straight Arrow Connector 108"/>
          <p:cNvCxnSpPr/>
          <p:nvPr/>
        </p:nvCxnSpPr>
        <p:spPr>
          <a:xfrm>
            <a:off x="3505200" y="1592521"/>
            <a:ext cx="5334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505200" y="3276600"/>
            <a:ext cx="533400" cy="0"/>
          </a:xfrm>
          <a:prstGeom prst="straightConnector1">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3505200" y="2019744"/>
            <a:ext cx="533400" cy="1"/>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505200" y="2515784"/>
            <a:ext cx="53340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93183" y="2362200"/>
            <a:ext cx="1406294" cy="415498"/>
          </a:xfrm>
          <a:prstGeom prst="rect">
            <a:avLst/>
          </a:prstGeom>
          <a:noFill/>
        </p:spPr>
        <p:txBody>
          <a:bodyPr wrap="square" rtlCol="0">
            <a:spAutoFit/>
          </a:bodyPr>
          <a:lstStyle/>
          <a:p>
            <a:pPr>
              <a:defRPr/>
            </a:pPr>
            <a:r>
              <a:rPr lang="en-US" sz="1050" dirty="0">
                <a:solidFill>
                  <a:prstClr val="black"/>
                </a:solidFill>
                <a:latin typeface="Calibri"/>
              </a:rPr>
              <a:t>v started and finished BEFORE u started</a:t>
            </a:r>
          </a:p>
        </p:txBody>
      </p:sp>
      <p:sp>
        <p:nvSpPr>
          <p:cNvPr id="84" name="TextBox 83"/>
          <p:cNvSpPr txBox="1"/>
          <p:nvPr/>
        </p:nvSpPr>
        <p:spPr>
          <a:xfrm>
            <a:off x="8423506" y="3200401"/>
            <a:ext cx="1056202" cy="577081"/>
          </a:xfrm>
          <a:prstGeom prst="rect">
            <a:avLst/>
          </a:prstGeom>
          <a:noFill/>
        </p:spPr>
        <p:txBody>
          <a:bodyPr wrap="square" rtlCol="0">
            <a:spAutoFit/>
          </a:bodyPr>
          <a:lstStyle/>
          <a:p>
            <a:pPr>
              <a:defRPr/>
            </a:pPr>
            <a:r>
              <a:rPr lang="en-US" sz="1050" dirty="0">
                <a:solidFill>
                  <a:prstClr val="black"/>
                </a:solidFill>
                <a:latin typeface="Calibri"/>
              </a:rPr>
              <a:t>v started and finished AFTER u started</a:t>
            </a:r>
          </a:p>
        </p:txBody>
      </p:sp>
      <p:cxnSp>
        <p:nvCxnSpPr>
          <p:cNvPr id="87" name="Straight Connector 86"/>
          <p:cNvCxnSpPr>
            <a:stCxn id="30" idx="6"/>
            <a:endCxn id="32" idx="4"/>
          </p:cNvCxnSpPr>
          <p:nvPr/>
        </p:nvCxnSpPr>
        <p:spPr>
          <a:xfrm flipV="1">
            <a:off x="8915400" y="4960163"/>
            <a:ext cx="876300" cy="571500"/>
          </a:xfrm>
          <a:prstGeom prst="line">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 idx="6"/>
            <a:endCxn id="11" idx="4"/>
          </p:cNvCxnSpPr>
          <p:nvPr/>
        </p:nvCxnSpPr>
        <p:spPr>
          <a:xfrm flipV="1">
            <a:off x="4267200" y="4917877"/>
            <a:ext cx="876300" cy="571500"/>
          </a:xfrm>
          <a:prstGeom prst="line">
            <a:avLst/>
          </a:prstGeom>
          <a:ln w="28575">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736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Classification for </a:t>
            </a:r>
            <a:br>
              <a:rPr lang="en-US" dirty="0"/>
            </a:br>
            <a:r>
              <a:rPr lang="en-US" dirty="0">
                <a:solidFill>
                  <a:srgbClr val="FF0000"/>
                </a:solidFill>
              </a:rPr>
              <a:t>Undirected </a:t>
            </a:r>
            <a:r>
              <a:rPr lang="en-US" dirty="0"/>
              <a:t>Graphs</a:t>
            </a:r>
          </a:p>
        </p:txBody>
      </p:sp>
      <p:sp>
        <p:nvSpPr>
          <p:cNvPr id="3" name="Content Placeholder 2"/>
          <p:cNvSpPr>
            <a:spLocks noGrp="1"/>
          </p:cNvSpPr>
          <p:nvPr>
            <p:ph idx="1"/>
          </p:nvPr>
        </p:nvSpPr>
        <p:spPr>
          <a:xfrm>
            <a:off x="1981200" y="1905000"/>
            <a:ext cx="8229600" cy="4495800"/>
          </a:xfrm>
        </p:spPr>
        <p:txBody>
          <a:bodyPr/>
          <a:lstStyle/>
          <a:p>
            <a:r>
              <a:rPr lang="en-US" dirty="0"/>
              <a:t>An undirected graph will only have:</a:t>
            </a:r>
          </a:p>
          <a:p>
            <a:pPr lvl="1"/>
            <a:r>
              <a:rPr lang="en-US" dirty="0">
                <a:solidFill>
                  <a:srgbClr val="FF0000"/>
                </a:solidFill>
              </a:rPr>
              <a:t>Tree </a:t>
            </a:r>
            <a:r>
              <a:rPr lang="en-US" dirty="0"/>
              <a:t>edges</a:t>
            </a:r>
          </a:p>
          <a:p>
            <a:pPr lvl="1"/>
            <a:r>
              <a:rPr lang="en-US" dirty="0">
                <a:solidFill>
                  <a:srgbClr val="FF0000"/>
                </a:solidFill>
              </a:rPr>
              <a:t>Back </a:t>
            </a:r>
            <a:r>
              <a:rPr lang="en-US" dirty="0"/>
              <a:t>edges</a:t>
            </a:r>
          </a:p>
          <a:p>
            <a:pPr marL="457200" lvl="1" indent="0">
              <a:buNone/>
            </a:pPr>
            <a:endParaRPr lang="en-US" dirty="0"/>
          </a:p>
          <a:p>
            <a:pPr lvl="1"/>
            <a:r>
              <a:rPr lang="en-US" dirty="0"/>
              <a:t>As there is no direction on the edges (can go both ways), what could be a  </a:t>
            </a:r>
            <a:r>
              <a:rPr lang="en-US" i="1" dirty="0"/>
              <a:t>forward </a:t>
            </a:r>
            <a:r>
              <a:rPr lang="en-US" dirty="0"/>
              <a:t>or a </a:t>
            </a:r>
            <a:r>
              <a:rPr lang="en-US" i="1" dirty="0"/>
              <a:t>cross</a:t>
            </a:r>
            <a:r>
              <a:rPr lang="en-US" dirty="0"/>
              <a:t> edge will already have been explored in the other direction, as either a </a:t>
            </a:r>
            <a:r>
              <a:rPr lang="en-US" i="1" dirty="0"/>
              <a:t>backward</a:t>
            </a:r>
            <a:r>
              <a:rPr lang="en-US" dirty="0"/>
              <a:t> or a </a:t>
            </a:r>
            <a:r>
              <a:rPr lang="en-US" i="1" dirty="0"/>
              <a:t>tree </a:t>
            </a:r>
            <a:r>
              <a:rPr lang="en-US" dirty="0"/>
              <a:t>edge.</a:t>
            </a:r>
          </a:p>
          <a:p>
            <a:pPr lvl="2"/>
            <a:r>
              <a:rPr lang="en-US" dirty="0"/>
              <a:t>Forward  (</a:t>
            </a:r>
            <a:r>
              <a:rPr lang="en-US" dirty="0" err="1"/>
              <a:t>u,v</a:t>
            </a:r>
            <a:r>
              <a:rPr lang="en-US" dirty="0"/>
              <a:t>) =&gt; backward (</a:t>
            </a:r>
            <a:r>
              <a:rPr lang="en-US" dirty="0" err="1"/>
              <a:t>v,u</a:t>
            </a:r>
            <a:r>
              <a:rPr lang="en-US" dirty="0"/>
              <a:t>)</a:t>
            </a:r>
          </a:p>
          <a:p>
            <a:pPr lvl="2"/>
            <a:r>
              <a:rPr lang="en-US" dirty="0"/>
              <a:t>Cross (</a:t>
            </a:r>
            <a:r>
              <a:rPr lang="en-US" dirty="0" err="1"/>
              <a:t>u,v</a:t>
            </a:r>
            <a:r>
              <a:rPr lang="en-US" dirty="0"/>
              <a:t>) =&gt; tree (</a:t>
            </a:r>
            <a:r>
              <a:rPr lang="en-US" dirty="0" err="1"/>
              <a:t>v,u</a:t>
            </a:r>
            <a:r>
              <a:rPr lang="en-US" dirty="0"/>
              <a:t>)</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42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760343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96" y="0"/>
            <a:ext cx="8991599" cy="914400"/>
          </a:xfrm>
        </p:spPr>
        <p:txBody>
          <a:bodyPr/>
          <a:lstStyle/>
          <a:p>
            <a:r>
              <a:rPr lang="en-US" sz="3200" dirty="0"/>
              <a:t>Strongly Connected Components in a Directed Graph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graphicFrame>
        <p:nvGraphicFramePr>
          <p:cNvPr id="46" name="Table 45"/>
          <p:cNvGraphicFramePr>
            <a:graphicFrameLocks noGrp="1"/>
          </p:cNvGraphicFramePr>
          <p:nvPr>
            <p:extLst/>
          </p:nvPr>
        </p:nvGraphicFramePr>
        <p:xfrm>
          <a:off x="7455148" y="1979613"/>
          <a:ext cx="2996705" cy="2678112"/>
        </p:xfrm>
        <a:graphic>
          <a:graphicData uri="http://schemas.openxmlformats.org/drawingml/2006/table">
            <a:tbl>
              <a:tblPr firstRow="1" bandRow="1">
                <a:tableStyleId>{5940675A-B579-460E-94D1-54222C63F5DA}</a:tableStyleId>
              </a:tblPr>
              <a:tblGrid>
                <a:gridCol w="124410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97149">
                  <a:extLst>
                    <a:ext uri="{9D8B030D-6E8A-4147-A177-3AD203B41FA5}">
                      <a16:colId xmlns:a16="http://schemas.microsoft.com/office/drawing/2014/main" val="20002"/>
                    </a:ext>
                  </a:extLst>
                </a:gridCol>
                <a:gridCol w="622052">
                  <a:extLst>
                    <a:ext uri="{9D8B030D-6E8A-4147-A177-3AD203B41FA5}">
                      <a16:colId xmlns:a16="http://schemas.microsoft.com/office/drawing/2014/main" val="20003"/>
                    </a:ext>
                  </a:extLst>
                </a:gridCol>
              </a:tblGrid>
              <a:tr h="334764">
                <a:tc>
                  <a:txBody>
                    <a:bodyPr/>
                    <a:lstStyle/>
                    <a:p>
                      <a:r>
                        <a:rPr lang="en-US" sz="1400" dirty="0"/>
                        <a:t>Visited vertex</a:t>
                      </a:r>
                    </a:p>
                  </a:txBody>
                  <a:tcPr/>
                </a:tc>
                <a:tc>
                  <a:txBody>
                    <a:bodyPr/>
                    <a:lstStyle/>
                    <a:p>
                      <a:r>
                        <a:rPr lang="en-US" sz="1400" dirty="0" err="1"/>
                        <a:t>Pred</a:t>
                      </a:r>
                      <a:endParaRPr lang="en-US" sz="1400" dirty="0"/>
                    </a:p>
                  </a:txBody>
                  <a:tcPr/>
                </a:tc>
                <a:tc>
                  <a:txBody>
                    <a:bodyPr/>
                    <a:lstStyle/>
                    <a:p>
                      <a:r>
                        <a:rPr lang="en-US" sz="1400" dirty="0"/>
                        <a:t>Start</a:t>
                      </a:r>
                    </a:p>
                  </a:txBody>
                  <a:tcPr/>
                </a:tc>
                <a:tc>
                  <a:txBody>
                    <a:bodyPr/>
                    <a:lstStyle/>
                    <a:p>
                      <a:r>
                        <a:rPr lang="en-US" sz="1400" dirty="0"/>
                        <a:t>Finish</a:t>
                      </a:r>
                    </a:p>
                  </a:txBody>
                  <a:tcPr/>
                </a:tc>
                <a:extLst>
                  <a:ext uri="{0D108BD9-81ED-4DB2-BD59-A6C34878D82A}">
                    <a16:rowId xmlns:a16="http://schemas.microsoft.com/office/drawing/2014/main" val="10000"/>
                  </a:ext>
                </a:extLst>
              </a:tr>
              <a:tr h="334764">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334764">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334764">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334764">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334764">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5"/>
                  </a:ext>
                </a:extLst>
              </a:tr>
              <a:tr h="334764">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6"/>
                  </a:ext>
                </a:extLst>
              </a:tr>
              <a:tr h="334764">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7" name="Content Placeholder 2"/>
              <p:cNvSpPr txBox="1">
                <a:spLocks/>
              </p:cNvSpPr>
              <p:nvPr/>
            </p:nvSpPr>
            <p:spPr>
              <a:xfrm>
                <a:off x="1639957" y="811040"/>
                <a:ext cx="5410200" cy="3909202"/>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err="1"/>
                  <a:t>Strongly_Connected_Components</a:t>
                </a:r>
                <a:r>
                  <a:rPr lang="en-US" sz="1800" b="1" dirty="0"/>
                  <a:t>(G)</a:t>
                </a:r>
              </a:p>
              <a:p>
                <a:pPr>
                  <a:buAutoNum type="arabicPeriod"/>
                </a:pPr>
                <a:r>
                  <a:rPr lang="en-US" sz="1800" dirty="0">
                    <a:latin typeface="Courier New" panose="02070309020205020404" pitchFamily="49" charset="0"/>
                    <a:cs typeface="Courier New" panose="02070309020205020404" pitchFamily="49" charset="0"/>
                  </a:rPr>
                  <a:t>finish1</a:t>
                </a:r>
                <a:r>
                  <a:rPr lang="en-US" sz="1800" dirty="0"/>
                  <a:t>= DFS(G)  </a:t>
                </a:r>
                <a:r>
                  <a:rPr lang="en-US" sz="1600" dirty="0"/>
                  <a:t>//Call DFS and return the vertex finish time, </a:t>
                </a:r>
                <a:r>
                  <a:rPr lang="en-US" sz="1600" dirty="0">
                    <a:latin typeface="Courier New" panose="02070309020205020404" pitchFamily="49" charset="0"/>
                    <a:cs typeface="Courier New" panose="02070309020205020404" pitchFamily="49" charset="0"/>
                  </a:rPr>
                  <a:t>finish1</a:t>
                </a:r>
                <a:r>
                  <a:rPr lang="en-US" sz="1800" dirty="0"/>
                  <a:t> </a:t>
                </a:r>
              </a:p>
              <a:p>
                <a:pPr marL="0" indent="0">
                  <a:buNone/>
                </a:pPr>
                <a:r>
                  <a:rPr lang="en-US" sz="1800" dirty="0"/>
                  <a:t>2. Compute G</a:t>
                </a:r>
                <a:r>
                  <a:rPr lang="en-US" sz="1800" baseline="30000" dirty="0"/>
                  <a:t>T</a:t>
                </a:r>
                <a:r>
                  <a:rPr lang="en-US" sz="1800" dirty="0"/>
                  <a:t> </a:t>
                </a:r>
              </a:p>
              <a:p>
                <a:pPr marL="0" indent="0">
                  <a:buNone/>
                </a:pPr>
                <a:r>
                  <a:rPr lang="en-US" sz="1800" dirty="0"/>
                  <a:t>3. Call DFS(G</a:t>
                </a:r>
                <a:r>
                  <a:rPr lang="en-US" sz="1800" baseline="30000" dirty="0"/>
                  <a:t>T</a:t>
                </a:r>
                <a:r>
                  <a:rPr lang="en-US" sz="1800" dirty="0"/>
                  <a:t>), but in its main loop consider the vertices </a:t>
                </a:r>
                <a:r>
                  <a:rPr lang="en-US" sz="1800" b="1" dirty="0"/>
                  <a:t>in order of decreasing finish time,</a:t>
                </a:r>
                <a:r>
                  <a:rPr lang="en-US" sz="1800" dirty="0">
                    <a:latin typeface="Courier New" panose="02070309020205020404" pitchFamily="49" charset="0"/>
                    <a:cs typeface="Courier New" panose="02070309020205020404" pitchFamily="49" charset="0"/>
                  </a:rPr>
                  <a:t>finish1</a:t>
                </a:r>
                <a:r>
                  <a:rPr lang="en-US" sz="1800" dirty="0"/>
                  <a:t>, (i.e. in topological order).</a:t>
                </a:r>
              </a:p>
              <a:p>
                <a:pPr marL="0" indent="0">
                  <a:buNone/>
                </a:pPr>
                <a:r>
                  <a:rPr lang="en-US" sz="1800" dirty="0"/>
                  <a:t>4. Output the vertices of each tree from line 3 as a separate strongly connected component.</a:t>
                </a:r>
              </a:p>
              <a:p>
                <a:pPr marL="0" indent="0">
                  <a:buNone/>
                </a:pPr>
                <a:endParaRPr lang="en-US" sz="900" dirty="0"/>
              </a:p>
              <a:p>
                <a:pPr marL="0" indent="0">
                  <a:buNone/>
                </a:pPr>
                <a:r>
                  <a:rPr lang="en-US" sz="1800" dirty="0"/>
                  <a:t>Where: G</a:t>
                </a:r>
                <a:r>
                  <a:rPr lang="en-US" sz="1800" baseline="30000" dirty="0"/>
                  <a:t>T</a:t>
                </a:r>
                <a:r>
                  <a:rPr lang="en-US" sz="1800" dirty="0"/>
                  <a:t> = (V, E</a:t>
                </a:r>
                <a:r>
                  <a:rPr lang="en-US" sz="1800" baseline="30000" dirty="0"/>
                  <a:t>T</a:t>
                </a:r>
                <a:r>
                  <a:rPr lang="en-US" sz="1800" dirty="0"/>
                  <a:t>) ,   with   E</a:t>
                </a:r>
                <a:r>
                  <a:rPr lang="en-US" sz="1800" baseline="30000" dirty="0"/>
                  <a:t>T</a:t>
                </a:r>
                <a:r>
                  <a:rPr lang="en-US" sz="1800" dirty="0"/>
                  <a:t>= {(</a:t>
                </a:r>
                <a:r>
                  <a:rPr lang="en-US" sz="1800" dirty="0" err="1"/>
                  <a:t>v,u</a:t>
                </a:r>
                <a:r>
                  <a:rPr lang="en-US" sz="1800" dirty="0"/>
                  <a:t>) : (</a:t>
                </a:r>
                <a:r>
                  <a:rPr lang="en-US" sz="1800" dirty="0" err="1"/>
                  <a:t>u,v</a:t>
                </a:r>
                <a:r>
                  <a:rPr lang="en-US" sz="1800" dirty="0"/>
                  <a:t>) </a:t>
                </a:r>
                <a14:m>
                  <m:oMath xmlns:m="http://schemas.openxmlformats.org/officeDocument/2006/math">
                    <m:r>
                      <a:rPr lang="en-US" sz="1800" i="1">
                        <a:latin typeface="Cambria Math"/>
                        <a:ea typeface="Cambria Math"/>
                      </a:rPr>
                      <m:t>∈ </m:t>
                    </m:r>
                  </m:oMath>
                </a14:m>
                <a:r>
                  <a:rPr lang="en-US" sz="1800" dirty="0"/>
                  <a:t>E} </a:t>
                </a:r>
              </a:p>
              <a:p>
                <a:pPr marL="0" indent="0">
                  <a:buNone/>
                </a:pPr>
                <a:r>
                  <a:rPr lang="en-US" sz="1800" dirty="0"/>
                  <a:t>- the </a:t>
                </a:r>
                <a:r>
                  <a:rPr lang="en-US" sz="1800" i="1" dirty="0"/>
                  <a:t>transpose of G</a:t>
                </a:r>
                <a:r>
                  <a:rPr lang="en-US" sz="1800" dirty="0"/>
                  <a:t>: a graph with the same vertices as G, but with edges in reverse order.</a:t>
                </a:r>
              </a:p>
              <a:p>
                <a:pPr marL="0" indent="0">
                  <a:buNone/>
                </a:pPr>
                <a:endParaRPr lang="en-US" sz="1800" dirty="0"/>
              </a:p>
            </p:txBody>
          </p:sp>
        </mc:Choice>
        <mc:Fallback xmlns="">
          <p:sp>
            <p:nvSpPr>
              <p:cNvPr id="47" name="Content Placeholder 2"/>
              <p:cNvSpPr txBox="1">
                <a:spLocks noRot="1" noChangeAspect="1" noMove="1" noResize="1" noEditPoints="1" noAdjustHandles="1" noChangeArrowheads="1" noChangeShapeType="1" noTextEdit="1"/>
              </p:cNvSpPr>
              <p:nvPr/>
            </p:nvSpPr>
            <p:spPr>
              <a:xfrm>
                <a:off x="1639957" y="811040"/>
                <a:ext cx="5410200" cy="3909202"/>
              </a:xfrm>
              <a:prstGeom prst="rect">
                <a:avLst/>
              </a:prstGeom>
              <a:blipFill>
                <a:blip r:embed="rId3"/>
                <a:stretch>
                  <a:fillRect l="-787" t="-622" r="-1461" b="-1555"/>
                </a:stretch>
              </a:blipFill>
              <a:ln>
                <a:solidFill>
                  <a:schemeClr val="tx1"/>
                </a:solidFill>
              </a:ln>
            </p:spPr>
            <p:txBody>
              <a:bodyPr/>
              <a:lstStyle/>
              <a:p>
                <a:r>
                  <a:rPr lang="en-US">
                    <a:noFill/>
                  </a:rPr>
                  <a:t> </a:t>
                </a:r>
              </a:p>
            </p:txBody>
          </p:sp>
        </mc:Fallback>
      </mc:AlternateContent>
      <p:sp>
        <p:nvSpPr>
          <p:cNvPr id="45" name="Oval 44"/>
          <p:cNvSpPr/>
          <p:nvPr/>
        </p:nvSpPr>
        <p:spPr>
          <a:xfrm>
            <a:off x="1828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Oval 47"/>
          <p:cNvSpPr/>
          <p:nvPr/>
        </p:nvSpPr>
        <p:spPr>
          <a:xfrm>
            <a:off x="28956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9" name="Oval 48"/>
          <p:cNvSpPr/>
          <p:nvPr/>
        </p:nvSpPr>
        <p:spPr>
          <a:xfrm>
            <a:off x="18288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0" name="Oval 49"/>
          <p:cNvSpPr/>
          <p:nvPr/>
        </p:nvSpPr>
        <p:spPr>
          <a:xfrm>
            <a:off x="28956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1" name="Oval 50"/>
          <p:cNvSpPr/>
          <p:nvPr/>
        </p:nvSpPr>
        <p:spPr>
          <a:xfrm>
            <a:off x="3962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9" name="Oval 58"/>
          <p:cNvSpPr/>
          <p:nvPr/>
        </p:nvSpPr>
        <p:spPr>
          <a:xfrm>
            <a:off x="3962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0" name="Oval 59"/>
          <p:cNvSpPr/>
          <p:nvPr/>
        </p:nvSpPr>
        <p:spPr>
          <a:xfrm>
            <a:off x="5029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1" name="Straight Connector 60"/>
          <p:cNvCxnSpPr>
            <a:stCxn id="45" idx="6"/>
            <a:endCxn id="48" idx="2"/>
          </p:cNvCxnSpPr>
          <p:nvPr/>
        </p:nvCxnSpPr>
        <p:spPr>
          <a:xfrm>
            <a:off x="2209800" y="55245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76600" y="62935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7"/>
            <a:endCxn id="60" idx="3"/>
          </p:cNvCxnSpPr>
          <p:nvPr/>
        </p:nvCxnSpPr>
        <p:spPr>
          <a:xfrm flipV="1">
            <a:off x="4287604" y="5659204"/>
            <a:ext cx="797392" cy="492592"/>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43400" y="55245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9" idx="0"/>
          </p:cNvCxnSpPr>
          <p:nvPr/>
        </p:nvCxnSpPr>
        <p:spPr>
          <a:xfrm flipV="1">
            <a:off x="2019300" y="57150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086100" y="57150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179199" y="57150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7"/>
            <a:endCxn id="48" idx="3"/>
          </p:cNvCxnSpPr>
          <p:nvPr/>
        </p:nvCxnSpPr>
        <p:spPr>
          <a:xfrm flipV="1">
            <a:off x="21540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5" idx="5"/>
            <a:endCxn id="50" idx="1"/>
          </p:cNvCxnSpPr>
          <p:nvPr/>
        </p:nvCxnSpPr>
        <p:spPr>
          <a:xfrm>
            <a:off x="21540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8" idx="5"/>
            <a:endCxn id="51" idx="1"/>
          </p:cNvCxnSpPr>
          <p:nvPr/>
        </p:nvCxnSpPr>
        <p:spPr>
          <a:xfrm>
            <a:off x="3220804" y="56592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921183" y="57150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1" idx="6"/>
            <a:endCxn id="60" idx="4"/>
          </p:cNvCxnSpPr>
          <p:nvPr/>
        </p:nvCxnSpPr>
        <p:spPr>
          <a:xfrm flipV="1">
            <a:off x="4343400" y="5715000"/>
            <a:ext cx="876300" cy="571500"/>
          </a:xfrm>
          <a:prstGeom prst="line">
            <a:avLst/>
          </a:prstGeom>
          <a:ln w="28575">
            <a:solidFill>
              <a:schemeClr val="accent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524001" y="5045447"/>
            <a:ext cx="1021433" cy="307777"/>
          </a:xfrm>
          <a:prstGeom prst="rect">
            <a:avLst/>
          </a:prstGeom>
          <a:noFill/>
        </p:spPr>
        <p:txBody>
          <a:bodyPr wrap="none" rtlCol="0">
            <a:spAutoFit/>
          </a:bodyPr>
          <a:lstStyle/>
          <a:p>
            <a:r>
              <a:rPr lang="en-US" sz="1400" dirty="0"/>
              <a:t>__ / __ / __</a:t>
            </a:r>
          </a:p>
        </p:txBody>
      </p:sp>
      <p:sp>
        <p:nvSpPr>
          <p:cNvPr id="74" name="TextBox 73"/>
          <p:cNvSpPr txBox="1"/>
          <p:nvPr/>
        </p:nvSpPr>
        <p:spPr>
          <a:xfrm>
            <a:off x="2636168" y="5029201"/>
            <a:ext cx="1021433" cy="307777"/>
          </a:xfrm>
          <a:prstGeom prst="rect">
            <a:avLst/>
          </a:prstGeom>
          <a:noFill/>
        </p:spPr>
        <p:txBody>
          <a:bodyPr wrap="none" rtlCol="0">
            <a:spAutoFit/>
          </a:bodyPr>
          <a:lstStyle/>
          <a:p>
            <a:r>
              <a:rPr lang="en-US" sz="1400" dirty="0"/>
              <a:t>__ / __ / __</a:t>
            </a:r>
          </a:p>
        </p:txBody>
      </p:sp>
      <p:sp>
        <p:nvSpPr>
          <p:cNvPr id="75" name="TextBox 74"/>
          <p:cNvSpPr txBox="1"/>
          <p:nvPr/>
        </p:nvSpPr>
        <p:spPr>
          <a:xfrm>
            <a:off x="3702968" y="5029201"/>
            <a:ext cx="1021433" cy="307777"/>
          </a:xfrm>
          <a:prstGeom prst="rect">
            <a:avLst/>
          </a:prstGeom>
          <a:noFill/>
        </p:spPr>
        <p:txBody>
          <a:bodyPr wrap="none" rtlCol="0">
            <a:spAutoFit/>
          </a:bodyPr>
          <a:lstStyle/>
          <a:p>
            <a:r>
              <a:rPr lang="en-US" sz="1400" dirty="0"/>
              <a:t>__ / __ / __</a:t>
            </a:r>
          </a:p>
        </p:txBody>
      </p:sp>
      <p:sp>
        <p:nvSpPr>
          <p:cNvPr id="76" name="TextBox 75"/>
          <p:cNvSpPr txBox="1"/>
          <p:nvPr/>
        </p:nvSpPr>
        <p:spPr>
          <a:xfrm>
            <a:off x="4845968" y="5029201"/>
            <a:ext cx="1021433" cy="307777"/>
          </a:xfrm>
          <a:prstGeom prst="rect">
            <a:avLst/>
          </a:prstGeom>
          <a:noFill/>
        </p:spPr>
        <p:txBody>
          <a:bodyPr wrap="none" rtlCol="0">
            <a:spAutoFit/>
          </a:bodyPr>
          <a:lstStyle/>
          <a:p>
            <a:r>
              <a:rPr lang="en-US" sz="1400" dirty="0"/>
              <a:t>__ / __ / __</a:t>
            </a:r>
          </a:p>
        </p:txBody>
      </p:sp>
      <p:sp>
        <p:nvSpPr>
          <p:cNvPr id="77" name="TextBox 76"/>
          <p:cNvSpPr txBox="1"/>
          <p:nvPr/>
        </p:nvSpPr>
        <p:spPr>
          <a:xfrm>
            <a:off x="3779168" y="6474024"/>
            <a:ext cx="1021433" cy="307777"/>
          </a:xfrm>
          <a:prstGeom prst="rect">
            <a:avLst/>
          </a:prstGeom>
          <a:noFill/>
        </p:spPr>
        <p:txBody>
          <a:bodyPr wrap="none" rtlCol="0">
            <a:spAutoFit/>
          </a:bodyPr>
          <a:lstStyle/>
          <a:p>
            <a:r>
              <a:rPr lang="en-US" sz="1400" dirty="0"/>
              <a:t>__ / __ / __</a:t>
            </a:r>
          </a:p>
        </p:txBody>
      </p:sp>
      <p:sp>
        <p:nvSpPr>
          <p:cNvPr id="78" name="TextBox 77"/>
          <p:cNvSpPr txBox="1"/>
          <p:nvPr/>
        </p:nvSpPr>
        <p:spPr>
          <a:xfrm>
            <a:off x="2667001" y="6474024"/>
            <a:ext cx="1021433" cy="307777"/>
          </a:xfrm>
          <a:prstGeom prst="rect">
            <a:avLst/>
          </a:prstGeom>
          <a:noFill/>
        </p:spPr>
        <p:txBody>
          <a:bodyPr wrap="none" rtlCol="0">
            <a:spAutoFit/>
          </a:bodyPr>
          <a:lstStyle/>
          <a:p>
            <a:r>
              <a:rPr lang="en-US" sz="1400" dirty="0"/>
              <a:t>__ / __ / __</a:t>
            </a:r>
          </a:p>
        </p:txBody>
      </p:sp>
      <p:sp>
        <p:nvSpPr>
          <p:cNvPr id="79" name="TextBox 78"/>
          <p:cNvSpPr txBox="1"/>
          <p:nvPr/>
        </p:nvSpPr>
        <p:spPr>
          <a:xfrm>
            <a:off x="1447801" y="6477001"/>
            <a:ext cx="1021433" cy="307777"/>
          </a:xfrm>
          <a:prstGeom prst="rect">
            <a:avLst/>
          </a:prstGeom>
          <a:noFill/>
        </p:spPr>
        <p:txBody>
          <a:bodyPr wrap="none" rtlCol="0">
            <a:spAutoFit/>
          </a:bodyPr>
          <a:lstStyle/>
          <a:p>
            <a:r>
              <a:rPr lang="en-US" sz="1400" dirty="0"/>
              <a:t>__ / __ / __</a:t>
            </a:r>
          </a:p>
        </p:txBody>
      </p:sp>
      <p:sp>
        <p:nvSpPr>
          <p:cNvPr id="80" name="Oval 79"/>
          <p:cNvSpPr/>
          <p:nvPr/>
        </p:nvSpPr>
        <p:spPr>
          <a:xfrm>
            <a:off x="6629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1" name="Oval 80"/>
          <p:cNvSpPr/>
          <p:nvPr/>
        </p:nvSpPr>
        <p:spPr>
          <a:xfrm>
            <a:off x="7696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2" name="Oval 81"/>
          <p:cNvSpPr/>
          <p:nvPr/>
        </p:nvSpPr>
        <p:spPr>
          <a:xfrm>
            <a:off x="6629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Oval 82"/>
          <p:cNvSpPr/>
          <p:nvPr/>
        </p:nvSpPr>
        <p:spPr>
          <a:xfrm>
            <a:off x="7696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4" name="Oval 83"/>
          <p:cNvSpPr/>
          <p:nvPr/>
        </p:nvSpPr>
        <p:spPr>
          <a:xfrm>
            <a:off x="8763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5" name="Oval 84"/>
          <p:cNvSpPr/>
          <p:nvPr/>
        </p:nvSpPr>
        <p:spPr>
          <a:xfrm>
            <a:off x="8763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6" name="Oval 85"/>
          <p:cNvSpPr/>
          <p:nvPr/>
        </p:nvSpPr>
        <p:spPr>
          <a:xfrm>
            <a:off x="9829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9" name="TextBox 98"/>
          <p:cNvSpPr txBox="1"/>
          <p:nvPr/>
        </p:nvSpPr>
        <p:spPr>
          <a:xfrm>
            <a:off x="6324601" y="5045447"/>
            <a:ext cx="1021433" cy="307777"/>
          </a:xfrm>
          <a:prstGeom prst="rect">
            <a:avLst/>
          </a:prstGeom>
          <a:noFill/>
        </p:spPr>
        <p:txBody>
          <a:bodyPr wrap="none" rtlCol="0">
            <a:spAutoFit/>
          </a:bodyPr>
          <a:lstStyle/>
          <a:p>
            <a:r>
              <a:rPr lang="en-US" sz="1400" dirty="0"/>
              <a:t>__ / __ / __</a:t>
            </a:r>
          </a:p>
        </p:txBody>
      </p:sp>
      <p:sp>
        <p:nvSpPr>
          <p:cNvPr id="100" name="TextBox 99"/>
          <p:cNvSpPr txBox="1"/>
          <p:nvPr/>
        </p:nvSpPr>
        <p:spPr>
          <a:xfrm>
            <a:off x="7436768" y="5029201"/>
            <a:ext cx="1021433" cy="307777"/>
          </a:xfrm>
          <a:prstGeom prst="rect">
            <a:avLst/>
          </a:prstGeom>
          <a:noFill/>
        </p:spPr>
        <p:txBody>
          <a:bodyPr wrap="none" rtlCol="0">
            <a:spAutoFit/>
          </a:bodyPr>
          <a:lstStyle/>
          <a:p>
            <a:r>
              <a:rPr lang="en-US" sz="1400" dirty="0"/>
              <a:t>__ / __ / __</a:t>
            </a:r>
          </a:p>
        </p:txBody>
      </p:sp>
      <p:sp>
        <p:nvSpPr>
          <p:cNvPr id="101" name="TextBox 100"/>
          <p:cNvSpPr txBox="1"/>
          <p:nvPr/>
        </p:nvSpPr>
        <p:spPr>
          <a:xfrm>
            <a:off x="8503568" y="5029201"/>
            <a:ext cx="1021433" cy="307777"/>
          </a:xfrm>
          <a:prstGeom prst="rect">
            <a:avLst/>
          </a:prstGeom>
          <a:noFill/>
        </p:spPr>
        <p:txBody>
          <a:bodyPr wrap="none" rtlCol="0">
            <a:spAutoFit/>
          </a:bodyPr>
          <a:lstStyle/>
          <a:p>
            <a:r>
              <a:rPr lang="en-US" sz="1400" dirty="0"/>
              <a:t>__ / __ / __</a:t>
            </a:r>
          </a:p>
        </p:txBody>
      </p:sp>
      <p:sp>
        <p:nvSpPr>
          <p:cNvPr id="102" name="TextBox 101"/>
          <p:cNvSpPr txBox="1"/>
          <p:nvPr/>
        </p:nvSpPr>
        <p:spPr>
          <a:xfrm>
            <a:off x="9646568" y="5029201"/>
            <a:ext cx="1021433" cy="307777"/>
          </a:xfrm>
          <a:prstGeom prst="rect">
            <a:avLst/>
          </a:prstGeom>
          <a:noFill/>
        </p:spPr>
        <p:txBody>
          <a:bodyPr wrap="none" rtlCol="0">
            <a:spAutoFit/>
          </a:bodyPr>
          <a:lstStyle/>
          <a:p>
            <a:r>
              <a:rPr lang="en-US" sz="1400" dirty="0"/>
              <a:t>__ / __ / __</a:t>
            </a:r>
          </a:p>
        </p:txBody>
      </p:sp>
      <p:sp>
        <p:nvSpPr>
          <p:cNvPr id="103" name="TextBox 102"/>
          <p:cNvSpPr txBox="1"/>
          <p:nvPr/>
        </p:nvSpPr>
        <p:spPr>
          <a:xfrm>
            <a:off x="8579768" y="6474024"/>
            <a:ext cx="1021433" cy="307777"/>
          </a:xfrm>
          <a:prstGeom prst="rect">
            <a:avLst/>
          </a:prstGeom>
          <a:noFill/>
        </p:spPr>
        <p:txBody>
          <a:bodyPr wrap="none" rtlCol="0">
            <a:spAutoFit/>
          </a:bodyPr>
          <a:lstStyle/>
          <a:p>
            <a:r>
              <a:rPr lang="en-US" sz="1400" dirty="0"/>
              <a:t>__ / __ / __</a:t>
            </a:r>
          </a:p>
        </p:txBody>
      </p:sp>
      <p:sp>
        <p:nvSpPr>
          <p:cNvPr id="104" name="TextBox 103"/>
          <p:cNvSpPr txBox="1"/>
          <p:nvPr/>
        </p:nvSpPr>
        <p:spPr>
          <a:xfrm>
            <a:off x="7467601" y="6474024"/>
            <a:ext cx="1021433" cy="307777"/>
          </a:xfrm>
          <a:prstGeom prst="rect">
            <a:avLst/>
          </a:prstGeom>
          <a:noFill/>
        </p:spPr>
        <p:txBody>
          <a:bodyPr wrap="none" rtlCol="0">
            <a:spAutoFit/>
          </a:bodyPr>
          <a:lstStyle/>
          <a:p>
            <a:r>
              <a:rPr lang="en-US" sz="1400" dirty="0"/>
              <a:t>__ / __ / __</a:t>
            </a:r>
          </a:p>
        </p:txBody>
      </p:sp>
      <p:sp>
        <p:nvSpPr>
          <p:cNvPr id="105" name="TextBox 104"/>
          <p:cNvSpPr txBox="1"/>
          <p:nvPr/>
        </p:nvSpPr>
        <p:spPr>
          <a:xfrm>
            <a:off x="6248401" y="6477001"/>
            <a:ext cx="1021433" cy="307777"/>
          </a:xfrm>
          <a:prstGeom prst="rect">
            <a:avLst/>
          </a:prstGeom>
          <a:noFill/>
        </p:spPr>
        <p:txBody>
          <a:bodyPr wrap="none" rtlCol="0">
            <a:spAutoFit/>
          </a:bodyPr>
          <a:lstStyle/>
          <a:p>
            <a:r>
              <a:rPr lang="en-US" sz="1400" dirty="0"/>
              <a:t>__ / __ / __</a:t>
            </a:r>
          </a:p>
        </p:txBody>
      </p:sp>
    </p:spTree>
    <p:extLst>
      <p:ext uri="{BB962C8B-B14F-4D97-AF65-F5344CB8AC3E}">
        <p14:creationId xmlns:p14="http://schemas.microsoft.com/office/powerpoint/2010/main" val="371325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96" y="0"/>
            <a:ext cx="8991599" cy="914400"/>
          </a:xfrm>
        </p:spPr>
        <p:txBody>
          <a:bodyPr/>
          <a:lstStyle/>
          <a:p>
            <a:r>
              <a:rPr lang="en-US" sz="3200" dirty="0"/>
              <a:t>Strongly Connected Components in a Directed Graph</a:t>
            </a:r>
            <a:br>
              <a:rPr lang="en-US" sz="3200" dirty="0"/>
            </a:br>
            <a:r>
              <a:rPr lang="en-US" sz="3200" dirty="0"/>
              <a:t>Worksheet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Oval 7"/>
          <p:cNvSpPr/>
          <p:nvPr/>
        </p:nvSpPr>
        <p:spPr>
          <a:xfrm>
            <a:off x="1676400" y="5353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 name="Oval 8"/>
          <p:cNvSpPr/>
          <p:nvPr/>
        </p:nvSpPr>
        <p:spPr>
          <a:xfrm>
            <a:off x="2743200" y="5353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Oval 9"/>
          <p:cNvSpPr/>
          <p:nvPr/>
        </p:nvSpPr>
        <p:spPr>
          <a:xfrm>
            <a:off x="1676400" y="6115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Oval 10"/>
          <p:cNvSpPr/>
          <p:nvPr/>
        </p:nvSpPr>
        <p:spPr>
          <a:xfrm>
            <a:off x="2743200" y="6115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2" name="Oval 11"/>
          <p:cNvSpPr/>
          <p:nvPr/>
        </p:nvSpPr>
        <p:spPr>
          <a:xfrm>
            <a:off x="3810000" y="6115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Oval 12"/>
          <p:cNvSpPr/>
          <p:nvPr/>
        </p:nvSpPr>
        <p:spPr>
          <a:xfrm>
            <a:off x="3810000" y="5353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Oval 13"/>
          <p:cNvSpPr/>
          <p:nvPr/>
        </p:nvSpPr>
        <p:spPr>
          <a:xfrm>
            <a:off x="4876800" y="53531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5" name="Straight Connector 14"/>
          <p:cNvCxnSpPr>
            <a:stCxn id="8" idx="6"/>
            <a:endCxn id="9" idx="2"/>
          </p:cNvCxnSpPr>
          <p:nvPr/>
        </p:nvCxnSpPr>
        <p:spPr>
          <a:xfrm>
            <a:off x="2057400" y="554361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00" y="6312691"/>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6"/>
            <a:endCxn id="14" idx="4"/>
          </p:cNvCxnSpPr>
          <p:nvPr/>
        </p:nvCxnSpPr>
        <p:spPr>
          <a:xfrm flipV="1">
            <a:off x="4191000" y="573411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1000" y="554361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929036" y="5741285"/>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026799" y="573411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7"/>
            <a:endCxn id="9" idx="3"/>
          </p:cNvCxnSpPr>
          <p:nvPr/>
        </p:nvCxnSpPr>
        <p:spPr>
          <a:xfrm flipV="1">
            <a:off x="2001604" y="567831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1" idx="1"/>
          </p:cNvCxnSpPr>
          <p:nvPr/>
        </p:nvCxnSpPr>
        <p:spPr>
          <a:xfrm>
            <a:off x="2001604" y="567831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1"/>
          </p:cNvCxnSpPr>
          <p:nvPr/>
        </p:nvCxnSpPr>
        <p:spPr>
          <a:xfrm>
            <a:off x="3068404" y="567831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28800" y="573411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26" name="TextBox 88"/>
          <p:cNvSpPr txBox="1"/>
          <p:nvPr/>
        </p:nvSpPr>
        <p:spPr>
          <a:xfrm>
            <a:off x="1533896" y="4983778"/>
            <a:ext cx="822661"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 /___</a:t>
            </a:r>
            <a:endParaRPr lang="en-US" sz="1600" dirty="0">
              <a:latin typeface="Times New Roman"/>
              <a:ea typeface="Times New Roman"/>
            </a:endParaRPr>
          </a:p>
        </p:txBody>
      </p:sp>
      <p:sp>
        <p:nvSpPr>
          <p:cNvPr id="27" name="TextBox 88"/>
          <p:cNvSpPr txBox="1"/>
          <p:nvPr/>
        </p:nvSpPr>
        <p:spPr>
          <a:xfrm>
            <a:off x="2514601" y="4995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28" name="TextBox 88"/>
          <p:cNvSpPr txBox="1"/>
          <p:nvPr/>
        </p:nvSpPr>
        <p:spPr>
          <a:xfrm>
            <a:off x="2452452" y="6519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29" name="TextBox 88"/>
          <p:cNvSpPr txBox="1"/>
          <p:nvPr/>
        </p:nvSpPr>
        <p:spPr>
          <a:xfrm>
            <a:off x="1447801" y="6519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30" name="TextBox 88"/>
          <p:cNvSpPr txBox="1"/>
          <p:nvPr/>
        </p:nvSpPr>
        <p:spPr>
          <a:xfrm>
            <a:off x="3519252" y="6519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31" name="TextBox 88"/>
          <p:cNvSpPr txBox="1"/>
          <p:nvPr/>
        </p:nvSpPr>
        <p:spPr>
          <a:xfrm>
            <a:off x="3581401" y="4995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32" name="TextBox 88"/>
          <p:cNvSpPr txBox="1"/>
          <p:nvPr/>
        </p:nvSpPr>
        <p:spPr>
          <a:xfrm>
            <a:off x="4662252" y="4995446"/>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34" name="Oval 33"/>
          <p:cNvSpPr/>
          <p:nvPr/>
        </p:nvSpPr>
        <p:spPr>
          <a:xfrm>
            <a:off x="6629400" y="5322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5" name="Oval 34"/>
          <p:cNvSpPr/>
          <p:nvPr/>
        </p:nvSpPr>
        <p:spPr>
          <a:xfrm>
            <a:off x="7696200" y="5322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6629400" y="6084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Oval 36"/>
          <p:cNvSpPr/>
          <p:nvPr/>
        </p:nvSpPr>
        <p:spPr>
          <a:xfrm>
            <a:off x="7696200" y="6084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Oval 37"/>
          <p:cNvSpPr/>
          <p:nvPr/>
        </p:nvSpPr>
        <p:spPr>
          <a:xfrm>
            <a:off x="8763000" y="6084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9" name="Oval 38"/>
          <p:cNvSpPr/>
          <p:nvPr/>
        </p:nvSpPr>
        <p:spPr>
          <a:xfrm>
            <a:off x="8763000" y="5322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0" name="Oval 39"/>
          <p:cNvSpPr/>
          <p:nvPr/>
        </p:nvSpPr>
        <p:spPr>
          <a:xfrm>
            <a:off x="9804896" y="53223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2" name="TextBox 88"/>
          <p:cNvSpPr txBox="1"/>
          <p:nvPr/>
        </p:nvSpPr>
        <p:spPr>
          <a:xfrm>
            <a:off x="6486896" y="4953000"/>
            <a:ext cx="822661"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 /___</a:t>
            </a:r>
            <a:endParaRPr lang="en-US" sz="1600" dirty="0">
              <a:latin typeface="Times New Roman"/>
              <a:ea typeface="Times New Roman"/>
            </a:endParaRPr>
          </a:p>
        </p:txBody>
      </p:sp>
      <p:sp>
        <p:nvSpPr>
          <p:cNvPr id="53" name="TextBox 88"/>
          <p:cNvSpPr txBox="1"/>
          <p:nvPr/>
        </p:nvSpPr>
        <p:spPr>
          <a:xfrm>
            <a:off x="7467601" y="4964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54" name="TextBox 88"/>
          <p:cNvSpPr txBox="1"/>
          <p:nvPr/>
        </p:nvSpPr>
        <p:spPr>
          <a:xfrm>
            <a:off x="7405452" y="6488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55" name="TextBox 88"/>
          <p:cNvSpPr txBox="1"/>
          <p:nvPr/>
        </p:nvSpPr>
        <p:spPr>
          <a:xfrm>
            <a:off x="6324601" y="6488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56" name="TextBox 88"/>
          <p:cNvSpPr txBox="1"/>
          <p:nvPr/>
        </p:nvSpPr>
        <p:spPr>
          <a:xfrm>
            <a:off x="8472252" y="6488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57" name="TextBox 88"/>
          <p:cNvSpPr txBox="1"/>
          <p:nvPr/>
        </p:nvSpPr>
        <p:spPr>
          <a:xfrm>
            <a:off x="8458201" y="4964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sp>
        <p:nvSpPr>
          <p:cNvPr id="58" name="TextBox 88"/>
          <p:cNvSpPr txBox="1"/>
          <p:nvPr/>
        </p:nvSpPr>
        <p:spPr>
          <a:xfrm>
            <a:off x="9514148" y="4964668"/>
            <a:ext cx="925253" cy="338554"/>
          </a:xfrm>
          <a:prstGeom prst="rect">
            <a:avLst/>
          </a:prstGeom>
          <a:noFill/>
        </p:spPr>
        <p:txBody>
          <a:bodyPr wrap="none" rtlCol="0">
            <a:spAutoFit/>
          </a:bodyPr>
          <a:lstStyle/>
          <a:p>
            <a:r>
              <a:rPr lang="en-US" sz="1600" dirty="0">
                <a:solidFill>
                  <a:srgbClr val="000000"/>
                </a:solidFill>
                <a:latin typeface="Calibri"/>
                <a:ea typeface="Times New Roman"/>
                <a:cs typeface="Times New Roman"/>
              </a:rPr>
              <a:t>___ /___</a:t>
            </a:r>
            <a:endParaRPr lang="en-US" sz="1600" dirty="0">
              <a:latin typeface="Times New Roman"/>
              <a:ea typeface="Times New Roman"/>
            </a:endParaRPr>
          </a:p>
        </p:txBody>
      </p:sp>
      <p:graphicFrame>
        <p:nvGraphicFramePr>
          <p:cNvPr id="46" name="Table 45"/>
          <p:cNvGraphicFramePr>
            <a:graphicFrameLocks noGrp="1"/>
          </p:cNvGraphicFramePr>
          <p:nvPr>
            <p:extLst>
              <p:ext uri="{D42A27DB-BD31-4B8C-83A1-F6EECF244321}">
                <p14:modId xmlns:p14="http://schemas.microsoft.com/office/powerpoint/2010/main" val="802377156"/>
              </p:ext>
            </p:extLst>
          </p:nvPr>
        </p:nvGraphicFramePr>
        <p:xfrm>
          <a:off x="7455148" y="1447797"/>
          <a:ext cx="2996705" cy="3209928"/>
        </p:xfrm>
        <a:graphic>
          <a:graphicData uri="http://schemas.openxmlformats.org/drawingml/2006/table">
            <a:tbl>
              <a:tblPr firstRow="1" bandRow="1">
                <a:tableStyleId>{5940675A-B579-460E-94D1-54222C63F5DA}</a:tableStyleId>
              </a:tblPr>
              <a:tblGrid>
                <a:gridCol w="124410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1">
                  <a:extLst>
                    <a:ext uri="{9D8B030D-6E8A-4147-A177-3AD203B41FA5}">
                      <a16:colId xmlns:a16="http://schemas.microsoft.com/office/drawing/2014/main" val="20003"/>
                    </a:ext>
                  </a:extLst>
                </a:gridCol>
              </a:tblGrid>
              <a:tr h="401241">
                <a:tc>
                  <a:txBody>
                    <a:bodyPr/>
                    <a:lstStyle/>
                    <a:p>
                      <a:r>
                        <a:rPr lang="en-US" sz="1400" dirty="0"/>
                        <a:t>Visited vertex</a:t>
                      </a:r>
                    </a:p>
                  </a:txBody>
                  <a:tcPr/>
                </a:tc>
                <a:tc>
                  <a:txBody>
                    <a:bodyPr/>
                    <a:lstStyle/>
                    <a:p>
                      <a:r>
                        <a:rPr lang="en-US" sz="1400" dirty="0"/>
                        <a:t>Start</a:t>
                      </a:r>
                    </a:p>
                  </a:txBody>
                  <a:tcPr/>
                </a:tc>
                <a:tc>
                  <a:txBody>
                    <a:bodyPr/>
                    <a:lstStyle/>
                    <a:p>
                      <a:r>
                        <a:rPr lang="en-US" sz="1400" dirty="0"/>
                        <a:t>Finish</a:t>
                      </a:r>
                    </a:p>
                  </a:txBody>
                  <a:tcPr/>
                </a:tc>
                <a:tc>
                  <a:txBody>
                    <a:bodyPr/>
                    <a:lstStyle/>
                    <a:p>
                      <a:r>
                        <a:rPr lang="en-US" sz="1400" dirty="0" err="1"/>
                        <a:t>Pred</a:t>
                      </a:r>
                      <a:endParaRPr lang="en-US" sz="1400" dirty="0"/>
                    </a:p>
                  </a:txBody>
                  <a:tcPr/>
                </a:tc>
                <a:extLst>
                  <a:ext uri="{0D108BD9-81ED-4DB2-BD59-A6C34878D82A}">
                    <a16:rowId xmlns:a16="http://schemas.microsoft.com/office/drawing/2014/main" val="10000"/>
                  </a:ext>
                </a:extLst>
              </a:tr>
              <a:tr h="401241">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1"/>
                  </a:ext>
                </a:extLst>
              </a:tr>
              <a:tr h="401241">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124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1241">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40124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5"/>
                  </a:ext>
                </a:extLst>
              </a:tr>
              <a:tr h="401241">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6"/>
                  </a:ext>
                </a:extLst>
              </a:tr>
              <a:tr h="401241">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7" name="Content Placeholder 2"/>
              <p:cNvSpPr txBox="1">
                <a:spLocks/>
              </p:cNvSpPr>
              <p:nvPr/>
            </p:nvSpPr>
            <p:spPr>
              <a:xfrm>
                <a:off x="1600200" y="1295400"/>
                <a:ext cx="5410200" cy="33528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err="1"/>
                  <a:t>Strongly_Connected_Components</a:t>
                </a:r>
                <a:r>
                  <a:rPr lang="en-US" sz="1800" b="1" dirty="0"/>
                  <a:t>(G)</a:t>
                </a:r>
              </a:p>
              <a:p>
                <a:pPr marL="0" indent="0">
                  <a:buNone/>
                </a:pPr>
                <a:r>
                  <a:rPr lang="en-US" sz="1800" dirty="0">
                    <a:cs typeface="Courier New" panose="02070309020205020404" pitchFamily="49" charset="0"/>
                  </a:rPr>
                  <a:t>1. </a:t>
                </a:r>
                <a:r>
                  <a:rPr lang="en-US" sz="1800" dirty="0">
                    <a:latin typeface="Courier New" panose="02070309020205020404" pitchFamily="49" charset="0"/>
                    <a:cs typeface="Courier New" panose="02070309020205020404" pitchFamily="49" charset="0"/>
                  </a:rPr>
                  <a:t>finish1</a:t>
                </a:r>
                <a:r>
                  <a:rPr lang="en-US" sz="1800" dirty="0"/>
                  <a:t>= DFS(G) </a:t>
                </a:r>
              </a:p>
              <a:p>
                <a:pPr marL="0" indent="0">
                  <a:buNone/>
                </a:pPr>
                <a:r>
                  <a:rPr lang="en-US" sz="1800" dirty="0"/>
                  <a:t>2. Compute G</a:t>
                </a:r>
                <a:r>
                  <a:rPr lang="en-US" sz="1800" baseline="30000" dirty="0"/>
                  <a:t>T</a:t>
                </a:r>
                <a:r>
                  <a:rPr lang="en-US" sz="1800" dirty="0"/>
                  <a:t> </a:t>
                </a:r>
              </a:p>
              <a:p>
                <a:pPr marL="0" indent="0">
                  <a:buNone/>
                </a:pPr>
                <a:r>
                  <a:rPr lang="en-US" sz="1800" dirty="0"/>
                  <a:t>3. Call DFS(G</a:t>
                </a:r>
                <a:r>
                  <a:rPr lang="en-US" sz="1800" baseline="30000" dirty="0"/>
                  <a:t>T</a:t>
                </a:r>
                <a:r>
                  <a:rPr lang="en-US" sz="1800" dirty="0"/>
                  <a:t>), but in its main loop consider the vertices in order of decreasing finish time (</a:t>
                </a:r>
                <a:r>
                  <a:rPr lang="en-US" sz="1800" dirty="0">
                    <a:latin typeface="Courier New" panose="02070309020205020404" pitchFamily="49" charset="0"/>
                    <a:cs typeface="Courier New" panose="02070309020205020404" pitchFamily="49" charset="0"/>
                  </a:rPr>
                  <a:t>finish1</a:t>
                </a:r>
                <a:r>
                  <a:rPr lang="en-US" sz="1800" dirty="0"/>
                  <a:t>)</a:t>
                </a:r>
              </a:p>
              <a:p>
                <a:pPr marL="0" indent="0">
                  <a:buNone/>
                </a:pPr>
                <a:r>
                  <a:rPr lang="en-US" sz="1800" dirty="0"/>
                  <a:t>4. Output the vertices of each tree from line 3 as a separate strongly connected component.</a:t>
                </a:r>
              </a:p>
              <a:p>
                <a:pPr marL="0" indent="0">
                  <a:buNone/>
                </a:pPr>
                <a:endParaRPr lang="en-US" sz="900" dirty="0"/>
              </a:p>
              <a:p>
                <a:pPr marL="0" indent="0">
                  <a:buNone/>
                </a:pPr>
                <a:r>
                  <a:rPr lang="en-US" sz="1800" dirty="0"/>
                  <a:t>Where: G</a:t>
                </a:r>
                <a:r>
                  <a:rPr lang="en-US" sz="1800" baseline="30000" dirty="0"/>
                  <a:t>T</a:t>
                </a:r>
                <a:r>
                  <a:rPr lang="en-US" sz="1800" dirty="0"/>
                  <a:t> = (V, E</a:t>
                </a:r>
                <a:r>
                  <a:rPr lang="en-US" sz="1800" baseline="30000" dirty="0"/>
                  <a:t>T</a:t>
                </a:r>
                <a:r>
                  <a:rPr lang="en-US" sz="1800" dirty="0"/>
                  <a:t>) ,   with   E</a:t>
                </a:r>
                <a:r>
                  <a:rPr lang="en-US" sz="1800" baseline="30000" dirty="0"/>
                  <a:t>T</a:t>
                </a:r>
                <a:r>
                  <a:rPr lang="en-US" sz="1800" dirty="0"/>
                  <a:t>= {(</a:t>
                </a:r>
                <a:r>
                  <a:rPr lang="en-US" sz="1800" dirty="0" err="1"/>
                  <a:t>v,u</a:t>
                </a:r>
                <a:r>
                  <a:rPr lang="en-US" sz="1800" dirty="0"/>
                  <a:t>) : (</a:t>
                </a:r>
                <a:r>
                  <a:rPr lang="en-US" sz="1800" dirty="0" err="1"/>
                  <a:t>u,v</a:t>
                </a:r>
                <a:r>
                  <a:rPr lang="en-US" sz="1800" dirty="0"/>
                  <a:t>) </a:t>
                </a:r>
                <a14:m>
                  <m:oMath xmlns:m="http://schemas.openxmlformats.org/officeDocument/2006/math">
                    <m:r>
                      <a:rPr lang="en-US" sz="1800" i="1">
                        <a:latin typeface="Cambria Math"/>
                        <a:ea typeface="Cambria Math"/>
                      </a:rPr>
                      <m:t>∈ </m:t>
                    </m:r>
                  </m:oMath>
                </a14:m>
                <a:r>
                  <a:rPr lang="en-US" sz="1800" dirty="0"/>
                  <a:t>E} </a:t>
                </a:r>
              </a:p>
              <a:p>
                <a:pPr marL="0" indent="0">
                  <a:buNone/>
                </a:pPr>
                <a:r>
                  <a:rPr lang="en-US" sz="1800" dirty="0"/>
                  <a:t>- the </a:t>
                </a:r>
                <a:r>
                  <a:rPr lang="en-US" sz="1800" i="1" dirty="0"/>
                  <a:t>transpose of G</a:t>
                </a:r>
                <a:r>
                  <a:rPr lang="en-US" sz="1800" dirty="0"/>
                  <a:t>: a graph with the same vertices as G, but with edges in reverse order.</a:t>
                </a:r>
              </a:p>
              <a:p>
                <a:pPr marL="0" indent="0">
                  <a:buNone/>
                </a:pPr>
                <a:endParaRPr lang="en-US" sz="1800" dirty="0"/>
              </a:p>
            </p:txBody>
          </p:sp>
        </mc:Choice>
        <mc:Fallback xmlns="">
          <p:sp>
            <p:nvSpPr>
              <p:cNvPr id="47" name="Content Placeholder 2"/>
              <p:cNvSpPr txBox="1">
                <a:spLocks noRot="1" noChangeAspect="1" noMove="1" noResize="1" noEditPoints="1" noAdjustHandles="1" noChangeArrowheads="1" noChangeShapeType="1" noTextEdit="1"/>
              </p:cNvSpPr>
              <p:nvPr/>
            </p:nvSpPr>
            <p:spPr>
              <a:xfrm>
                <a:off x="1600200" y="1295400"/>
                <a:ext cx="5410200" cy="3352800"/>
              </a:xfrm>
              <a:prstGeom prst="rect">
                <a:avLst/>
              </a:prstGeom>
              <a:blipFill>
                <a:blip r:embed="rId3"/>
                <a:stretch>
                  <a:fillRect l="-900" t="-906" r="-1462" b="-181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38831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Traversal - Practice</a:t>
            </a:r>
          </a:p>
        </p:txBody>
      </p:sp>
      <p:sp>
        <p:nvSpPr>
          <p:cNvPr id="3" name="Content Placeholder 2"/>
          <p:cNvSpPr>
            <a:spLocks noGrp="1"/>
          </p:cNvSpPr>
          <p:nvPr>
            <p:ph idx="1"/>
          </p:nvPr>
        </p:nvSpPr>
        <p:spPr>
          <a:xfrm>
            <a:off x="1905000" y="4643967"/>
            <a:ext cx="8229600" cy="590168"/>
          </a:xfrm>
        </p:spPr>
        <p:txBody>
          <a:bodyPr/>
          <a:lstStyle/>
          <a:p>
            <a:r>
              <a:rPr lang="en-US" dirty="0"/>
              <a:t>DFS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
        <p:nvSpPr>
          <p:cNvPr id="5" name="Oval 4"/>
          <p:cNvSpPr/>
          <p:nvPr/>
        </p:nvSpPr>
        <p:spPr>
          <a:xfrm>
            <a:off x="70104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80772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70104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80772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91440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91440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102108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7391400" y="56007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63697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58200" y="63697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9525000" y="57912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5000" y="56007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7200900"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267700"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360799"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73356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73356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84024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104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5" name="Oval 34"/>
          <p:cNvSpPr/>
          <p:nvPr/>
        </p:nvSpPr>
        <p:spPr>
          <a:xfrm>
            <a:off x="80772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70104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Oval 36"/>
          <p:cNvSpPr/>
          <p:nvPr/>
        </p:nvSpPr>
        <p:spPr>
          <a:xfrm>
            <a:off x="80772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Oval 37"/>
          <p:cNvSpPr/>
          <p:nvPr/>
        </p:nvSpPr>
        <p:spPr>
          <a:xfrm>
            <a:off x="91440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9" name="Oval 38"/>
          <p:cNvSpPr/>
          <p:nvPr/>
        </p:nvSpPr>
        <p:spPr>
          <a:xfrm>
            <a:off x="91440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0" name="Oval 39"/>
          <p:cNvSpPr/>
          <p:nvPr/>
        </p:nvSpPr>
        <p:spPr>
          <a:xfrm>
            <a:off x="102108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41" name="Straight Connector 40"/>
          <p:cNvCxnSpPr>
            <a:stCxn id="34" idx="6"/>
            <a:endCxn id="35" idx="2"/>
          </p:cNvCxnSpPr>
          <p:nvPr/>
        </p:nvCxnSpPr>
        <p:spPr>
          <a:xfrm>
            <a:off x="7391400" y="34671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91400" y="42361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4236181"/>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6"/>
            <a:endCxn id="40" idx="4"/>
          </p:cNvCxnSpPr>
          <p:nvPr/>
        </p:nvCxnSpPr>
        <p:spPr>
          <a:xfrm flipV="1">
            <a:off x="9525000" y="3657600"/>
            <a:ext cx="876300" cy="5715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525000" y="34671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0"/>
          </p:cNvCxnSpPr>
          <p:nvPr/>
        </p:nvCxnSpPr>
        <p:spPr>
          <a:xfrm flipV="1">
            <a:off x="7200900" y="36576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267700" y="36576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9360799" y="36576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7"/>
            <a:endCxn id="35" idx="3"/>
          </p:cNvCxnSpPr>
          <p:nvPr/>
        </p:nvCxnSpPr>
        <p:spPr>
          <a:xfrm flipV="1">
            <a:off x="7335604" y="36018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4" idx="5"/>
            <a:endCxn id="37" idx="1"/>
          </p:cNvCxnSpPr>
          <p:nvPr/>
        </p:nvCxnSpPr>
        <p:spPr>
          <a:xfrm>
            <a:off x="7335604" y="36018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5" idx="5"/>
            <a:endCxn id="38" idx="1"/>
          </p:cNvCxnSpPr>
          <p:nvPr/>
        </p:nvCxnSpPr>
        <p:spPr>
          <a:xfrm>
            <a:off x="8402404" y="36018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4384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Oval 52"/>
          <p:cNvSpPr/>
          <p:nvPr/>
        </p:nvSpPr>
        <p:spPr>
          <a:xfrm>
            <a:off x="35052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4" name="Oval 53"/>
          <p:cNvSpPr/>
          <p:nvPr/>
        </p:nvSpPr>
        <p:spPr>
          <a:xfrm>
            <a:off x="24384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5" name="Oval 54"/>
          <p:cNvSpPr/>
          <p:nvPr/>
        </p:nvSpPr>
        <p:spPr>
          <a:xfrm>
            <a:off x="35052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6" name="Oval 55"/>
          <p:cNvSpPr/>
          <p:nvPr/>
        </p:nvSpPr>
        <p:spPr>
          <a:xfrm>
            <a:off x="45720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7" name="Oval 56"/>
          <p:cNvSpPr/>
          <p:nvPr/>
        </p:nvSpPr>
        <p:spPr>
          <a:xfrm>
            <a:off x="45720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Oval 57"/>
          <p:cNvSpPr/>
          <p:nvPr/>
        </p:nvSpPr>
        <p:spPr>
          <a:xfrm>
            <a:off x="56388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59" name="Straight Connector 58"/>
          <p:cNvCxnSpPr>
            <a:stCxn id="52" idx="6"/>
            <a:endCxn id="53" idx="2"/>
          </p:cNvCxnSpPr>
          <p:nvPr/>
        </p:nvCxnSpPr>
        <p:spPr>
          <a:xfrm>
            <a:off x="2819400" y="56007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19400" y="63697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86200" y="63697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6"/>
            <a:endCxn id="58" idx="4"/>
          </p:cNvCxnSpPr>
          <p:nvPr/>
        </p:nvCxnSpPr>
        <p:spPr>
          <a:xfrm flipV="1">
            <a:off x="4953000" y="57912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953000" y="56007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0"/>
          </p:cNvCxnSpPr>
          <p:nvPr/>
        </p:nvCxnSpPr>
        <p:spPr>
          <a:xfrm flipV="1">
            <a:off x="2628900"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695700"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788799" y="57912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7"/>
            <a:endCxn id="53" idx="3"/>
          </p:cNvCxnSpPr>
          <p:nvPr/>
        </p:nvCxnSpPr>
        <p:spPr>
          <a:xfrm flipV="1">
            <a:off x="27636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5"/>
            <a:endCxn id="55" idx="1"/>
          </p:cNvCxnSpPr>
          <p:nvPr/>
        </p:nvCxnSpPr>
        <p:spPr>
          <a:xfrm>
            <a:off x="27636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3" idx="5"/>
            <a:endCxn id="56" idx="1"/>
          </p:cNvCxnSpPr>
          <p:nvPr/>
        </p:nvCxnSpPr>
        <p:spPr>
          <a:xfrm>
            <a:off x="3830404" y="57354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217833" y="2848272"/>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187016"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3" name="Straight Connector 92"/>
          <p:cNvCxnSpPr>
            <a:stCxn id="92" idx="6"/>
            <a:endCxn id="36" idx="2"/>
          </p:cNvCxnSpPr>
          <p:nvPr/>
        </p:nvCxnSpPr>
        <p:spPr>
          <a:xfrm>
            <a:off x="6568016" y="42291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5146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0" name="Oval 99"/>
          <p:cNvSpPr/>
          <p:nvPr/>
        </p:nvSpPr>
        <p:spPr>
          <a:xfrm>
            <a:off x="35814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1" name="Oval 100"/>
          <p:cNvSpPr/>
          <p:nvPr/>
        </p:nvSpPr>
        <p:spPr>
          <a:xfrm>
            <a:off x="25146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2" name="Oval 101"/>
          <p:cNvSpPr/>
          <p:nvPr/>
        </p:nvSpPr>
        <p:spPr>
          <a:xfrm>
            <a:off x="35814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3" name="Oval 102"/>
          <p:cNvSpPr/>
          <p:nvPr/>
        </p:nvSpPr>
        <p:spPr>
          <a:xfrm>
            <a:off x="4648200" y="4038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4" name="Oval 103"/>
          <p:cNvSpPr/>
          <p:nvPr/>
        </p:nvSpPr>
        <p:spPr>
          <a:xfrm>
            <a:off x="46482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5" name="Oval 104"/>
          <p:cNvSpPr/>
          <p:nvPr/>
        </p:nvSpPr>
        <p:spPr>
          <a:xfrm>
            <a:off x="5715000" y="3276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06" name="Straight Connector 105"/>
          <p:cNvCxnSpPr>
            <a:stCxn id="99" idx="6"/>
            <a:endCxn id="100" idx="2"/>
          </p:cNvCxnSpPr>
          <p:nvPr/>
        </p:nvCxnSpPr>
        <p:spPr>
          <a:xfrm>
            <a:off x="2895600" y="34671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895600" y="42361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962400" y="42361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6"/>
            <a:endCxn id="105" idx="4"/>
          </p:cNvCxnSpPr>
          <p:nvPr/>
        </p:nvCxnSpPr>
        <p:spPr>
          <a:xfrm flipV="1">
            <a:off x="5029200" y="36576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029200" y="34671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1" idx="0"/>
          </p:cNvCxnSpPr>
          <p:nvPr/>
        </p:nvCxnSpPr>
        <p:spPr>
          <a:xfrm flipV="1">
            <a:off x="2705100" y="36576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771900" y="36576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4864999" y="36576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1" idx="7"/>
            <a:endCxn id="100" idx="3"/>
          </p:cNvCxnSpPr>
          <p:nvPr/>
        </p:nvCxnSpPr>
        <p:spPr>
          <a:xfrm flipV="1">
            <a:off x="2839804" y="36018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9" idx="5"/>
            <a:endCxn id="102" idx="1"/>
          </p:cNvCxnSpPr>
          <p:nvPr/>
        </p:nvCxnSpPr>
        <p:spPr>
          <a:xfrm>
            <a:off x="2839804" y="36018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5"/>
            <a:endCxn id="103" idx="1"/>
          </p:cNvCxnSpPr>
          <p:nvPr/>
        </p:nvCxnSpPr>
        <p:spPr>
          <a:xfrm>
            <a:off x="3906604" y="36018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3771900" y="2890689"/>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590800" y="5058072"/>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7196666" y="5058071"/>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Content Placeholder 2"/>
          <p:cNvSpPr txBox="1">
            <a:spLocks/>
          </p:cNvSpPr>
          <p:nvPr/>
        </p:nvSpPr>
        <p:spPr>
          <a:xfrm>
            <a:off x="1905000" y="2434167"/>
            <a:ext cx="8229600" cy="5901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BFS :</a:t>
            </a:r>
          </a:p>
        </p:txBody>
      </p:sp>
      <p:sp>
        <p:nvSpPr>
          <p:cNvPr id="84" name="Oval 83"/>
          <p:cNvSpPr/>
          <p:nvPr/>
        </p:nvSpPr>
        <p:spPr>
          <a:xfrm>
            <a:off x="1676400" y="4029075"/>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86" name="Straight Connector 85"/>
          <p:cNvCxnSpPr>
            <a:stCxn id="84" idx="6"/>
            <a:endCxn id="101" idx="2"/>
          </p:cNvCxnSpPr>
          <p:nvPr/>
        </p:nvCxnSpPr>
        <p:spPr>
          <a:xfrm>
            <a:off x="2057400" y="4219576"/>
            <a:ext cx="457200" cy="95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16002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4" name="Straight Connector 93"/>
          <p:cNvCxnSpPr>
            <a:stCxn id="91" idx="6"/>
            <a:endCxn id="54" idx="2"/>
          </p:cNvCxnSpPr>
          <p:nvPr/>
        </p:nvCxnSpPr>
        <p:spPr>
          <a:xfrm>
            <a:off x="1981200" y="63627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187016"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6" name="Straight Connector 95"/>
          <p:cNvCxnSpPr>
            <a:stCxn id="95" idx="6"/>
            <a:endCxn id="7" idx="2"/>
          </p:cNvCxnSpPr>
          <p:nvPr/>
        </p:nvCxnSpPr>
        <p:spPr>
          <a:xfrm>
            <a:off x="6568016" y="63627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457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Traversal</a:t>
            </a:r>
          </a:p>
        </p:txBody>
      </p:sp>
      <p:sp>
        <p:nvSpPr>
          <p:cNvPr id="3" name="Content Placeholder 2"/>
          <p:cNvSpPr>
            <a:spLocks noGrp="1"/>
          </p:cNvSpPr>
          <p:nvPr>
            <p:ph idx="1"/>
          </p:nvPr>
        </p:nvSpPr>
        <p:spPr>
          <a:xfrm>
            <a:off x="1905000" y="4567767"/>
            <a:ext cx="8686800" cy="828322"/>
          </a:xfrm>
        </p:spPr>
        <p:txBody>
          <a:bodyPr/>
          <a:lstStyle/>
          <a:p>
            <a:r>
              <a:rPr lang="en-US" dirty="0"/>
              <a:t>DFS traversal examples.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
        <p:nvSpPr>
          <p:cNvPr id="5" name="Oval 4"/>
          <p:cNvSpPr/>
          <p:nvPr/>
        </p:nvSpPr>
        <p:spPr>
          <a:xfrm>
            <a:off x="7010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8077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7010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8077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9144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9144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10210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73914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582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9525000" y="5715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50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72009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2677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360799"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7335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7335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8402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523115" y="5636628"/>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458201" y="6388748"/>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413524" y="5715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5842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2057400" y="220980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BFS traversal examples:</a:t>
            </a:r>
          </a:p>
        </p:txBody>
      </p:sp>
      <p:sp>
        <p:nvSpPr>
          <p:cNvPr id="34" name="Oval 33"/>
          <p:cNvSpPr/>
          <p:nvPr/>
        </p:nvSpPr>
        <p:spPr>
          <a:xfrm>
            <a:off x="7010400" y="3048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5" name="Oval 34"/>
          <p:cNvSpPr/>
          <p:nvPr/>
        </p:nvSpPr>
        <p:spPr>
          <a:xfrm>
            <a:off x="8077200" y="3048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 name="Oval 35"/>
          <p:cNvSpPr/>
          <p:nvPr/>
        </p:nvSpPr>
        <p:spPr>
          <a:xfrm>
            <a:off x="70104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Oval 36"/>
          <p:cNvSpPr/>
          <p:nvPr/>
        </p:nvSpPr>
        <p:spPr>
          <a:xfrm>
            <a:off x="80772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Oval 37"/>
          <p:cNvSpPr/>
          <p:nvPr/>
        </p:nvSpPr>
        <p:spPr>
          <a:xfrm>
            <a:off x="91440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9" name="Oval 38"/>
          <p:cNvSpPr/>
          <p:nvPr/>
        </p:nvSpPr>
        <p:spPr>
          <a:xfrm>
            <a:off x="9144000" y="3048000"/>
            <a:ext cx="381000" cy="381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0" name="Oval 39"/>
          <p:cNvSpPr/>
          <p:nvPr/>
        </p:nvSpPr>
        <p:spPr>
          <a:xfrm>
            <a:off x="10210800" y="3048000"/>
            <a:ext cx="381000" cy="381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41" name="Straight Connector 40"/>
          <p:cNvCxnSpPr>
            <a:stCxn id="34" idx="6"/>
            <a:endCxn id="35" idx="2"/>
          </p:cNvCxnSpPr>
          <p:nvPr/>
        </p:nvCxnSpPr>
        <p:spPr>
          <a:xfrm>
            <a:off x="7391400" y="32385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914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4007581"/>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6"/>
            <a:endCxn id="40" idx="4"/>
          </p:cNvCxnSpPr>
          <p:nvPr/>
        </p:nvCxnSpPr>
        <p:spPr>
          <a:xfrm flipV="1">
            <a:off x="9525000" y="3429000"/>
            <a:ext cx="876300" cy="5715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525000" y="3238500"/>
            <a:ext cx="685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0"/>
          </p:cNvCxnSpPr>
          <p:nvPr/>
        </p:nvCxnSpPr>
        <p:spPr>
          <a:xfrm flipV="1">
            <a:off x="7200900" y="34290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2677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9360799" y="3429000"/>
            <a:ext cx="0" cy="381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7"/>
            <a:endCxn id="35" idx="3"/>
          </p:cNvCxnSpPr>
          <p:nvPr/>
        </p:nvCxnSpPr>
        <p:spPr>
          <a:xfrm flipV="1">
            <a:off x="7335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4" idx="5"/>
            <a:endCxn id="37" idx="1"/>
          </p:cNvCxnSpPr>
          <p:nvPr/>
        </p:nvCxnSpPr>
        <p:spPr>
          <a:xfrm>
            <a:off x="7335604" y="33732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5" idx="5"/>
            <a:endCxn id="38" idx="1"/>
          </p:cNvCxnSpPr>
          <p:nvPr/>
        </p:nvCxnSpPr>
        <p:spPr>
          <a:xfrm>
            <a:off x="8402404" y="3373204"/>
            <a:ext cx="797392" cy="492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4384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Oval 52"/>
          <p:cNvSpPr/>
          <p:nvPr/>
        </p:nvSpPr>
        <p:spPr>
          <a:xfrm>
            <a:off x="35052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4" name="Oval 53"/>
          <p:cNvSpPr/>
          <p:nvPr/>
        </p:nvSpPr>
        <p:spPr>
          <a:xfrm>
            <a:off x="24384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5" name="Oval 54"/>
          <p:cNvSpPr/>
          <p:nvPr/>
        </p:nvSpPr>
        <p:spPr>
          <a:xfrm>
            <a:off x="35052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6" name="Oval 55"/>
          <p:cNvSpPr/>
          <p:nvPr/>
        </p:nvSpPr>
        <p:spPr>
          <a:xfrm>
            <a:off x="4572000"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7" name="Oval 56"/>
          <p:cNvSpPr/>
          <p:nvPr/>
        </p:nvSpPr>
        <p:spPr>
          <a:xfrm>
            <a:off x="45720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Oval 57"/>
          <p:cNvSpPr/>
          <p:nvPr/>
        </p:nvSpPr>
        <p:spPr>
          <a:xfrm>
            <a:off x="5638800" y="533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59" name="Straight Connector 58"/>
          <p:cNvCxnSpPr>
            <a:stCxn id="52" idx="6"/>
            <a:endCxn id="53" idx="2"/>
          </p:cNvCxnSpPr>
          <p:nvPr/>
        </p:nvCxnSpPr>
        <p:spPr>
          <a:xfrm>
            <a:off x="28194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194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86200" y="6293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6"/>
            <a:endCxn id="58" idx="4"/>
          </p:cNvCxnSpPr>
          <p:nvPr/>
        </p:nvCxnSpPr>
        <p:spPr>
          <a:xfrm flipV="1">
            <a:off x="4953000" y="5715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953000" y="5524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0"/>
          </p:cNvCxnSpPr>
          <p:nvPr/>
        </p:nvCxnSpPr>
        <p:spPr>
          <a:xfrm flipV="1">
            <a:off x="26289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695700"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788799" y="5715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7"/>
            <a:endCxn id="53" idx="3"/>
          </p:cNvCxnSpPr>
          <p:nvPr/>
        </p:nvCxnSpPr>
        <p:spPr>
          <a:xfrm flipV="1">
            <a:off x="2763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5"/>
            <a:endCxn id="55" idx="1"/>
          </p:cNvCxnSpPr>
          <p:nvPr/>
        </p:nvCxnSpPr>
        <p:spPr>
          <a:xfrm>
            <a:off x="27636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3" idx="5"/>
            <a:endCxn id="56" idx="1"/>
          </p:cNvCxnSpPr>
          <p:nvPr/>
        </p:nvCxnSpPr>
        <p:spPr>
          <a:xfrm>
            <a:off x="3830404" y="5659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819401" y="5410200"/>
            <a:ext cx="6858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2763605" y="5659204"/>
            <a:ext cx="682329" cy="4367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19401" y="6388748"/>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945468" y="64008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841524" y="5715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0122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7391401" y="6400800"/>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450668" y="5410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467600" y="3124200"/>
            <a:ext cx="62653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467601" y="3352801"/>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86600" y="3429000"/>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523114" y="3352800"/>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9448800" y="3429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9604674" y="3566963"/>
            <a:ext cx="796627" cy="50050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1722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93" name="Straight Connector 92"/>
          <p:cNvCxnSpPr>
            <a:stCxn id="92" idx="6"/>
            <a:endCxn id="36" idx="2"/>
          </p:cNvCxnSpPr>
          <p:nvPr/>
        </p:nvCxnSpPr>
        <p:spPr>
          <a:xfrm>
            <a:off x="6553200" y="40005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6637866" y="4067471"/>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438400" y="3048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0" name="Oval 99"/>
          <p:cNvSpPr/>
          <p:nvPr/>
        </p:nvSpPr>
        <p:spPr>
          <a:xfrm>
            <a:off x="3505200" y="3048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1" name="Oval 100"/>
          <p:cNvSpPr/>
          <p:nvPr/>
        </p:nvSpPr>
        <p:spPr>
          <a:xfrm>
            <a:off x="24384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2" name="Oval 101"/>
          <p:cNvSpPr/>
          <p:nvPr/>
        </p:nvSpPr>
        <p:spPr>
          <a:xfrm>
            <a:off x="35052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3" name="Oval 102"/>
          <p:cNvSpPr/>
          <p:nvPr/>
        </p:nvSpPr>
        <p:spPr>
          <a:xfrm>
            <a:off x="4572000" y="3810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4" name="Oval 103"/>
          <p:cNvSpPr/>
          <p:nvPr/>
        </p:nvSpPr>
        <p:spPr>
          <a:xfrm>
            <a:off x="4572000" y="3048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5" name="Oval 104"/>
          <p:cNvSpPr/>
          <p:nvPr/>
        </p:nvSpPr>
        <p:spPr>
          <a:xfrm>
            <a:off x="5638800" y="3048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06" name="Straight Connector 105"/>
          <p:cNvCxnSpPr>
            <a:stCxn id="99" idx="6"/>
            <a:endCxn id="100" idx="2"/>
          </p:cNvCxnSpPr>
          <p:nvPr/>
        </p:nvCxnSpPr>
        <p:spPr>
          <a:xfrm>
            <a:off x="2819400" y="3238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8194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886200" y="400758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6"/>
            <a:endCxn id="105" idx="4"/>
          </p:cNvCxnSpPr>
          <p:nvPr/>
        </p:nvCxnSpPr>
        <p:spPr>
          <a:xfrm flipV="1">
            <a:off x="4953000" y="342900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953000" y="323850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1" idx="0"/>
          </p:cNvCxnSpPr>
          <p:nvPr/>
        </p:nvCxnSpPr>
        <p:spPr>
          <a:xfrm flipV="1">
            <a:off x="26289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695700"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4788799" y="34290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1" idx="7"/>
            <a:endCxn id="100" idx="3"/>
          </p:cNvCxnSpPr>
          <p:nvPr/>
        </p:nvCxnSpPr>
        <p:spPr>
          <a:xfrm flipV="1">
            <a:off x="2763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9" idx="5"/>
            <a:endCxn id="102" idx="1"/>
          </p:cNvCxnSpPr>
          <p:nvPr/>
        </p:nvCxnSpPr>
        <p:spPr>
          <a:xfrm>
            <a:off x="27636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5"/>
            <a:endCxn id="103" idx="1"/>
          </p:cNvCxnSpPr>
          <p:nvPr/>
        </p:nvCxnSpPr>
        <p:spPr>
          <a:xfrm>
            <a:off x="3830404" y="337320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2819401" y="3129844"/>
            <a:ext cx="62653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2743201" y="3373204"/>
            <a:ext cx="682329" cy="4367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615915" y="3429001"/>
            <a:ext cx="0" cy="3521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3965874" y="3381672"/>
            <a:ext cx="682327" cy="42832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4876800" y="3429000"/>
            <a:ext cx="0" cy="35277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5070774" y="3505200"/>
            <a:ext cx="796627" cy="50050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187016"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18" name="Straight Connector 117"/>
          <p:cNvCxnSpPr>
            <a:stCxn id="117" idx="6"/>
            <a:endCxn id="7" idx="2"/>
          </p:cNvCxnSpPr>
          <p:nvPr/>
        </p:nvCxnSpPr>
        <p:spPr>
          <a:xfrm>
            <a:off x="6568016" y="62865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1615016" y="609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26" name="Straight Connector 125"/>
          <p:cNvCxnSpPr>
            <a:stCxn id="125" idx="6"/>
            <a:endCxn id="54" idx="2"/>
          </p:cNvCxnSpPr>
          <p:nvPr/>
        </p:nvCxnSpPr>
        <p:spPr>
          <a:xfrm>
            <a:off x="1996016" y="6286500"/>
            <a:ext cx="44238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1600200" y="3810000"/>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28" name="Straight Connector 127"/>
          <p:cNvCxnSpPr>
            <a:stCxn id="127" idx="6"/>
            <a:endCxn id="101" idx="2"/>
          </p:cNvCxnSpPr>
          <p:nvPr/>
        </p:nvCxnSpPr>
        <p:spPr>
          <a:xfrm>
            <a:off x="1981200" y="40005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2065866" y="4067471"/>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625167" y="6388748"/>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2065866" y="6400800"/>
            <a:ext cx="31326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05516" y="1524000"/>
            <a:ext cx="8852616" cy="369332"/>
          </a:xfrm>
          <a:prstGeom prst="rect">
            <a:avLst/>
          </a:prstGeom>
          <a:noFill/>
        </p:spPr>
        <p:txBody>
          <a:bodyPr wrap="none" rtlCol="0">
            <a:spAutoFit/>
          </a:bodyPr>
          <a:lstStyle/>
          <a:p>
            <a:r>
              <a:rPr lang="en-US" dirty="0"/>
              <a:t>For both DFS and BFS the resulting trees depend on the order in which neighbors are visited.</a:t>
            </a:r>
          </a:p>
        </p:txBody>
      </p:sp>
    </p:spTree>
    <p:extLst>
      <p:ext uri="{BB962C8B-B14F-4D97-AF65-F5344CB8AC3E}">
        <p14:creationId xmlns:p14="http://schemas.microsoft.com/office/powerpoint/2010/main" val="638646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Practice</a:t>
            </a:r>
          </a:p>
        </p:txBody>
      </p:sp>
      <p:sp>
        <p:nvSpPr>
          <p:cNvPr id="4" name="Slide Number Placeholder 3"/>
          <p:cNvSpPr>
            <a:spLocks noGrp="1"/>
          </p:cNvSpPr>
          <p:nvPr>
            <p:ph type="sldNum" sz="quarter" idx="12"/>
          </p:nvPr>
        </p:nvSpPr>
        <p:spPr>
          <a:xfrm>
            <a:off x="8458200" y="6127751"/>
            <a:ext cx="2133600" cy="365125"/>
          </a:xfrm>
        </p:spPr>
        <p:txBody>
          <a:bodyPr/>
          <a:lstStyle/>
          <a:p>
            <a:fld id="{B6F15528-21DE-4FAA-801E-634DDDAF4B2B}" type="slidenum">
              <a:rPr lang="en-US" smtClean="0"/>
              <a:pPr/>
              <a:t>47</a:t>
            </a:fld>
            <a:endParaRPr lang="en-US" dirty="0"/>
          </a:p>
        </p:txBody>
      </p:sp>
      <p:sp>
        <p:nvSpPr>
          <p:cNvPr id="24" name="Oval 23"/>
          <p:cNvSpPr/>
          <p:nvPr/>
        </p:nvSpPr>
        <p:spPr>
          <a:xfrm>
            <a:off x="2299558" y="5657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5" name="Oval 24"/>
          <p:cNvSpPr/>
          <p:nvPr/>
        </p:nvSpPr>
        <p:spPr>
          <a:xfrm>
            <a:off x="3366358" y="5657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Oval 25"/>
          <p:cNvSpPr/>
          <p:nvPr/>
        </p:nvSpPr>
        <p:spPr>
          <a:xfrm>
            <a:off x="2299558" y="6419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Oval 26"/>
          <p:cNvSpPr/>
          <p:nvPr/>
        </p:nvSpPr>
        <p:spPr>
          <a:xfrm>
            <a:off x="3366358" y="6419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8" name="Oval 27"/>
          <p:cNvSpPr/>
          <p:nvPr/>
        </p:nvSpPr>
        <p:spPr>
          <a:xfrm>
            <a:off x="4433158" y="6419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9" name="Oval 28"/>
          <p:cNvSpPr/>
          <p:nvPr/>
        </p:nvSpPr>
        <p:spPr>
          <a:xfrm>
            <a:off x="4433158" y="5657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0" name="Oval 29"/>
          <p:cNvSpPr/>
          <p:nvPr/>
        </p:nvSpPr>
        <p:spPr>
          <a:xfrm>
            <a:off x="5499958" y="565791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31" name="Straight Connector 30"/>
          <p:cNvCxnSpPr>
            <a:stCxn id="24" idx="6"/>
            <a:endCxn id="25" idx="2"/>
          </p:cNvCxnSpPr>
          <p:nvPr/>
        </p:nvCxnSpPr>
        <p:spPr>
          <a:xfrm>
            <a:off x="2680558" y="584841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80558" y="661749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747358" y="6617491"/>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8" idx="6"/>
            <a:endCxn id="30" idx="4"/>
          </p:cNvCxnSpPr>
          <p:nvPr/>
        </p:nvCxnSpPr>
        <p:spPr>
          <a:xfrm flipV="1">
            <a:off x="4814158" y="6038910"/>
            <a:ext cx="876300"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14158" y="5848410"/>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0"/>
          </p:cNvCxnSpPr>
          <p:nvPr/>
        </p:nvCxnSpPr>
        <p:spPr>
          <a:xfrm flipV="1">
            <a:off x="2490058" y="603891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556858" y="603891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649957" y="603891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6" idx="7"/>
            <a:endCxn id="25" idx="3"/>
          </p:cNvCxnSpPr>
          <p:nvPr/>
        </p:nvCxnSpPr>
        <p:spPr>
          <a:xfrm flipV="1">
            <a:off x="2624762" y="598311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4" idx="5"/>
            <a:endCxn id="27" idx="1"/>
          </p:cNvCxnSpPr>
          <p:nvPr/>
        </p:nvCxnSpPr>
        <p:spPr>
          <a:xfrm>
            <a:off x="2624762" y="598311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5" idx="5"/>
            <a:endCxn id="28" idx="1"/>
          </p:cNvCxnSpPr>
          <p:nvPr/>
        </p:nvCxnSpPr>
        <p:spPr>
          <a:xfrm>
            <a:off x="3691562" y="5983114"/>
            <a:ext cx="797392" cy="4925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86000" y="5257800"/>
            <a:ext cx="3594958" cy="400110"/>
          </a:xfrm>
          <a:prstGeom prst="rect">
            <a:avLst/>
          </a:prstGeom>
          <a:noFill/>
        </p:spPr>
        <p:txBody>
          <a:bodyPr wrap="none" rtlCol="0">
            <a:spAutoFit/>
          </a:bodyPr>
          <a:lstStyle/>
          <a:p>
            <a:r>
              <a:rPr lang="en-US" sz="2000" dirty="0"/>
              <a:t>Try various directions for arrows.</a:t>
            </a:r>
          </a:p>
        </p:txBody>
      </p:sp>
      <p:sp>
        <p:nvSpPr>
          <p:cNvPr id="6" name="Content Placeholder 5"/>
          <p:cNvSpPr>
            <a:spLocks noGrp="1"/>
          </p:cNvSpPr>
          <p:nvPr>
            <p:ph idx="1"/>
          </p:nvPr>
        </p:nvSpPr>
        <p:spPr>
          <a:xfrm>
            <a:off x="1981200" y="1371600"/>
            <a:ext cx="8229600" cy="1371600"/>
          </a:xfrm>
        </p:spPr>
        <p:txBody>
          <a:bodyPr/>
          <a:lstStyle/>
          <a:p>
            <a:endParaRPr lang="en-US" dirty="0"/>
          </a:p>
        </p:txBody>
      </p:sp>
    </p:spTree>
    <p:extLst>
      <p:ext uri="{BB962C8B-B14F-4D97-AF65-F5344CB8AC3E}">
        <p14:creationId xmlns:p14="http://schemas.microsoft.com/office/powerpoint/2010/main" val="1412995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Extra Material – Not required</a:t>
            </a:r>
            <a:br>
              <a:rPr lang="en-US" dirty="0">
                <a:solidFill>
                  <a:srgbClr val="FF0000"/>
                </a:solidFill>
              </a:rPr>
            </a:br>
            <a:r>
              <a:rPr lang="en-US" dirty="0"/>
              <a:t>DFS – Non-Recursive</a:t>
            </a:r>
            <a:endParaRPr lang="en-US" dirty="0">
              <a:solidFill>
                <a:srgbClr val="FF0000"/>
              </a:solidFill>
            </a:endParaRPr>
          </a:p>
        </p:txBody>
      </p:sp>
      <p:sp>
        <p:nvSpPr>
          <p:cNvPr id="3" name="Content Placeholder 2"/>
          <p:cNvSpPr>
            <a:spLocks noGrp="1"/>
          </p:cNvSpPr>
          <p:nvPr>
            <p:ph idx="1"/>
          </p:nvPr>
        </p:nvSpPr>
        <p:spPr>
          <a:xfrm>
            <a:off x="1981200" y="1371600"/>
            <a:ext cx="8229600" cy="3886200"/>
          </a:xfrm>
        </p:spPr>
        <p:txBody>
          <a:bodyPr/>
          <a:lstStyle/>
          <a:p>
            <a:r>
              <a:rPr lang="en-US" dirty="0"/>
              <a:t>Sedgewick , Figure 5.34, page 244</a:t>
            </a:r>
          </a:p>
          <a:p>
            <a:r>
              <a:rPr lang="en-US" dirty="0"/>
              <a:t>Use a stack instead of recursion</a:t>
            </a:r>
          </a:p>
          <a:p>
            <a:pPr lvl="1"/>
            <a:r>
              <a:rPr lang="en-US" dirty="0"/>
              <a:t>Visit the nodes in the same order as the recursive version. </a:t>
            </a:r>
          </a:p>
          <a:p>
            <a:pPr lvl="2"/>
            <a:r>
              <a:rPr lang="en-US" dirty="0"/>
              <a:t>Put nodes on the stack in reverse order</a:t>
            </a:r>
          </a:p>
          <a:p>
            <a:pPr lvl="2"/>
            <a:r>
              <a:rPr lang="en-US" dirty="0"/>
              <a:t>Mark node as visited when you start processing them from the stack, not when you put them on the stack</a:t>
            </a:r>
          </a:p>
          <a:p>
            <a:pPr lvl="2"/>
            <a:r>
              <a:rPr lang="en-US" dirty="0"/>
              <a:t>2 versions based on what they put on the stack:</a:t>
            </a:r>
          </a:p>
          <a:p>
            <a:pPr lvl="3"/>
            <a:r>
              <a:rPr lang="en-US" dirty="0"/>
              <a:t>only the vertex</a:t>
            </a:r>
          </a:p>
          <a:p>
            <a:pPr lvl="3"/>
            <a:r>
              <a:rPr lang="en-US" dirty="0"/>
              <a:t>the vertex and a node reference in the adjacency list for that vertex</a:t>
            </a:r>
          </a:p>
          <a:p>
            <a:pPr lvl="1"/>
            <a:r>
              <a:rPr lang="en-US" dirty="0"/>
              <a:t>Visit the nodes in different order, but still depth-first. </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
        <p:nvSpPr>
          <p:cNvPr id="5" name="Oval 4"/>
          <p:cNvSpPr/>
          <p:nvPr/>
        </p:nvSpPr>
        <p:spPr>
          <a:xfrm>
            <a:off x="18288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28956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18288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28956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3962400" y="6172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39624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5029200" y="5410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2209800" y="56007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63697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76600" y="6369781"/>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4343400" y="57912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3400" y="56007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2019300" y="57912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086100" y="57912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79199" y="57912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2154004" y="57354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154004" y="57354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220804" y="57354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921183" y="57912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685800"/>
          </a:xfrm>
        </p:spPr>
        <p:txBody>
          <a:bodyPr/>
          <a:lstStyle/>
          <a:p>
            <a:r>
              <a:rPr lang="en-US" dirty="0"/>
              <a:t>Directed vs Undirected Graphs</a:t>
            </a:r>
          </a:p>
        </p:txBody>
      </p:sp>
      <p:sp>
        <p:nvSpPr>
          <p:cNvPr id="3" name="Content Placeholder 2"/>
          <p:cNvSpPr>
            <a:spLocks noGrp="1"/>
          </p:cNvSpPr>
          <p:nvPr>
            <p:ph idx="1"/>
          </p:nvPr>
        </p:nvSpPr>
        <p:spPr>
          <a:xfrm>
            <a:off x="1550114" y="762001"/>
            <a:ext cx="5384086" cy="3357267"/>
          </a:xfrm>
        </p:spPr>
        <p:txBody>
          <a:bodyPr/>
          <a:lstStyle/>
          <a:p>
            <a:r>
              <a:rPr lang="en-US" sz="2000" dirty="0"/>
              <a:t>Graphs can be </a:t>
            </a:r>
            <a:r>
              <a:rPr lang="en-US" sz="2000" u="sng" dirty="0"/>
              <a:t>directed</a:t>
            </a:r>
            <a:r>
              <a:rPr lang="en-US" sz="2000" dirty="0"/>
              <a:t> or </a:t>
            </a:r>
            <a:r>
              <a:rPr lang="en-US" sz="2000" u="sng" dirty="0"/>
              <a:t>undirected</a:t>
            </a:r>
            <a:r>
              <a:rPr lang="en-US" sz="2000" dirty="0"/>
              <a:t>.</a:t>
            </a:r>
          </a:p>
          <a:p>
            <a:endParaRPr lang="en-US" sz="1000" dirty="0"/>
          </a:p>
          <a:p>
            <a:r>
              <a:rPr lang="en-US" sz="2000" u="sng" dirty="0"/>
              <a:t>Undirected</a:t>
            </a:r>
            <a:r>
              <a:rPr lang="en-US" sz="2000" dirty="0"/>
              <a:t> graph:   edges have no direction </a:t>
            </a:r>
          </a:p>
          <a:p>
            <a:pPr lvl="1"/>
            <a:r>
              <a:rPr lang="en-US" sz="1800" dirty="0"/>
              <a:t>edge (A, B) means that we can go (on that edge) from </a:t>
            </a:r>
            <a:r>
              <a:rPr lang="en-US" sz="1800" b="1" dirty="0"/>
              <a:t>both</a:t>
            </a:r>
            <a:r>
              <a:rPr lang="en-US" sz="1800" dirty="0"/>
              <a:t> </a:t>
            </a:r>
            <a:r>
              <a:rPr lang="en-US" sz="1800" b="1" dirty="0"/>
              <a:t>A to B and B to A.</a:t>
            </a:r>
          </a:p>
          <a:p>
            <a:endParaRPr lang="en-US" sz="1000" dirty="0"/>
          </a:p>
          <a:p>
            <a:r>
              <a:rPr lang="en-US" sz="2000" u="sng" dirty="0"/>
              <a:t>Directed</a:t>
            </a:r>
            <a:r>
              <a:rPr lang="en-US" sz="2000" dirty="0"/>
              <a:t> graph:    edges have direction</a:t>
            </a:r>
          </a:p>
          <a:p>
            <a:pPr lvl="1"/>
            <a:r>
              <a:rPr lang="en-US" sz="1800" dirty="0"/>
              <a:t>edge (A, B) means that we can go (on that edge) </a:t>
            </a:r>
            <a:r>
              <a:rPr lang="en-US" sz="1800" b="1" dirty="0"/>
              <a:t>from A to B, but not from B to A.</a:t>
            </a:r>
          </a:p>
          <a:p>
            <a:pPr lvl="1"/>
            <a:r>
              <a:rPr lang="en-US" sz="1800" dirty="0"/>
              <a:t>will have both edge (A, B) and edge (B, A) if         A and B are linked in both directions.</a:t>
            </a:r>
          </a:p>
          <a:p>
            <a:endParaRPr lang="en-US" sz="2000" dirty="0"/>
          </a:p>
          <a:p>
            <a:pPr lvl="1"/>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grpSp>
        <p:nvGrpSpPr>
          <p:cNvPr id="5" name="Group 4"/>
          <p:cNvGrpSpPr/>
          <p:nvPr/>
        </p:nvGrpSpPr>
        <p:grpSpPr>
          <a:xfrm>
            <a:off x="6347920" y="1588394"/>
            <a:ext cx="4199854" cy="3048000"/>
            <a:chOff x="864704" y="3048000"/>
            <a:chExt cx="4199854" cy="3048000"/>
          </a:xfrm>
        </p:grpSpPr>
        <p:grpSp>
          <p:nvGrpSpPr>
            <p:cNvPr id="6" name="Group 5"/>
            <p:cNvGrpSpPr/>
            <p:nvPr/>
          </p:nvGrpSpPr>
          <p:grpSpPr>
            <a:xfrm>
              <a:off x="2286000" y="3048000"/>
              <a:ext cx="457200" cy="466130"/>
              <a:chOff x="1676400" y="3424536"/>
              <a:chExt cx="457200" cy="466130"/>
            </a:xfrm>
          </p:grpSpPr>
          <p:sp>
            <p:nvSpPr>
              <p:cNvPr id="35" name="Oval 3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76400" y="3429000"/>
                <a:ext cx="416358" cy="461665"/>
              </a:xfrm>
              <a:prstGeom prst="rect">
                <a:avLst/>
              </a:prstGeom>
              <a:noFill/>
            </p:spPr>
            <p:txBody>
              <a:bodyPr wrap="square" rtlCol="0">
                <a:spAutoFit/>
              </a:bodyPr>
              <a:lstStyle/>
              <a:p>
                <a:pPr algn="ctr"/>
                <a:r>
                  <a:rPr lang="en-US" sz="2400" dirty="0"/>
                  <a:t> 0</a:t>
                </a:r>
              </a:p>
            </p:txBody>
          </p:sp>
        </p:grpSp>
        <p:grpSp>
          <p:nvGrpSpPr>
            <p:cNvPr id="7" name="Group 6"/>
            <p:cNvGrpSpPr/>
            <p:nvPr/>
          </p:nvGrpSpPr>
          <p:grpSpPr>
            <a:xfrm>
              <a:off x="2667000" y="4114800"/>
              <a:ext cx="457200" cy="466130"/>
              <a:chOff x="1676400" y="3424536"/>
              <a:chExt cx="457200" cy="466130"/>
            </a:xfrm>
          </p:grpSpPr>
          <p:sp>
            <p:nvSpPr>
              <p:cNvPr id="33" name="Oval 3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8" name="Group 7"/>
            <p:cNvGrpSpPr/>
            <p:nvPr/>
          </p:nvGrpSpPr>
          <p:grpSpPr>
            <a:xfrm>
              <a:off x="3429000" y="4563070"/>
              <a:ext cx="457200" cy="466130"/>
              <a:chOff x="1676400" y="3424536"/>
              <a:chExt cx="457200" cy="466130"/>
            </a:xfrm>
          </p:grpSpPr>
          <p:sp>
            <p:nvSpPr>
              <p:cNvPr id="31" name="Oval 3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9" name="Group 8"/>
            <p:cNvGrpSpPr/>
            <p:nvPr/>
          </p:nvGrpSpPr>
          <p:grpSpPr>
            <a:xfrm>
              <a:off x="3810000" y="3810000"/>
              <a:ext cx="457200" cy="466130"/>
              <a:chOff x="1676400" y="3424536"/>
              <a:chExt cx="457200" cy="466130"/>
            </a:xfrm>
          </p:grpSpPr>
          <p:sp>
            <p:nvSpPr>
              <p:cNvPr id="29" name="Oval 28"/>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0" name="Group 9"/>
            <p:cNvGrpSpPr/>
            <p:nvPr/>
          </p:nvGrpSpPr>
          <p:grpSpPr>
            <a:xfrm>
              <a:off x="864704" y="5486400"/>
              <a:ext cx="457200" cy="466130"/>
              <a:chOff x="1676400" y="3424536"/>
              <a:chExt cx="457200" cy="466130"/>
            </a:xfrm>
          </p:grpSpPr>
          <p:sp>
            <p:nvSpPr>
              <p:cNvPr id="27" name="Oval 2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76400" y="3429000"/>
                <a:ext cx="416358" cy="461665"/>
              </a:xfrm>
              <a:prstGeom prst="rect">
                <a:avLst/>
              </a:prstGeom>
              <a:noFill/>
            </p:spPr>
            <p:txBody>
              <a:bodyPr wrap="square" rtlCol="0">
                <a:spAutoFit/>
              </a:bodyPr>
              <a:lstStyle/>
              <a:p>
                <a:pPr algn="ctr"/>
                <a:r>
                  <a:rPr lang="en-US" sz="2400" dirty="0"/>
                  <a:t> 5</a:t>
                </a:r>
              </a:p>
            </p:txBody>
          </p:sp>
        </p:grpSp>
        <p:grpSp>
          <p:nvGrpSpPr>
            <p:cNvPr id="11" name="Group 10"/>
            <p:cNvGrpSpPr/>
            <p:nvPr/>
          </p:nvGrpSpPr>
          <p:grpSpPr>
            <a:xfrm>
              <a:off x="1951383" y="4800599"/>
              <a:ext cx="457200" cy="466130"/>
              <a:chOff x="1676400" y="3424536"/>
              <a:chExt cx="457200" cy="466130"/>
            </a:xfrm>
          </p:grpSpPr>
          <p:sp>
            <p:nvSpPr>
              <p:cNvPr id="25" name="Oval 2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3429000"/>
                <a:ext cx="416358" cy="461665"/>
              </a:xfrm>
              <a:prstGeom prst="rect">
                <a:avLst/>
              </a:prstGeom>
              <a:noFill/>
            </p:spPr>
            <p:txBody>
              <a:bodyPr wrap="square" rtlCol="0">
                <a:spAutoFit/>
              </a:bodyPr>
              <a:lstStyle/>
              <a:p>
                <a:pPr algn="ctr"/>
                <a:r>
                  <a:rPr lang="en-US" sz="2400" dirty="0"/>
                  <a:t> 3</a:t>
                </a:r>
              </a:p>
            </p:txBody>
          </p:sp>
        </p:grpSp>
        <p:grpSp>
          <p:nvGrpSpPr>
            <p:cNvPr id="12" name="Group 11"/>
            <p:cNvGrpSpPr/>
            <p:nvPr/>
          </p:nvGrpSpPr>
          <p:grpSpPr>
            <a:xfrm>
              <a:off x="3540558" y="5629870"/>
              <a:ext cx="457200" cy="466130"/>
              <a:chOff x="1676400" y="3424536"/>
              <a:chExt cx="457200" cy="466130"/>
            </a:xfrm>
          </p:grpSpPr>
          <p:sp>
            <p:nvSpPr>
              <p:cNvPr id="23" name="Oval 2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13" name="Group 12"/>
            <p:cNvGrpSpPr/>
            <p:nvPr/>
          </p:nvGrpSpPr>
          <p:grpSpPr>
            <a:xfrm>
              <a:off x="4607358" y="3420069"/>
              <a:ext cx="457200" cy="466130"/>
              <a:chOff x="1676400" y="3424536"/>
              <a:chExt cx="457200" cy="466130"/>
            </a:xfrm>
          </p:grpSpPr>
          <p:sp>
            <p:nvSpPr>
              <p:cNvPr id="21" name="Oval 2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grpSp>
      <p:cxnSp>
        <p:nvCxnSpPr>
          <p:cNvPr id="38" name="Straight Arrow Connector 37"/>
          <p:cNvCxnSpPr/>
          <p:nvPr/>
        </p:nvCxnSpPr>
        <p:spPr>
          <a:xfrm flipV="1">
            <a:off x="6764279" y="3657600"/>
            <a:ext cx="670321" cy="45496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895567" y="3626695"/>
            <a:ext cx="1224829" cy="63316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5"/>
            <a:endCxn id="24" idx="1"/>
          </p:cNvCxnSpPr>
          <p:nvPr/>
        </p:nvCxnSpPr>
        <p:spPr>
          <a:xfrm flipV="1">
            <a:off x="6738166" y="4405561"/>
            <a:ext cx="2285609" cy="191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243430" y="1793430"/>
            <a:ext cx="1847144" cy="26109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2" idx="2"/>
            <a:endCxn id="31" idx="7"/>
          </p:cNvCxnSpPr>
          <p:nvPr/>
        </p:nvCxnSpPr>
        <p:spPr>
          <a:xfrm flipH="1">
            <a:off x="9302461" y="2426593"/>
            <a:ext cx="996292" cy="74513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5" idx="4"/>
          </p:cNvCxnSpPr>
          <p:nvPr/>
        </p:nvCxnSpPr>
        <p:spPr>
          <a:xfrm flipH="1" flipV="1">
            <a:off x="7997816" y="2054524"/>
            <a:ext cx="1025958" cy="10668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1"/>
          </p:cNvCxnSpPr>
          <p:nvPr/>
        </p:nvCxnSpPr>
        <p:spPr>
          <a:xfrm flipH="1" flipV="1">
            <a:off x="8150216" y="2054523"/>
            <a:ext cx="1143000" cy="531168"/>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0"/>
          </p:cNvCxnSpPr>
          <p:nvPr/>
        </p:nvCxnSpPr>
        <p:spPr>
          <a:xfrm>
            <a:off x="8243431" y="1923978"/>
            <a:ext cx="1257965" cy="43088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773256" y="1301920"/>
            <a:ext cx="1713867" cy="400110"/>
          </a:xfrm>
          <a:prstGeom prst="rect">
            <a:avLst/>
          </a:prstGeom>
          <a:noFill/>
        </p:spPr>
        <p:txBody>
          <a:bodyPr wrap="none" rtlCol="0">
            <a:spAutoFit/>
          </a:bodyPr>
          <a:lstStyle/>
          <a:p>
            <a:r>
              <a:rPr lang="en-US" sz="2000" b="1" dirty="0">
                <a:solidFill>
                  <a:srgbClr val="C00000"/>
                </a:solidFill>
              </a:rPr>
              <a:t>directed</a:t>
            </a:r>
            <a:r>
              <a:rPr lang="en-US" dirty="0"/>
              <a:t> </a:t>
            </a:r>
            <a:r>
              <a:rPr lang="en-US" sz="2000" dirty="0"/>
              <a:t>graph</a:t>
            </a:r>
          </a:p>
        </p:txBody>
      </p:sp>
      <p:sp>
        <p:nvSpPr>
          <p:cNvPr id="14" name="TextBox 13"/>
          <p:cNvSpPr txBox="1"/>
          <p:nvPr/>
        </p:nvSpPr>
        <p:spPr>
          <a:xfrm>
            <a:off x="1676400" y="4626868"/>
            <a:ext cx="5638800" cy="923330"/>
          </a:xfrm>
          <a:prstGeom prst="rect">
            <a:avLst/>
          </a:prstGeom>
          <a:noFill/>
          <a:ln>
            <a:solidFill>
              <a:schemeClr val="tx1"/>
            </a:solidFill>
          </a:ln>
        </p:spPr>
        <p:txBody>
          <a:bodyPr wrap="square" rtlCol="0">
            <a:spAutoFit/>
          </a:bodyPr>
          <a:lstStyle/>
          <a:p>
            <a:r>
              <a:rPr lang="en-US" dirty="0"/>
              <a:t>Degree of a vertex of a directed graph:</a:t>
            </a:r>
          </a:p>
          <a:p>
            <a:pPr marL="285750" indent="-285750">
              <a:buFontTx/>
              <a:buChar char="-"/>
            </a:pPr>
            <a:r>
              <a:rPr lang="en-US" b="1" dirty="0"/>
              <a:t>In-degree</a:t>
            </a:r>
            <a:r>
              <a:rPr lang="en-US" dirty="0"/>
              <a:t> – number of edges arriving at this vertex</a:t>
            </a:r>
          </a:p>
          <a:p>
            <a:pPr marL="285750" indent="-285750">
              <a:buFontTx/>
              <a:buChar char="-"/>
            </a:pPr>
            <a:r>
              <a:rPr lang="en-US" b="1" dirty="0"/>
              <a:t>Out-degree</a:t>
            </a:r>
            <a:r>
              <a:rPr lang="en-US" dirty="0"/>
              <a:t> – number of edges leaving from this vertex</a:t>
            </a:r>
          </a:p>
        </p:txBody>
      </p:sp>
      <p:graphicFrame>
        <p:nvGraphicFramePr>
          <p:cNvPr id="15" name="Table 14"/>
          <p:cNvGraphicFramePr>
            <a:graphicFrameLocks noGrp="1"/>
          </p:cNvGraphicFramePr>
          <p:nvPr>
            <p:extLst>
              <p:ext uri="{D42A27DB-BD31-4B8C-83A1-F6EECF244321}">
                <p14:modId xmlns:p14="http://schemas.microsoft.com/office/powerpoint/2010/main" val="3310503548"/>
              </p:ext>
            </p:extLst>
          </p:nvPr>
        </p:nvGraphicFramePr>
        <p:xfrm>
          <a:off x="1831699" y="5657255"/>
          <a:ext cx="4724400" cy="1112520"/>
        </p:xfrm>
        <a:graphic>
          <a:graphicData uri="http://schemas.openxmlformats.org/drawingml/2006/table">
            <a:tbl>
              <a:tblPr firstRow="1" bandRow="1">
                <a:tableStyleId>{5940675A-B579-460E-94D1-54222C63F5DA}</a:tableStyleId>
              </a:tblPr>
              <a:tblGrid>
                <a:gridCol w="1098698">
                  <a:extLst>
                    <a:ext uri="{9D8B030D-6E8A-4147-A177-3AD203B41FA5}">
                      <a16:colId xmlns:a16="http://schemas.microsoft.com/office/drawing/2014/main" val="20000"/>
                    </a:ext>
                  </a:extLst>
                </a:gridCol>
                <a:gridCol w="769088">
                  <a:extLst>
                    <a:ext uri="{9D8B030D-6E8A-4147-A177-3AD203B41FA5}">
                      <a16:colId xmlns:a16="http://schemas.microsoft.com/office/drawing/2014/main" val="20001"/>
                    </a:ext>
                  </a:extLst>
                </a:gridCol>
                <a:gridCol w="659219">
                  <a:extLst>
                    <a:ext uri="{9D8B030D-6E8A-4147-A177-3AD203B41FA5}">
                      <a16:colId xmlns:a16="http://schemas.microsoft.com/office/drawing/2014/main" val="20002"/>
                    </a:ext>
                  </a:extLst>
                </a:gridCol>
                <a:gridCol w="769088">
                  <a:extLst>
                    <a:ext uri="{9D8B030D-6E8A-4147-A177-3AD203B41FA5}">
                      <a16:colId xmlns:a16="http://schemas.microsoft.com/office/drawing/2014/main" val="20003"/>
                    </a:ext>
                  </a:extLst>
                </a:gridCol>
                <a:gridCol w="769088">
                  <a:extLst>
                    <a:ext uri="{9D8B030D-6E8A-4147-A177-3AD203B41FA5}">
                      <a16:colId xmlns:a16="http://schemas.microsoft.com/office/drawing/2014/main" val="20004"/>
                    </a:ext>
                  </a:extLst>
                </a:gridCol>
                <a:gridCol w="659219">
                  <a:extLst>
                    <a:ext uri="{9D8B030D-6E8A-4147-A177-3AD203B41FA5}">
                      <a16:colId xmlns:a16="http://schemas.microsoft.com/office/drawing/2014/main" val="20005"/>
                    </a:ext>
                  </a:extLst>
                </a:gridCol>
              </a:tblGrid>
              <a:tr h="370840">
                <a:tc>
                  <a:txBody>
                    <a:bodyPr/>
                    <a:lstStyle/>
                    <a:p>
                      <a:r>
                        <a:rPr lang="en-US" sz="1400" dirty="0"/>
                        <a:t>Vertex</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10000"/>
                  </a:ext>
                </a:extLst>
              </a:tr>
              <a:tr h="370840">
                <a:tc>
                  <a:txBody>
                    <a:bodyPr/>
                    <a:lstStyle/>
                    <a:p>
                      <a:r>
                        <a:rPr lang="en-US" sz="1400" dirty="0"/>
                        <a:t>In degree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sz="1400" dirty="0"/>
                        <a:t>Out-degree</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721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685800"/>
          </a:xfrm>
        </p:spPr>
        <p:txBody>
          <a:bodyPr/>
          <a:lstStyle/>
          <a:p>
            <a:r>
              <a:rPr lang="en-US" dirty="0"/>
              <a:t>Directed vs Undirected Graphs</a:t>
            </a:r>
          </a:p>
        </p:txBody>
      </p:sp>
      <p:sp>
        <p:nvSpPr>
          <p:cNvPr id="3" name="Content Placeholder 2"/>
          <p:cNvSpPr>
            <a:spLocks noGrp="1"/>
          </p:cNvSpPr>
          <p:nvPr>
            <p:ph idx="1"/>
          </p:nvPr>
        </p:nvSpPr>
        <p:spPr>
          <a:xfrm>
            <a:off x="1550114" y="762001"/>
            <a:ext cx="5384086" cy="3357267"/>
          </a:xfrm>
        </p:spPr>
        <p:txBody>
          <a:bodyPr/>
          <a:lstStyle/>
          <a:p>
            <a:r>
              <a:rPr lang="en-US" sz="2000" dirty="0"/>
              <a:t>Graphs can be </a:t>
            </a:r>
            <a:r>
              <a:rPr lang="en-US" sz="2000" u="sng" dirty="0"/>
              <a:t>directed</a:t>
            </a:r>
            <a:r>
              <a:rPr lang="en-US" sz="2000" dirty="0"/>
              <a:t> or </a:t>
            </a:r>
            <a:r>
              <a:rPr lang="en-US" sz="2000" u="sng" dirty="0"/>
              <a:t>undirected</a:t>
            </a:r>
            <a:r>
              <a:rPr lang="en-US" sz="2000" dirty="0"/>
              <a:t>.</a:t>
            </a:r>
          </a:p>
          <a:p>
            <a:endParaRPr lang="en-US" sz="1000" dirty="0"/>
          </a:p>
          <a:p>
            <a:r>
              <a:rPr lang="en-US" sz="2000" u="sng" dirty="0"/>
              <a:t>Undirected</a:t>
            </a:r>
            <a:r>
              <a:rPr lang="en-US" sz="2000" dirty="0"/>
              <a:t> graph:   edges have no direction </a:t>
            </a:r>
          </a:p>
          <a:p>
            <a:pPr lvl="1"/>
            <a:r>
              <a:rPr lang="en-US" sz="1800" dirty="0"/>
              <a:t>edge (A, B) means that we can go (on that edge) from </a:t>
            </a:r>
            <a:r>
              <a:rPr lang="en-US" sz="1800" b="1" dirty="0"/>
              <a:t>both</a:t>
            </a:r>
            <a:r>
              <a:rPr lang="en-US" sz="1800" dirty="0"/>
              <a:t> </a:t>
            </a:r>
            <a:r>
              <a:rPr lang="en-US" sz="1800" b="1" dirty="0"/>
              <a:t>A to B and B to A.</a:t>
            </a:r>
          </a:p>
          <a:p>
            <a:endParaRPr lang="en-US" sz="1000" dirty="0"/>
          </a:p>
          <a:p>
            <a:r>
              <a:rPr lang="en-US" sz="2000" u="sng" dirty="0"/>
              <a:t>Directed</a:t>
            </a:r>
            <a:r>
              <a:rPr lang="en-US" sz="2000" dirty="0"/>
              <a:t> graph:    edges have direction</a:t>
            </a:r>
          </a:p>
          <a:p>
            <a:pPr lvl="1"/>
            <a:r>
              <a:rPr lang="en-US" sz="1800" dirty="0"/>
              <a:t>edge (A, B) means that we can go (on that edge) </a:t>
            </a:r>
            <a:r>
              <a:rPr lang="en-US" sz="1800" b="1" dirty="0"/>
              <a:t>from A to B, but not from B to A.</a:t>
            </a:r>
          </a:p>
          <a:p>
            <a:pPr lvl="1"/>
            <a:r>
              <a:rPr lang="en-US" sz="1800" dirty="0"/>
              <a:t>will have both edge (A, B) and edge (B, A) if         A and B are linked in both directions.</a:t>
            </a:r>
          </a:p>
          <a:p>
            <a:endParaRPr lang="en-US" sz="2000" dirty="0"/>
          </a:p>
          <a:p>
            <a:pPr lvl="1"/>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16" name="Group 15">
            <a:extLst>
              <a:ext uri="{FF2B5EF4-FFF2-40B4-BE49-F238E27FC236}">
                <a16:creationId xmlns:a16="http://schemas.microsoft.com/office/drawing/2014/main" id="{54C4382D-DD13-4355-9FB2-46F7AED89EF8}"/>
              </a:ext>
            </a:extLst>
          </p:cNvPr>
          <p:cNvGrpSpPr/>
          <p:nvPr/>
        </p:nvGrpSpPr>
        <p:grpSpPr>
          <a:xfrm>
            <a:off x="6347920" y="1301920"/>
            <a:ext cx="4199854" cy="3334474"/>
            <a:chOff x="6347920" y="1301920"/>
            <a:chExt cx="4199854" cy="3334474"/>
          </a:xfrm>
        </p:grpSpPr>
        <p:grpSp>
          <p:nvGrpSpPr>
            <p:cNvPr id="5" name="Group 4"/>
            <p:cNvGrpSpPr/>
            <p:nvPr/>
          </p:nvGrpSpPr>
          <p:grpSpPr>
            <a:xfrm>
              <a:off x="6347920" y="1588394"/>
              <a:ext cx="4199854" cy="3048000"/>
              <a:chOff x="864704" y="3048000"/>
              <a:chExt cx="4199854" cy="3048000"/>
            </a:xfrm>
          </p:grpSpPr>
          <p:grpSp>
            <p:nvGrpSpPr>
              <p:cNvPr id="6" name="Group 5"/>
              <p:cNvGrpSpPr/>
              <p:nvPr/>
            </p:nvGrpSpPr>
            <p:grpSpPr>
              <a:xfrm>
                <a:off x="2286000" y="3048000"/>
                <a:ext cx="457200" cy="466130"/>
                <a:chOff x="1676400" y="3424536"/>
                <a:chExt cx="457200" cy="466130"/>
              </a:xfrm>
            </p:grpSpPr>
            <p:sp>
              <p:nvSpPr>
                <p:cNvPr id="35" name="Oval 3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76400" y="3429000"/>
                  <a:ext cx="416358" cy="461665"/>
                </a:xfrm>
                <a:prstGeom prst="rect">
                  <a:avLst/>
                </a:prstGeom>
                <a:noFill/>
              </p:spPr>
              <p:txBody>
                <a:bodyPr wrap="square" rtlCol="0">
                  <a:spAutoFit/>
                </a:bodyPr>
                <a:lstStyle/>
                <a:p>
                  <a:pPr algn="ctr"/>
                  <a:r>
                    <a:rPr lang="en-US" sz="2400" dirty="0"/>
                    <a:t> 0</a:t>
                  </a:r>
                </a:p>
              </p:txBody>
            </p:sp>
          </p:grpSp>
          <p:grpSp>
            <p:nvGrpSpPr>
              <p:cNvPr id="7" name="Group 6"/>
              <p:cNvGrpSpPr/>
              <p:nvPr/>
            </p:nvGrpSpPr>
            <p:grpSpPr>
              <a:xfrm>
                <a:off x="2667000" y="4114800"/>
                <a:ext cx="457200" cy="466130"/>
                <a:chOff x="1676400" y="3424536"/>
                <a:chExt cx="457200" cy="466130"/>
              </a:xfrm>
            </p:grpSpPr>
            <p:sp>
              <p:nvSpPr>
                <p:cNvPr id="33" name="Oval 3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8" name="Group 7"/>
              <p:cNvGrpSpPr/>
              <p:nvPr/>
            </p:nvGrpSpPr>
            <p:grpSpPr>
              <a:xfrm>
                <a:off x="3429000" y="4563070"/>
                <a:ext cx="457200" cy="466130"/>
                <a:chOff x="1676400" y="3424536"/>
                <a:chExt cx="457200" cy="466130"/>
              </a:xfrm>
            </p:grpSpPr>
            <p:sp>
              <p:nvSpPr>
                <p:cNvPr id="31" name="Oval 3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9" name="Group 8"/>
              <p:cNvGrpSpPr/>
              <p:nvPr/>
            </p:nvGrpSpPr>
            <p:grpSpPr>
              <a:xfrm>
                <a:off x="3810000" y="3810000"/>
                <a:ext cx="457200" cy="466130"/>
                <a:chOff x="1676400" y="3424536"/>
                <a:chExt cx="457200" cy="466130"/>
              </a:xfrm>
            </p:grpSpPr>
            <p:sp>
              <p:nvSpPr>
                <p:cNvPr id="29" name="Oval 28"/>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0" name="Group 9"/>
              <p:cNvGrpSpPr/>
              <p:nvPr/>
            </p:nvGrpSpPr>
            <p:grpSpPr>
              <a:xfrm>
                <a:off x="864704" y="5486400"/>
                <a:ext cx="457200" cy="466130"/>
                <a:chOff x="1676400" y="3424536"/>
                <a:chExt cx="457200" cy="466130"/>
              </a:xfrm>
            </p:grpSpPr>
            <p:sp>
              <p:nvSpPr>
                <p:cNvPr id="27" name="Oval 26"/>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76400" y="3429000"/>
                  <a:ext cx="416358" cy="461665"/>
                </a:xfrm>
                <a:prstGeom prst="rect">
                  <a:avLst/>
                </a:prstGeom>
                <a:noFill/>
              </p:spPr>
              <p:txBody>
                <a:bodyPr wrap="square" rtlCol="0">
                  <a:spAutoFit/>
                </a:bodyPr>
                <a:lstStyle/>
                <a:p>
                  <a:pPr algn="ctr"/>
                  <a:r>
                    <a:rPr lang="en-US" sz="2400" dirty="0"/>
                    <a:t> 5</a:t>
                  </a:r>
                </a:p>
              </p:txBody>
            </p:sp>
          </p:grpSp>
          <p:grpSp>
            <p:nvGrpSpPr>
              <p:cNvPr id="11" name="Group 10"/>
              <p:cNvGrpSpPr/>
              <p:nvPr/>
            </p:nvGrpSpPr>
            <p:grpSpPr>
              <a:xfrm>
                <a:off x="1951383" y="4800599"/>
                <a:ext cx="457200" cy="466130"/>
                <a:chOff x="1676400" y="3424536"/>
                <a:chExt cx="457200" cy="466130"/>
              </a:xfrm>
            </p:grpSpPr>
            <p:sp>
              <p:nvSpPr>
                <p:cNvPr id="25" name="Oval 24"/>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3429000"/>
                  <a:ext cx="416358" cy="461665"/>
                </a:xfrm>
                <a:prstGeom prst="rect">
                  <a:avLst/>
                </a:prstGeom>
                <a:noFill/>
              </p:spPr>
              <p:txBody>
                <a:bodyPr wrap="square" rtlCol="0">
                  <a:spAutoFit/>
                </a:bodyPr>
                <a:lstStyle/>
                <a:p>
                  <a:pPr algn="ctr"/>
                  <a:r>
                    <a:rPr lang="en-US" sz="2400" dirty="0"/>
                    <a:t> 3</a:t>
                  </a:r>
                </a:p>
              </p:txBody>
            </p:sp>
          </p:grpSp>
          <p:grpSp>
            <p:nvGrpSpPr>
              <p:cNvPr id="12" name="Group 11"/>
              <p:cNvGrpSpPr/>
              <p:nvPr/>
            </p:nvGrpSpPr>
            <p:grpSpPr>
              <a:xfrm>
                <a:off x="3540558" y="5629870"/>
                <a:ext cx="457200" cy="466130"/>
                <a:chOff x="1676400" y="3424536"/>
                <a:chExt cx="457200" cy="466130"/>
              </a:xfrm>
            </p:grpSpPr>
            <p:sp>
              <p:nvSpPr>
                <p:cNvPr id="23" name="Oval 22"/>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13" name="Group 12"/>
              <p:cNvGrpSpPr/>
              <p:nvPr/>
            </p:nvGrpSpPr>
            <p:grpSpPr>
              <a:xfrm>
                <a:off x="4607358" y="3420069"/>
                <a:ext cx="457200" cy="466130"/>
                <a:chOff x="1676400" y="3424536"/>
                <a:chExt cx="457200" cy="466130"/>
              </a:xfrm>
            </p:grpSpPr>
            <p:sp>
              <p:nvSpPr>
                <p:cNvPr id="21" name="Oval 20"/>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grpSp>
        <p:cxnSp>
          <p:nvCxnSpPr>
            <p:cNvPr id="38" name="Straight Arrow Connector 37"/>
            <p:cNvCxnSpPr/>
            <p:nvPr/>
          </p:nvCxnSpPr>
          <p:spPr>
            <a:xfrm flipV="1">
              <a:off x="6764279" y="3657600"/>
              <a:ext cx="670321" cy="45496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895567" y="3626695"/>
              <a:ext cx="1224829" cy="63316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5"/>
              <a:endCxn id="24" idx="1"/>
            </p:cNvCxnSpPr>
            <p:nvPr/>
          </p:nvCxnSpPr>
          <p:spPr>
            <a:xfrm flipV="1">
              <a:off x="6738166" y="4405561"/>
              <a:ext cx="2285609" cy="191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243430" y="1793430"/>
              <a:ext cx="1847144" cy="26109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2" idx="2"/>
              <a:endCxn id="31" idx="7"/>
            </p:cNvCxnSpPr>
            <p:nvPr/>
          </p:nvCxnSpPr>
          <p:spPr>
            <a:xfrm flipH="1">
              <a:off x="9302461" y="2426593"/>
              <a:ext cx="996292" cy="74513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5" idx="4"/>
            </p:cNvCxnSpPr>
            <p:nvPr/>
          </p:nvCxnSpPr>
          <p:spPr>
            <a:xfrm flipH="1" flipV="1">
              <a:off x="7997816" y="2054524"/>
              <a:ext cx="1025958" cy="10668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1"/>
            </p:cNvCxnSpPr>
            <p:nvPr/>
          </p:nvCxnSpPr>
          <p:spPr>
            <a:xfrm flipH="1" flipV="1">
              <a:off x="8150216" y="2054523"/>
              <a:ext cx="1143000" cy="531168"/>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0"/>
            </p:cNvCxnSpPr>
            <p:nvPr/>
          </p:nvCxnSpPr>
          <p:spPr>
            <a:xfrm>
              <a:off x="8243431" y="1923978"/>
              <a:ext cx="1257965" cy="43088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773256" y="1301920"/>
              <a:ext cx="1713867" cy="400110"/>
            </a:xfrm>
            <a:prstGeom prst="rect">
              <a:avLst/>
            </a:prstGeom>
            <a:noFill/>
          </p:spPr>
          <p:txBody>
            <a:bodyPr wrap="none" rtlCol="0">
              <a:spAutoFit/>
            </a:bodyPr>
            <a:lstStyle/>
            <a:p>
              <a:r>
                <a:rPr lang="en-US" sz="2000" b="1" dirty="0">
                  <a:solidFill>
                    <a:srgbClr val="C00000"/>
                  </a:solidFill>
                </a:rPr>
                <a:t>directed</a:t>
              </a:r>
              <a:r>
                <a:rPr lang="en-US" dirty="0"/>
                <a:t> </a:t>
              </a:r>
              <a:r>
                <a:rPr lang="en-US" sz="2000" dirty="0"/>
                <a:t>graph</a:t>
              </a:r>
            </a:p>
          </p:txBody>
        </p:sp>
      </p:grpSp>
      <p:sp>
        <p:nvSpPr>
          <p:cNvPr id="14" name="TextBox 13"/>
          <p:cNvSpPr txBox="1"/>
          <p:nvPr/>
        </p:nvSpPr>
        <p:spPr>
          <a:xfrm>
            <a:off x="1676400" y="4626868"/>
            <a:ext cx="5638800" cy="923330"/>
          </a:xfrm>
          <a:prstGeom prst="rect">
            <a:avLst/>
          </a:prstGeom>
          <a:noFill/>
          <a:ln>
            <a:solidFill>
              <a:schemeClr val="tx1"/>
            </a:solidFill>
          </a:ln>
        </p:spPr>
        <p:txBody>
          <a:bodyPr wrap="square" rtlCol="0">
            <a:spAutoFit/>
          </a:bodyPr>
          <a:lstStyle/>
          <a:p>
            <a:r>
              <a:rPr lang="en-US" dirty="0"/>
              <a:t>Degree of a vertex of a directed graph:</a:t>
            </a:r>
          </a:p>
          <a:p>
            <a:pPr marL="285750" indent="-285750">
              <a:buFontTx/>
              <a:buChar char="-"/>
            </a:pPr>
            <a:r>
              <a:rPr lang="en-US" b="1" dirty="0"/>
              <a:t>In-degree</a:t>
            </a:r>
            <a:r>
              <a:rPr lang="en-US" dirty="0"/>
              <a:t> – number of edges arriving at this vertex</a:t>
            </a:r>
          </a:p>
          <a:p>
            <a:pPr marL="285750" indent="-285750">
              <a:buFontTx/>
              <a:buChar char="-"/>
            </a:pPr>
            <a:r>
              <a:rPr lang="en-US" b="1" dirty="0"/>
              <a:t>Out-degree</a:t>
            </a:r>
            <a:r>
              <a:rPr lang="en-US" dirty="0"/>
              <a:t> – number of edges leaving from this vertex</a:t>
            </a:r>
          </a:p>
        </p:txBody>
      </p:sp>
      <p:graphicFrame>
        <p:nvGraphicFramePr>
          <p:cNvPr id="15" name="Table 14"/>
          <p:cNvGraphicFramePr>
            <a:graphicFrameLocks noGrp="1"/>
          </p:cNvGraphicFramePr>
          <p:nvPr>
            <p:extLst>
              <p:ext uri="{D42A27DB-BD31-4B8C-83A1-F6EECF244321}">
                <p14:modId xmlns:p14="http://schemas.microsoft.com/office/powerpoint/2010/main" val="835992354"/>
              </p:ext>
            </p:extLst>
          </p:nvPr>
        </p:nvGraphicFramePr>
        <p:xfrm>
          <a:off x="1831699" y="5657255"/>
          <a:ext cx="4724400" cy="1112520"/>
        </p:xfrm>
        <a:graphic>
          <a:graphicData uri="http://schemas.openxmlformats.org/drawingml/2006/table">
            <a:tbl>
              <a:tblPr firstRow="1" bandRow="1">
                <a:tableStyleId>{5940675A-B579-460E-94D1-54222C63F5DA}</a:tableStyleId>
              </a:tblPr>
              <a:tblGrid>
                <a:gridCol w="1098698">
                  <a:extLst>
                    <a:ext uri="{9D8B030D-6E8A-4147-A177-3AD203B41FA5}">
                      <a16:colId xmlns:a16="http://schemas.microsoft.com/office/drawing/2014/main" val="20000"/>
                    </a:ext>
                  </a:extLst>
                </a:gridCol>
                <a:gridCol w="769088">
                  <a:extLst>
                    <a:ext uri="{9D8B030D-6E8A-4147-A177-3AD203B41FA5}">
                      <a16:colId xmlns:a16="http://schemas.microsoft.com/office/drawing/2014/main" val="20001"/>
                    </a:ext>
                  </a:extLst>
                </a:gridCol>
                <a:gridCol w="659219">
                  <a:extLst>
                    <a:ext uri="{9D8B030D-6E8A-4147-A177-3AD203B41FA5}">
                      <a16:colId xmlns:a16="http://schemas.microsoft.com/office/drawing/2014/main" val="20002"/>
                    </a:ext>
                  </a:extLst>
                </a:gridCol>
                <a:gridCol w="769088">
                  <a:extLst>
                    <a:ext uri="{9D8B030D-6E8A-4147-A177-3AD203B41FA5}">
                      <a16:colId xmlns:a16="http://schemas.microsoft.com/office/drawing/2014/main" val="20003"/>
                    </a:ext>
                  </a:extLst>
                </a:gridCol>
                <a:gridCol w="769088">
                  <a:extLst>
                    <a:ext uri="{9D8B030D-6E8A-4147-A177-3AD203B41FA5}">
                      <a16:colId xmlns:a16="http://schemas.microsoft.com/office/drawing/2014/main" val="20004"/>
                    </a:ext>
                  </a:extLst>
                </a:gridCol>
                <a:gridCol w="659219">
                  <a:extLst>
                    <a:ext uri="{9D8B030D-6E8A-4147-A177-3AD203B41FA5}">
                      <a16:colId xmlns:a16="http://schemas.microsoft.com/office/drawing/2014/main" val="20005"/>
                    </a:ext>
                  </a:extLst>
                </a:gridCol>
              </a:tblGrid>
              <a:tr h="370840">
                <a:tc>
                  <a:txBody>
                    <a:bodyPr/>
                    <a:lstStyle/>
                    <a:p>
                      <a:r>
                        <a:rPr lang="en-US" sz="1400" dirty="0"/>
                        <a:t>Vertex</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10000"/>
                  </a:ext>
                </a:extLst>
              </a:tr>
              <a:tr h="370840">
                <a:tc>
                  <a:txBody>
                    <a:bodyPr/>
                    <a:lstStyle/>
                    <a:p>
                      <a:r>
                        <a:rPr lang="en-US" sz="1400" dirty="0"/>
                        <a:t>In degree</a:t>
                      </a:r>
                    </a:p>
                  </a:txBody>
                  <a:tcPr/>
                </a:tc>
                <a:tc>
                  <a:txBody>
                    <a:bodyPr/>
                    <a:lstStyle/>
                    <a:p>
                      <a:pPr algn="ctr"/>
                      <a:r>
                        <a:rPr lang="en-US" b="1" dirty="0">
                          <a:solidFill>
                            <a:srgbClr val="C00000"/>
                          </a:solidFill>
                        </a:rPr>
                        <a:t>2</a:t>
                      </a:r>
                    </a:p>
                  </a:txBody>
                  <a:tcPr/>
                </a:tc>
                <a:tc>
                  <a:txBody>
                    <a:bodyPr/>
                    <a:lstStyle/>
                    <a:p>
                      <a:pPr algn="ctr"/>
                      <a:r>
                        <a:rPr lang="en-US" b="1" dirty="0">
                          <a:solidFill>
                            <a:srgbClr val="C00000"/>
                          </a:solidFill>
                        </a:rPr>
                        <a:t>2</a:t>
                      </a:r>
                    </a:p>
                  </a:txBody>
                  <a:tcPr/>
                </a:tc>
                <a:tc>
                  <a:txBody>
                    <a:bodyPr/>
                    <a:lstStyle/>
                    <a:p>
                      <a:pPr algn="ctr"/>
                      <a:r>
                        <a:rPr lang="en-US" b="1" dirty="0">
                          <a:solidFill>
                            <a:srgbClr val="C00000"/>
                          </a:solidFill>
                        </a:rPr>
                        <a:t>0</a:t>
                      </a:r>
                    </a:p>
                  </a:txBody>
                  <a:tcPr/>
                </a:tc>
                <a:tc>
                  <a:txBody>
                    <a:bodyPr/>
                    <a:lstStyle/>
                    <a:p>
                      <a:pPr algn="ctr"/>
                      <a:r>
                        <a:rPr lang="en-US" b="1" dirty="0">
                          <a:solidFill>
                            <a:srgbClr val="C00000"/>
                          </a:solidFill>
                        </a:rPr>
                        <a:t>0</a:t>
                      </a:r>
                    </a:p>
                  </a:txBody>
                  <a:tcPr/>
                </a:tc>
                <a:tc>
                  <a:txBody>
                    <a:bodyPr/>
                    <a:lstStyle/>
                    <a:p>
                      <a:pPr algn="ctr"/>
                      <a:r>
                        <a:rPr lang="en-US" b="1" dirty="0">
                          <a:solidFill>
                            <a:srgbClr val="C00000"/>
                          </a:solidFill>
                        </a:rPr>
                        <a:t>1</a:t>
                      </a:r>
                    </a:p>
                  </a:txBody>
                  <a:tcPr/>
                </a:tc>
                <a:extLst>
                  <a:ext uri="{0D108BD9-81ED-4DB2-BD59-A6C34878D82A}">
                    <a16:rowId xmlns:a16="http://schemas.microsoft.com/office/drawing/2014/main" val="10001"/>
                  </a:ext>
                </a:extLst>
              </a:tr>
              <a:tr h="370840">
                <a:tc>
                  <a:txBody>
                    <a:bodyPr/>
                    <a:lstStyle/>
                    <a:p>
                      <a:r>
                        <a:rPr lang="en-US" sz="1400" dirty="0"/>
                        <a:t>Out-degree</a:t>
                      </a:r>
                    </a:p>
                  </a:txBody>
                  <a:tcPr/>
                </a:tc>
                <a:tc>
                  <a:txBody>
                    <a:bodyPr/>
                    <a:lstStyle/>
                    <a:p>
                      <a:pPr algn="ctr"/>
                      <a:r>
                        <a:rPr lang="en-US" b="1" dirty="0">
                          <a:solidFill>
                            <a:srgbClr val="C00000"/>
                          </a:solidFill>
                        </a:rPr>
                        <a:t>2</a:t>
                      </a:r>
                    </a:p>
                  </a:txBody>
                  <a:tcPr/>
                </a:tc>
                <a:tc>
                  <a:txBody>
                    <a:bodyPr/>
                    <a:lstStyle/>
                    <a:p>
                      <a:pPr algn="ctr"/>
                      <a:r>
                        <a:rPr lang="en-US" b="1" dirty="0">
                          <a:solidFill>
                            <a:srgbClr val="C00000"/>
                          </a:solidFill>
                        </a:rPr>
                        <a:t>0</a:t>
                      </a:r>
                    </a:p>
                  </a:txBody>
                  <a:tcPr/>
                </a:tc>
                <a:tc>
                  <a:txBody>
                    <a:bodyPr/>
                    <a:lstStyle/>
                    <a:p>
                      <a:pPr algn="ctr"/>
                      <a:r>
                        <a:rPr lang="en-US" b="1" dirty="0">
                          <a:solidFill>
                            <a:srgbClr val="C00000"/>
                          </a:solidFill>
                        </a:rPr>
                        <a:t>2</a:t>
                      </a:r>
                    </a:p>
                  </a:txBody>
                  <a:tcPr/>
                </a:tc>
                <a:tc>
                  <a:txBody>
                    <a:bodyPr/>
                    <a:lstStyle/>
                    <a:p>
                      <a:pPr algn="ctr"/>
                      <a:r>
                        <a:rPr lang="en-US" b="1" dirty="0">
                          <a:solidFill>
                            <a:srgbClr val="C00000"/>
                          </a:solidFill>
                        </a:rPr>
                        <a:t>0</a:t>
                      </a:r>
                    </a:p>
                  </a:txBody>
                  <a:tcPr/>
                </a:tc>
                <a:tc>
                  <a:txBody>
                    <a:bodyPr/>
                    <a:lstStyle/>
                    <a:p>
                      <a:pPr algn="ctr"/>
                      <a:r>
                        <a:rPr lang="en-US" b="1" dirty="0">
                          <a:solidFill>
                            <a:srgbClr val="C00000"/>
                          </a:solidFill>
                        </a:rPr>
                        <a:t>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76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5258696" cy="1143000"/>
          </a:xfrm>
        </p:spPr>
        <p:txBody>
          <a:bodyPr/>
          <a:lstStyle/>
          <a:p>
            <a:r>
              <a:rPr lang="en-US" sz="2800" dirty="0"/>
              <a:t>Strongly Connected Components</a:t>
            </a:r>
            <a:br>
              <a:rPr lang="en-US" sz="2800" dirty="0"/>
            </a:br>
            <a:r>
              <a:rPr lang="en-US" sz="2800" dirty="0"/>
              <a:t>(Directed Graphs)</a:t>
            </a:r>
          </a:p>
        </p:txBody>
      </p:sp>
      <p:sp>
        <p:nvSpPr>
          <p:cNvPr id="3" name="Content Placeholder 2"/>
          <p:cNvSpPr>
            <a:spLocks noGrp="1"/>
          </p:cNvSpPr>
          <p:nvPr>
            <p:ph idx="1"/>
          </p:nvPr>
        </p:nvSpPr>
        <p:spPr>
          <a:xfrm>
            <a:off x="1524000" y="1295401"/>
            <a:ext cx="5486401" cy="5486400"/>
          </a:xfrm>
        </p:spPr>
        <p:txBody>
          <a:bodyPr/>
          <a:lstStyle/>
          <a:p>
            <a:r>
              <a:rPr lang="en-US" sz="2000" dirty="0"/>
              <a:t>How many “connected components” does this graph have?</a:t>
            </a:r>
          </a:p>
          <a:p>
            <a:pPr marL="914400" lvl="1" indent="-457200">
              <a:buFont typeface="+mj-lt"/>
              <a:buAutoNum type="arabicPeriod"/>
            </a:pPr>
            <a:r>
              <a:rPr lang="en-US" sz="1800" dirty="0"/>
              <a:t>Can you get from 0 to every other vertex?</a:t>
            </a:r>
          </a:p>
          <a:p>
            <a:pPr marL="914400" lvl="1" indent="-457200">
              <a:buFont typeface="+mj-lt"/>
              <a:buAutoNum type="arabicPeriod"/>
            </a:pPr>
            <a:r>
              <a:rPr lang="en-US" sz="1800" dirty="0"/>
              <a:t>Can you get from 3 to 6?</a:t>
            </a:r>
          </a:p>
          <a:p>
            <a:pPr marL="914400" lvl="1" indent="-457200">
              <a:buFont typeface="+mj-lt"/>
              <a:buAutoNum type="arabicPeriod"/>
            </a:pPr>
            <a:endParaRPr lang="en-US" sz="1800" dirty="0"/>
          </a:p>
          <a:p>
            <a:r>
              <a:rPr lang="en-US" sz="2000" dirty="0"/>
              <a:t>For directed graphs we define </a:t>
            </a:r>
            <a:r>
              <a:rPr lang="en-US" sz="2000" b="1" u="sng" dirty="0">
                <a:solidFill>
                  <a:srgbClr val="FF0000"/>
                </a:solidFill>
              </a:rPr>
              <a:t>strongly</a:t>
            </a:r>
            <a:r>
              <a:rPr lang="en-US" sz="2000" dirty="0">
                <a:solidFill>
                  <a:srgbClr val="FF0000"/>
                </a:solidFill>
              </a:rPr>
              <a:t> connected components</a:t>
            </a:r>
            <a:r>
              <a:rPr lang="en-US" sz="2000" dirty="0"/>
              <a:t>: a subset of vertices, V</a:t>
            </a:r>
            <a:r>
              <a:rPr lang="en-US" sz="2000" baseline="-25000" dirty="0"/>
              <a:t>s</a:t>
            </a:r>
            <a:r>
              <a:rPr lang="en-US" sz="2000" dirty="0"/>
              <a:t>, and the edges between them , </a:t>
            </a:r>
            <a:r>
              <a:rPr lang="en-US" sz="2000" dirty="0" err="1"/>
              <a:t>E</a:t>
            </a:r>
            <a:r>
              <a:rPr lang="en-US" sz="2000" baseline="-25000" dirty="0" err="1"/>
              <a:t>s</a:t>
            </a:r>
            <a:r>
              <a:rPr lang="en-US" sz="2000" dirty="0"/>
              <a:t>, such that for any two vertices </a:t>
            </a:r>
            <a:r>
              <a:rPr lang="en-US" sz="2000" dirty="0" err="1"/>
              <a:t>u,v</a:t>
            </a:r>
            <a:r>
              <a:rPr lang="en-US" sz="2000" dirty="0"/>
              <a:t> in  V</a:t>
            </a:r>
            <a:r>
              <a:rPr lang="en-US" sz="2000" baseline="-25000" dirty="0"/>
              <a:t>s</a:t>
            </a:r>
            <a:r>
              <a:rPr lang="en-US" sz="2000" dirty="0"/>
              <a:t> we can get from u to v (and from v to u) with only edges from  </a:t>
            </a:r>
            <a:r>
              <a:rPr lang="en-US" sz="2000" dirty="0" err="1"/>
              <a:t>E</a:t>
            </a:r>
            <a:r>
              <a:rPr lang="en-US" sz="2000" baseline="-25000" dirty="0" err="1"/>
              <a:t>s</a:t>
            </a:r>
            <a:r>
              <a:rPr lang="en-US" sz="2000" dirty="0"/>
              <a:t>.</a:t>
            </a:r>
          </a:p>
          <a:p>
            <a:pPr lvl="1"/>
            <a:r>
              <a:rPr lang="en-US" sz="1800" dirty="0"/>
              <a:t>Strongly connected components in this graph: </a:t>
            </a:r>
          </a:p>
          <a:p>
            <a:pPr marL="457200" lvl="1" indent="0">
              <a:buNone/>
            </a:pPr>
            <a:r>
              <a:rPr lang="en-US" sz="1800" dirty="0"/>
              <a:t>    {0,1,4,5},  {0,4},  {1,5,4}, {0,5,4}</a:t>
            </a:r>
          </a:p>
          <a:p>
            <a:pPr lvl="1"/>
            <a:r>
              <a:rPr lang="en-US" sz="1800" dirty="0"/>
              <a:t>NOT strongly  connected components.</a:t>
            </a:r>
          </a:p>
          <a:p>
            <a:pPr marL="457200" lvl="1" indent="0">
              <a:buNone/>
            </a:pPr>
            <a:r>
              <a:rPr lang="en-US" sz="1800" dirty="0"/>
              <a:t>    {6,2,3}, {0,1}   Why?</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Oval 4"/>
          <p:cNvSpPr/>
          <p:nvPr/>
        </p:nvSpPr>
        <p:spPr>
          <a:xfrm>
            <a:off x="7010400" y="129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Oval 5"/>
          <p:cNvSpPr/>
          <p:nvPr/>
        </p:nvSpPr>
        <p:spPr>
          <a:xfrm>
            <a:off x="8077200" y="129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7010400" y="2057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8077200" y="2057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Oval 8"/>
          <p:cNvSpPr/>
          <p:nvPr/>
        </p:nvSpPr>
        <p:spPr>
          <a:xfrm>
            <a:off x="9144000" y="2057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9144000" y="129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p:cNvSpPr/>
          <p:nvPr/>
        </p:nvSpPr>
        <p:spPr>
          <a:xfrm>
            <a:off x="10210800" y="129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2" name="Straight Connector 11"/>
          <p:cNvCxnSpPr>
            <a:stCxn id="5" idx="6"/>
            <a:endCxn id="6" idx="2"/>
          </p:cNvCxnSpPr>
          <p:nvPr/>
        </p:nvCxnSpPr>
        <p:spPr>
          <a:xfrm>
            <a:off x="7391400" y="14859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2549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1" idx="4"/>
          </p:cNvCxnSpPr>
          <p:nvPr/>
        </p:nvCxnSpPr>
        <p:spPr>
          <a:xfrm flipV="1">
            <a:off x="9525000" y="1676400"/>
            <a:ext cx="876300" cy="5715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5000" y="14859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7200900" y="16764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267700" y="1676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360799" y="16764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6" idx="3"/>
          </p:cNvCxnSpPr>
          <p:nvPr/>
        </p:nvCxnSpPr>
        <p:spPr>
          <a:xfrm flipV="1">
            <a:off x="7335604" y="1620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7335604" y="1620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8402404" y="1620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102783" y="1676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200900" y="2960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5" name="Oval 24"/>
          <p:cNvSpPr/>
          <p:nvPr/>
        </p:nvSpPr>
        <p:spPr>
          <a:xfrm>
            <a:off x="8267700" y="2960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Oval 25"/>
          <p:cNvSpPr/>
          <p:nvPr/>
        </p:nvSpPr>
        <p:spPr>
          <a:xfrm>
            <a:off x="7200900" y="3722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Oval 26"/>
          <p:cNvSpPr/>
          <p:nvPr/>
        </p:nvSpPr>
        <p:spPr>
          <a:xfrm>
            <a:off x="8267700" y="3722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8" name="Straight Connector 27"/>
          <p:cNvCxnSpPr>
            <a:stCxn id="24" idx="6"/>
            <a:endCxn id="25" idx="2"/>
          </p:cNvCxnSpPr>
          <p:nvPr/>
        </p:nvCxnSpPr>
        <p:spPr>
          <a:xfrm>
            <a:off x="7581900" y="3150632"/>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81900" y="3919713"/>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p:cNvCxnSpPr>
          <p:nvPr/>
        </p:nvCxnSpPr>
        <p:spPr>
          <a:xfrm flipV="1">
            <a:off x="7391400" y="334113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458200" y="334113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7"/>
            <a:endCxn id="25" idx="3"/>
          </p:cNvCxnSpPr>
          <p:nvPr/>
        </p:nvCxnSpPr>
        <p:spPr>
          <a:xfrm flipV="1">
            <a:off x="7526104" y="328533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5"/>
            <a:endCxn id="27" idx="1"/>
          </p:cNvCxnSpPr>
          <p:nvPr/>
        </p:nvCxnSpPr>
        <p:spPr>
          <a:xfrm>
            <a:off x="7526104" y="3285336"/>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293283" y="334113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267700" y="4343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7200900" y="510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8" name="Oval 37"/>
          <p:cNvSpPr/>
          <p:nvPr/>
        </p:nvSpPr>
        <p:spPr>
          <a:xfrm>
            <a:off x="8267700" y="510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40" name="Straight Connector 39"/>
          <p:cNvCxnSpPr/>
          <p:nvPr/>
        </p:nvCxnSpPr>
        <p:spPr>
          <a:xfrm>
            <a:off x="7581900" y="53029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458200" y="4724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7"/>
            <a:endCxn id="36" idx="3"/>
          </p:cNvCxnSpPr>
          <p:nvPr/>
        </p:nvCxnSpPr>
        <p:spPr>
          <a:xfrm flipV="1">
            <a:off x="7526104" y="4668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953500" y="4343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Oval 47"/>
          <p:cNvSpPr/>
          <p:nvPr/>
        </p:nvSpPr>
        <p:spPr>
          <a:xfrm>
            <a:off x="8953500" y="510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Oval 48"/>
          <p:cNvSpPr/>
          <p:nvPr/>
        </p:nvSpPr>
        <p:spPr>
          <a:xfrm>
            <a:off x="10020300" y="5105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51" name="Straight Connector 50"/>
          <p:cNvCxnSpPr/>
          <p:nvPr/>
        </p:nvCxnSpPr>
        <p:spPr>
          <a:xfrm>
            <a:off x="9334500" y="5302981"/>
            <a:ext cx="685800" cy="0"/>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9144000" y="4724400"/>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5"/>
            <a:endCxn id="49" idx="1"/>
          </p:cNvCxnSpPr>
          <p:nvPr/>
        </p:nvCxnSpPr>
        <p:spPr>
          <a:xfrm>
            <a:off x="9278704" y="4668604"/>
            <a:ext cx="797392" cy="492592"/>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045883" y="4724400"/>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105900" y="2960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Oval 57"/>
          <p:cNvSpPr/>
          <p:nvPr/>
        </p:nvSpPr>
        <p:spPr>
          <a:xfrm>
            <a:off x="9105900" y="3722132"/>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9" name="Straight Connector 58"/>
          <p:cNvCxnSpPr>
            <a:stCxn id="58" idx="0"/>
          </p:cNvCxnSpPr>
          <p:nvPr/>
        </p:nvCxnSpPr>
        <p:spPr>
          <a:xfrm flipV="1">
            <a:off x="9296400" y="3341132"/>
            <a:ext cx="0" cy="38100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9198283" y="3341132"/>
            <a:ext cx="0" cy="38100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02784" y="2590801"/>
            <a:ext cx="3390416" cy="3000821"/>
          </a:xfrm>
          <a:prstGeom prst="rect">
            <a:avLst/>
          </a:prstGeom>
          <a:noFill/>
          <a:ln>
            <a:solidFill>
              <a:schemeClr val="tx1"/>
            </a:solidFill>
          </a:ln>
        </p:spPr>
        <p:txBody>
          <a:bodyPr wrap="square" rtlCol="0">
            <a:spAutoFit/>
          </a:bodyPr>
          <a:lstStyle/>
          <a:p>
            <a:r>
              <a:rPr lang="en-US" dirty="0"/>
              <a:t> Strongly connected components: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900" dirty="0"/>
          </a:p>
        </p:txBody>
      </p:sp>
      <p:sp>
        <p:nvSpPr>
          <p:cNvPr id="62" name="Oval 61"/>
          <p:cNvSpPr/>
          <p:nvPr/>
        </p:nvSpPr>
        <p:spPr>
          <a:xfrm>
            <a:off x="7239000" y="5943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3" name="Oval 62"/>
          <p:cNvSpPr/>
          <p:nvPr/>
        </p:nvSpPr>
        <p:spPr>
          <a:xfrm>
            <a:off x="8305800" y="5943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4" name="Straight Connector 63"/>
          <p:cNvCxnSpPr>
            <a:stCxn id="62" idx="6"/>
            <a:endCxn id="63" idx="2"/>
          </p:cNvCxnSpPr>
          <p:nvPr/>
        </p:nvCxnSpPr>
        <p:spPr>
          <a:xfrm>
            <a:off x="7620000" y="6134100"/>
            <a:ext cx="68580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101126" y="5638801"/>
            <a:ext cx="2434384" cy="769441"/>
          </a:xfrm>
          <a:prstGeom prst="rect">
            <a:avLst/>
          </a:prstGeom>
          <a:noFill/>
          <a:ln>
            <a:solidFill>
              <a:schemeClr val="tx1"/>
            </a:solidFill>
          </a:ln>
        </p:spPr>
        <p:txBody>
          <a:bodyPr wrap="none" rtlCol="0">
            <a:spAutoFit/>
          </a:bodyPr>
          <a:lstStyle/>
          <a:p>
            <a:r>
              <a:rPr lang="en-US" dirty="0"/>
              <a:t>NOT strongly connected</a:t>
            </a:r>
          </a:p>
          <a:p>
            <a:endParaRPr lang="en-US" dirty="0"/>
          </a:p>
          <a:p>
            <a:endParaRPr lang="en-US" sz="800" dirty="0"/>
          </a:p>
        </p:txBody>
      </p:sp>
      <p:sp>
        <p:nvSpPr>
          <p:cNvPr id="14" name="TextBox 13"/>
          <p:cNvSpPr txBox="1"/>
          <p:nvPr/>
        </p:nvSpPr>
        <p:spPr>
          <a:xfrm>
            <a:off x="6935096" y="990600"/>
            <a:ext cx="3732904" cy="1477328"/>
          </a:xfrm>
          <a:prstGeom prst="rect">
            <a:avLst/>
          </a:prstGeom>
          <a:noFill/>
          <a:ln>
            <a:solidFill>
              <a:schemeClr val="tx1"/>
            </a:solidFill>
          </a:ln>
        </p:spPr>
        <p:txBody>
          <a:bodyPr wrap="square" rtlCol="0">
            <a:spAutoFit/>
          </a:bodyPr>
          <a:lstStyle/>
          <a:p>
            <a:r>
              <a:rPr lang="en-US" dirty="0"/>
              <a:t>                      Graph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4301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lstStyle/>
          <a:p>
            <a:r>
              <a:rPr lang="en-US" sz="3200" dirty="0"/>
              <a:t>Graph Representations</a:t>
            </a:r>
          </a:p>
        </p:txBody>
      </p:sp>
      <p:sp>
        <p:nvSpPr>
          <p:cNvPr id="3" name="Content Placeholder 2"/>
          <p:cNvSpPr>
            <a:spLocks noGrp="1"/>
          </p:cNvSpPr>
          <p:nvPr>
            <p:ph idx="1"/>
          </p:nvPr>
        </p:nvSpPr>
        <p:spPr>
          <a:xfrm>
            <a:off x="1905000" y="762000"/>
            <a:ext cx="8458200" cy="2667000"/>
          </a:xfrm>
        </p:spPr>
        <p:txBody>
          <a:bodyPr/>
          <a:lstStyle/>
          <a:p>
            <a:r>
              <a:rPr lang="en-US" sz="2000" dirty="0"/>
              <a:t>G = (V,E). Let |V| = N and |E| = M. </a:t>
            </a:r>
          </a:p>
          <a:p>
            <a:pPr lvl="1"/>
            <a:r>
              <a:rPr lang="en-US" sz="1800" dirty="0"/>
              <a:t>|V| is the size of set V, i.e. number of vertices in the graph. Similar for |E|.</a:t>
            </a:r>
          </a:p>
          <a:p>
            <a:pPr marL="457200" lvl="1" indent="0">
              <a:buNone/>
            </a:pPr>
            <a:r>
              <a:rPr lang="en-US" sz="1800" dirty="0"/>
              <a:t>      Notation abuse: V (and E) instead of |V| (and |E|).</a:t>
            </a:r>
          </a:p>
          <a:p>
            <a:pPr lvl="1"/>
            <a:endParaRPr lang="en-US" sz="600" dirty="0"/>
          </a:p>
          <a:p>
            <a:pPr marL="342900" lvl="1" indent="-342900">
              <a:buFont typeface="Arial" pitchFamily="34" charset="0"/>
              <a:buChar char="•"/>
            </a:pPr>
            <a:r>
              <a:rPr lang="en-US" sz="2000" dirty="0"/>
              <a:t>Vertices: store N</a:t>
            </a:r>
            <a:endParaRPr lang="en-US" sz="600" dirty="0"/>
          </a:p>
          <a:p>
            <a:pPr lvl="1"/>
            <a:r>
              <a:rPr lang="en-US" sz="1800" dirty="0"/>
              <a:t>E.g.: If graph G has N=8 vertices, those vertices will be:  0, 1, 2, 3, 4, 5, 6, 7.</a:t>
            </a:r>
          </a:p>
          <a:p>
            <a:pPr lvl="1"/>
            <a:r>
              <a:rPr lang="en-US" sz="1800" dirty="0"/>
              <a:t>Excludes case where additional labels are needed for vertices (e.g. city names).</a:t>
            </a:r>
          </a:p>
          <a:p>
            <a:pPr lvl="1"/>
            <a:endParaRPr lang="en-US" sz="600" dirty="0"/>
          </a:p>
          <a:p>
            <a:pPr marL="342900" lvl="1" indent="-342900">
              <a:buFont typeface="Arial" pitchFamily="34" charset="0"/>
              <a:buChar char="•"/>
            </a:pPr>
            <a:r>
              <a:rPr lang="en-US" sz="2000" dirty="0"/>
              <a:t>Edges:  2 representations: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5" name="Content Placeholder 39"/>
          <p:cNvGraphicFramePr>
            <a:graphicFrameLocks/>
          </p:cNvGraphicFramePr>
          <p:nvPr>
            <p:extLst>
              <p:ext uri="{D42A27DB-BD31-4B8C-83A1-F6EECF244321}">
                <p14:modId xmlns:p14="http://schemas.microsoft.com/office/powerpoint/2010/main" val="2904066477"/>
              </p:ext>
            </p:extLst>
          </p:nvPr>
        </p:nvGraphicFramePr>
        <p:xfrm>
          <a:off x="1828800" y="4191000"/>
          <a:ext cx="2362194" cy="2468880"/>
        </p:xfrm>
        <a:graphic>
          <a:graphicData uri="http://schemas.openxmlformats.org/drawingml/2006/table">
            <a:tbl>
              <a:tblPr firstRow="1" bandRow="1">
                <a:tableStyleId>{5C22544A-7EE6-4342-B048-85BDC9FD1C3A}</a:tableStyleId>
              </a:tblPr>
              <a:tblGrid>
                <a:gridCol w="262466">
                  <a:extLst>
                    <a:ext uri="{9D8B030D-6E8A-4147-A177-3AD203B41FA5}">
                      <a16:colId xmlns:a16="http://schemas.microsoft.com/office/drawing/2014/main" val="20000"/>
                    </a:ext>
                  </a:extLst>
                </a:gridCol>
                <a:gridCol w="262466">
                  <a:extLst>
                    <a:ext uri="{9D8B030D-6E8A-4147-A177-3AD203B41FA5}">
                      <a16:colId xmlns:a16="http://schemas.microsoft.com/office/drawing/2014/main" val="20001"/>
                    </a:ext>
                  </a:extLst>
                </a:gridCol>
                <a:gridCol w="262466">
                  <a:extLst>
                    <a:ext uri="{9D8B030D-6E8A-4147-A177-3AD203B41FA5}">
                      <a16:colId xmlns:a16="http://schemas.microsoft.com/office/drawing/2014/main" val="20002"/>
                    </a:ext>
                  </a:extLst>
                </a:gridCol>
                <a:gridCol w="262466">
                  <a:extLst>
                    <a:ext uri="{9D8B030D-6E8A-4147-A177-3AD203B41FA5}">
                      <a16:colId xmlns:a16="http://schemas.microsoft.com/office/drawing/2014/main" val="20003"/>
                    </a:ext>
                  </a:extLst>
                </a:gridCol>
                <a:gridCol w="262466">
                  <a:extLst>
                    <a:ext uri="{9D8B030D-6E8A-4147-A177-3AD203B41FA5}">
                      <a16:colId xmlns:a16="http://schemas.microsoft.com/office/drawing/2014/main" val="20004"/>
                    </a:ext>
                  </a:extLst>
                </a:gridCol>
                <a:gridCol w="262466">
                  <a:extLst>
                    <a:ext uri="{9D8B030D-6E8A-4147-A177-3AD203B41FA5}">
                      <a16:colId xmlns:a16="http://schemas.microsoft.com/office/drawing/2014/main" val="20005"/>
                    </a:ext>
                  </a:extLst>
                </a:gridCol>
                <a:gridCol w="262466">
                  <a:extLst>
                    <a:ext uri="{9D8B030D-6E8A-4147-A177-3AD203B41FA5}">
                      <a16:colId xmlns:a16="http://schemas.microsoft.com/office/drawing/2014/main" val="20006"/>
                    </a:ext>
                  </a:extLst>
                </a:gridCol>
                <a:gridCol w="262466">
                  <a:extLst>
                    <a:ext uri="{9D8B030D-6E8A-4147-A177-3AD203B41FA5}">
                      <a16:colId xmlns:a16="http://schemas.microsoft.com/office/drawing/2014/main" val="20007"/>
                    </a:ext>
                  </a:extLst>
                </a:gridCol>
                <a:gridCol w="262466">
                  <a:extLst>
                    <a:ext uri="{9D8B030D-6E8A-4147-A177-3AD203B41FA5}">
                      <a16:colId xmlns:a16="http://schemas.microsoft.com/office/drawing/2014/main" val="20008"/>
                    </a:ext>
                  </a:extLst>
                </a:gridCol>
              </a:tblGrid>
              <a:tr h="262467">
                <a:tc>
                  <a:txBody>
                    <a:bodyPr/>
                    <a:lstStyle/>
                    <a:p>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5</a:t>
                      </a:r>
                    </a:p>
                  </a:txBody>
                  <a:tcPr/>
                </a:tc>
                <a:tc>
                  <a:txBody>
                    <a:bodyPr/>
                    <a:lstStyle/>
                    <a:p>
                      <a:r>
                        <a:rPr lang="en-US" sz="1200" dirty="0"/>
                        <a:t>6</a:t>
                      </a:r>
                    </a:p>
                  </a:txBody>
                  <a:tcPr/>
                </a:tc>
                <a:tc>
                  <a:txBody>
                    <a:bodyPr/>
                    <a:lstStyle/>
                    <a:p>
                      <a:r>
                        <a:rPr lang="en-US" sz="1200" dirty="0"/>
                        <a:t>7</a:t>
                      </a:r>
                    </a:p>
                  </a:txBody>
                  <a:tcPr/>
                </a:tc>
                <a:extLst>
                  <a:ext uri="{0D108BD9-81ED-4DB2-BD59-A6C34878D82A}">
                    <a16:rowId xmlns:a16="http://schemas.microsoft.com/office/drawing/2014/main" val="10000"/>
                  </a:ext>
                </a:extLst>
              </a:tr>
              <a:tr h="262467">
                <a:tc>
                  <a:txBody>
                    <a:bodyPr/>
                    <a:lstStyle/>
                    <a:p>
                      <a:r>
                        <a:rPr lang="en-US" sz="1200" b="1" dirty="0">
                          <a:solidFill>
                            <a:srgbClr val="FF0000"/>
                          </a:solidFill>
                        </a:rPr>
                        <a:t>0</a:t>
                      </a:r>
                    </a:p>
                  </a:txBody>
                  <a:tcPr/>
                </a:tc>
                <a:tc>
                  <a:txBody>
                    <a:bodyPr/>
                    <a:lstStyle/>
                    <a:p>
                      <a:r>
                        <a:rPr lang="en-US" sz="1200" b="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1"/>
                  </a:ext>
                </a:extLst>
              </a:tr>
              <a:tr h="262467">
                <a:tc>
                  <a:txBody>
                    <a:bodyPr/>
                    <a:lstStyle/>
                    <a:p>
                      <a:r>
                        <a:rPr lang="en-US" sz="1200" b="1" dirty="0">
                          <a:solidFill>
                            <a:srgbClr val="FF0000"/>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2"/>
                  </a:ext>
                </a:extLst>
              </a:tr>
              <a:tr h="262467">
                <a:tc>
                  <a:txBody>
                    <a:bodyPr/>
                    <a:lstStyle/>
                    <a:p>
                      <a:r>
                        <a:rPr lang="en-US" sz="1200" b="1" dirty="0">
                          <a:solidFill>
                            <a:srgbClr val="FF0000"/>
                          </a:solidFill>
                        </a:rPr>
                        <a:t>2</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3"/>
                  </a:ext>
                </a:extLst>
              </a:tr>
              <a:tr h="262467">
                <a:tc>
                  <a:txBody>
                    <a:bodyPr/>
                    <a:lstStyle/>
                    <a:p>
                      <a:r>
                        <a:rPr lang="en-US" sz="1200" b="1" dirty="0">
                          <a:solidFill>
                            <a:srgbClr val="FF0000"/>
                          </a:solidFill>
                        </a:rPr>
                        <a:t>3</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4"/>
                  </a:ext>
                </a:extLst>
              </a:tr>
              <a:tr h="262467">
                <a:tc>
                  <a:txBody>
                    <a:bodyPr/>
                    <a:lstStyle/>
                    <a:p>
                      <a:r>
                        <a:rPr lang="en-US" sz="1200" b="1" dirty="0">
                          <a:solidFill>
                            <a:srgbClr val="FF0000"/>
                          </a:solidFill>
                        </a:rPr>
                        <a:t>4</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extLst>
                  <a:ext uri="{0D108BD9-81ED-4DB2-BD59-A6C34878D82A}">
                    <a16:rowId xmlns:a16="http://schemas.microsoft.com/office/drawing/2014/main" val="10005"/>
                  </a:ext>
                </a:extLst>
              </a:tr>
              <a:tr h="262467">
                <a:tc>
                  <a:txBody>
                    <a:bodyPr/>
                    <a:lstStyle/>
                    <a:p>
                      <a:r>
                        <a:rPr lang="en-US" sz="1200" b="1" dirty="0">
                          <a:solidFill>
                            <a:srgbClr val="FF0000"/>
                          </a:solidFill>
                        </a:rPr>
                        <a:t>5</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b="1" dirty="0">
                          <a:solidFill>
                            <a:schemeClr val="tx1"/>
                          </a:solidFill>
                        </a:rPr>
                        <a:t>1</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6"/>
                  </a:ext>
                </a:extLst>
              </a:tr>
              <a:tr h="262467">
                <a:tc>
                  <a:txBody>
                    <a:bodyPr/>
                    <a:lstStyle/>
                    <a:p>
                      <a:r>
                        <a:rPr lang="en-US" sz="1200" b="1" dirty="0">
                          <a:solidFill>
                            <a:srgbClr val="FF0000"/>
                          </a:solidFill>
                        </a:rPr>
                        <a:t>6</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tc>
                  <a:txBody>
                    <a:bodyPr/>
                    <a:lstStyle/>
                    <a:p>
                      <a:r>
                        <a:rPr lang="en-US" sz="1200" dirty="0">
                          <a:solidFill>
                            <a:schemeClr val="tx1"/>
                          </a:solidFill>
                        </a:rPr>
                        <a:t>0</a:t>
                      </a:r>
                    </a:p>
                  </a:txBody>
                  <a:tcPr/>
                </a:tc>
                <a:extLst>
                  <a:ext uri="{0D108BD9-81ED-4DB2-BD59-A6C34878D82A}">
                    <a16:rowId xmlns:a16="http://schemas.microsoft.com/office/drawing/2014/main" val="10007"/>
                  </a:ext>
                </a:extLst>
              </a:tr>
              <a:tr h="262467">
                <a:tc>
                  <a:txBody>
                    <a:bodyPr/>
                    <a:lstStyle/>
                    <a:p>
                      <a:r>
                        <a:rPr lang="en-US" sz="1200" b="1" dirty="0">
                          <a:solidFill>
                            <a:srgbClr val="FF0000"/>
                          </a:solidFill>
                        </a:rPr>
                        <a:t>7</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1" dirty="0">
                          <a:solidFill>
                            <a:schemeClr val="tx1"/>
                          </a:solidFill>
                        </a:rPr>
                        <a:t>1</a:t>
                      </a:r>
                    </a:p>
                  </a:txBody>
                  <a:tcPr/>
                </a:tc>
                <a:tc>
                  <a:txBody>
                    <a:bodyPr/>
                    <a:lstStyle/>
                    <a:p>
                      <a:r>
                        <a:rPr lang="en-US" sz="1200" dirty="0">
                          <a:solidFill>
                            <a:schemeClr val="tx1"/>
                          </a:solidFill>
                        </a:rPr>
                        <a:t>0</a:t>
                      </a:r>
                    </a:p>
                  </a:txBody>
                  <a:tcPr/>
                </a:tc>
                <a:tc>
                  <a:txBody>
                    <a:bodyPr/>
                    <a:lstStyle/>
                    <a:p>
                      <a:r>
                        <a:rPr lang="en-US" sz="1200" dirty="0">
                          <a:solidFill>
                            <a:schemeClr val="tx1"/>
                          </a:solidFill>
                        </a:rPr>
                        <a:t>0</a:t>
                      </a:r>
                    </a:p>
                  </a:txBody>
                  <a:tcPr/>
                </a:tc>
                <a:tc>
                  <a:txBody>
                    <a:bodyPr/>
                    <a:lstStyle/>
                    <a:p>
                      <a:r>
                        <a:rPr lang="en-US" sz="1200" b="0" dirty="0">
                          <a:solidFill>
                            <a:schemeClr val="tx1"/>
                          </a:solidFill>
                        </a:rPr>
                        <a:t>0</a:t>
                      </a:r>
                      <a:endParaRPr lang="en-US" sz="1200" b="1"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6" name="Rectangle 5"/>
          <p:cNvSpPr/>
          <p:nvPr/>
        </p:nvSpPr>
        <p:spPr>
          <a:xfrm>
            <a:off x="6934200" y="4657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34200" y="503882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34200" y="5438776"/>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34200" y="5834438"/>
            <a:ext cx="266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67600" y="4572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490944" y="4572000"/>
            <a:ext cx="301686" cy="381000"/>
            <a:chOff x="1083401" y="3130896"/>
            <a:chExt cx="301686" cy="381000"/>
          </a:xfrm>
        </p:grpSpPr>
        <p:cxnSp>
          <p:nvCxnSpPr>
            <p:cNvPr id="12" name="Straight Connector 1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14" name="Rectangle 13"/>
          <p:cNvSpPr/>
          <p:nvPr/>
        </p:nvSpPr>
        <p:spPr>
          <a:xfrm>
            <a:off x="8305800" y="4572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8329144" y="4572000"/>
            <a:ext cx="301686" cy="381000"/>
            <a:chOff x="1083401" y="3130896"/>
            <a:chExt cx="301686" cy="381000"/>
          </a:xfrm>
        </p:grpSpPr>
        <p:cxnSp>
          <p:nvCxnSpPr>
            <p:cNvPr id="16" name="Straight Connector 1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18" name="Rectangle 17"/>
          <p:cNvSpPr/>
          <p:nvPr/>
        </p:nvSpPr>
        <p:spPr>
          <a:xfrm>
            <a:off x="9144000" y="45720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9167344" y="4572000"/>
            <a:ext cx="301686" cy="381000"/>
            <a:chOff x="1083401" y="3130896"/>
            <a:chExt cx="301686" cy="381000"/>
          </a:xfrm>
        </p:grpSpPr>
        <p:cxnSp>
          <p:nvCxnSpPr>
            <p:cNvPr id="20" name="Straight Connector 1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26" name="Rectangle 25"/>
          <p:cNvSpPr/>
          <p:nvPr/>
        </p:nvSpPr>
        <p:spPr>
          <a:xfrm>
            <a:off x="7467600" y="5029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490944" y="5029200"/>
            <a:ext cx="301686" cy="381000"/>
            <a:chOff x="1083401" y="3130896"/>
            <a:chExt cx="301686" cy="381000"/>
          </a:xfrm>
        </p:grpSpPr>
        <p:cxnSp>
          <p:nvCxnSpPr>
            <p:cNvPr id="28" name="Straight Connector 2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30" name="Rectangle 29"/>
          <p:cNvSpPr/>
          <p:nvPr/>
        </p:nvSpPr>
        <p:spPr>
          <a:xfrm>
            <a:off x="7467600" y="5486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7490944" y="5486400"/>
            <a:ext cx="301686" cy="381000"/>
            <a:chOff x="1083401" y="3130896"/>
            <a:chExt cx="301686" cy="381000"/>
          </a:xfrm>
        </p:grpSpPr>
        <p:cxnSp>
          <p:nvCxnSpPr>
            <p:cNvPr id="32" name="Straight Connector 3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34" name="Rectangle 33"/>
          <p:cNvSpPr/>
          <p:nvPr/>
        </p:nvSpPr>
        <p:spPr>
          <a:xfrm>
            <a:off x="7467600" y="5943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7490944" y="5943600"/>
            <a:ext cx="301686" cy="381000"/>
            <a:chOff x="1083401" y="3130896"/>
            <a:chExt cx="301686" cy="381000"/>
          </a:xfrm>
        </p:grpSpPr>
        <p:cxnSp>
          <p:nvCxnSpPr>
            <p:cNvPr id="36" name="Straight Connector 35"/>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83401" y="3142564"/>
              <a:ext cx="301686" cy="369332"/>
            </a:xfrm>
            <a:prstGeom prst="rect">
              <a:avLst/>
            </a:prstGeom>
            <a:noFill/>
          </p:spPr>
          <p:txBody>
            <a:bodyPr wrap="none" rtlCol="0">
              <a:spAutoFit/>
            </a:bodyPr>
            <a:lstStyle/>
            <a:p>
              <a:r>
                <a:rPr lang="en-US" dirty="0"/>
                <a:t>0</a:t>
              </a:r>
            </a:p>
          </p:txBody>
        </p:sp>
      </p:grpSp>
      <p:sp>
        <p:nvSpPr>
          <p:cNvPr id="38" name="Rectangle 37"/>
          <p:cNvSpPr/>
          <p:nvPr/>
        </p:nvSpPr>
        <p:spPr>
          <a:xfrm>
            <a:off x="8305800" y="5029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329144" y="5029200"/>
            <a:ext cx="301686" cy="381000"/>
            <a:chOff x="1083401" y="3130896"/>
            <a:chExt cx="301686" cy="381000"/>
          </a:xfrm>
        </p:grpSpPr>
        <p:cxnSp>
          <p:nvCxnSpPr>
            <p:cNvPr id="40" name="Straight Connector 39"/>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83401" y="3142564"/>
              <a:ext cx="301686" cy="369332"/>
            </a:xfrm>
            <a:prstGeom prst="rect">
              <a:avLst/>
            </a:prstGeom>
            <a:noFill/>
          </p:spPr>
          <p:txBody>
            <a:bodyPr wrap="none" rtlCol="0">
              <a:spAutoFit/>
            </a:bodyPr>
            <a:lstStyle/>
            <a:p>
              <a:r>
                <a:rPr lang="en-US" dirty="0"/>
                <a:t>3</a:t>
              </a:r>
            </a:p>
          </p:txBody>
        </p:sp>
      </p:grpSp>
      <p:sp>
        <p:nvSpPr>
          <p:cNvPr id="42" name="Rectangle 41"/>
          <p:cNvSpPr/>
          <p:nvPr/>
        </p:nvSpPr>
        <p:spPr>
          <a:xfrm>
            <a:off x="9144000" y="5029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9167344" y="5029200"/>
            <a:ext cx="301686" cy="381000"/>
            <a:chOff x="1083401" y="3130896"/>
            <a:chExt cx="301686" cy="381000"/>
          </a:xfrm>
        </p:grpSpPr>
        <p:cxnSp>
          <p:nvCxnSpPr>
            <p:cNvPr id="44" name="Straight Connector 43"/>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83401" y="3142564"/>
              <a:ext cx="301686" cy="369332"/>
            </a:xfrm>
            <a:prstGeom prst="rect">
              <a:avLst/>
            </a:prstGeom>
            <a:noFill/>
          </p:spPr>
          <p:txBody>
            <a:bodyPr wrap="none" rtlCol="0">
              <a:spAutoFit/>
            </a:bodyPr>
            <a:lstStyle/>
            <a:p>
              <a:r>
                <a:rPr lang="en-US" dirty="0"/>
                <a:t>2</a:t>
              </a:r>
            </a:p>
          </p:txBody>
        </p:sp>
      </p:grpSp>
      <p:sp>
        <p:nvSpPr>
          <p:cNvPr id="46" name="Rectangle 45"/>
          <p:cNvSpPr/>
          <p:nvPr/>
        </p:nvSpPr>
        <p:spPr>
          <a:xfrm>
            <a:off x="8305800" y="5486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8329144" y="5486400"/>
            <a:ext cx="301686" cy="381000"/>
            <a:chOff x="1083401" y="3130896"/>
            <a:chExt cx="301686" cy="381000"/>
          </a:xfrm>
        </p:grpSpPr>
        <p:cxnSp>
          <p:nvCxnSpPr>
            <p:cNvPr id="48" name="Straight Connector 47"/>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83401" y="3142564"/>
              <a:ext cx="301686" cy="369332"/>
            </a:xfrm>
            <a:prstGeom prst="rect">
              <a:avLst/>
            </a:prstGeom>
            <a:noFill/>
          </p:spPr>
          <p:txBody>
            <a:bodyPr wrap="none" rtlCol="0">
              <a:spAutoFit/>
            </a:bodyPr>
            <a:lstStyle/>
            <a:p>
              <a:r>
                <a:rPr lang="en-US" dirty="0"/>
                <a:t>1</a:t>
              </a:r>
            </a:p>
          </p:txBody>
        </p:sp>
      </p:grpSp>
      <p:sp>
        <p:nvSpPr>
          <p:cNvPr id="50" name="Rectangle 49"/>
          <p:cNvSpPr/>
          <p:nvPr/>
        </p:nvSpPr>
        <p:spPr>
          <a:xfrm>
            <a:off x="8305800" y="5943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8329144" y="5943600"/>
            <a:ext cx="301686" cy="381000"/>
            <a:chOff x="1083401" y="3130896"/>
            <a:chExt cx="301686" cy="381000"/>
          </a:xfrm>
        </p:grpSpPr>
        <p:cxnSp>
          <p:nvCxnSpPr>
            <p:cNvPr id="52" name="Straight Connector 51"/>
            <p:cNvCxnSpPr/>
            <p:nvPr/>
          </p:nvCxnSpPr>
          <p:spPr>
            <a:xfrm>
              <a:off x="1371600" y="3130896"/>
              <a:ext cx="0" cy="3810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83401" y="3142564"/>
              <a:ext cx="301686" cy="369332"/>
            </a:xfrm>
            <a:prstGeom prst="rect">
              <a:avLst/>
            </a:prstGeom>
            <a:noFill/>
          </p:spPr>
          <p:txBody>
            <a:bodyPr wrap="none" rtlCol="0">
              <a:spAutoFit/>
            </a:bodyPr>
            <a:lstStyle/>
            <a:p>
              <a:r>
                <a:rPr lang="en-US" dirty="0"/>
                <a:t>1</a:t>
              </a:r>
            </a:p>
          </p:txBody>
        </p:sp>
      </p:grpSp>
      <p:cxnSp>
        <p:nvCxnSpPr>
          <p:cNvPr id="54" name="Straight Arrow Connector 53"/>
          <p:cNvCxnSpPr/>
          <p:nvPr/>
        </p:nvCxnSpPr>
        <p:spPr>
          <a:xfrm flipV="1">
            <a:off x="7104480" y="4718566"/>
            <a:ext cx="363121" cy="158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6" idx="1"/>
          </p:cNvCxnSpPr>
          <p:nvPr/>
        </p:nvCxnSpPr>
        <p:spPr>
          <a:xfrm flipV="1">
            <a:off x="7104480" y="52197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7104480" y="5629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4" idx="1"/>
          </p:cNvCxnSpPr>
          <p:nvPr/>
        </p:nvCxnSpPr>
        <p:spPr>
          <a:xfrm>
            <a:off x="7086600" y="6029428"/>
            <a:ext cx="381000" cy="104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7942680" y="5629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942680" y="60863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942680" y="52481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780880" y="52578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780880" y="4790972"/>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7942680" y="4800600"/>
            <a:ext cx="363121" cy="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27742" y="4349234"/>
            <a:ext cx="317716" cy="369332"/>
          </a:xfrm>
          <a:prstGeom prst="rect">
            <a:avLst/>
          </a:prstGeom>
          <a:noFill/>
        </p:spPr>
        <p:txBody>
          <a:bodyPr wrap="none" rtlCol="0">
            <a:spAutoFit/>
          </a:bodyPr>
          <a:lstStyle/>
          <a:p>
            <a:r>
              <a:rPr lang="en-US" dirty="0"/>
              <a:t>A</a:t>
            </a:r>
          </a:p>
        </p:txBody>
      </p:sp>
      <p:sp>
        <p:nvSpPr>
          <p:cNvPr id="66" name="TextBox 65"/>
          <p:cNvSpPr txBox="1"/>
          <p:nvPr/>
        </p:nvSpPr>
        <p:spPr>
          <a:xfrm>
            <a:off x="1676400" y="3581401"/>
            <a:ext cx="2702086" cy="646331"/>
          </a:xfrm>
          <a:prstGeom prst="rect">
            <a:avLst/>
          </a:prstGeom>
          <a:noFill/>
        </p:spPr>
        <p:txBody>
          <a:bodyPr wrap="none" rtlCol="0">
            <a:spAutoFit/>
          </a:bodyPr>
          <a:lstStyle/>
          <a:p>
            <a:r>
              <a:rPr lang="en-US" dirty="0">
                <a:solidFill>
                  <a:srgbClr val="FF0000"/>
                </a:solidFill>
              </a:rPr>
              <a:t>Adjacency matrix: </a:t>
            </a:r>
          </a:p>
          <a:p>
            <a:r>
              <a:rPr lang="en-US" dirty="0"/>
              <a:t>A is a 2D matrix of size </a:t>
            </a:r>
            <a:r>
              <a:rPr lang="en-US" dirty="0" err="1"/>
              <a:t>VxV</a:t>
            </a:r>
            <a:endParaRPr lang="en-US" dirty="0"/>
          </a:p>
        </p:txBody>
      </p:sp>
      <p:sp>
        <p:nvSpPr>
          <p:cNvPr id="68" name="TextBox 67"/>
          <p:cNvSpPr txBox="1"/>
          <p:nvPr/>
        </p:nvSpPr>
        <p:spPr>
          <a:xfrm>
            <a:off x="6943802" y="3727788"/>
            <a:ext cx="2975686" cy="646331"/>
          </a:xfrm>
          <a:prstGeom prst="rect">
            <a:avLst/>
          </a:prstGeom>
          <a:noFill/>
        </p:spPr>
        <p:txBody>
          <a:bodyPr wrap="none" rtlCol="0">
            <a:spAutoFit/>
          </a:bodyPr>
          <a:lstStyle/>
          <a:p>
            <a:r>
              <a:rPr lang="en-US" dirty="0">
                <a:solidFill>
                  <a:srgbClr val="FF0000"/>
                </a:solidFill>
              </a:rPr>
              <a:t>Adjacency lists: </a:t>
            </a:r>
          </a:p>
          <a:p>
            <a:r>
              <a:rPr lang="en-US" dirty="0"/>
              <a:t>A is a 1D array of V linked lists</a:t>
            </a:r>
          </a:p>
        </p:txBody>
      </p:sp>
    </p:spTree>
    <p:extLst>
      <p:ext uri="{BB962C8B-B14F-4D97-AF65-F5344CB8AC3E}">
        <p14:creationId xmlns:p14="http://schemas.microsoft.com/office/powerpoint/2010/main" val="331032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01" y="0"/>
            <a:ext cx="8229600" cy="838200"/>
          </a:xfrm>
        </p:spPr>
        <p:txBody>
          <a:bodyPr/>
          <a:lstStyle/>
          <a:p>
            <a:r>
              <a:rPr lang="en-US" sz="3600" dirty="0">
                <a:solidFill>
                  <a:srgbClr val="C00000"/>
                </a:solidFill>
              </a:rPr>
              <a:t>Adjacency Matrix</a:t>
            </a:r>
          </a:p>
        </p:txBody>
      </p:sp>
      <p:graphicFrame>
        <p:nvGraphicFramePr>
          <p:cNvPr id="40" name="Content Placeholder 39"/>
          <p:cNvGraphicFramePr>
            <a:graphicFrameLocks noGrp="1"/>
          </p:cNvGraphicFramePr>
          <p:nvPr>
            <p:ph idx="1"/>
            <p:extLst>
              <p:ext uri="{D42A27DB-BD31-4B8C-83A1-F6EECF244321}">
                <p14:modId xmlns:p14="http://schemas.microsoft.com/office/powerpoint/2010/main" val="2584871788"/>
              </p:ext>
            </p:extLst>
          </p:nvPr>
        </p:nvGraphicFramePr>
        <p:xfrm>
          <a:off x="2219970" y="2971800"/>
          <a:ext cx="2895597" cy="3017520"/>
        </p:xfrm>
        <a:graphic>
          <a:graphicData uri="http://schemas.openxmlformats.org/drawingml/2006/table">
            <a:tbl>
              <a:tblPr firstRow="1" bandRow="1">
                <a:tableStyleId>{5C22544A-7EE6-4342-B048-85BDC9FD1C3A}</a:tableStyleId>
              </a:tblPr>
              <a:tblGrid>
                <a:gridCol w="321733">
                  <a:extLst>
                    <a:ext uri="{9D8B030D-6E8A-4147-A177-3AD203B41FA5}">
                      <a16:colId xmlns:a16="http://schemas.microsoft.com/office/drawing/2014/main" val="20000"/>
                    </a:ext>
                  </a:extLst>
                </a:gridCol>
                <a:gridCol w="321733">
                  <a:extLst>
                    <a:ext uri="{9D8B030D-6E8A-4147-A177-3AD203B41FA5}">
                      <a16:colId xmlns:a16="http://schemas.microsoft.com/office/drawing/2014/main" val="20001"/>
                    </a:ext>
                  </a:extLst>
                </a:gridCol>
                <a:gridCol w="321733">
                  <a:extLst>
                    <a:ext uri="{9D8B030D-6E8A-4147-A177-3AD203B41FA5}">
                      <a16:colId xmlns:a16="http://schemas.microsoft.com/office/drawing/2014/main" val="20002"/>
                    </a:ext>
                  </a:extLst>
                </a:gridCol>
                <a:gridCol w="321733">
                  <a:extLst>
                    <a:ext uri="{9D8B030D-6E8A-4147-A177-3AD203B41FA5}">
                      <a16:colId xmlns:a16="http://schemas.microsoft.com/office/drawing/2014/main" val="20003"/>
                    </a:ext>
                  </a:extLst>
                </a:gridCol>
                <a:gridCol w="321733">
                  <a:extLst>
                    <a:ext uri="{9D8B030D-6E8A-4147-A177-3AD203B41FA5}">
                      <a16:colId xmlns:a16="http://schemas.microsoft.com/office/drawing/2014/main" val="20004"/>
                    </a:ext>
                  </a:extLst>
                </a:gridCol>
                <a:gridCol w="321733">
                  <a:extLst>
                    <a:ext uri="{9D8B030D-6E8A-4147-A177-3AD203B41FA5}">
                      <a16:colId xmlns:a16="http://schemas.microsoft.com/office/drawing/2014/main" val="20005"/>
                    </a:ext>
                  </a:extLst>
                </a:gridCol>
                <a:gridCol w="321733">
                  <a:extLst>
                    <a:ext uri="{9D8B030D-6E8A-4147-A177-3AD203B41FA5}">
                      <a16:colId xmlns:a16="http://schemas.microsoft.com/office/drawing/2014/main" val="20006"/>
                    </a:ext>
                  </a:extLst>
                </a:gridCol>
                <a:gridCol w="321733">
                  <a:extLst>
                    <a:ext uri="{9D8B030D-6E8A-4147-A177-3AD203B41FA5}">
                      <a16:colId xmlns:a16="http://schemas.microsoft.com/office/drawing/2014/main" val="20007"/>
                    </a:ext>
                  </a:extLst>
                </a:gridCol>
                <a:gridCol w="321733">
                  <a:extLst>
                    <a:ext uri="{9D8B030D-6E8A-4147-A177-3AD203B41FA5}">
                      <a16:colId xmlns:a16="http://schemas.microsoft.com/office/drawing/2014/main" val="20008"/>
                    </a:ext>
                  </a:extLst>
                </a:gridCol>
              </a:tblGrid>
              <a:tr h="312771">
                <a:tc>
                  <a:txBody>
                    <a:bodyPr/>
                    <a:lstStyle/>
                    <a:p>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2</a:t>
                      </a:r>
                    </a:p>
                  </a:txBody>
                  <a:tcPr/>
                </a:tc>
                <a:tc>
                  <a:txBody>
                    <a:bodyPr/>
                    <a:lstStyle/>
                    <a:p>
                      <a:r>
                        <a:rPr lang="en-US" sz="1600" dirty="0"/>
                        <a:t>3</a:t>
                      </a:r>
                    </a:p>
                  </a:txBody>
                  <a:tcPr/>
                </a:tc>
                <a:tc>
                  <a:txBody>
                    <a:bodyPr/>
                    <a:lstStyle/>
                    <a:p>
                      <a:r>
                        <a:rPr lang="en-US" sz="1600" dirty="0"/>
                        <a:t>4</a:t>
                      </a:r>
                    </a:p>
                  </a:txBody>
                  <a:tcPr/>
                </a:tc>
                <a:tc>
                  <a:txBody>
                    <a:bodyPr/>
                    <a:lstStyle/>
                    <a:p>
                      <a:r>
                        <a:rPr lang="en-US" sz="1600" dirty="0"/>
                        <a:t>5</a:t>
                      </a:r>
                    </a:p>
                  </a:txBody>
                  <a:tcPr/>
                </a:tc>
                <a:tc>
                  <a:txBody>
                    <a:bodyPr/>
                    <a:lstStyle/>
                    <a:p>
                      <a:r>
                        <a:rPr lang="en-US" sz="1600" dirty="0"/>
                        <a:t>6</a:t>
                      </a:r>
                    </a:p>
                  </a:txBody>
                  <a:tcPr/>
                </a:tc>
                <a:tc>
                  <a:txBody>
                    <a:bodyPr/>
                    <a:lstStyle/>
                    <a:p>
                      <a:r>
                        <a:rPr lang="en-US" sz="1600" dirty="0"/>
                        <a:t>7</a:t>
                      </a:r>
                    </a:p>
                  </a:txBody>
                  <a:tcPr/>
                </a:tc>
                <a:extLst>
                  <a:ext uri="{0D108BD9-81ED-4DB2-BD59-A6C34878D82A}">
                    <a16:rowId xmlns:a16="http://schemas.microsoft.com/office/drawing/2014/main" val="10000"/>
                  </a:ext>
                </a:extLst>
              </a:tr>
              <a:tr h="312771">
                <a:tc>
                  <a:txBody>
                    <a:bodyPr/>
                    <a:lstStyle/>
                    <a:p>
                      <a:r>
                        <a:rPr lang="en-US" sz="1600" b="1" dirty="0">
                          <a:solidFill>
                            <a:srgbClr val="FF0000"/>
                          </a:solidFill>
                        </a:rPr>
                        <a:t>0</a:t>
                      </a:r>
                    </a:p>
                  </a:txBody>
                  <a:tcPr/>
                </a:tc>
                <a:tc>
                  <a:txBody>
                    <a:bodyPr/>
                    <a:lstStyle/>
                    <a:p>
                      <a:r>
                        <a:rPr lang="en-US" sz="1600" b="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extLst>
                  <a:ext uri="{0D108BD9-81ED-4DB2-BD59-A6C34878D82A}">
                    <a16:rowId xmlns:a16="http://schemas.microsoft.com/office/drawing/2014/main" val="10001"/>
                  </a:ext>
                </a:extLst>
              </a:tr>
              <a:tr h="312771">
                <a:tc>
                  <a:txBody>
                    <a:bodyPr/>
                    <a:lstStyle/>
                    <a:p>
                      <a:r>
                        <a:rPr lang="en-US" sz="1600" b="1" dirty="0">
                          <a:solidFill>
                            <a:srgbClr val="FF0000"/>
                          </a:solidFill>
                        </a:rPr>
                        <a:t>1</a:t>
                      </a:r>
                    </a:p>
                  </a:txBody>
                  <a:tcPr/>
                </a:tc>
                <a:tc>
                  <a:txBody>
                    <a:bodyPr/>
                    <a:lstStyle/>
                    <a:p>
                      <a:r>
                        <a:rPr lang="en-US" sz="1600" b="1" dirty="0">
                          <a:solidFill>
                            <a:schemeClr val="tx1"/>
                          </a:solidFill>
                        </a:rPr>
                        <a:t>1</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extLst>
                  <a:ext uri="{0D108BD9-81ED-4DB2-BD59-A6C34878D82A}">
                    <a16:rowId xmlns:a16="http://schemas.microsoft.com/office/drawing/2014/main" val="10002"/>
                  </a:ext>
                </a:extLst>
              </a:tr>
              <a:tr h="312771">
                <a:tc>
                  <a:txBody>
                    <a:bodyPr/>
                    <a:lstStyle/>
                    <a:p>
                      <a:r>
                        <a:rPr lang="en-US" sz="1600" b="1" dirty="0">
                          <a:solidFill>
                            <a:srgbClr val="FF0000"/>
                          </a:solidFill>
                        </a:rPr>
                        <a:t>2</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extLst>
                  <a:ext uri="{0D108BD9-81ED-4DB2-BD59-A6C34878D82A}">
                    <a16:rowId xmlns:a16="http://schemas.microsoft.com/office/drawing/2014/main" val="10003"/>
                  </a:ext>
                </a:extLst>
              </a:tr>
              <a:tr h="312771">
                <a:tc>
                  <a:txBody>
                    <a:bodyPr/>
                    <a:lstStyle/>
                    <a:p>
                      <a:r>
                        <a:rPr lang="en-US" sz="1600" b="1" dirty="0">
                          <a:solidFill>
                            <a:srgbClr val="FF0000"/>
                          </a:solidFill>
                        </a:rPr>
                        <a:t>3</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extLst>
                  <a:ext uri="{0D108BD9-81ED-4DB2-BD59-A6C34878D82A}">
                    <a16:rowId xmlns:a16="http://schemas.microsoft.com/office/drawing/2014/main" val="10004"/>
                  </a:ext>
                </a:extLst>
              </a:tr>
              <a:tr h="312771">
                <a:tc>
                  <a:txBody>
                    <a:bodyPr/>
                    <a:lstStyle/>
                    <a:p>
                      <a:r>
                        <a:rPr lang="en-US" sz="1600" b="1" dirty="0">
                          <a:solidFill>
                            <a:srgbClr val="FF0000"/>
                          </a:solidFill>
                        </a:rPr>
                        <a:t>4</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extLst>
                  <a:ext uri="{0D108BD9-81ED-4DB2-BD59-A6C34878D82A}">
                    <a16:rowId xmlns:a16="http://schemas.microsoft.com/office/drawing/2014/main" val="10005"/>
                  </a:ext>
                </a:extLst>
              </a:tr>
              <a:tr h="312771">
                <a:tc>
                  <a:txBody>
                    <a:bodyPr/>
                    <a:lstStyle/>
                    <a:p>
                      <a:r>
                        <a:rPr lang="en-US" sz="1600" b="1" dirty="0">
                          <a:solidFill>
                            <a:srgbClr val="FF0000"/>
                          </a:solidFill>
                        </a:rPr>
                        <a:t>5</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b="1" dirty="0">
                          <a:solidFill>
                            <a:schemeClr val="tx1"/>
                          </a:solidFill>
                        </a:rPr>
                        <a:t>1</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extLst>
                  <a:ext uri="{0D108BD9-81ED-4DB2-BD59-A6C34878D82A}">
                    <a16:rowId xmlns:a16="http://schemas.microsoft.com/office/drawing/2014/main" val="10006"/>
                  </a:ext>
                </a:extLst>
              </a:tr>
              <a:tr h="312771">
                <a:tc>
                  <a:txBody>
                    <a:bodyPr/>
                    <a:lstStyle/>
                    <a:p>
                      <a:r>
                        <a:rPr lang="en-US" sz="1600" b="1" dirty="0">
                          <a:solidFill>
                            <a:srgbClr val="FF0000"/>
                          </a:solidFill>
                        </a:rPr>
                        <a:t>6</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b="0" dirty="0">
                          <a:solidFill>
                            <a:schemeClr val="tx1"/>
                          </a:solidFill>
                        </a:rPr>
                        <a:t>0</a:t>
                      </a:r>
                      <a:endParaRPr lang="en-US" sz="1600" b="1" dirty="0">
                        <a:solidFill>
                          <a:schemeClr val="tx1"/>
                        </a:solidFill>
                      </a:endParaRPr>
                    </a:p>
                  </a:txBody>
                  <a:tcPr/>
                </a:tc>
                <a:tc>
                  <a:txBody>
                    <a:bodyPr/>
                    <a:lstStyle/>
                    <a:p>
                      <a:r>
                        <a:rPr lang="en-US" sz="1600" dirty="0">
                          <a:solidFill>
                            <a:schemeClr val="tx1"/>
                          </a:solidFill>
                        </a:rPr>
                        <a:t>0</a:t>
                      </a:r>
                    </a:p>
                  </a:txBody>
                  <a:tcPr/>
                </a:tc>
                <a:extLst>
                  <a:ext uri="{0D108BD9-81ED-4DB2-BD59-A6C34878D82A}">
                    <a16:rowId xmlns:a16="http://schemas.microsoft.com/office/drawing/2014/main" val="10007"/>
                  </a:ext>
                </a:extLst>
              </a:tr>
              <a:tr h="312771">
                <a:tc>
                  <a:txBody>
                    <a:bodyPr/>
                    <a:lstStyle/>
                    <a:p>
                      <a:r>
                        <a:rPr lang="en-US" sz="1600" b="1" dirty="0">
                          <a:solidFill>
                            <a:srgbClr val="FF0000"/>
                          </a:solidFill>
                        </a:rPr>
                        <a:t>7</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1" dirty="0">
                          <a:solidFill>
                            <a:schemeClr val="tx1"/>
                          </a:solidFill>
                        </a:rPr>
                        <a:t>1</a:t>
                      </a:r>
                    </a:p>
                  </a:txBody>
                  <a:tcPr/>
                </a:tc>
                <a:tc>
                  <a:txBody>
                    <a:bodyPr/>
                    <a:lstStyle/>
                    <a:p>
                      <a:r>
                        <a:rPr lang="en-US" sz="1600" dirty="0">
                          <a:solidFill>
                            <a:schemeClr val="tx1"/>
                          </a:solidFill>
                        </a:rPr>
                        <a:t>0</a:t>
                      </a:r>
                    </a:p>
                  </a:txBody>
                  <a:tcPr/>
                </a:tc>
                <a:tc>
                  <a:txBody>
                    <a:bodyPr/>
                    <a:lstStyle/>
                    <a:p>
                      <a:r>
                        <a:rPr lang="en-US" sz="1600" dirty="0">
                          <a:solidFill>
                            <a:schemeClr val="tx1"/>
                          </a:solidFill>
                        </a:rPr>
                        <a:t>0</a:t>
                      </a:r>
                    </a:p>
                  </a:txBody>
                  <a:tcPr/>
                </a:tc>
                <a:tc>
                  <a:txBody>
                    <a:bodyPr/>
                    <a:lstStyle/>
                    <a:p>
                      <a:r>
                        <a:rPr lang="en-US" sz="1600" b="0" dirty="0">
                          <a:solidFill>
                            <a:schemeClr val="tx1"/>
                          </a:solidFill>
                        </a:rPr>
                        <a:t>0</a:t>
                      </a:r>
                      <a:endParaRPr lang="en-US" sz="1600" b="1"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5" name="Group 4"/>
          <p:cNvGrpSpPr/>
          <p:nvPr/>
        </p:nvGrpSpPr>
        <p:grpSpPr>
          <a:xfrm>
            <a:off x="6259576" y="2895600"/>
            <a:ext cx="4199854" cy="3048000"/>
            <a:chOff x="864704" y="3048000"/>
            <a:chExt cx="4199854" cy="3048000"/>
          </a:xfrm>
        </p:grpSpPr>
        <p:grpSp>
          <p:nvGrpSpPr>
            <p:cNvPr id="6" name="Group 5"/>
            <p:cNvGrpSpPr/>
            <p:nvPr/>
          </p:nvGrpSpPr>
          <p:grpSpPr>
            <a:xfrm>
              <a:off x="2286000" y="3048000"/>
              <a:ext cx="457200" cy="466130"/>
              <a:chOff x="1676400" y="3424536"/>
              <a:chExt cx="457200" cy="466130"/>
            </a:xfrm>
          </p:grpSpPr>
          <p:sp>
            <p:nvSpPr>
              <p:cNvPr id="38" name="Oval 37"/>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676400" y="3429000"/>
                <a:ext cx="416358" cy="461665"/>
              </a:xfrm>
              <a:prstGeom prst="rect">
                <a:avLst/>
              </a:prstGeom>
              <a:noFill/>
            </p:spPr>
            <p:txBody>
              <a:bodyPr wrap="square" rtlCol="0">
                <a:spAutoFit/>
              </a:bodyPr>
              <a:lstStyle/>
              <a:p>
                <a:pPr algn="ctr"/>
                <a:r>
                  <a:rPr lang="en-US" sz="2400" dirty="0"/>
                  <a:t> 0</a:t>
                </a:r>
              </a:p>
            </p:txBody>
          </p:sp>
        </p:grpSp>
        <p:grpSp>
          <p:nvGrpSpPr>
            <p:cNvPr id="7" name="Group 6"/>
            <p:cNvGrpSpPr/>
            <p:nvPr/>
          </p:nvGrpSpPr>
          <p:grpSpPr>
            <a:xfrm>
              <a:off x="2667000" y="4114800"/>
              <a:ext cx="457200" cy="466130"/>
              <a:chOff x="1676400" y="3424536"/>
              <a:chExt cx="457200" cy="466130"/>
            </a:xfrm>
          </p:grpSpPr>
          <p:sp>
            <p:nvSpPr>
              <p:cNvPr id="36" name="Oval 35"/>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76400" y="3429000"/>
                <a:ext cx="416358" cy="461665"/>
              </a:xfrm>
              <a:prstGeom prst="rect">
                <a:avLst/>
              </a:prstGeom>
              <a:noFill/>
            </p:spPr>
            <p:txBody>
              <a:bodyPr wrap="square" rtlCol="0">
                <a:spAutoFit/>
              </a:bodyPr>
              <a:lstStyle/>
              <a:p>
                <a:pPr algn="ctr"/>
                <a:r>
                  <a:rPr lang="en-US" sz="2400" dirty="0"/>
                  <a:t> 1</a:t>
                </a:r>
              </a:p>
            </p:txBody>
          </p:sp>
        </p:grpSp>
        <p:grpSp>
          <p:nvGrpSpPr>
            <p:cNvPr id="8" name="Group 7"/>
            <p:cNvGrpSpPr/>
            <p:nvPr/>
          </p:nvGrpSpPr>
          <p:grpSpPr>
            <a:xfrm>
              <a:off x="3429000" y="4563070"/>
              <a:ext cx="457200" cy="466130"/>
              <a:chOff x="1676400" y="3424536"/>
              <a:chExt cx="457200" cy="466130"/>
            </a:xfrm>
          </p:grpSpPr>
          <p:sp>
            <p:nvSpPr>
              <p:cNvPr id="34" name="Oval 33"/>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6400" y="3429000"/>
                <a:ext cx="416358" cy="461665"/>
              </a:xfrm>
              <a:prstGeom prst="rect">
                <a:avLst/>
              </a:prstGeom>
              <a:noFill/>
            </p:spPr>
            <p:txBody>
              <a:bodyPr wrap="square" rtlCol="0">
                <a:spAutoFit/>
              </a:bodyPr>
              <a:lstStyle/>
              <a:p>
                <a:pPr algn="ctr"/>
                <a:r>
                  <a:rPr lang="en-US" sz="2400" dirty="0"/>
                  <a:t> 7</a:t>
                </a:r>
              </a:p>
            </p:txBody>
          </p:sp>
        </p:grpSp>
        <p:grpSp>
          <p:nvGrpSpPr>
            <p:cNvPr id="9" name="Group 8"/>
            <p:cNvGrpSpPr/>
            <p:nvPr/>
          </p:nvGrpSpPr>
          <p:grpSpPr>
            <a:xfrm>
              <a:off x="3810000" y="3810000"/>
              <a:ext cx="457200" cy="466130"/>
              <a:chOff x="1676400" y="3424536"/>
              <a:chExt cx="457200" cy="466130"/>
            </a:xfrm>
          </p:grpSpPr>
          <p:sp>
            <p:nvSpPr>
              <p:cNvPr id="32" name="Oval 31"/>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676400" y="3429000"/>
                <a:ext cx="416358" cy="461665"/>
              </a:xfrm>
              <a:prstGeom prst="rect">
                <a:avLst/>
              </a:prstGeom>
              <a:noFill/>
            </p:spPr>
            <p:txBody>
              <a:bodyPr wrap="square" rtlCol="0">
                <a:spAutoFit/>
              </a:bodyPr>
              <a:lstStyle/>
              <a:p>
                <a:pPr algn="ctr"/>
                <a:r>
                  <a:rPr lang="en-US" sz="2400" dirty="0"/>
                  <a:t> 2</a:t>
                </a:r>
              </a:p>
            </p:txBody>
          </p:sp>
        </p:grpSp>
        <p:grpSp>
          <p:nvGrpSpPr>
            <p:cNvPr id="10" name="Group 9"/>
            <p:cNvGrpSpPr/>
            <p:nvPr/>
          </p:nvGrpSpPr>
          <p:grpSpPr>
            <a:xfrm>
              <a:off x="864704" y="5486400"/>
              <a:ext cx="457200" cy="466130"/>
              <a:chOff x="1676400" y="3424536"/>
              <a:chExt cx="457200" cy="466130"/>
            </a:xfrm>
          </p:grpSpPr>
          <p:sp>
            <p:nvSpPr>
              <p:cNvPr id="30" name="Oval 29"/>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676400" y="3429000"/>
                <a:ext cx="416358" cy="461665"/>
              </a:xfrm>
              <a:prstGeom prst="rect">
                <a:avLst/>
              </a:prstGeom>
              <a:noFill/>
            </p:spPr>
            <p:txBody>
              <a:bodyPr wrap="square" rtlCol="0">
                <a:spAutoFit/>
              </a:bodyPr>
              <a:lstStyle/>
              <a:p>
                <a:pPr algn="ctr"/>
                <a:r>
                  <a:rPr lang="en-US" sz="2400" dirty="0"/>
                  <a:t> 5</a:t>
                </a:r>
              </a:p>
            </p:txBody>
          </p:sp>
        </p:grpSp>
        <p:grpSp>
          <p:nvGrpSpPr>
            <p:cNvPr id="11" name="Group 10"/>
            <p:cNvGrpSpPr/>
            <p:nvPr/>
          </p:nvGrpSpPr>
          <p:grpSpPr>
            <a:xfrm>
              <a:off x="1951383" y="4800599"/>
              <a:ext cx="457200" cy="466130"/>
              <a:chOff x="1676400" y="3424536"/>
              <a:chExt cx="457200" cy="466130"/>
            </a:xfrm>
          </p:grpSpPr>
          <p:sp>
            <p:nvSpPr>
              <p:cNvPr id="28" name="Oval 27"/>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676400" y="3429000"/>
                <a:ext cx="416358" cy="461665"/>
              </a:xfrm>
              <a:prstGeom prst="rect">
                <a:avLst/>
              </a:prstGeom>
              <a:noFill/>
            </p:spPr>
            <p:txBody>
              <a:bodyPr wrap="square" rtlCol="0">
                <a:spAutoFit/>
              </a:bodyPr>
              <a:lstStyle/>
              <a:p>
                <a:pPr algn="ctr"/>
                <a:r>
                  <a:rPr lang="en-US" sz="2400" dirty="0"/>
                  <a:t> 3</a:t>
                </a:r>
              </a:p>
            </p:txBody>
          </p:sp>
        </p:grpSp>
        <p:grpSp>
          <p:nvGrpSpPr>
            <p:cNvPr id="12" name="Group 11"/>
            <p:cNvGrpSpPr/>
            <p:nvPr/>
          </p:nvGrpSpPr>
          <p:grpSpPr>
            <a:xfrm>
              <a:off x="3540558" y="5629870"/>
              <a:ext cx="457200" cy="466130"/>
              <a:chOff x="1676400" y="3424536"/>
              <a:chExt cx="457200" cy="466130"/>
            </a:xfrm>
          </p:grpSpPr>
          <p:sp>
            <p:nvSpPr>
              <p:cNvPr id="26" name="Oval 25"/>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76400" y="3429000"/>
                <a:ext cx="416358" cy="461665"/>
              </a:xfrm>
              <a:prstGeom prst="rect">
                <a:avLst/>
              </a:prstGeom>
              <a:noFill/>
            </p:spPr>
            <p:txBody>
              <a:bodyPr wrap="square" rtlCol="0">
                <a:spAutoFit/>
              </a:bodyPr>
              <a:lstStyle/>
              <a:p>
                <a:pPr algn="ctr"/>
                <a:r>
                  <a:rPr lang="en-US" sz="2400" dirty="0"/>
                  <a:t> 4</a:t>
                </a:r>
              </a:p>
            </p:txBody>
          </p:sp>
        </p:grpSp>
        <p:grpSp>
          <p:nvGrpSpPr>
            <p:cNvPr id="13" name="Group 12"/>
            <p:cNvGrpSpPr/>
            <p:nvPr/>
          </p:nvGrpSpPr>
          <p:grpSpPr>
            <a:xfrm>
              <a:off x="4607358" y="3420069"/>
              <a:ext cx="457200" cy="466130"/>
              <a:chOff x="1676400" y="3424536"/>
              <a:chExt cx="457200" cy="466130"/>
            </a:xfrm>
          </p:grpSpPr>
          <p:sp>
            <p:nvSpPr>
              <p:cNvPr id="24" name="Oval 23"/>
              <p:cNvSpPr/>
              <p:nvPr/>
            </p:nvSpPr>
            <p:spPr>
              <a:xfrm>
                <a:off x="1676400" y="3424536"/>
                <a:ext cx="457200" cy="4661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676400" y="3429000"/>
                <a:ext cx="416358" cy="461665"/>
              </a:xfrm>
              <a:prstGeom prst="rect">
                <a:avLst/>
              </a:prstGeom>
              <a:noFill/>
            </p:spPr>
            <p:txBody>
              <a:bodyPr wrap="square" rtlCol="0">
                <a:spAutoFit/>
              </a:bodyPr>
              <a:lstStyle/>
              <a:p>
                <a:pPr algn="ctr"/>
                <a:r>
                  <a:rPr lang="en-US" sz="2400" dirty="0"/>
                  <a:t> 6</a:t>
                </a:r>
              </a:p>
            </p:txBody>
          </p:sp>
        </p:grpSp>
        <p:cxnSp>
          <p:nvCxnSpPr>
            <p:cNvPr id="14" name="Straight Connector 13"/>
            <p:cNvCxnSpPr>
              <a:stCxn id="38" idx="6"/>
              <a:endCxn id="25" idx="1"/>
            </p:cNvCxnSpPr>
            <p:nvPr/>
          </p:nvCxnSpPr>
          <p:spPr>
            <a:xfrm>
              <a:off x="2743200" y="3281065"/>
              <a:ext cx="1864158" cy="3743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8" idx="5"/>
            </p:cNvCxnSpPr>
            <p:nvPr/>
          </p:nvCxnSpPr>
          <p:spPr>
            <a:xfrm>
              <a:off x="2676245" y="3445867"/>
              <a:ext cx="1147550" cy="4403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3505200"/>
              <a:ext cx="208179" cy="6140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30" idx="0"/>
            </p:cNvCxnSpPr>
            <p:nvPr/>
          </p:nvCxnSpPr>
          <p:spPr>
            <a:xfrm flipH="1">
              <a:off x="1093304" y="3505200"/>
              <a:ext cx="1345096" cy="1981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35" idx="0"/>
            </p:cNvCxnSpPr>
            <p:nvPr/>
          </p:nvCxnSpPr>
          <p:spPr>
            <a:xfrm>
              <a:off x="2676245" y="3468215"/>
              <a:ext cx="960934" cy="10993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0" idx="6"/>
            </p:cNvCxnSpPr>
            <p:nvPr/>
          </p:nvCxnSpPr>
          <p:spPr>
            <a:xfrm flipV="1">
              <a:off x="1321904" y="5186065"/>
              <a:ext cx="659296"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0" idx="6"/>
              <a:endCxn id="27" idx="1"/>
            </p:cNvCxnSpPr>
            <p:nvPr/>
          </p:nvCxnSpPr>
          <p:spPr>
            <a:xfrm>
              <a:off x="1321904" y="5719465"/>
              <a:ext cx="2218654" cy="1457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8" idx="5"/>
              <a:endCxn id="26" idx="1"/>
            </p:cNvCxnSpPr>
            <p:nvPr/>
          </p:nvCxnSpPr>
          <p:spPr>
            <a:xfrm>
              <a:off x="2341628" y="5198466"/>
              <a:ext cx="1265885" cy="499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6" idx="0"/>
            </p:cNvCxnSpPr>
            <p:nvPr/>
          </p:nvCxnSpPr>
          <p:spPr>
            <a:xfrm>
              <a:off x="3675279" y="5029199"/>
              <a:ext cx="93879" cy="600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 idx="4"/>
              <a:endCxn id="26" idx="7"/>
            </p:cNvCxnSpPr>
            <p:nvPr/>
          </p:nvCxnSpPr>
          <p:spPr>
            <a:xfrm flipH="1">
              <a:off x="3930803" y="3886199"/>
              <a:ext cx="905155" cy="181193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1645346" y="1295401"/>
            <a:ext cx="6050855" cy="1200329"/>
          </a:xfrm>
          <a:prstGeom prst="rect">
            <a:avLst/>
          </a:prstGeom>
        </p:spPr>
        <p:txBody>
          <a:bodyPr wrap="square">
            <a:spAutoFit/>
          </a:bodyPr>
          <a:lstStyle/>
          <a:p>
            <a:r>
              <a:rPr lang="en-US" dirty="0"/>
              <a:t>V vertices labelled: 0,1, . . . , V-1.</a:t>
            </a:r>
            <a:endParaRPr lang="en-US" sz="800" dirty="0"/>
          </a:p>
          <a:p>
            <a:r>
              <a:rPr lang="en-US" dirty="0"/>
              <a:t>Represent edges using a </a:t>
            </a:r>
            <a:r>
              <a:rPr lang="en-US" u="sng" dirty="0"/>
              <a:t>2D matrix, M, of size V*V</a:t>
            </a:r>
            <a:r>
              <a:rPr lang="en-US" dirty="0"/>
              <a:t>.</a:t>
            </a:r>
          </a:p>
          <a:p>
            <a:pPr lvl="1"/>
            <a:r>
              <a:rPr lang="en-US" dirty="0"/>
              <a:t>M[x][y] = 1 if and only if there is an edge from x to y.</a:t>
            </a:r>
          </a:p>
          <a:p>
            <a:pPr lvl="1"/>
            <a:r>
              <a:rPr lang="en-US" dirty="0"/>
              <a:t>M[x][y] = 0 otherwise  (there is no edge from x to y).</a:t>
            </a:r>
          </a:p>
        </p:txBody>
      </p:sp>
      <p:sp>
        <p:nvSpPr>
          <p:cNvPr id="42" name="TextBox 41"/>
          <p:cNvSpPr txBox="1"/>
          <p:nvPr/>
        </p:nvSpPr>
        <p:spPr>
          <a:xfrm>
            <a:off x="8089762" y="838201"/>
            <a:ext cx="2577077" cy="1754326"/>
          </a:xfrm>
          <a:prstGeom prst="rect">
            <a:avLst/>
          </a:prstGeom>
          <a:solidFill>
            <a:schemeClr val="accent6">
              <a:lumMod val="20000"/>
              <a:lumOff val="80000"/>
            </a:schemeClr>
          </a:solidFill>
          <a:ln w="3175">
            <a:solidFill>
              <a:schemeClr val="tx1"/>
            </a:solidFill>
          </a:ln>
        </p:spPr>
        <p:txBody>
          <a:bodyPr wrap="square" rtlCol="0">
            <a:spAutoFit/>
          </a:bodyPr>
          <a:lstStyle/>
          <a:p>
            <a:pPr marL="0" lvl="1"/>
            <a:r>
              <a:rPr lang="en-US" dirty="0"/>
              <a:t>- Space complexity: </a:t>
            </a:r>
            <a:r>
              <a:rPr lang="el-GR" dirty="0"/>
              <a:t>Θ</a:t>
            </a:r>
            <a:r>
              <a:rPr lang="en-US" dirty="0"/>
              <a:t>(V</a:t>
            </a:r>
            <a:r>
              <a:rPr lang="en-US" baseline="30000" dirty="0"/>
              <a:t>2</a:t>
            </a:r>
            <a:r>
              <a:rPr lang="en-US" dirty="0"/>
              <a:t>)</a:t>
            </a:r>
          </a:p>
          <a:p>
            <a:pPr marL="0" lvl="1"/>
            <a:r>
              <a:rPr lang="en-US" dirty="0"/>
              <a:t>- Time complexity for add/remove/check edge: </a:t>
            </a:r>
            <a:r>
              <a:rPr lang="el-GR" dirty="0"/>
              <a:t>Θ</a:t>
            </a:r>
            <a:r>
              <a:rPr lang="en-US" dirty="0"/>
              <a:t>(1) </a:t>
            </a:r>
          </a:p>
          <a:p>
            <a:pPr marL="0" lvl="1"/>
            <a:r>
              <a:rPr lang="en-US" dirty="0"/>
              <a:t>- Time complexity to find neighbors: </a:t>
            </a:r>
            <a:r>
              <a:rPr lang="el-GR" dirty="0"/>
              <a:t>Θ</a:t>
            </a:r>
            <a:r>
              <a:rPr lang="en-US" dirty="0"/>
              <a:t>(V)</a:t>
            </a:r>
          </a:p>
        </p:txBody>
      </p:sp>
      <p:sp>
        <p:nvSpPr>
          <p:cNvPr id="43" name="TextBox 42"/>
          <p:cNvSpPr txBox="1"/>
          <p:nvPr/>
        </p:nvSpPr>
        <p:spPr>
          <a:xfrm>
            <a:off x="2000868" y="6172200"/>
            <a:ext cx="6196505" cy="369332"/>
          </a:xfrm>
          <a:prstGeom prst="rect">
            <a:avLst/>
          </a:prstGeom>
          <a:noFill/>
        </p:spPr>
        <p:txBody>
          <a:bodyPr wrap="none" rtlCol="0">
            <a:spAutoFit/>
          </a:bodyPr>
          <a:lstStyle/>
          <a:p>
            <a:pPr marL="0" lvl="1"/>
            <a:r>
              <a:rPr lang="en-US" dirty="0"/>
              <a:t>Note: the adjacency matrix of non-directed graphs is symmetric.</a:t>
            </a:r>
          </a:p>
        </p:txBody>
      </p:sp>
    </p:spTree>
    <p:extLst>
      <p:ext uri="{BB962C8B-B14F-4D97-AF65-F5344CB8AC3E}">
        <p14:creationId xmlns:p14="http://schemas.microsoft.com/office/powerpoint/2010/main" val="41651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BFBA003A9A2C499EBD75F935BCD4A5" ma:contentTypeVersion="13" ma:contentTypeDescription="Create a new document." ma:contentTypeScope="" ma:versionID="1033c4ce74294a1f9ea09578570606b8">
  <xsd:schema xmlns:xsd="http://www.w3.org/2001/XMLSchema" xmlns:xs="http://www.w3.org/2001/XMLSchema" xmlns:p="http://schemas.microsoft.com/office/2006/metadata/properties" xmlns:ns3="e618eb90-bf17-4a33-8a47-95a39e3cacd1" xmlns:ns4="69e70488-f404-4f94-ae90-f9f47b45df3a" targetNamespace="http://schemas.microsoft.com/office/2006/metadata/properties" ma:root="true" ma:fieldsID="b2de659d87fd0d17e95c71102fa010e9" ns3:_="" ns4:_="">
    <xsd:import namespace="e618eb90-bf17-4a33-8a47-95a39e3cacd1"/>
    <xsd:import namespace="69e70488-f404-4f94-ae90-f9f47b45df3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18eb90-bf17-4a33-8a47-95a39e3cac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9e70488-f404-4f94-ae90-f9f47b45df3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9D8836-443F-40B2-9593-6B00B5A35A75}">
  <ds:schemaRefs>
    <ds:schemaRef ds:uri="http://schemas.microsoft.com/sharepoint/v3/contenttype/forms"/>
  </ds:schemaRefs>
</ds:datastoreItem>
</file>

<file path=customXml/itemProps2.xml><?xml version="1.0" encoding="utf-8"?>
<ds:datastoreItem xmlns:ds="http://schemas.openxmlformats.org/officeDocument/2006/customXml" ds:itemID="{DEE8883E-D9D6-48FA-B7FA-E12BCCCE0634}">
  <ds:schemaRefs>
    <ds:schemaRef ds:uri="69e70488-f404-4f94-ae90-f9f47b45df3a"/>
    <ds:schemaRef ds:uri="http://schemas.microsoft.com/office/infopath/2007/PartnerControls"/>
    <ds:schemaRef ds:uri="http://schemas.microsoft.com/office/2006/metadata/propertie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e618eb90-bf17-4a33-8a47-95a39e3cacd1"/>
    <ds:schemaRef ds:uri="http://www.w3.org/XML/1998/namespace"/>
  </ds:schemaRefs>
</ds:datastoreItem>
</file>

<file path=customXml/itemProps3.xml><?xml version="1.0" encoding="utf-8"?>
<ds:datastoreItem xmlns:ds="http://schemas.openxmlformats.org/officeDocument/2006/customXml" ds:itemID="{EE9DD403-6B0D-4945-8E66-24EBF0C1E3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18eb90-bf17-4a33-8a47-95a39e3cacd1"/>
    <ds:schemaRef ds:uri="69e70488-f404-4f94-ae90-f9f47b45df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18795</TotalTime>
  <Words>7577</Words>
  <Application>Microsoft Office PowerPoint</Application>
  <PresentationFormat>Widescreen</PresentationFormat>
  <Paragraphs>1685</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Cambria Math</vt:lpstr>
      <vt:lpstr>Courier New</vt:lpstr>
      <vt:lpstr>Times New Roman</vt:lpstr>
      <vt:lpstr>Office Theme</vt:lpstr>
      <vt:lpstr>PowerPoint Presentation</vt:lpstr>
      <vt:lpstr>References and Recommended Review</vt:lpstr>
      <vt:lpstr>Graphs</vt:lpstr>
      <vt:lpstr>Graphs</vt:lpstr>
      <vt:lpstr>Directed vs Undirected Graphs</vt:lpstr>
      <vt:lpstr>Directed vs Undirected Graphs</vt:lpstr>
      <vt:lpstr>Strongly Connected Components (Directed Graphs)</vt:lpstr>
      <vt:lpstr>Graph Representations</vt:lpstr>
      <vt:lpstr>Adjacency Matrix</vt:lpstr>
      <vt:lpstr>C implementation for Adjacency Matrix (Undirected graph )</vt:lpstr>
      <vt:lpstr>PowerPoint Presentation</vt:lpstr>
      <vt:lpstr>Adjacency Lists</vt:lpstr>
      <vt:lpstr>C implementation of Adjacency Lists</vt:lpstr>
      <vt:lpstr>Adjacency Lists</vt:lpstr>
      <vt:lpstr>Adjacency Lists</vt:lpstr>
      <vt:lpstr>Check Out Posted Code</vt:lpstr>
      <vt:lpstr>Sparse Graphs</vt:lpstr>
      <vt:lpstr>Student self study:  Space Analysis: Adjacency Matrices vs. Adjacency Lists</vt:lpstr>
      <vt:lpstr>Steps for Solving This Problem:  understand all terms and numbers</vt:lpstr>
      <vt:lpstr>Solving: Adjacency Matrix</vt:lpstr>
      <vt:lpstr>Solving:  Adjacency List</vt:lpstr>
      <vt:lpstr>Graph Traversal / Graph Search</vt:lpstr>
      <vt:lpstr>PowerPoint Presentation</vt:lpstr>
      <vt:lpstr>Vertex coloring while searching</vt:lpstr>
      <vt:lpstr>Breadth-First Search (BFS) CLRS 22.2</vt:lpstr>
      <vt:lpstr>Breadth-First Search (BFS): </vt:lpstr>
      <vt:lpstr>Depth-First Search (DFS) –  simple version</vt:lpstr>
      <vt:lpstr>Edge Classification: tree, backward, C/F</vt:lpstr>
      <vt:lpstr>Edge Classification for  Undirected Graphs</vt:lpstr>
      <vt:lpstr>Directed Acyclic Graphs (DAG) &amp; Detecting Cycles in a Graph</vt:lpstr>
      <vt:lpstr>Topological Sorting</vt:lpstr>
      <vt:lpstr>Topological Sorting - Worksheet</vt:lpstr>
      <vt:lpstr>Topological Sorting - Answer</vt:lpstr>
      <vt:lpstr>Strongly Connected Components in a Directed Graph</vt:lpstr>
      <vt:lpstr>Applications of Strongly Connected Components (SCC)</vt:lpstr>
      <vt:lpstr>Extra Slides</vt:lpstr>
      <vt:lpstr>C implementation for Adjacency Matrix –Undirected graph </vt:lpstr>
      <vt:lpstr>DFS with time stamps</vt:lpstr>
      <vt:lpstr>Depth-First Search (DFS) (with time stamps) - CLRS</vt:lpstr>
      <vt:lpstr>PowerPoint Presentation</vt:lpstr>
      <vt:lpstr>Edge Classification</vt:lpstr>
      <vt:lpstr>Edge Classification for  Undirected Graphs</vt:lpstr>
      <vt:lpstr>Strongly Connected Components in a Directed Graph</vt:lpstr>
      <vt:lpstr>Strongly Connected Components in a Directed Graph Worksheet 2</vt:lpstr>
      <vt:lpstr>Graph Traversal - Practice</vt:lpstr>
      <vt:lpstr>Graph Traversal</vt:lpstr>
      <vt:lpstr>DFS Practice</vt:lpstr>
      <vt:lpstr>Extra Material – Not required DFS – Non-Recursive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athitsos</dc:creator>
  <cp:lastModifiedBy>Alexandra Stefan</cp:lastModifiedBy>
  <cp:revision>1412</cp:revision>
  <cp:lastPrinted>2022-11-10T14:46:23Z</cp:lastPrinted>
  <dcterms:created xsi:type="dcterms:W3CDTF">2006-08-16T00:00:00Z</dcterms:created>
  <dcterms:modified xsi:type="dcterms:W3CDTF">2023-04-13T13:55:06Z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0x0101005BBFBA003A9A2C499EBD75F935BCD4A5</vt:lpwstr>
  </property>
</Properties>
</file>