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65CC-733E-46E7-1C60-C5E5F8328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8970AB-AEBA-CCCD-837D-429F61BD8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ADC192-618B-4BA4-B27D-9C40455C8CD5}"/>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6EAAE099-64CF-86AA-D5CB-9D2EBE4B5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7794-5BDD-EF44-EA90-DE4A4FF87B68}"/>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64141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3BBD-C505-02F9-5787-4661F769F2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FE58D6-C720-652F-F676-F0E2A3FA2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74790D-E582-769E-9DA8-80AFAD82EDFC}"/>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E9093EDB-4FE2-9291-AA97-3EB8E6A25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C0D77-293D-CF87-F2AE-1BC2E1FEFB83}"/>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22405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1C5FB-C2BC-393D-7A9A-49834305B1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1A195C-308A-3A57-42AA-BE911D848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66DDB6-6E10-7FFE-B4F8-53FAD879E045}"/>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2D4C2B7D-DBA6-9914-2D5C-2D64BE5C3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13C8A-76DA-6653-35CC-E76AAFE7FFF5}"/>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13853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D349-FFE8-87A4-625E-67C4338C5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851FE-945C-AB8A-C853-A60C8AE04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376A2-55D5-B5F5-1B56-EC49384EF472}"/>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93F276BD-EBF7-ACE7-EAA2-A30017901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22271-1BC8-B20D-8F5C-B71ACA80C138}"/>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51559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45F-8206-D85B-4C49-DB2872728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037F4F-A438-29B3-4EB1-50FB3E954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4E5B1-BE12-9732-DF0D-19B5FFD0FA27}"/>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C41A3702-BD71-075B-603A-2E94B18BA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13968-3CDB-323A-C4A0-0FE28C21E468}"/>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76892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3C9E-54C7-7934-DCA6-B661D133B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616D49-59B4-3307-CE7D-C09A3BB1A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DB84C3-7375-6C07-6819-66D509B42C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79A874-F73C-52C2-E0E5-69EC84FB5251}"/>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6" name="Footer Placeholder 5">
            <a:extLst>
              <a:ext uri="{FF2B5EF4-FFF2-40B4-BE49-F238E27FC236}">
                <a16:creationId xmlns:a16="http://schemas.microsoft.com/office/drawing/2014/main" id="{3A6CD184-D637-2F5B-D2E8-0C04DCA3EB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AB617-F2E4-E358-2ACA-49A1C9172952}"/>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160851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5D6B-F103-DD6B-7C9F-E36CF5CBF3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358EA-6AF7-7B22-D4CB-16795EDC6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22122-D335-E00D-71B8-18E181A42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7C8308-C98D-B618-7BB1-60DCA1DF7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BE515-9BED-58B8-4655-D97DAFF2D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4A3BB9-A618-08CD-FD54-1407B718A614}"/>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8" name="Footer Placeholder 7">
            <a:extLst>
              <a:ext uri="{FF2B5EF4-FFF2-40B4-BE49-F238E27FC236}">
                <a16:creationId xmlns:a16="http://schemas.microsoft.com/office/drawing/2014/main" id="{F6B8EB7D-BB9D-03CE-DBB8-5DE3A01578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FCFAE3-41E5-B204-2EAA-45505137500E}"/>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6716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7CA6-A274-673C-35CF-016F2CA0F9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F6979A-EB04-C022-2983-B87BA86A58BB}"/>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4" name="Footer Placeholder 3">
            <a:extLst>
              <a:ext uri="{FF2B5EF4-FFF2-40B4-BE49-F238E27FC236}">
                <a16:creationId xmlns:a16="http://schemas.microsoft.com/office/drawing/2014/main" id="{B82AD5E5-3DDF-A424-CBC6-4D8CF91C00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54B29B-D682-AC6A-80D5-014CB74C3882}"/>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251712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A2814-2976-792D-83A0-CD91E1ABD04E}"/>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3" name="Footer Placeholder 2">
            <a:extLst>
              <a:ext uri="{FF2B5EF4-FFF2-40B4-BE49-F238E27FC236}">
                <a16:creationId xmlns:a16="http://schemas.microsoft.com/office/drawing/2014/main" id="{F962883F-BDD0-EB08-B972-2A8B7F3781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0CA610-0F7D-FB68-847F-96FA3EDA6661}"/>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348314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7887-4B8A-F76B-4CD1-70453E168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DEAE-187B-E93B-E436-360D47B26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60478D-9CEA-A745-C144-FC88252F2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08B23-46E3-931A-C658-C387046AEADF}"/>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6" name="Footer Placeholder 5">
            <a:extLst>
              <a:ext uri="{FF2B5EF4-FFF2-40B4-BE49-F238E27FC236}">
                <a16:creationId xmlns:a16="http://schemas.microsoft.com/office/drawing/2014/main" id="{DE8F3841-B1AA-B8F4-FC14-71F31B6F7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FFEB1-4214-1FE7-0585-30A08E7203F3}"/>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158546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45A7-DB30-C3C7-E9D2-F49FF456C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C2F2AB-7359-BCB7-597D-C3027BE18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084F9A-C78F-BEF3-CEFC-1471DA24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3A7FC-53F6-A13E-4825-D6CBDEB82C2F}"/>
              </a:ext>
            </a:extLst>
          </p:cNvPr>
          <p:cNvSpPr>
            <a:spLocks noGrp="1"/>
          </p:cNvSpPr>
          <p:nvPr>
            <p:ph type="dt" sz="half" idx="10"/>
          </p:nvPr>
        </p:nvSpPr>
        <p:spPr/>
        <p:txBody>
          <a:bodyPr/>
          <a:lstStyle/>
          <a:p>
            <a:fld id="{0BB69900-4E3A-4A31-9068-B3D3B9F6EC27}" type="datetimeFigureOut">
              <a:rPr lang="en-IN" smtClean="0"/>
              <a:t>14-03-2023</a:t>
            </a:fld>
            <a:endParaRPr lang="en-IN"/>
          </a:p>
        </p:txBody>
      </p:sp>
      <p:sp>
        <p:nvSpPr>
          <p:cNvPr id="6" name="Footer Placeholder 5">
            <a:extLst>
              <a:ext uri="{FF2B5EF4-FFF2-40B4-BE49-F238E27FC236}">
                <a16:creationId xmlns:a16="http://schemas.microsoft.com/office/drawing/2014/main" id="{0F9DBEA0-9251-740A-318A-11F08DFE6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AA01E-68C9-C951-2B50-ED2E87DAA474}"/>
              </a:ext>
            </a:extLst>
          </p:cNvPr>
          <p:cNvSpPr>
            <a:spLocks noGrp="1"/>
          </p:cNvSpPr>
          <p:nvPr>
            <p:ph type="sldNum" sz="quarter" idx="12"/>
          </p:nvPr>
        </p:nvSpPr>
        <p:spPr/>
        <p:txBody>
          <a:bodyPr/>
          <a:lstStyle/>
          <a:p>
            <a:fld id="{69492BA1-3384-4605-9358-5308410FAEAF}" type="slidenum">
              <a:rPr lang="en-IN" smtClean="0"/>
              <a:t>‹#›</a:t>
            </a:fld>
            <a:endParaRPr lang="en-IN"/>
          </a:p>
        </p:txBody>
      </p:sp>
    </p:spTree>
    <p:extLst>
      <p:ext uri="{BB962C8B-B14F-4D97-AF65-F5344CB8AC3E}">
        <p14:creationId xmlns:p14="http://schemas.microsoft.com/office/powerpoint/2010/main" val="175047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8AE61-6D69-882E-B746-2D4384C57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38A30-901D-F54D-1734-C787C6CC2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785E9-FB5E-436D-762A-0785F5C8A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69900-4E3A-4A31-9068-B3D3B9F6EC27}" type="datetimeFigureOut">
              <a:rPr lang="en-IN" smtClean="0"/>
              <a:t>14-03-2023</a:t>
            </a:fld>
            <a:endParaRPr lang="en-IN"/>
          </a:p>
        </p:txBody>
      </p:sp>
      <p:sp>
        <p:nvSpPr>
          <p:cNvPr id="5" name="Footer Placeholder 4">
            <a:extLst>
              <a:ext uri="{FF2B5EF4-FFF2-40B4-BE49-F238E27FC236}">
                <a16:creationId xmlns:a16="http://schemas.microsoft.com/office/drawing/2014/main" id="{195F8695-B775-D7F0-D59D-77FC52EFF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8D5015-B570-9D1D-3D88-65E2396C0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92BA1-3384-4605-9358-5308410FAEAF}" type="slidenum">
              <a:rPr lang="en-IN" smtClean="0"/>
              <a:t>‹#›</a:t>
            </a:fld>
            <a:endParaRPr lang="en-IN"/>
          </a:p>
        </p:txBody>
      </p:sp>
    </p:spTree>
    <p:extLst>
      <p:ext uri="{BB962C8B-B14F-4D97-AF65-F5344CB8AC3E}">
        <p14:creationId xmlns:p14="http://schemas.microsoft.com/office/powerpoint/2010/main" val="4836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quared_Euclidean_distance" TargetMode="External"/><Relationship Id="rId7" Type="http://schemas.openxmlformats.org/officeDocument/2006/relationships/hyperlink" Target="https://en.wikipedia.org/wiki/K-medoid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K-medians_clustering" TargetMode="External"/><Relationship Id="rId5" Type="http://schemas.openxmlformats.org/officeDocument/2006/relationships/hyperlink" Target="https://en.wikipedia.org/wiki/Geometric_median" TargetMode="External"/><Relationship Id="rId4" Type="http://schemas.openxmlformats.org/officeDocument/2006/relationships/hyperlink" Target="https://en.wikipedia.org/wiki/Weber_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081B-79B0-104E-3E7B-863D4664CD6E}"/>
              </a:ext>
            </a:extLst>
          </p:cNvPr>
          <p:cNvSpPr>
            <a:spLocks noGrp="1"/>
          </p:cNvSpPr>
          <p:nvPr>
            <p:ph type="ctrTitle"/>
          </p:nvPr>
        </p:nvSpPr>
        <p:spPr/>
        <p:txBody>
          <a:bodyPr/>
          <a:lstStyle/>
          <a:p>
            <a:r>
              <a:rPr lang="en-IN" dirty="0"/>
              <a:t>K-MEANS </a:t>
            </a:r>
            <a:br>
              <a:rPr lang="en-IN" dirty="0"/>
            </a:br>
            <a:r>
              <a:rPr lang="en-IN" dirty="0"/>
              <a:t>LBG</a:t>
            </a:r>
          </a:p>
        </p:txBody>
      </p:sp>
      <p:sp>
        <p:nvSpPr>
          <p:cNvPr id="3" name="Subtitle 2">
            <a:extLst>
              <a:ext uri="{FF2B5EF4-FFF2-40B4-BE49-F238E27FC236}">
                <a16:creationId xmlns:a16="http://schemas.microsoft.com/office/drawing/2014/main" id="{FB477502-DDBA-5327-64DF-C628202497EB}"/>
              </a:ext>
            </a:extLst>
          </p:cNvPr>
          <p:cNvSpPr>
            <a:spLocks noGrp="1"/>
          </p:cNvSpPr>
          <p:nvPr>
            <p:ph type="subTitle" idx="1"/>
          </p:nvPr>
        </p:nvSpPr>
        <p:spPr/>
        <p:txBody>
          <a:bodyPr/>
          <a:lstStyle/>
          <a:p>
            <a:pPr algn="r"/>
            <a:r>
              <a:rPr lang="en-IN" dirty="0"/>
              <a:t>BY :</a:t>
            </a:r>
          </a:p>
          <a:p>
            <a:pPr algn="r"/>
            <a:r>
              <a:rPr lang="en-IN" dirty="0"/>
              <a:t>Naman Anand (200101070)</a:t>
            </a:r>
          </a:p>
          <a:p>
            <a:pPr algn="r"/>
            <a:r>
              <a:rPr lang="en-IN" dirty="0"/>
              <a:t>Paide Ashish (200101072)</a:t>
            </a:r>
          </a:p>
        </p:txBody>
      </p:sp>
    </p:spTree>
    <p:extLst>
      <p:ext uri="{BB962C8B-B14F-4D97-AF65-F5344CB8AC3E}">
        <p14:creationId xmlns:p14="http://schemas.microsoft.com/office/powerpoint/2010/main" val="76726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843151-0B39-3232-5FE2-092BB12E7EF5}"/>
              </a:ext>
            </a:extLst>
          </p:cNvPr>
          <p:cNvPicPr>
            <a:picLocks noChangeAspect="1"/>
          </p:cNvPicPr>
          <p:nvPr/>
        </p:nvPicPr>
        <p:blipFill>
          <a:blip r:embed="rId2"/>
          <a:stretch>
            <a:fillRect/>
          </a:stretch>
        </p:blipFill>
        <p:spPr>
          <a:xfrm>
            <a:off x="1128019" y="441017"/>
            <a:ext cx="9935962" cy="5353797"/>
          </a:xfrm>
          <a:prstGeom prst="rect">
            <a:avLst/>
          </a:prstGeom>
        </p:spPr>
      </p:pic>
    </p:spTree>
    <p:extLst>
      <p:ext uri="{BB962C8B-B14F-4D97-AF65-F5344CB8AC3E}">
        <p14:creationId xmlns:p14="http://schemas.microsoft.com/office/powerpoint/2010/main" val="199950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50DFFF-30F3-AD81-A624-E65DB363FD53}"/>
              </a:ext>
            </a:extLst>
          </p:cNvPr>
          <p:cNvSpPr/>
          <p:nvPr/>
        </p:nvSpPr>
        <p:spPr>
          <a:xfrm>
            <a:off x="509046" y="207389"/>
            <a:ext cx="10887959" cy="37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 name="Picture 3">
            <a:extLst>
              <a:ext uri="{FF2B5EF4-FFF2-40B4-BE49-F238E27FC236}">
                <a16:creationId xmlns:a16="http://schemas.microsoft.com/office/drawing/2014/main" id="{47B25B21-379F-B997-F396-D4E375FAB4C0}"/>
              </a:ext>
            </a:extLst>
          </p:cNvPr>
          <p:cNvPicPr>
            <a:picLocks noChangeAspect="1"/>
          </p:cNvPicPr>
          <p:nvPr/>
        </p:nvPicPr>
        <p:blipFill>
          <a:blip r:embed="rId2"/>
          <a:stretch>
            <a:fillRect/>
          </a:stretch>
        </p:blipFill>
        <p:spPr>
          <a:xfrm>
            <a:off x="702220" y="720660"/>
            <a:ext cx="10240804" cy="2800741"/>
          </a:xfrm>
          <a:prstGeom prst="rect">
            <a:avLst/>
          </a:prstGeom>
        </p:spPr>
      </p:pic>
      <p:sp>
        <p:nvSpPr>
          <p:cNvPr id="5" name="Oval 4">
            <a:extLst>
              <a:ext uri="{FF2B5EF4-FFF2-40B4-BE49-F238E27FC236}">
                <a16:creationId xmlns:a16="http://schemas.microsoft.com/office/drawing/2014/main" id="{D053838B-EA14-CCC4-2899-DF97FAE35914}"/>
              </a:ext>
            </a:extLst>
          </p:cNvPr>
          <p:cNvSpPr/>
          <p:nvPr/>
        </p:nvSpPr>
        <p:spPr>
          <a:xfrm>
            <a:off x="4807668" y="400149"/>
            <a:ext cx="2290713" cy="6410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VERY IMPORTANT</a:t>
            </a:r>
          </a:p>
        </p:txBody>
      </p:sp>
      <p:sp>
        <p:nvSpPr>
          <p:cNvPr id="6" name="Rectangle 5">
            <a:extLst>
              <a:ext uri="{FF2B5EF4-FFF2-40B4-BE49-F238E27FC236}">
                <a16:creationId xmlns:a16="http://schemas.microsoft.com/office/drawing/2014/main" id="{2227CA0C-AE8E-00DC-986A-A5486996D299}"/>
              </a:ext>
            </a:extLst>
          </p:cNvPr>
          <p:cNvSpPr/>
          <p:nvPr/>
        </p:nvSpPr>
        <p:spPr>
          <a:xfrm>
            <a:off x="867266" y="4458878"/>
            <a:ext cx="1272619" cy="9615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11</a:t>
            </a:r>
          </a:p>
        </p:txBody>
      </p:sp>
      <p:cxnSp>
        <p:nvCxnSpPr>
          <p:cNvPr id="8" name="Straight Arrow Connector 7">
            <a:extLst>
              <a:ext uri="{FF2B5EF4-FFF2-40B4-BE49-F238E27FC236}">
                <a16:creationId xmlns:a16="http://schemas.microsoft.com/office/drawing/2014/main" id="{01476127-D215-44B4-4CC3-55F090CEB96E}"/>
              </a:ext>
            </a:extLst>
          </p:cNvPr>
          <p:cNvCxnSpPr>
            <a:stCxn id="6" idx="3"/>
          </p:cNvCxnSpPr>
          <p:nvPr/>
        </p:nvCxnSpPr>
        <p:spPr>
          <a:xfrm flipV="1">
            <a:off x="2139885" y="4920792"/>
            <a:ext cx="867266" cy="18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271FB66-2400-B53B-0049-0722B008B289}"/>
              </a:ext>
            </a:extLst>
          </p:cNvPr>
          <p:cNvSpPr/>
          <p:nvPr/>
        </p:nvSpPr>
        <p:spPr>
          <a:xfrm>
            <a:off x="3007151" y="4458878"/>
            <a:ext cx="3450210" cy="9426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1-&gt;2-&gt;4-&gt;8</a:t>
            </a:r>
          </a:p>
        </p:txBody>
      </p:sp>
      <p:cxnSp>
        <p:nvCxnSpPr>
          <p:cNvPr id="11" name="Straight Arrow Connector 10">
            <a:extLst>
              <a:ext uri="{FF2B5EF4-FFF2-40B4-BE49-F238E27FC236}">
                <a16:creationId xmlns:a16="http://schemas.microsoft.com/office/drawing/2014/main" id="{74A8C241-AB88-44A0-630E-9B02E68312D0}"/>
              </a:ext>
            </a:extLst>
          </p:cNvPr>
          <p:cNvCxnSpPr>
            <a:stCxn id="9" idx="3"/>
          </p:cNvCxnSpPr>
          <p:nvPr/>
        </p:nvCxnSpPr>
        <p:spPr>
          <a:xfrm flipV="1">
            <a:off x="6457361" y="4920792"/>
            <a:ext cx="1074655" cy="9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6E62DA3-C477-2EA1-731F-FB1B66929904}"/>
              </a:ext>
            </a:extLst>
          </p:cNvPr>
          <p:cNvSpPr/>
          <p:nvPr/>
        </p:nvSpPr>
        <p:spPr>
          <a:xfrm>
            <a:off x="7532016" y="4326904"/>
            <a:ext cx="4477732" cy="12820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NOW SPLIT THREE OF THESE </a:t>
            </a:r>
          </a:p>
          <a:p>
            <a:pPr algn="ctr"/>
            <a:r>
              <a:rPr lang="en-IN" dirty="0"/>
              <a:t>(THREE POINTS SHOULD BE THOSE WITH LARGEST NO OF TRAINING POINTS IN IT OR WITH MAXIMUM DISTORTION)</a:t>
            </a:r>
          </a:p>
        </p:txBody>
      </p:sp>
    </p:spTree>
    <p:extLst>
      <p:ext uri="{BB962C8B-B14F-4D97-AF65-F5344CB8AC3E}">
        <p14:creationId xmlns:p14="http://schemas.microsoft.com/office/powerpoint/2010/main" val="170980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9BBAC-087D-9BC3-F70A-A820707569D1}"/>
              </a:ext>
            </a:extLst>
          </p:cNvPr>
          <p:cNvPicPr>
            <a:picLocks noChangeAspect="1"/>
          </p:cNvPicPr>
          <p:nvPr/>
        </p:nvPicPr>
        <p:blipFill>
          <a:blip r:embed="rId2"/>
          <a:stretch>
            <a:fillRect/>
          </a:stretch>
        </p:blipFill>
        <p:spPr>
          <a:xfrm>
            <a:off x="1356651" y="675891"/>
            <a:ext cx="9478698" cy="5506218"/>
          </a:xfrm>
          <a:prstGeom prst="rect">
            <a:avLst/>
          </a:prstGeom>
        </p:spPr>
      </p:pic>
      <p:sp>
        <p:nvSpPr>
          <p:cNvPr id="4" name="TextBox 3">
            <a:extLst>
              <a:ext uri="{FF2B5EF4-FFF2-40B4-BE49-F238E27FC236}">
                <a16:creationId xmlns:a16="http://schemas.microsoft.com/office/drawing/2014/main" id="{300A64C4-40E5-3F10-78CD-AED7B4D69BBC}"/>
              </a:ext>
            </a:extLst>
          </p:cNvPr>
          <p:cNvSpPr txBox="1"/>
          <p:nvPr/>
        </p:nvSpPr>
        <p:spPr>
          <a:xfrm>
            <a:off x="697584" y="5720444"/>
            <a:ext cx="10426045" cy="923330"/>
          </a:xfrm>
          <a:prstGeom prst="rect">
            <a:avLst/>
          </a:prstGeom>
          <a:noFill/>
        </p:spPr>
        <p:txBody>
          <a:bodyPr wrap="square" rtlCol="0">
            <a:spAutoFit/>
          </a:bodyPr>
          <a:lstStyle/>
          <a:p>
            <a:r>
              <a:rPr lang="en-US" dirty="0"/>
              <a:t>As the size of the training set increases, this procedure becomes progressively more time-consuming. In order to avoid this cost, we can use a fast PNN algorithm that does not attempt to find the absolute smallest cost at each step</a:t>
            </a:r>
            <a:endParaRPr lang="en-IN" dirty="0"/>
          </a:p>
        </p:txBody>
      </p:sp>
    </p:spTree>
    <p:extLst>
      <p:ext uri="{BB962C8B-B14F-4D97-AF65-F5344CB8AC3E}">
        <p14:creationId xmlns:p14="http://schemas.microsoft.com/office/powerpoint/2010/main" val="351861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F79B4-4215-225E-8312-4CC805FC0577}"/>
              </a:ext>
            </a:extLst>
          </p:cNvPr>
          <p:cNvPicPr>
            <a:picLocks noChangeAspect="1"/>
          </p:cNvPicPr>
          <p:nvPr/>
        </p:nvPicPr>
        <p:blipFill>
          <a:blip r:embed="rId2"/>
          <a:stretch>
            <a:fillRect/>
          </a:stretch>
        </p:blipFill>
        <p:spPr>
          <a:xfrm>
            <a:off x="608351" y="0"/>
            <a:ext cx="10164594" cy="2857899"/>
          </a:xfrm>
          <a:prstGeom prst="rect">
            <a:avLst/>
          </a:prstGeom>
        </p:spPr>
      </p:pic>
      <p:sp>
        <p:nvSpPr>
          <p:cNvPr id="4" name="Rectangle 3">
            <a:extLst>
              <a:ext uri="{FF2B5EF4-FFF2-40B4-BE49-F238E27FC236}">
                <a16:creationId xmlns:a16="http://schemas.microsoft.com/office/drawing/2014/main" id="{9CB36E02-DB5F-77DF-8736-9499F6554C85}"/>
              </a:ext>
            </a:extLst>
          </p:cNvPr>
          <p:cNvSpPr/>
          <p:nvPr/>
        </p:nvSpPr>
        <p:spPr>
          <a:xfrm>
            <a:off x="801278" y="2857899"/>
            <a:ext cx="3073138" cy="639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EMPTY CELL PROBLEM </a:t>
            </a:r>
          </a:p>
        </p:txBody>
      </p:sp>
      <p:sp>
        <p:nvSpPr>
          <p:cNvPr id="5" name="TextBox 4">
            <a:extLst>
              <a:ext uri="{FF2B5EF4-FFF2-40B4-BE49-F238E27FC236}">
                <a16:creationId xmlns:a16="http://schemas.microsoft.com/office/drawing/2014/main" id="{726041D9-B597-F6EF-5E90-889D370D09C8}"/>
              </a:ext>
            </a:extLst>
          </p:cNvPr>
          <p:cNvSpPr txBox="1"/>
          <p:nvPr/>
        </p:nvSpPr>
        <p:spPr>
          <a:xfrm>
            <a:off x="801278" y="3733014"/>
            <a:ext cx="106145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When we assign the inputs to the initial output points if no input point gets assigned to the output point. This is a problem because in order to update an output point, we need to take the average value of the input vectors.</a:t>
            </a:r>
          </a:p>
          <a:p>
            <a:pPr marL="285750" indent="-285750">
              <a:buFont typeface="Arial" panose="020B0604020202020204" pitchFamily="34" charset="0"/>
              <a:buChar char="•"/>
            </a:pPr>
            <a:r>
              <a:rPr lang="en-US" dirty="0"/>
              <a:t>There is a danger that we will end up with an output point that is never used. A common approach to avoid this is to remove an output point that has no inputs associated with it, and replace it with a point from the quantization region with the most output points. This can be done by selecting a point at random from the region with the highest population of training vectors, or the highest associated distortion.</a:t>
            </a:r>
          </a:p>
          <a:p>
            <a:pPr marL="285750" indent="-285750">
              <a:buFont typeface="Arial" panose="020B0604020202020204" pitchFamily="34" charset="0"/>
              <a:buChar char="•"/>
            </a:pPr>
            <a:r>
              <a:rPr lang="en-US" dirty="0"/>
              <a:t> A more systematic approach is to design a two-level quantizer for the training vectors in the most heavily populated quantization region. This approach is computationally expensive and provides no significant improvement over the simpler approach</a:t>
            </a:r>
            <a:endParaRPr lang="en-IN" dirty="0"/>
          </a:p>
        </p:txBody>
      </p:sp>
    </p:spTree>
    <p:extLst>
      <p:ext uri="{BB962C8B-B14F-4D97-AF65-F5344CB8AC3E}">
        <p14:creationId xmlns:p14="http://schemas.microsoft.com/office/powerpoint/2010/main" val="160737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57DDF-B12B-32B3-5FD3-50D4A22E3E53}"/>
              </a:ext>
            </a:extLst>
          </p:cNvPr>
          <p:cNvSpPr txBox="1"/>
          <p:nvPr/>
        </p:nvSpPr>
        <p:spPr>
          <a:xfrm>
            <a:off x="339365" y="405353"/>
            <a:ext cx="11444140" cy="2308324"/>
          </a:xfrm>
          <a:prstGeom prst="rect">
            <a:avLst/>
          </a:prstGeom>
          <a:noFill/>
        </p:spPr>
        <p:txBody>
          <a:bodyPr wrap="square" rtlCol="0">
            <a:spAutoFit/>
          </a:bodyPr>
          <a:lstStyle/>
          <a:p>
            <a:r>
              <a:rPr lang="en-IN" dirty="0"/>
              <a:t>Sources :</a:t>
            </a:r>
          </a:p>
          <a:p>
            <a:r>
              <a:rPr lang="en-IN" dirty="0"/>
              <a:t>1&gt; Wikipedia</a:t>
            </a:r>
          </a:p>
          <a:p>
            <a:r>
              <a:rPr lang="en-IN" dirty="0"/>
              <a:t>2&gt; Data compression book by Khalid </a:t>
            </a:r>
            <a:r>
              <a:rPr lang="en-IN" dirty="0" err="1"/>
              <a:t>Sayood</a:t>
            </a:r>
            <a:endParaRPr lang="en-IN" dirty="0"/>
          </a:p>
          <a:p>
            <a:r>
              <a:rPr lang="en-IN" dirty="0"/>
              <a:t>3&gt; GFG</a:t>
            </a:r>
          </a:p>
          <a:p>
            <a:r>
              <a:rPr lang="en-IN" dirty="0"/>
              <a:t>4&gt;https://www.kdnuggets.com/2020/06/centroid-initialization-k-means-clustering.html#:~:text=k%2Dmeans%2B%2B%3A%20As%20spreading,probability%20proportional%20to%20the%20squared</a:t>
            </a:r>
          </a:p>
          <a:p>
            <a:r>
              <a:rPr lang="en-IN"/>
              <a:t>AND MANY MORE….</a:t>
            </a:r>
          </a:p>
        </p:txBody>
      </p:sp>
    </p:spTree>
    <p:extLst>
      <p:ext uri="{BB962C8B-B14F-4D97-AF65-F5344CB8AC3E}">
        <p14:creationId xmlns:p14="http://schemas.microsoft.com/office/powerpoint/2010/main" val="207797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675B-A5FF-E97F-69C6-9007FAF3FAE2}"/>
              </a:ext>
            </a:extLst>
          </p:cNvPr>
          <p:cNvSpPr txBox="1"/>
          <p:nvPr/>
        </p:nvSpPr>
        <p:spPr>
          <a:xfrm>
            <a:off x="179109" y="141402"/>
            <a:ext cx="11783505" cy="1754326"/>
          </a:xfrm>
          <a:prstGeom prst="rect">
            <a:avLst/>
          </a:prstGeom>
          <a:noFill/>
        </p:spPr>
        <p:txBody>
          <a:bodyPr wrap="square" rtlCol="0">
            <a:spAutoFit/>
          </a:bodyPr>
          <a:lstStyle/>
          <a:p>
            <a:r>
              <a:rPr lang="en-IN" b="1" i="1" dirty="0">
                <a:solidFill>
                  <a:srgbClr val="202122"/>
                </a:solidFill>
                <a:effectLst/>
                <a:latin typeface="Arial" panose="020B0604020202020204" pitchFamily="34" charset="0"/>
              </a:rPr>
              <a:t>k</a:t>
            </a:r>
            <a:r>
              <a:rPr lang="en-IN" b="1" i="0" dirty="0">
                <a:solidFill>
                  <a:srgbClr val="202122"/>
                </a:solidFill>
                <a:effectLst/>
                <a:latin typeface="Arial" panose="020B0604020202020204" pitchFamily="34" charset="0"/>
              </a:rPr>
              <a:t>-means clustering :</a:t>
            </a:r>
          </a:p>
          <a:p>
            <a:pPr marL="285750" indent="-285750">
              <a:buFont typeface="Arial" panose="020B0604020202020204" pitchFamily="34" charset="0"/>
              <a:buChar char="•"/>
            </a:pPr>
            <a:r>
              <a:rPr lang="en-US" b="0" i="0" dirty="0">
                <a:solidFill>
                  <a:srgbClr val="202122"/>
                </a:solidFill>
                <a:effectLst/>
                <a:latin typeface="Arial" panose="020B0604020202020204" pitchFamily="34" charset="0"/>
              </a:rPr>
              <a:t>method of vector quantization, originally from signal processing, that aims to partition </a:t>
            </a:r>
            <a:r>
              <a:rPr lang="en-US" b="0"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 observations into </a:t>
            </a:r>
            <a:r>
              <a:rPr lang="en-US" b="0" i="1" dirty="0">
                <a:solidFill>
                  <a:srgbClr val="202122"/>
                </a:solidFill>
                <a:effectLst/>
                <a:latin typeface="Arial" panose="020B0604020202020204" pitchFamily="34" charset="0"/>
              </a:rPr>
              <a:t>k</a:t>
            </a:r>
            <a:r>
              <a:rPr lang="en-US" b="0" i="0" dirty="0">
                <a:solidFill>
                  <a:srgbClr val="202122"/>
                </a:solidFill>
                <a:effectLst/>
                <a:latin typeface="Arial" panose="020B0604020202020204" pitchFamily="34" charset="0"/>
              </a:rPr>
              <a:t> clusters in which each observation belongs to a cluster with the nearest centroid , serving as a prototype of the cluster.</a:t>
            </a:r>
          </a:p>
          <a:p>
            <a:pPr marL="285750" indent="-285750">
              <a:buFont typeface="Arial" panose="020B0604020202020204" pitchFamily="34" charset="0"/>
              <a:buChar char="•"/>
            </a:pPr>
            <a:r>
              <a:rPr lang="en-US" b="1" dirty="0">
                <a:solidFill>
                  <a:srgbClr val="202122"/>
                </a:solidFill>
                <a:latin typeface="Arial" panose="020B0604020202020204" pitchFamily="34" charset="0"/>
              </a:rPr>
              <a:t> RESULT : </a:t>
            </a:r>
            <a:r>
              <a:rPr lang="en-IN" b="0" i="0" dirty="0">
                <a:solidFill>
                  <a:srgbClr val="000000"/>
                </a:solidFill>
                <a:effectLst/>
                <a:highlight>
                  <a:srgbClr val="FFFF00"/>
                </a:highlight>
                <a:latin typeface="Linux Libertine"/>
              </a:rPr>
              <a:t>Voronoi diagram </a:t>
            </a:r>
            <a:r>
              <a:rPr lang="en-IN" b="0" i="0" dirty="0">
                <a:solidFill>
                  <a:srgbClr val="000000"/>
                </a:solidFill>
                <a:effectLst/>
                <a:latin typeface="Linux Libertine"/>
              </a:rPr>
              <a:t>(PARTITION OF PLANE INTO REGIONS CLOSE TO EACH OF A GIVEN SET OF OBJECTS)</a:t>
            </a:r>
            <a:endParaRPr lang="en-IN" b="1" i="0" dirty="0">
              <a:solidFill>
                <a:srgbClr val="202122"/>
              </a:solidFill>
              <a:effectLst/>
              <a:latin typeface="Arial" panose="020B0604020202020204" pitchFamily="34" charset="0"/>
            </a:endParaRPr>
          </a:p>
          <a:p>
            <a:endParaRPr lang="en-IN" dirty="0"/>
          </a:p>
        </p:txBody>
      </p:sp>
      <p:pic>
        <p:nvPicPr>
          <p:cNvPr id="3" name="Picture 2">
            <a:extLst>
              <a:ext uri="{FF2B5EF4-FFF2-40B4-BE49-F238E27FC236}">
                <a16:creationId xmlns:a16="http://schemas.microsoft.com/office/drawing/2014/main" id="{64CDA864-B392-6C39-3A78-802B15EAF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45" y="1617680"/>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0556AF-41E6-046A-58BE-14A1A841E4F3}"/>
              </a:ext>
            </a:extLst>
          </p:cNvPr>
          <p:cNvSpPr txBox="1"/>
          <p:nvPr/>
        </p:nvSpPr>
        <p:spPr>
          <a:xfrm>
            <a:off x="3223967" y="1895728"/>
            <a:ext cx="8314441" cy="3970318"/>
          </a:xfrm>
          <a:prstGeom prst="rect">
            <a:avLst/>
          </a:prstGeom>
          <a:noFill/>
        </p:spPr>
        <p:txBody>
          <a:bodyPr wrap="square" rtlCol="0">
            <a:spAutoFit/>
          </a:bodyPr>
          <a:lstStyle/>
          <a:p>
            <a:r>
              <a:rPr lang="en-US" b="0" i="1" dirty="0">
                <a:solidFill>
                  <a:srgbClr val="202122"/>
                </a:solidFill>
                <a:effectLst/>
                <a:highlight>
                  <a:srgbClr val="FFFF00"/>
                </a:highlight>
                <a:latin typeface="Arial" panose="020B0604020202020204" pitchFamily="34" charset="0"/>
              </a:rPr>
              <a:t>k</a:t>
            </a:r>
            <a:r>
              <a:rPr lang="en-US" b="0" i="0" dirty="0">
                <a:solidFill>
                  <a:srgbClr val="202122"/>
                </a:solidFill>
                <a:effectLst/>
                <a:highlight>
                  <a:srgbClr val="FFFF00"/>
                </a:highlight>
                <a:latin typeface="Arial" panose="020B0604020202020204" pitchFamily="34" charset="0"/>
              </a:rPr>
              <a:t>-means clustering minimizes within-cluster variances (</a:t>
            </a:r>
            <a:r>
              <a:rPr lang="en-US" b="0" i="0" u="none" strike="noStrike" dirty="0">
                <a:solidFill>
                  <a:srgbClr val="3366CC"/>
                </a:solidFill>
                <a:effectLst/>
                <a:highlight>
                  <a:srgbClr val="FFFF00"/>
                </a:highlight>
                <a:latin typeface="Arial" panose="020B0604020202020204" pitchFamily="34" charset="0"/>
                <a:hlinkClick r:id="rId3" tooltip="Squared Euclidean distance"/>
              </a:rPr>
              <a:t>squared Euclidean distances</a:t>
            </a:r>
            <a:r>
              <a:rPr lang="en-US" b="0" i="0" dirty="0">
                <a:solidFill>
                  <a:srgbClr val="202122"/>
                </a:solidFill>
                <a:effectLst/>
                <a:highlight>
                  <a:srgbClr val="FFFF00"/>
                </a:highlight>
                <a:latin typeface="Arial" panose="020B0604020202020204" pitchFamily="34" charset="0"/>
              </a:rPr>
              <a:t>), but not regular Euclidean distances, which would be the more difficult </a:t>
            </a:r>
            <a:r>
              <a:rPr lang="en-US" b="0" i="0" u="none" strike="noStrike" dirty="0">
                <a:solidFill>
                  <a:srgbClr val="3366CC"/>
                </a:solidFill>
                <a:effectLst/>
                <a:highlight>
                  <a:srgbClr val="FFFF00"/>
                </a:highlight>
                <a:latin typeface="Arial" panose="020B0604020202020204" pitchFamily="34" charset="0"/>
                <a:hlinkClick r:id="rId4" tooltip="Weber problem"/>
              </a:rPr>
              <a:t>Weber problem</a:t>
            </a:r>
            <a:r>
              <a:rPr lang="en-US" b="0" i="0" dirty="0">
                <a:solidFill>
                  <a:srgbClr val="202122"/>
                </a:solidFill>
                <a:effectLst/>
                <a:latin typeface="Arial" panose="020B0604020202020204" pitchFamily="34" charset="0"/>
              </a:rPr>
              <a:t>: the mean optimizes squared errors, whereas only the </a:t>
            </a:r>
            <a:r>
              <a:rPr lang="en-US" b="0" i="0" u="none" strike="noStrike" dirty="0">
                <a:solidFill>
                  <a:srgbClr val="3366CC"/>
                </a:solidFill>
                <a:effectLst/>
                <a:latin typeface="Arial" panose="020B0604020202020204" pitchFamily="34" charset="0"/>
                <a:hlinkClick r:id="rId5" tooltip="Geometric median"/>
              </a:rPr>
              <a:t>geometric median</a:t>
            </a:r>
            <a:r>
              <a:rPr lang="en-US" b="0" i="0" dirty="0">
                <a:solidFill>
                  <a:srgbClr val="202122"/>
                </a:solidFill>
                <a:effectLst/>
                <a:latin typeface="Arial" panose="020B0604020202020204" pitchFamily="34" charset="0"/>
              </a:rPr>
              <a:t> minimizes Euclidean distances. For instance, better Euclidean solutions can be found using </a:t>
            </a:r>
            <a:r>
              <a:rPr lang="en-US" b="0" i="1" u="none" strike="noStrike" dirty="0">
                <a:solidFill>
                  <a:srgbClr val="3366CC"/>
                </a:solidFill>
                <a:effectLst/>
                <a:latin typeface="Arial" panose="020B0604020202020204" pitchFamily="34" charset="0"/>
                <a:hlinkClick r:id="rId6" tooltip="K-medians clustering"/>
              </a:rPr>
              <a:t>k</a:t>
            </a:r>
            <a:r>
              <a:rPr lang="en-US" b="0" i="0" u="none" strike="noStrike" dirty="0">
                <a:solidFill>
                  <a:srgbClr val="3366CC"/>
                </a:solidFill>
                <a:effectLst/>
                <a:latin typeface="Arial" panose="020B0604020202020204" pitchFamily="34" charset="0"/>
                <a:hlinkClick r:id="rId6" tooltip="K-medians clustering"/>
              </a:rPr>
              <a:t>-medians</a:t>
            </a:r>
            <a:r>
              <a:rPr lang="en-US" b="0" i="0" dirty="0">
                <a:solidFill>
                  <a:srgbClr val="202122"/>
                </a:solidFill>
                <a:effectLst/>
                <a:latin typeface="Arial" panose="020B0604020202020204" pitchFamily="34" charset="0"/>
              </a:rPr>
              <a:t> and </a:t>
            </a:r>
            <a:r>
              <a:rPr lang="en-US" b="0" i="1" u="none" strike="noStrike" dirty="0">
                <a:solidFill>
                  <a:srgbClr val="3366CC"/>
                </a:solidFill>
                <a:effectLst/>
                <a:latin typeface="Arial" panose="020B0604020202020204" pitchFamily="34" charset="0"/>
                <a:hlinkClick r:id="rId7" tooltip="K-medoids"/>
              </a:rPr>
              <a:t>k</a:t>
            </a:r>
            <a:r>
              <a:rPr lang="en-US" b="0" i="0" u="none" strike="noStrike" dirty="0">
                <a:solidFill>
                  <a:srgbClr val="3366CC"/>
                </a:solidFill>
                <a:effectLst/>
                <a:latin typeface="Arial" panose="020B0604020202020204" pitchFamily="34" charset="0"/>
                <a:hlinkClick r:id="rId7" tooltip="K-medoids"/>
              </a:rPr>
              <a:t>-medoids</a:t>
            </a:r>
            <a:r>
              <a:rPr lang="en-US" b="0" i="0" dirty="0">
                <a:solidFill>
                  <a:srgbClr val="202122"/>
                </a:solidFill>
                <a:effectLst/>
                <a:latin typeface="Arial" panose="020B0604020202020204" pitchFamily="34" charset="0"/>
              </a:rPr>
              <a:t>.</a:t>
            </a:r>
          </a:p>
          <a:p>
            <a:endParaRPr lang="en-US" dirty="0">
              <a:solidFill>
                <a:srgbClr val="202122"/>
              </a:solidFill>
              <a:latin typeface="Arial" panose="020B0604020202020204" pitchFamily="34" charset="0"/>
            </a:endParaRPr>
          </a:p>
          <a:p>
            <a:pPr algn="l"/>
            <a:r>
              <a:rPr lang="en-US" b="0" i="0" dirty="0">
                <a:solidFill>
                  <a:srgbClr val="000000"/>
                </a:solidFill>
                <a:effectLst/>
                <a:latin typeface="Source Sans Pro" panose="020B0604020202020204" pitchFamily="34" charset="0"/>
              </a:rPr>
              <a:t>The Euclidean squared distance metric makes use of the same equation as the Euclidean distance metric, but it does not take the square root. </a:t>
            </a:r>
            <a:r>
              <a:rPr lang="en-US" b="0" i="0" dirty="0">
                <a:solidFill>
                  <a:srgbClr val="000000"/>
                </a:solidFill>
                <a:effectLst/>
                <a:highlight>
                  <a:srgbClr val="FFFF00"/>
                </a:highlight>
                <a:latin typeface="Source Sans Pro" panose="020B0604020202020204" pitchFamily="34" charset="0"/>
              </a:rPr>
              <a:t>Because of this, clustering can be performed at a faster pace </a:t>
            </a:r>
            <a:r>
              <a:rPr lang="en-US" b="0" i="0" dirty="0">
                <a:solidFill>
                  <a:srgbClr val="000000"/>
                </a:solidFill>
                <a:effectLst/>
                <a:latin typeface="Source Sans Pro" panose="020B0604020202020204" pitchFamily="34" charset="0"/>
              </a:rPr>
              <a:t>with the Euclidean Squared Distance Metric than it can be carried out with the regular Euclidean distance. </a:t>
            </a:r>
          </a:p>
          <a:p>
            <a:pPr algn="l"/>
            <a:r>
              <a:rPr lang="en-US" b="0" i="0" dirty="0">
                <a:solidFill>
                  <a:srgbClr val="000000"/>
                </a:solidFill>
                <a:effectLst/>
                <a:latin typeface="Source Sans Pro" panose="020B0604020202020204" pitchFamily="34" charset="0"/>
              </a:rPr>
              <a:t>Even if you replace the Euclidean distance with the Euclidean squared distance metric, the output of Jarvis-Patrick clustering and of K-Means clustering will not be affected. But if you do this, the output of hierarchical clustering will be very likely to change.</a:t>
            </a:r>
          </a:p>
        </p:txBody>
      </p:sp>
      <p:sp>
        <p:nvSpPr>
          <p:cNvPr id="5" name="TextBox 4">
            <a:extLst>
              <a:ext uri="{FF2B5EF4-FFF2-40B4-BE49-F238E27FC236}">
                <a16:creationId xmlns:a16="http://schemas.microsoft.com/office/drawing/2014/main" id="{77A87848-FFE9-BF79-E4CE-6B3C04AF9DAF}"/>
              </a:ext>
            </a:extLst>
          </p:cNvPr>
          <p:cNvSpPr txBox="1"/>
          <p:nvPr/>
        </p:nvSpPr>
        <p:spPr>
          <a:xfrm>
            <a:off x="348792" y="5995447"/>
            <a:ext cx="11019934" cy="369332"/>
          </a:xfrm>
          <a:prstGeom prst="rect">
            <a:avLst/>
          </a:prstGeom>
          <a:noFill/>
        </p:spPr>
        <p:txBody>
          <a:bodyPr wrap="square" rtlCol="0">
            <a:spAutoFit/>
          </a:bodyPr>
          <a:lstStyle/>
          <a:p>
            <a:r>
              <a:rPr lang="en-US" b="0" i="0" dirty="0">
                <a:solidFill>
                  <a:srgbClr val="202122"/>
                </a:solidFill>
                <a:effectLst/>
                <a:highlight>
                  <a:srgbClr val="FFFF00"/>
                </a:highlight>
                <a:latin typeface="Arial" panose="020B0604020202020204" pitchFamily="34" charset="0"/>
              </a:rPr>
              <a:t>&gt; Computationally difficult (NP HARD); BUT efficient heuristics converge quickly to a local optimum</a:t>
            </a:r>
            <a:endParaRPr lang="en-IN" dirty="0">
              <a:highlight>
                <a:srgbClr val="FFFF00"/>
              </a:highlight>
            </a:endParaRPr>
          </a:p>
        </p:txBody>
      </p:sp>
      <p:sp>
        <p:nvSpPr>
          <p:cNvPr id="6" name="TextBox 5">
            <a:extLst>
              <a:ext uri="{FF2B5EF4-FFF2-40B4-BE49-F238E27FC236}">
                <a16:creationId xmlns:a16="http://schemas.microsoft.com/office/drawing/2014/main" id="{F74DA975-1A83-49F5-7A90-17AF37413919}"/>
              </a:ext>
            </a:extLst>
          </p:cNvPr>
          <p:cNvSpPr txBox="1"/>
          <p:nvPr/>
        </p:nvSpPr>
        <p:spPr>
          <a:xfrm>
            <a:off x="348792" y="4128940"/>
            <a:ext cx="2095500" cy="1200329"/>
          </a:xfrm>
          <a:prstGeom prst="rect">
            <a:avLst/>
          </a:prstGeom>
          <a:noFill/>
        </p:spPr>
        <p:txBody>
          <a:bodyPr wrap="square" rtlCol="0">
            <a:spAutoFit/>
          </a:bodyPr>
          <a:lstStyle/>
          <a:p>
            <a:r>
              <a:rPr lang="en-US" dirty="0">
                <a:solidFill>
                  <a:srgbClr val="202122"/>
                </a:solidFill>
                <a:highlight>
                  <a:srgbClr val="00FFFF"/>
                </a:highlight>
                <a:latin typeface="Arial" panose="020B0604020202020204" pitchFamily="34" charset="0"/>
              </a:rPr>
              <a:t>M</a:t>
            </a:r>
            <a:r>
              <a:rPr lang="en-US" b="0" i="0" dirty="0">
                <a:solidFill>
                  <a:srgbClr val="202122"/>
                </a:solidFill>
                <a:effectLst/>
                <a:highlight>
                  <a:srgbClr val="00FFFF"/>
                </a:highlight>
                <a:latin typeface="Arial" panose="020B0604020202020204" pitchFamily="34" charset="0"/>
              </a:rPr>
              <a:t>inimize the within-cluster sum of squares (WCSS)</a:t>
            </a:r>
            <a:endParaRPr lang="en-IN" dirty="0">
              <a:highlight>
                <a:srgbClr val="00FFFF"/>
              </a:highlight>
            </a:endParaRPr>
          </a:p>
        </p:txBody>
      </p:sp>
    </p:spTree>
    <p:extLst>
      <p:ext uri="{BB962C8B-B14F-4D97-AF65-F5344CB8AC3E}">
        <p14:creationId xmlns:p14="http://schemas.microsoft.com/office/powerpoint/2010/main" val="12094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F083E-5837-4E95-F41A-7DD1A1285000}"/>
              </a:ext>
            </a:extLst>
          </p:cNvPr>
          <p:cNvSpPr txBox="1"/>
          <p:nvPr/>
        </p:nvSpPr>
        <p:spPr>
          <a:xfrm>
            <a:off x="216816" y="197963"/>
            <a:ext cx="112084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122"/>
                </a:solidFill>
                <a:latin typeface="Arial" panose="020B0604020202020204" pitchFamily="34" charset="0"/>
              </a:rPr>
              <a:t>It i</a:t>
            </a:r>
            <a:r>
              <a:rPr lang="en-US" b="0" i="0" dirty="0">
                <a:solidFill>
                  <a:srgbClr val="202122"/>
                </a:solidFill>
                <a:effectLst/>
                <a:latin typeface="Arial" panose="020B0604020202020204" pitchFamily="34" charset="0"/>
              </a:rPr>
              <a:t>s equivalent to minimizing the pairwise squared deviations of points in the same cluster.</a:t>
            </a:r>
          </a:p>
          <a:p>
            <a:pPr marL="285750" indent="-285750">
              <a:buFont typeface="Arial" panose="020B0604020202020204" pitchFamily="34" charset="0"/>
              <a:buChar char="•"/>
            </a:pPr>
            <a:r>
              <a:rPr lang="en-US" b="0" i="0" dirty="0">
                <a:solidFill>
                  <a:srgbClr val="202122"/>
                </a:solidFill>
                <a:effectLst/>
                <a:latin typeface="Arial" panose="020B0604020202020204" pitchFamily="34" charset="0"/>
              </a:rPr>
              <a:t>Since the total variance is constant, this is equivalent to maximizing the sum of squared deviations between points in </a:t>
            </a:r>
            <a:r>
              <a:rPr lang="en-US" b="0" i="1" dirty="0">
                <a:solidFill>
                  <a:srgbClr val="202122"/>
                </a:solidFill>
                <a:effectLst/>
                <a:latin typeface="Arial" panose="020B0604020202020204" pitchFamily="34" charset="0"/>
              </a:rPr>
              <a:t>different</a:t>
            </a:r>
            <a:r>
              <a:rPr lang="en-US" b="0" i="0" dirty="0">
                <a:solidFill>
                  <a:srgbClr val="202122"/>
                </a:solidFill>
                <a:effectLst/>
                <a:latin typeface="Arial" panose="020B0604020202020204" pitchFamily="34" charset="0"/>
              </a:rPr>
              <a:t> clusters (between-cluster sum of squares, BCSS).</a:t>
            </a:r>
            <a:endParaRPr lang="en-US" dirty="0">
              <a:solidFill>
                <a:srgbClr val="202122"/>
              </a:solidFill>
              <a:latin typeface="Arial" panose="020B0604020202020204" pitchFamily="34" charset="0"/>
            </a:endParaRPr>
          </a:p>
          <a:p>
            <a:pPr marL="285750" indent="-285750">
              <a:buFont typeface="Arial" panose="020B0604020202020204" pitchFamily="34" charset="0"/>
              <a:buChar char="•"/>
            </a:pPr>
            <a:r>
              <a:rPr lang="en-US" b="0" i="0" dirty="0">
                <a:solidFill>
                  <a:srgbClr val="202122"/>
                </a:solidFill>
                <a:effectLst/>
                <a:latin typeface="Arial" panose="020B0604020202020204" pitchFamily="34" charset="0"/>
              </a:rPr>
              <a:t>This deterministic relationship is also related to the </a:t>
            </a:r>
            <a:r>
              <a:rPr lang="en-US" b="0" i="0" dirty="0">
                <a:solidFill>
                  <a:srgbClr val="202122"/>
                </a:solidFill>
                <a:effectLst/>
                <a:highlight>
                  <a:srgbClr val="FFFF00"/>
                </a:highlight>
                <a:latin typeface="Arial" panose="020B0604020202020204" pitchFamily="34" charset="0"/>
              </a:rPr>
              <a:t>LAW OF TOTAL VARIENCE </a:t>
            </a:r>
            <a:r>
              <a:rPr lang="en-US" b="0" i="0" dirty="0">
                <a:solidFill>
                  <a:srgbClr val="202122"/>
                </a:solidFill>
                <a:effectLst/>
                <a:latin typeface="Arial" panose="020B0604020202020204" pitchFamily="34" charset="0"/>
              </a:rPr>
              <a:t>in probability theory.</a:t>
            </a:r>
          </a:p>
          <a:p>
            <a:pPr marL="285750" indent="-285750">
              <a:buFont typeface="Arial" panose="020B0604020202020204" pitchFamily="34" charset="0"/>
              <a:buChar char="•"/>
            </a:pPr>
            <a:endParaRPr lang="en-US" b="0" i="0" dirty="0">
              <a:solidFill>
                <a:srgbClr val="202122"/>
              </a:solidFill>
              <a:effectLst/>
              <a:latin typeface="Arial" panose="020B0604020202020204" pitchFamily="34" charset="0"/>
            </a:endParaRPr>
          </a:p>
          <a:p>
            <a:endParaRPr lang="en-IN" dirty="0"/>
          </a:p>
        </p:txBody>
      </p:sp>
      <p:sp>
        <p:nvSpPr>
          <p:cNvPr id="8" name="Rectangle: Rounded Corners 7">
            <a:extLst>
              <a:ext uri="{FF2B5EF4-FFF2-40B4-BE49-F238E27FC236}">
                <a16:creationId xmlns:a16="http://schemas.microsoft.com/office/drawing/2014/main" id="{F35D9DBB-FA98-D6F6-33E2-013FBADBCD99}"/>
              </a:ext>
            </a:extLst>
          </p:cNvPr>
          <p:cNvSpPr/>
          <p:nvPr/>
        </p:nvSpPr>
        <p:spPr>
          <a:xfrm>
            <a:off x="867266" y="1564849"/>
            <a:ext cx="2809188" cy="6033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Naïve Kmeans :</a:t>
            </a:r>
          </a:p>
        </p:txBody>
      </p:sp>
      <p:sp>
        <p:nvSpPr>
          <p:cNvPr id="9" name="TextBox 8">
            <a:extLst>
              <a:ext uri="{FF2B5EF4-FFF2-40B4-BE49-F238E27FC236}">
                <a16:creationId xmlns:a16="http://schemas.microsoft.com/office/drawing/2014/main" id="{FD40B419-0EEE-848F-21BC-5B0E131F3E98}"/>
              </a:ext>
            </a:extLst>
          </p:cNvPr>
          <p:cNvSpPr txBox="1"/>
          <p:nvPr/>
        </p:nvSpPr>
        <p:spPr>
          <a:xfrm>
            <a:off x="490193" y="2394408"/>
            <a:ext cx="10935093" cy="4247317"/>
          </a:xfrm>
          <a:prstGeom prst="rect">
            <a:avLst/>
          </a:prstGeom>
          <a:noFill/>
        </p:spPr>
        <p:txBody>
          <a:bodyPr wrap="square" rtlCol="0">
            <a:spAutoFit/>
          </a:bodyPr>
          <a:lstStyle/>
          <a:p>
            <a:pPr marL="342900" indent="-342900">
              <a:buFont typeface="+mj-lt"/>
              <a:buAutoNum type="arabicPeriod"/>
            </a:pPr>
            <a:r>
              <a:rPr lang="en-IN" dirty="0"/>
              <a:t>Also called as </a:t>
            </a:r>
            <a:r>
              <a:rPr lang="en-IN" dirty="0">
                <a:highlight>
                  <a:srgbClr val="FFFF00"/>
                </a:highlight>
              </a:rPr>
              <a:t>Lloyd’s Algorithm</a:t>
            </a:r>
          </a:p>
          <a:p>
            <a:pPr marL="342900" indent="-342900">
              <a:buFont typeface="+mj-lt"/>
              <a:buAutoNum type="arabicPeriod"/>
            </a:pPr>
            <a:r>
              <a:rPr lang="en-IN" dirty="0"/>
              <a:t>Initial set of means -&gt; Assign nearest centroid -&gt; Update centroid : Until Assignments don’t change</a:t>
            </a:r>
          </a:p>
          <a:p>
            <a:pPr marL="342900" indent="-342900">
              <a:buFont typeface="+mj-lt"/>
              <a:buAutoNum type="arabicPeriod"/>
            </a:pPr>
            <a:r>
              <a:rPr lang="en-IN" dirty="0"/>
              <a:t> </a:t>
            </a:r>
            <a:r>
              <a:rPr lang="en-US" b="0" i="0" dirty="0">
                <a:solidFill>
                  <a:srgbClr val="202122"/>
                </a:solidFill>
                <a:effectLst/>
                <a:latin typeface="Arial" panose="020B0604020202020204" pitchFamily="34" charset="0"/>
              </a:rPr>
              <a:t>The algorithm is </a:t>
            </a:r>
            <a:r>
              <a:rPr lang="en-US" b="0" i="0" dirty="0">
                <a:solidFill>
                  <a:srgbClr val="202122"/>
                </a:solidFill>
                <a:effectLst/>
                <a:highlight>
                  <a:srgbClr val="FFFF00"/>
                </a:highlight>
                <a:latin typeface="Arial" panose="020B0604020202020204" pitchFamily="34" charset="0"/>
              </a:rPr>
              <a:t>not guaranteed to find the optimum</a:t>
            </a:r>
            <a:endParaRPr lang="en-IN" b="0" i="0" dirty="0">
              <a:solidFill>
                <a:srgbClr val="202122"/>
              </a:solidFill>
              <a:effectLst/>
              <a:highlight>
                <a:srgbClr val="FFFF00"/>
              </a:highlight>
              <a:latin typeface="Arial" panose="020B0604020202020204" pitchFamily="34" charset="0"/>
            </a:endParaRPr>
          </a:p>
          <a:p>
            <a:pPr marL="342900" indent="-342900">
              <a:buFont typeface="+mj-lt"/>
              <a:buAutoNum type="arabicPeriod"/>
            </a:pPr>
            <a:r>
              <a:rPr lang="en-IN" dirty="0">
                <a:solidFill>
                  <a:srgbClr val="202122"/>
                </a:solidFill>
                <a:latin typeface="Arial" panose="020B0604020202020204" pitchFamily="34" charset="0"/>
              </a:rPr>
              <a:t> Other Modifications : Spherical </a:t>
            </a:r>
            <a:r>
              <a:rPr lang="en-IN" dirty="0" err="1">
                <a:solidFill>
                  <a:srgbClr val="202122"/>
                </a:solidFill>
                <a:latin typeface="Arial" panose="020B0604020202020204" pitchFamily="34" charset="0"/>
              </a:rPr>
              <a:t>kmeans</a:t>
            </a:r>
            <a:r>
              <a:rPr lang="en-IN" dirty="0">
                <a:solidFill>
                  <a:srgbClr val="202122"/>
                </a:solidFill>
                <a:latin typeface="Arial" panose="020B0604020202020204" pitchFamily="34" charset="0"/>
              </a:rPr>
              <a:t> and k </a:t>
            </a:r>
            <a:r>
              <a:rPr lang="en-IN" dirty="0" err="1">
                <a:solidFill>
                  <a:srgbClr val="202122"/>
                </a:solidFill>
                <a:latin typeface="Arial" panose="020B0604020202020204" pitchFamily="34" charset="0"/>
              </a:rPr>
              <a:t>mediods</a:t>
            </a:r>
            <a:r>
              <a:rPr lang="en-IN" dirty="0">
                <a:solidFill>
                  <a:srgbClr val="202122"/>
                </a:solidFill>
                <a:latin typeface="Arial" panose="020B0604020202020204" pitchFamily="34" charset="0"/>
              </a:rPr>
              <a:t> </a:t>
            </a:r>
          </a:p>
          <a:p>
            <a:endParaRPr lang="en-IN" dirty="0">
              <a:solidFill>
                <a:srgbClr val="202122"/>
              </a:solidFill>
              <a:latin typeface="Arial" panose="020B0604020202020204" pitchFamily="34" charset="0"/>
            </a:endParaRPr>
          </a:p>
          <a:p>
            <a:r>
              <a:rPr lang="en-IN" dirty="0">
                <a:solidFill>
                  <a:srgbClr val="202122"/>
                </a:solidFill>
                <a:latin typeface="Arial" panose="020B0604020202020204" pitchFamily="34" charset="0"/>
              </a:rPr>
              <a:t>K medoids :</a:t>
            </a:r>
          </a:p>
          <a:p>
            <a:r>
              <a:rPr lang="en-US" b="1" i="0" dirty="0">
                <a:solidFill>
                  <a:srgbClr val="202124"/>
                </a:solidFill>
                <a:effectLst/>
                <a:latin typeface="arial" panose="020B0604020202020204" pitchFamily="34" charset="0"/>
              </a:rPr>
              <a:t>K- Medoids is more robust as compared to K-Means</a:t>
            </a:r>
            <a:r>
              <a:rPr lang="en-US" b="0" i="0" dirty="0">
                <a:solidFill>
                  <a:srgbClr val="202124"/>
                </a:solidFill>
                <a:effectLst/>
                <a:latin typeface="arial" panose="020B0604020202020204" pitchFamily="34" charset="0"/>
              </a:rPr>
              <a:t> as in K-Medoids we find k as representative object to minimize the sum of dissimilarities of data objects whereas, K-Means used sum of squared Euclidean distances for data objects</a:t>
            </a:r>
            <a:endParaRPr lang="en-IN" b="0" i="0" dirty="0">
              <a:solidFill>
                <a:srgbClr val="202122"/>
              </a:solidFill>
              <a:effectLst/>
              <a:latin typeface="Arial" panose="020B0604020202020204" pitchFamily="34" charset="0"/>
            </a:endParaRPr>
          </a:p>
          <a:p>
            <a:pPr algn="l"/>
            <a:r>
              <a:rPr lang="en-US" b="0" i="0" dirty="0">
                <a:solidFill>
                  <a:srgbClr val="202124"/>
                </a:solidFill>
                <a:effectLst/>
                <a:latin typeface="arial" panose="020B0604020202020204" pitchFamily="34" charset="0"/>
              </a:rPr>
              <a:t>The </a:t>
            </a:r>
            <a:r>
              <a:rPr lang="en-US" b="0" i="0" dirty="0">
                <a:solidFill>
                  <a:srgbClr val="202124"/>
                </a:solidFill>
                <a:effectLst/>
                <a:highlight>
                  <a:srgbClr val="FFFF00"/>
                </a:highlight>
                <a:latin typeface="arial" panose="020B0604020202020204" pitchFamily="34" charset="0"/>
              </a:rPr>
              <a:t>main disadvantages of K-Medoids algorithm are that </a:t>
            </a:r>
            <a:r>
              <a:rPr lang="en-US" b="1" i="0" dirty="0">
                <a:solidFill>
                  <a:srgbClr val="202124"/>
                </a:solidFill>
                <a:effectLst/>
                <a:highlight>
                  <a:srgbClr val="FFFF00"/>
                </a:highlight>
                <a:latin typeface="arial" panose="020B0604020202020204" pitchFamily="34" charset="0"/>
              </a:rPr>
              <a:t>it is not suitable for clustering a non-spherical group of object</a:t>
            </a:r>
          </a:p>
          <a:p>
            <a:pPr algn="l"/>
            <a:r>
              <a:rPr lang="en-US" b="1" i="0" dirty="0">
                <a:solidFill>
                  <a:srgbClr val="202124"/>
                </a:solidFill>
                <a:effectLst/>
                <a:latin typeface="arial" panose="020B0604020202020204" pitchFamily="34" charset="0"/>
              </a:rPr>
              <a:t>K-medoids is </a:t>
            </a:r>
            <a:r>
              <a:rPr lang="en-US" b="1" i="0" dirty="0">
                <a:solidFill>
                  <a:srgbClr val="202124"/>
                </a:solidFill>
                <a:effectLst/>
                <a:highlight>
                  <a:srgbClr val="FFFF00"/>
                </a:highlight>
                <a:latin typeface="arial" panose="020B0604020202020204" pitchFamily="34" charset="0"/>
              </a:rPr>
              <a:t>better at scalability for the larger dataset</a:t>
            </a:r>
            <a:r>
              <a:rPr lang="en-US" b="0" i="0" dirty="0">
                <a:solidFill>
                  <a:srgbClr val="202124"/>
                </a:solidFill>
                <a:effectLst/>
                <a:highlight>
                  <a:srgbClr val="FFFF00"/>
                </a:highlight>
                <a:latin typeface="arial" panose="020B0604020202020204" pitchFamily="34" charset="0"/>
              </a:rPr>
              <a:t> </a:t>
            </a:r>
            <a:r>
              <a:rPr lang="en-US" b="0" i="0" dirty="0">
                <a:solidFill>
                  <a:srgbClr val="202124"/>
                </a:solidFill>
                <a:effectLst/>
                <a:latin typeface="arial" panose="020B0604020202020204" pitchFamily="34" charset="0"/>
              </a:rPr>
              <a:t>and also due to it being </a:t>
            </a:r>
            <a:r>
              <a:rPr lang="en-US" b="0" i="0" dirty="0">
                <a:solidFill>
                  <a:srgbClr val="202124"/>
                </a:solidFill>
                <a:effectLst/>
                <a:highlight>
                  <a:srgbClr val="FFFF00"/>
                </a:highlight>
                <a:latin typeface="arial" panose="020B0604020202020204" pitchFamily="34" charset="0"/>
              </a:rPr>
              <a:t>more efficient </a:t>
            </a:r>
            <a:r>
              <a:rPr lang="en-US" b="0" i="0" dirty="0">
                <a:solidFill>
                  <a:srgbClr val="202124"/>
                </a:solidFill>
                <a:effectLst/>
                <a:latin typeface="arial" panose="020B0604020202020204" pitchFamily="34" charset="0"/>
              </a:rPr>
              <a:t>than K-means. It was also found that K-medoids showed its superiority over k means in execution time and to </a:t>
            </a:r>
            <a:r>
              <a:rPr lang="en-US" b="0" i="0" dirty="0">
                <a:solidFill>
                  <a:srgbClr val="202124"/>
                </a:solidFill>
                <a:effectLst/>
                <a:highlight>
                  <a:srgbClr val="FFFF00"/>
                </a:highlight>
                <a:latin typeface="arial" panose="020B0604020202020204" pitchFamily="34" charset="0"/>
              </a:rPr>
              <a:t>reduce the noise since it employs the method of minimization of the sum of dissimilarities of dat</a:t>
            </a:r>
            <a:r>
              <a:rPr lang="en-US" b="0" i="0" dirty="0">
                <a:solidFill>
                  <a:srgbClr val="202124"/>
                </a:solidFill>
                <a:effectLst/>
                <a:latin typeface="arial" panose="020B0604020202020204" pitchFamily="34" charset="0"/>
              </a:rPr>
              <a:t>asets, because it relies on minimizing the distances between the non-medoids objects and the medoids briefly.</a:t>
            </a:r>
            <a:endParaRPr lang="en-IN" dirty="0">
              <a:solidFill>
                <a:srgbClr val="202122"/>
              </a:solidFill>
              <a:latin typeface="Arial" panose="020B0604020202020204" pitchFamily="34" charset="0"/>
            </a:endParaRPr>
          </a:p>
        </p:txBody>
      </p:sp>
    </p:spTree>
    <p:extLst>
      <p:ext uri="{BB962C8B-B14F-4D97-AF65-F5344CB8AC3E}">
        <p14:creationId xmlns:p14="http://schemas.microsoft.com/office/powerpoint/2010/main" val="403976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59591-76BA-F516-CFAC-5B614D8E39CF}"/>
              </a:ext>
            </a:extLst>
          </p:cNvPr>
          <p:cNvSpPr txBox="1"/>
          <p:nvPr/>
        </p:nvSpPr>
        <p:spPr>
          <a:xfrm>
            <a:off x="188536" y="235670"/>
            <a:ext cx="11679810" cy="4247317"/>
          </a:xfrm>
          <a:prstGeom prst="rect">
            <a:avLst/>
          </a:prstGeom>
          <a:noFill/>
        </p:spPr>
        <p:txBody>
          <a:bodyPr wrap="square" rtlCol="0">
            <a:spAutoFit/>
          </a:bodyPr>
          <a:lstStyle/>
          <a:p>
            <a:r>
              <a:rPr lang="en-IN" dirty="0"/>
              <a:t>INITIALIZATION METHODS :</a:t>
            </a:r>
          </a:p>
          <a:p>
            <a:pPr marL="285750" indent="-285750">
              <a:buFont typeface="Wingdings" panose="05000000000000000000" pitchFamily="2" charset="2"/>
              <a:buChar char="v"/>
            </a:pPr>
            <a:r>
              <a:rPr lang="en-IN" dirty="0"/>
              <a:t> </a:t>
            </a:r>
            <a:r>
              <a:rPr lang="en-US" b="1" i="0" u="sng" dirty="0" err="1">
                <a:solidFill>
                  <a:srgbClr val="202122"/>
                </a:solidFill>
                <a:effectLst/>
                <a:highlight>
                  <a:srgbClr val="FFFF00"/>
                </a:highlight>
                <a:latin typeface="Arial" panose="020B0604020202020204" pitchFamily="34" charset="0"/>
              </a:rPr>
              <a:t>Forgy</a:t>
            </a:r>
            <a:r>
              <a:rPr lang="en-US" b="1" i="0" u="sng" dirty="0">
                <a:solidFill>
                  <a:srgbClr val="202122"/>
                </a:solidFill>
                <a:effectLst/>
                <a:highlight>
                  <a:srgbClr val="FFFF00"/>
                </a:highlight>
                <a:latin typeface="Arial" panose="020B0604020202020204" pitchFamily="34" charset="0"/>
              </a:rPr>
              <a:t> method </a:t>
            </a:r>
            <a:r>
              <a:rPr lang="en-US" b="0" i="0" dirty="0">
                <a:solidFill>
                  <a:srgbClr val="202122"/>
                </a:solidFill>
                <a:effectLst/>
                <a:latin typeface="Arial" panose="020B0604020202020204" pitchFamily="34" charset="0"/>
              </a:rPr>
              <a:t>randomly chooses </a:t>
            </a:r>
            <a:r>
              <a:rPr lang="en-US" b="0" i="1" dirty="0">
                <a:solidFill>
                  <a:srgbClr val="202122"/>
                </a:solidFill>
                <a:effectLst/>
                <a:latin typeface="Arial" panose="020B0604020202020204" pitchFamily="34" charset="0"/>
              </a:rPr>
              <a:t>k</a:t>
            </a:r>
            <a:r>
              <a:rPr lang="en-US" b="0" i="0" dirty="0">
                <a:solidFill>
                  <a:srgbClr val="202122"/>
                </a:solidFill>
                <a:effectLst/>
                <a:latin typeface="Arial" panose="020B0604020202020204" pitchFamily="34" charset="0"/>
              </a:rPr>
              <a:t> observations from the dataset and uses these as the initial means.</a:t>
            </a:r>
          </a:p>
          <a:p>
            <a:r>
              <a:rPr lang="en-US" dirty="0">
                <a:solidFill>
                  <a:srgbClr val="202122"/>
                </a:solidFill>
                <a:latin typeface="Arial" panose="020B0604020202020204" pitchFamily="34" charset="0"/>
              </a:rPr>
              <a:t>     Some Iterations : Good Points, Bad points</a:t>
            </a:r>
          </a:p>
          <a:p>
            <a:r>
              <a:rPr lang="en-US" b="0" i="0" dirty="0">
                <a:solidFill>
                  <a:srgbClr val="202122"/>
                </a:solidFill>
                <a:effectLst/>
                <a:latin typeface="Arial" panose="020B0604020202020204" pitchFamily="34" charset="0"/>
              </a:rPr>
              <a:t>     Indication of </a:t>
            </a:r>
            <a:r>
              <a:rPr lang="en-US" b="1" dirty="0">
                <a:solidFill>
                  <a:srgbClr val="292929"/>
                </a:solidFill>
                <a:latin typeface="source-serif-pro"/>
              </a:rPr>
              <a:t>G</a:t>
            </a:r>
            <a:r>
              <a:rPr lang="en-US" b="1" i="0" dirty="0">
                <a:solidFill>
                  <a:srgbClr val="292929"/>
                </a:solidFill>
                <a:effectLst/>
                <a:latin typeface="source-serif-pro"/>
              </a:rPr>
              <a:t>ood starting point</a:t>
            </a:r>
            <a:r>
              <a:rPr lang="en-US" b="0" i="0" dirty="0">
                <a:solidFill>
                  <a:srgbClr val="292929"/>
                </a:solidFill>
                <a:effectLst/>
                <a:latin typeface="source-serif-pro"/>
              </a:rPr>
              <a:t> : Starting points are already in the respective clusters and are hence close to the true    centroids. k-Means is most likely to converge to the global </a:t>
            </a:r>
            <a:r>
              <a:rPr lang="en-US" b="0" i="0" dirty="0">
                <a:solidFill>
                  <a:srgbClr val="292929"/>
                </a:solidFill>
                <a:effectLst/>
                <a:highlight>
                  <a:srgbClr val="FFFF00"/>
                </a:highlight>
                <a:latin typeface="source-serif-pro"/>
              </a:rPr>
              <a:t>optimum in a few iterations </a:t>
            </a:r>
            <a:r>
              <a:rPr lang="en-US" b="0" i="0" dirty="0">
                <a:solidFill>
                  <a:srgbClr val="292929"/>
                </a:solidFill>
                <a:effectLst/>
                <a:latin typeface="source-serif-pro"/>
              </a:rPr>
              <a:t>whereas </a:t>
            </a:r>
            <a:r>
              <a:rPr lang="en-US" b="0" i="0" dirty="0">
                <a:solidFill>
                  <a:srgbClr val="292929"/>
                </a:solidFill>
                <a:effectLst/>
                <a:highlight>
                  <a:srgbClr val="FFFF00"/>
                </a:highlight>
                <a:latin typeface="source-serif-pro"/>
              </a:rPr>
              <a:t>poor points : may result in the algorithm reaching a local optimum with a poor solution</a:t>
            </a:r>
          </a:p>
          <a:p>
            <a:r>
              <a:rPr lang="en-US" b="0" i="0" dirty="0">
                <a:solidFill>
                  <a:srgbClr val="292929"/>
                </a:solidFill>
                <a:effectLst/>
                <a:latin typeface="source-serif-pro"/>
              </a:rPr>
              <a:t>      Sol : If we run k-Means from different initial configurations which will yield the global optimum</a:t>
            </a:r>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v"/>
            </a:pPr>
            <a:r>
              <a:rPr lang="en-US" dirty="0">
                <a:solidFill>
                  <a:srgbClr val="202122"/>
                </a:solidFill>
                <a:latin typeface="Arial" panose="020B0604020202020204" pitchFamily="34" charset="0"/>
              </a:rPr>
              <a:t> </a:t>
            </a:r>
            <a:r>
              <a:rPr lang="en-US" b="1" dirty="0">
                <a:solidFill>
                  <a:srgbClr val="202122"/>
                </a:solidFill>
                <a:highlight>
                  <a:srgbClr val="FFFF00"/>
                </a:highlight>
                <a:latin typeface="Arial" panose="020B0604020202020204" pitchFamily="34" charset="0"/>
              </a:rPr>
              <a:t>Random Partition method</a:t>
            </a:r>
            <a:r>
              <a:rPr lang="en-US" dirty="0">
                <a:solidFill>
                  <a:srgbClr val="202122"/>
                </a:solidFill>
                <a:latin typeface="Arial" panose="020B0604020202020204" pitchFamily="34" charset="0"/>
              </a:rPr>
              <a:t> </a:t>
            </a:r>
            <a:r>
              <a:rPr lang="en-US" b="0" i="0" dirty="0">
                <a:solidFill>
                  <a:srgbClr val="292929"/>
                </a:solidFill>
                <a:effectLst/>
                <a:latin typeface="source-serif-pro"/>
              </a:rPr>
              <a:t>we randomly assign each point in the data to a random cluster ID. Then, we group the points by their cluster ID and take the average (per cluster ID) to yield the initial points. Random Partition method is known to yield initial points close to the mean of the Data. </a:t>
            </a:r>
            <a:r>
              <a:rPr lang="en-US" b="1" i="0" dirty="0">
                <a:solidFill>
                  <a:srgbClr val="292929"/>
                </a:solidFill>
                <a:effectLst/>
                <a:latin typeface="source-serif-pro"/>
              </a:rPr>
              <a:t>k-Means is more likely to get stuck in Local Optima if initialized using this method.</a:t>
            </a:r>
          </a:p>
          <a:p>
            <a:pPr marL="285750" indent="-285750" algn="l">
              <a:buFont typeface="Wingdings" panose="05000000000000000000" pitchFamily="2" charset="2"/>
              <a:buChar char="v"/>
            </a:pPr>
            <a:r>
              <a:rPr lang="en-US" b="1" dirty="0">
                <a:solidFill>
                  <a:srgbClr val="292929"/>
                </a:solidFill>
                <a:latin typeface="source-serif-pro"/>
              </a:rPr>
              <a:t>SO FORGY METHOD &gt; RANDOM PARTITION METHOD </a:t>
            </a:r>
          </a:p>
          <a:p>
            <a:pPr algn="l"/>
            <a:endParaRPr lang="en-US" b="1" i="0" dirty="0">
              <a:solidFill>
                <a:srgbClr val="292929"/>
              </a:solidFill>
              <a:effectLst/>
              <a:latin typeface="source-serif-pro"/>
            </a:endParaRPr>
          </a:p>
          <a:p>
            <a:br>
              <a:rPr lang="en-US" dirty="0"/>
            </a:br>
            <a:endParaRPr lang="en-IN" dirty="0"/>
          </a:p>
        </p:txBody>
      </p:sp>
      <p:sp>
        <p:nvSpPr>
          <p:cNvPr id="4" name="TextBox 3">
            <a:extLst>
              <a:ext uri="{FF2B5EF4-FFF2-40B4-BE49-F238E27FC236}">
                <a16:creationId xmlns:a16="http://schemas.microsoft.com/office/drawing/2014/main" id="{D2C7D370-2A95-5E26-7B54-48E3C4028479}"/>
              </a:ext>
            </a:extLst>
          </p:cNvPr>
          <p:cNvSpPr txBox="1"/>
          <p:nvPr/>
        </p:nvSpPr>
        <p:spPr>
          <a:xfrm>
            <a:off x="386499" y="4390503"/>
            <a:ext cx="11481847" cy="2031325"/>
          </a:xfrm>
          <a:prstGeom prst="rect">
            <a:avLst/>
          </a:prstGeom>
          <a:noFill/>
        </p:spPr>
        <p:txBody>
          <a:bodyPr wrap="square" rtlCol="0">
            <a:spAutoFit/>
          </a:bodyPr>
          <a:lstStyle/>
          <a:p>
            <a:r>
              <a:rPr lang="en-IN" dirty="0"/>
              <a:t>Idea : to choose Initial points as far as possible </a:t>
            </a:r>
          </a:p>
          <a:p>
            <a:pPr algn="l"/>
            <a:r>
              <a:rPr lang="en-US" i="0" dirty="0">
                <a:ln w="0"/>
                <a:solidFill>
                  <a:schemeClr val="accent1"/>
                </a:solidFill>
                <a:effectLst>
                  <a:outerShdw blurRad="38100" dist="25400" dir="5400000" algn="ctr" rotWithShape="0">
                    <a:srgbClr val="6E747A">
                      <a:alpha val="43000"/>
                    </a:srgbClr>
                  </a:outerShdw>
                </a:effectLst>
                <a:highlight>
                  <a:srgbClr val="FFFF00"/>
                </a:highlight>
                <a:latin typeface="source-serif-pro"/>
              </a:rPr>
              <a:t>Choose a random point </a:t>
            </a:r>
            <a:r>
              <a:rPr lang="en-US" i="0" dirty="0">
                <a:ln w="0"/>
                <a:solidFill>
                  <a:schemeClr val="accent1"/>
                </a:solidFill>
                <a:effectLst>
                  <a:outerShdw blurRad="38100" dist="25400" dir="5400000" algn="ctr" rotWithShape="0">
                    <a:srgbClr val="6E747A">
                      <a:alpha val="43000"/>
                    </a:srgbClr>
                  </a:outerShdw>
                </a:effectLst>
                <a:latin typeface="source-serif-pro"/>
              </a:rPr>
              <a:t>from the data </a:t>
            </a:r>
            <a:r>
              <a:rPr lang="en-US" dirty="0">
                <a:ln w="0"/>
                <a:solidFill>
                  <a:schemeClr val="accent1"/>
                </a:solidFill>
                <a:effectLst>
                  <a:outerShdw blurRad="38100" dist="25400" dir="5400000" algn="ctr" rotWithShape="0">
                    <a:srgbClr val="6E747A">
                      <a:alpha val="43000"/>
                    </a:srgbClr>
                  </a:outerShdw>
                </a:effectLst>
                <a:latin typeface="source-serif-pro"/>
              </a:rPr>
              <a:t>-&gt;</a:t>
            </a:r>
            <a:r>
              <a:rPr lang="en-US" i="0" dirty="0">
                <a:ln w="0"/>
                <a:solidFill>
                  <a:schemeClr val="accent1"/>
                </a:solidFill>
                <a:effectLst>
                  <a:outerShdw blurRad="38100" dist="25400" dir="5400000" algn="ctr" rotWithShape="0">
                    <a:srgbClr val="6E747A">
                      <a:alpha val="43000"/>
                    </a:srgbClr>
                  </a:outerShdw>
                </a:effectLst>
                <a:latin typeface="source-serif-pro"/>
              </a:rPr>
              <a:t> Choose the next point such that is </a:t>
            </a:r>
            <a:r>
              <a:rPr lang="en-US" i="0" dirty="0">
                <a:ln w="0"/>
                <a:solidFill>
                  <a:schemeClr val="accent1"/>
                </a:solidFill>
                <a:effectLst>
                  <a:outerShdw blurRad="38100" dist="25400" dir="5400000" algn="ctr" rotWithShape="0">
                    <a:srgbClr val="6E747A">
                      <a:alpha val="43000"/>
                    </a:srgbClr>
                  </a:outerShdw>
                </a:effectLst>
                <a:highlight>
                  <a:srgbClr val="FFFF00"/>
                </a:highlight>
                <a:latin typeface="source-serif-pro"/>
              </a:rPr>
              <a:t>more probable to lie at a large distance </a:t>
            </a:r>
            <a:r>
              <a:rPr lang="en-US" i="0" dirty="0">
                <a:ln w="0"/>
                <a:solidFill>
                  <a:schemeClr val="accent1"/>
                </a:solidFill>
                <a:effectLst>
                  <a:outerShdw blurRad="38100" dist="25400" dir="5400000" algn="ctr" rotWithShape="0">
                    <a:srgbClr val="6E747A">
                      <a:alpha val="43000"/>
                    </a:srgbClr>
                  </a:outerShdw>
                </a:effectLst>
                <a:latin typeface="source-serif-pro"/>
              </a:rPr>
              <a:t>from the first point. We do so by </a:t>
            </a:r>
            <a:r>
              <a:rPr lang="en-US" i="0" dirty="0">
                <a:ln w="0"/>
                <a:solidFill>
                  <a:schemeClr val="accent1"/>
                </a:solidFill>
                <a:effectLst>
                  <a:outerShdw blurRad="38100" dist="25400" dir="5400000" algn="ctr" rotWithShape="0">
                    <a:srgbClr val="6E747A">
                      <a:alpha val="43000"/>
                    </a:srgbClr>
                  </a:outerShdw>
                </a:effectLst>
                <a:highlight>
                  <a:srgbClr val="FFFF00"/>
                </a:highlight>
                <a:latin typeface="source-serif-pro"/>
              </a:rPr>
              <a:t>sampling a point from a probability distribution that is proportional to the squared distance of a point from the first center</a:t>
            </a:r>
            <a:r>
              <a:rPr lang="en-US" i="0" dirty="0">
                <a:ln w="0"/>
                <a:solidFill>
                  <a:schemeClr val="accent1"/>
                </a:solidFill>
                <a:effectLst>
                  <a:outerShdw blurRad="38100" dist="25400" dir="5400000" algn="ctr" rotWithShape="0">
                    <a:srgbClr val="6E747A">
                      <a:alpha val="43000"/>
                    </a:srgbClr>
                  </a:outerShdw>
                </a:effectLst>
                <a:latin typeface="source-serif-pro"/>
              </a:rPr>
              <a:t> -&gt;</a:t>
            </a:r>
            <a:r>
              <a:rPr lang="en-US" dirty="0">
                <a:ln w="0"/>
                <a:solidFill>
                  <a:schemeClr val="accent1"/>
                </a:solidFill>
                <a:effectLst>
                  <a:outerShdw blurRad="38100" dist="25400" dir="5400000" algn="ctr" rotWithShape="0">
                    <a:srgbClr val="6E747A">
                      <a:alpha val="43000"/>
                    </a:srgbClr>
                  </a:outerShdw>
                </a:effectLst>
                <a:latin typeface="source-serif-pro"/>
              </a:rPr>
              <a:t> </a:t>
            </a:r>
            <a:r>
              <a:rPr lang="en-US" i="0" dirty="0">
                <a:ln w="0"/>
                <a:solidFill>
                  <a:schemeClr val="accent1"/>
                </a:solidFill>
                <a:effectLst>
                  <a:outerShdw blurRad="38100" dist="25400" dir="5400000" algn="ctr" rotWithShape="0">
                    <a:srgbClr val="6E747A">
                      <a:alpha val="43000"/>
                    </a:srgbClr>
                  </a:outerShdw>
                </a:effectLst>
                <a:latin typeface="source-serif-pro"/>
              </a:rPr>
              <a:t>The remaining points are generated by a </a:t>
            </a:r>
            <a:r>
              <a:rPr lang="en-US" i="0" dirty="0">
                <a:ln w="0"/>
                <a:solidFill>
                  <a:schemeClr val="accent1"/>
                </a:solidFill>
                <a:effectLst>
                  <a:outerShdw blurRad="38100" dist="25400" dir="5400000" algn="ctr" rotWithShape="0">
                    <a:srgbClr val="6E747A">
                      <a:alpha val="43000"/>
                    </a:srgbClr>
                  </a:outerShdw>
                </a:effectLst>
                <a:highlight>
                  <a:srgbClr val="FFFF00"/>
                </a:highlight>
                <a:latin typeface="source-serif-pro"/>
              </a:rPr>
              <a:t>probability distribution that is proportional to the squared distance of each point from its closest center</a:t>
            </a:r>
            <a:r>
              <a:rPr lang="en-US" i="0" dirty="0">
                <a:ln w="0"/>
                <a:solidFill>
                  <a:schemeClr val="accent1"/>
                </a:solidFill>
                <a:effectLst>
                  <a:outerShdw blurRad="38100" dist="25400" dir="5400000" algn="ctr" rotWithShape="0">
                    <a:srgbClr val="6E747A">
                      <a:alpha val="43000"/>
                    </a:srgbClr>
                  </a:outerShdw>
                </a:effectLst>
                <a:latin typeface="source-serif-pro"/>
              </a:rPr>
              <a:t>. So, a point having a large distance from its closest center is more likely to be sampled.</a:t>
            </a:r>
            <a:r>
              <a:rPr lang="en-US" b="0" i="0" dirty="0">
                <a:solidFill>
                  <a:srgbClr val="292929"/>
                </a:solidFill>
                <a:effectLst/>
                <a:latin typeface="source-serif-pro"/>
              </a:rPr>
              <a:t> This method of generating initial points helps k-Means converge to the Global Minimum in just a few iterations. </a:t>
            </a:r>
            <a:r>
              <a:rPr lang="en-US" b="1" i="0" dirty="0">
                <a:solidFill>
                  <a:srgbClr val="292929"/>
                </a:solidFill>
                <a:effectLst/>
                <a:latin typeface="source-serif-pro"/>
              </a:rPr>
              <a:t>This is the recommended method to generate initial points for k-Means Algorithm.</a:t>
            </a:r>
            <a:endParaRPr lang="en-US" i="0" dirty="0">
              <a:ln w="0"/>
              <a:solidFill>
                <a:schemeClr val="accent1"/>
              </a:solidFill>
              <a:effectLst>
                <a:outerShdw blurRad="38100" dist="25400" dir="5400000" algn="ctr" rotWithShape="0">
                  <a:srgbClr val="6E747A">
                    <a:alpha val="43000"/>
                  </a:srgbClr>
                </a:outerShdw>
              </a:effectLst>
              <a:latin typeface="source-serif-pro"/>
            </a:endParaRPr>
          </a:p>
        </p:txBody>
      </p:sp>
      <p:sp>
        <p:nvSpPr>
          <p:cNvPr id="5" name="Rectangle 4">
            <a:extLst>
              <a:ext uri="{FF2B5EF4-FFF2-40B4-BE49-F238E27FC236}">
                <a16:creationId xmlns:a16="http://schemas.microsoft.com/office/drawing/2014/main" id="{8BC82E56-9B12-B59B-A7CB-B8197D567F8A}"/>
              </a:ext>
            </a:extLst>
          </p:cNvPr>
          <p:cNvSpPr/>
          <p:nvPr/>
        </p:nvSpPr>
        <p:spPr>
          <a:xfrm>
            <a:off x="386499" y="3676454"/>
            <a:ext cx="4034672" cy="622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STANDARD METHOD : KMEANS++</a:t>
            </a:r>
          </a:p>
        </p:txBody>
      </p:sp>
    </p:spTree>
    <p:extLst>
      <p:ext uri="{BB962C8B-B14F-4D97-AF65-F5344CB8AC3E}">
        <p14:creationId xmlns:p14="http://schemas.microsoft.com/office/powerpoint/2010/main" val="166185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7291F9-3C27-1920-5AD1-60BE2935604F}"/>
              </a:ext>
            </a:extLst>
          </p:cNvPr>
          <p:cNvSpPr/>
          <p:nvPr/>
        </p:nvSpPr>
        <p:spPr>
          <a:xfrm>
            <a:off x="254524" y="169683"/>
            <a:ext cx="4732256" cy="25853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92929"/>
                </a:solidFill>
                <a:effectLst/>
                <a:latin typeface="source-serif-pro"/>
              </a:rPr>
              <a:t>Even though we got great initial points by running </a:t>
            </a:r>
            <a:r>
              <a:rPr lang="en-US" b="0" i="0" dirty="0" err="1">
                <a:solidFill>
                  <a:srgbClr val="292929"/>
                </a:solidFill>
                <a:effectLst/>
                <a:latin typeface="source-serif-pro"/>
              </a:rPr>
              <a:t>kmeans</a:t>
            </a:r>
            <a:r>
              <a:rPr lang="en-US" b="0" i="0" dirty="0">
                <a:solidFill>
                  <a:srgbClr val="292929"/>
                </a:solidFill>
                <a:effectLst/>
                <a:latin typeface="source-serif-pro"/>
              </a:rPr>
              <a:t>++, it is </a:t>
            </a:r>
            <a:r>
              <a:rPr lang="en-US" b="0" i="0" dirty="0">
                <a:solidFill>
                  <a:srgbClr val="292929"/>
                </a:solidFill>
                <a:effectLst/>
                <a:highlight>
                  <a:srgbClr val="FFFF00"/>
                </a:highlight>
                <a:latin typeface="source-serif-pro"/>
              </a:rPr>
              <a:t>still recommended to run k-Means from different starting points.</a:t>
            </a:r>
          </a:p>
          <a:p>
            <a:pPr algn="l"/>
            <a:r>
              <a:rPr lang="en-US" b="0" i="0" dirty="0">
                <a:solidFill>
                  <a:srgbClr val="292929"/>
                </a:solidFill>
                <a:effectLst/>
                <a:latin typeface="source-serif-pro"/>
              </a:rPr>
              <a:t>Even though k-Means is a relatively simple algorithm that makes a lot of assumptions, </a:t>
            </a:r>
            <a:r>
              <a:rPr lang="en-US" b="0" i="0" dirty="0">
                <a:solidFill>
                  <a:srgbClr val="292929"/>
                </a:solidFill>
                <a:effectLst/>
                <a:highlight>
                  <a:srgbClr val="FFFF00"/>
                </a:highlight>
                <a:latin typeface="source-serif-pro"/>
              </a:rPr>
              <a:t>it is still very useful in a variety of settings due to its speed, scalability and ease of interpretation</a:t>
            </a:r>
            <a:r>
              <a:rPr lang="en-US" b="0" i="0" dirty="0">
                <a:solidFill>
                  <a:srgbClr val="292929"/>
                </a:solidFill>
                <a:effectLst/>
                <a:latin typeface="source-serif-pro"/>
              </a:rPr>
              <a:t>.</a:t>
            </a:r>
          </a:p>
        </p:txBody>
      </p:sp>
      <p:pic>
        <p:nvPicPr>
          <p:cNvPr id="5" name="Picture 4">
            <a:extLst>
              <a:ext uri="{FF2B5EF4-FFF2-40B4-BE49-F238E27FC236}">
                <a16:creationId xmlns:a16="http://schemas.microsoft.com/office/drawing/2014/main" id="{CE07513A-094A-6096-6AC4-6CFD875EBBD9}"/>
              </a:ext>
            </a:extLst>
          </p:cNvPr>
          <p:cNvPicPr>
            <a:picLocks noChangeAspect="1"/>
          </p:cNvPicPr>
          <p:nvPr/>
        </p:nvPicPr>
        <p:blipFill>
          <a:blip r:embed="rId2"/>
          <a:stretch>
            <a:fillRect/>
          </a:stretch>
        </p:blipFill>
        <p:spPr>
          <a:xfrm>
            <a:off x="254524" y="2755006"/>
            <a:ext cx="8619797" cy="1741579"/>
          </a:xfrm>
          <a:prstGeom prst="rect">
            <a:avLst/>
          </a:prstGeom>
        </p:spPr>
      </p:pic>
      <p:pic>
        <p:nvPicPr>
          <p:cNvPr id="7" name="Picture 6">
            <a:extLst>
              <a:ext uri="{FF2B5EF4-FFF2-40B4-BE49-F238E27FC236}">
                <a16:creationId xmlns:a16="http://schemas.microsoft.com/office/drawing/2014/main" id="{F93FB21E-92BB-233B-50A2-58EC77AD0D92}"/>
              </a:ext>
            </a:extLst>
          </p:cNvPr>
          <p:cNvPicPr>
            <a:picLocks noChangeAspect="1"/>
          </p:cNvPicPr>
          <p:nvPr/>
        </p:nvPicPr>
        <p:blipFill>
          <a:blip r:embed="rId3"/>
          <a:stretch>
            <a:fillRect/>
          </a:stretch>
        </p:blipFill>
        <p:spPr>
          <a:xfrm>
            <a:off x="180747" y="4496585"/>
            <a:ext cx="9612066" cy="1952898"/>
          </a:xfrm>
          <a:prstGeom prst="rect">
            <a:avLst/>
          </a:prstGeom>
        </p:spPr>
      </p:pic>
      <p:sp>
        <p:nvSpPr>
          <p:cNvPr id="8" name="Rectangle 7">
            <a:extLst>
              <a:ext uri="{FF2B5EF4-FFF2-40B4-BE49-F238E27FC236}">
                <a16:creationId xmlns:a16="http://schemas.microsoft.com/office/drawing/2014/main" id="{5CF2B49B-B875-8D09-B2EB-8D5241F3FED0}"/>
              </a:ext>
            </a:extLst>
          </p:cNvPr>
          <p:cNvSpPr/>
          <p:nvPr/>
        </p:nvSpPr>
        <p:spPr>
          <a:xfrm>
            <a:off x="5535106" y="169683"/>
            <a:ext cx="6276680" cy="25853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600" b="0" i="0" dirty="0">
                <a:solidFill>
                  <a:srgbClr val="202122"/>
                </a:solidFill>
                <a:effectLst/>
                <a:latin typeface="Arial" panose="020B0604020202020204" pitchFamily="34" charset="0"/>
              </a:rPr>
              <a:t>Lloyd's algorithm </a:t>
            </a:r>
          </a:p>
          <a:p>
            <a:pPr marL="285750" indent="-285750" algn="l">
              <a:buFont typeface="Arial" panose="020B0604020202020204" pitchFamily="34" charset="0"/>
              <a:buChar char="•"/>
            </a:pPr>
            <a:r>
              <a:rPr lang="en-US" sz="1600" b="0" i="0" dirty="0">
                <a:solidFill>
                  <a:srgbClr val="202122"/>
                </a:solidFill>
                <a:effectLst/>
                <a:latin typeface="Arial" panose="020B0604020202020204" pitchFamily="34" charset="0"/>
              </a:rPr>
              <a:t>spends a lot of processing time computing the distances between each of the </a:t>
            </a:r>
            <a:r>
              <a:rPr lang="en-US" sz="1600" b="0" i="1" dirty="0">
                <a:solidFill>
                  <a:srgbClr val="202122"/>
                </a:solidFill>
                <a:effectLst/>
                <a:latin typeface="Arial" panose="020B0604020202020204" pitchFamily="34" charset="0"/>
              </a:rPr>
              <a:t>k</a:t>
            </a:r>
            <a:r>
              <a:rPr lang="en-US" sz="1600" b="0" i="0" dirty="0">
                <a:solidFill>
                  <a:srgbClr val="202122"/>
                </a:solidFill>
                <a:effectLst/>
                <a:latin typeface="Arial" panose="020B0604020202020204" pitchFamily="34" charset="0"/>
              </a:rPr>
              <a:t> cluster centers and the </a:t>
            </a:r>
            <a:r>
              <a:rPr lang="en-US" sz="1600" b="0" i="1" dirty="0">
                <a:solidFill>
                  <a:srgbClr val="202122"/>
                </a:solidFill>
                <a:effectLst/>
                <a:latin typeface="Arial" panose="020B0604020202020204" pitchFamily="34" charset="0"/>
              </a:rPr>
              <a:t>n</a:t>
            </a:r>
            <a:r>
              <a:rPr lang="en-US" sz="1600" b="0" i="0" dirty="0">
                <a:solidFill>
                  <a:srgbClr val="202122"/>
                </a:solidFill>
                <a:effectLst/>
                <a:latin typeface="Arial" panose="020B0604020202020204" pitchFamily="34" charset="0"/>
              </a:rPr>
              <a:t> data points. </a:t>
            </a:r>
          </a:p>
          <a:p>
            <a:pPr marL="285750" indent="-285750" algn="l">
              <a:buFont typeface="Arial" panose="020B0604020202020204" pitchFamily="34" charset="0"/>
              <a:buChar char="•"/>
            </a:pPr>
            <a:r>
              <a:rPr lang="en-US" sz="1600" b="0" i="0" dirty="0">
                <a:solidFill>
                  <a:srgbClr val="202122"/>
                </a:solidFill>
                <a:effectLst/>
                <a:highlight>
                  <a:srgbClr val="FFFF00"/>
                </a:highlight>
                <a:latin typeface="Arial" panose="020B0604020202020204" pitchFamily="34" charset="0"/>
              </a:rPr>
              <a:t>Since points usually stay in the same clusters after a few iterations, much of this work is unnecessary, </a:t>
            </a:r>
            <a:r>
              <a:rPr lang="en-US" sz="1600" b="0" i="0" dirty="0">
                <a:solidFill>
                  <a:srgbClr val="202122"/>
                </a:solidFill>
                <a:effectLst/>
                <a:latin typeface="Arial" panose="020B0604020202020204" pitchFamily="34" charset="0"/>
              </a:rPr>
              <a:t>making the naïve implementation very inefficient.</a:t>
            </a:r>
          </a:p>
          <a:p>
            <a:pPr marL="285750" indent="-285750" algn="l">
              <a:buFont typeface="Arial" panose="020B0604020202020204" pitchFamily="34" charset="0"/>
              <a:buChar char="•"/>
            </a:pPr>
            <a:r>
              <a:rPr lang="en-US" sz="1600" b="0" i="0" dirty="0">
                <a:solidFill>
                  <a:srgbClr val="202122"/>
                </a:solidFill>
                <a:effectLst/>
                <a:latin typeface="Arial" panose="020B0604020202020204" pitchFamily="34" charset="0"/>
              </a:rPr>
              <a:t> </a:t>
            </a:r>
            <a:r>
              <a:rPr lang="en-US" sz="1600" b="0" i="0" dirty="0">
                <a:solidFill>
                  <a:srgbClr val="202122"/>
                </a:solidFill>
                <a:effectLst/>
                <a:highlight>
                  <a:srgbClr val="FFFF00"/>
                </a:highlight>
                <a:latin typeface="Arial" panose="020B0604020202020204" pitchFamily="34" charset="0"/>
              </a:rPr>
              <a:t>Some implementations use caching and the triangle inequality in order to create bounds and accelerate Lloyd's algorithm</a:t>
            </a:r>
            <a:endParaRPr lang="en-US" sz="1600" b="0" i="0" dirty="0">
              <a:solidFill>
                <a:srgbClr val="292929"/>
              </a:solidFill>
              <a:effectLst/>
              <a:highlight>
                <a:srgbClr val="FFFF00"/>
              </a:highlight>
              <a:latin typeface="source-serif-pro"/>
            </a:endParaRPr>
          </a:p>
        </p:txBody>
      </p:sp>
    </p:spTree>
    <p:extLst>
      <p:ext uri="{BB962C8B-B14F-4D97-AF65-F5344CB8AC3E}">
        <p14:creationId xmlns:p14="http://schemas.microsoft.com/office/powerpoint/2010/main" val="181364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7E03-AC45-340C-906C-AD40070B1ACD}"/>
              </a:ext>
            </a:extLst>
          </p:cNvPr>
          <p:cNvSpPr>
            <a:spLocks noGrp="1"/>
          </p:cNvSpPr>
          <p:nvPr>
            <p:ph type="title"/>
          </p:nvPr>
        </p:nvSpPr>
        <p:spPr/>
        <p:txBody>
          <a:bodyPr/>
          <a:lstStyle/>
          <a:p>
            <a:r>
              <a:rPr lang="en-IN" dirty="0"/>
              <a:t>CLUSTERING EVALUATION :</a:t>
            </a:r>
          </a:p>
        </p:txBody>
      </p:sp>
      <p:pic>
        <p:nvPicPr>
          <p:cNvPr id="4" name="Picture 3">
            <a:extLst>
              <a:ext uri="{FF2B5EF4-FFF2-40B4-BE49-F238E27FC236}">
                <a16:creationId xmlns:a16="http://schemas.microsoft.com/office/drawing/2014/main" id="{0F8DF716-07DD-A6C5-C3AC-E2AC615E2655}"/>
              </a:ext>
            </a:extLst>
          </p:cNvPr>
          <p:cNvPicPr>
            <a:picLocks noChangeAspect="1"/>
          </p:cNvPicPr>
          <p:nvPr/>
        </p:nvPicPr>
        <p:blipFill>
          <a:blip r:embed="rId2"/>
          <a:stretch>
            <a:fillRect/>
          </a:stretch>
        </p:blipFill>
        <p:spPr>
          <a:xfrm>
            <a:off x="572846" y="1248708"/>
            <a:ext cx="6497257" cy="1043202"/>
          </a:xfrm>
          <a:prstGeom prst="rect">
            <a:avLst/>
          </a:prstGeom>
        </p:spPr>
      </p:pic>
      <p:sp>
        <p:nvSpPr>
          <p:cNvPr id="5" name="TextBox 4">
            <a:extLst>
              <a:ext uri="{FF2B5EF4-FFF2-40B4-BE49-F238E27FC236}">
                <a16:creationId xmlns:a16="http://schemas.microsoft.com/office/drawing/2014/main" id="{76A0C2B6-7AEA-2191-88E3-073F1C736122}"/>
              </a:ext>
            </a:extLst>
          </p:cNvPr>
          <p:cNvSpPr txBox="1"/>
          <p:nvPr/>
        </p:nvSpPr>
        <p:spPr>
          <a:xfrm>
            <a:off x="386499" y="2535810"/>
            <a:ext cx="11246177" cy="1200329"/>
          </a:xfrm>
          <a:prstGeom prst="rect">
            <a:avLst/>
          </a:prstGeom>
          <a:noFill/>
        </p:spPr>
        <p:txBody>
          <a:bodyPr wrap="square" rtlCol="0">
            <a:spAutoFit/>
          </a:bodyPr>
          <a:lstStyle/>
          <a:p>
            <a:r>
              <a:rPr lang="en-IN" dirty="0"/>
              <a:t>Hopkin test for clustering Tendency :</a:t>
            </a:r>
          </a:p>
          <a:p>
            <a:r>
              <a:rPr lang="en-US" dirty="0">
                <a:solidFill>
                  <a:srgbClr val="292929"/>
                </a:solidFill>
                <a:latin typeface="source-serif-pro"/>
              </a:rPr>
              <a:t>A</a:t>
            </a:r>
            <a:r>
              <a:rPr lang="en-US" b="0" i="0" dirty="0">
                <a:solidFill>
                  <a:srgbClr val="292929"/>
                </a:solidFill>
                <a:effectLst/>
                <a:latin typeface="source-serif-pro"/>
              </a:rPr>
              <a:t> statistical test for spatial randomness of a variable, can be used to measure the probability of data points generated by uniform data distribution. If H&gt;0.5, null hypothesis can be rejected and it is very much likely that data contains clusters. If H is more close to 0, then data set doesn’t have clustering tendency.</a:t>
            </a:r>
            <a:endParaRPr lang="en-IN" dirty="0"/>
          </a:p>
        </p:txBody>
      </p:sp>
      <p:sp>
        <p:nvSpPr>
          <p:cNvPr id="6" name="TextBox 5">
            <a:extLst>
              <a:ext uri="{FF2B5EF4-FFF2-40B4-BE49-F238E27FC236}">
                <a16:creationId xmlns:a16="http://schemas.microsoft.com/office/drawing/2014/main" id="{2E496488-9DC3-D174-16C6-A89C1C44D0C3}"/>
              </a:ext>
            </a:extLst>
          </p:cNvPr>
          <p:cNvSpPr txBox="1"/>
          <p:nvPr/>
        </p:nvSpPr>
        <p:spPr>
          <a:xfrm>
            <a:off x="386499" y="3846136"/>
            <a:ext cx="11491274" cy="1754326"/>
          </a:xfrm>
          <a:prstGeom prst="rect">
            <a:avLst/>
          </a:prstGeom>
          <a:noFill/>
        </p:spPr>
        <p:txBody>
          <a:bodyPr wrap="square" rtlCol="0">
            <a:spAutoFit/>
          </a:bodyPr>
          <a:lstStyle/>
          <a:p>
            <a:r>
              <a:rPr lang="en-IN" dirty="0"/>
              <a:t>No of Clusters :</a:t>
            </a:r>
          </a:p>
          <a:p>
            <a:pPr algn="l"/>
            <a:r>
              <a:rPr lang="en-US" b="0" i="0" dirty="0">
                <a:solidFill>
                  <a:srgbClr val="292929"/>
                </a:solidFill>
                <a:effectLst/>
                <a:latin typeface="source-serif-pro"/>
              </a:rPr>
              <a:t>If </a:t>
            </a:r>
            <a:r>
              <a:rPr lang="en-US" b="0" i="1" dirty="0">
                <a:solidFill>
                  <a:srgbClr val="292929"/>
                </a:solidFill>
                <a:effectLst/>
                <a:latin typeface="source-serif-pro"/>
              </a:rPr>
              <a:t>k</a:t>
            </a:r>
            <a:r>
              <a:rPr lang="en-US" b="0" i="0" dirty="0">
                <a:solidFill>
                  <a:srgbClr val="292929"/>
                </a:solidFill>
                <a:effectLst/>
                <a:latin typeface="source-serif-pro"/>
              </a:rPr>
              <a:t> is too high, each point will broadly start representing a cluster and if </a:t>
            </a:r>
            <a:r>
              <a:rPr lang="en-US" b="0" i="1" dirty="0">
                <a:solidFill>
                  <a:srgbClr val="292929"/>
                </a:solidFill>
                <a:effectLst/>
                <a:latin typeface="source-serif-pro"/>
              </a:rPr>
              <a:t>k</a:t>
            </a:r>
            <a:r>
              <a:rPr lang="en-US" b="0" i="0" dirty="0">
                <a:solidFill>
                  <a:srgbClr val="292929"/>
                </a:solidFill>
                <a:effectLst/>
                <a:latin typeface="source-serif-pro"/>
              </a:rPr>
              <a:t> is too low, then data points are incorrectly clustered. Finding the optimal number of clusters leads to granularity in clustering. There are two major approaches to find optimal number of clusters:</a:t>
            </a:r>
            <a:br>
              <a:rPr lang="en-US" dirty="0"/>
            </a:br>
            <a:r>
              <a:rPr lang="en-US" b="0" i="0" dirty="0">
                <a:solidFill>
                  <a:srgbClr val="292929"/>
                </a:solidFill>
                <a:effectLst/>
                <a:latin typeface="source-serif-pro"/>
              </a:rPr>
              <a:t>(1) Domain knowledge : // like iris -&gt; k = 3</a:t>
            </a:r>
            <a:br>
              <a:rPr lang="en-US" dirty="0"/>
            </a:br>
            <a:r>
              <a:rPr lang="en-US" b="0" i="0" dirty="0">
                <a:solidFill>
                  <a:srgbClr val="292929"/>
                </a:solidFill>
                <a:effectLst/>
                <a:latin typeface="source-serif-pro"/>
              </a:rPr>
              <a:t>(2) Data driven approach </a:t>
            </a:r>
            <a:endParaRPr lang="en-IN" dirty="0"/>
          </a:p>
        </p:txBody>
      </p:sp>
    </p:spTree>
    <p:extLst>
      <p:ext uri="{BB962C8B-B14F-4D97-AF65-F5344CB8AC3E}">
        <p14:creationId xmlns:p14="http://schemas.microsoft.com/office/powerpoint/2010/main" val="313899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29CEA-F361-2A36-B999-5597FC4582E9}"/>
              </a:ext>
            </a:extLst>
          </p:cNvPr>
          <p:cNvSpPr txBox="1"/>
          <p:nvPr/>
        </p:nvSpPr>
        <p:spPr>
          <a:xfrm>
            <a:off x="150829" y="89555"/>
            <a:ext cx="11736371" cy="5632311"/>
          </a:xfrm>
          <a:prstGeom prst="rect">
            <a:avLst/>
          </a:prstGeom>
          <a:noFill/>
        </p:spPr>
        <p:txBody>
          <a:bodyPr wrap="square" rtlCol="0">
            <a:spAutoFit/>
          </a:bodyPr>
          <a:lstStyle/>
          <a:p>
            <a:r>
              <a:rPr lang="en-IN" dirty="0"/>
              <a:t>Data Driven Approach :</a:t>
            </a:r>
          </a:p>
          <a:p>
            <a:pPr algn="l"/>
            <a:r>
              <a:rPr lang="en-US" b="0" i="1" dirty="0">
                <a:solidFill>
                  <a:srgbClr val="292929"/>
                </a:solidFill>
                <a:effectLst/>
                <a:highlight>
                  <a:srgbClr val="FFFF00"/>
                </a:highlight>
                <a:latin typeface="source-serif-pro"/>
              </a:rPr>
              <a:t>Empirical Method:-</a:t>
            </a:r>
            <a:br>
              <a:rPr lang="en-US" b="0" i="1" dirty="0">
                <a:solidFill>
                  <a:srgbClr val="292929"/>
                </a:solidFill>
                <a:effectLst/>
                <a:latin typeface="source-serif-pro"/>
              </a:rPr>
            </a:br>
            <a:r>
              <a:rPr lang="en-US" b="0" i="0" dirty="0">
                <a:solidFill>
                  <a:srgbClr val="292929"/>
                </a:solidFill>
                <a:effectLst/>
                <a:latin typeface="source-serif-pro"/>
              </a:rPr>
              <a:t>A simple empirical method of finding number of clusters is Square root of N/2 where N is total number of data points, so that each cluster contains square root of 2 * N</a:t>
            </a:r>
            <a:br>
              <a:rPr lang="en-US" b="0" i="0" dirty="0">
                <a:solidFill>
                  <a:srgbClr val="292929"/>
                </a:solidFill>
                <a:effectLst/>
                <a:latin typeface="source-serif-pro"/>
              </a:rPr>
            </a:br>
            <a:br>
              <a:rPr lang="en-US" b="0" i="0" dirty="0">
                <a:solidFill>
                  <a:srgbClr val="292929"/>
                </a:solidFill>
                <a:effectLst/>
                <a:latin typeface="source-serif-pro"/>
              </a:rPr>
            </a:br>
            <a:r>
              <a:rPr lang="en-US" b="0" i="1" dirty="0">
                <a:solidFill>
                  <a:srgbClr val="292929"/>
                </a:solidFill>
                <a:effectLst/>
                <a:highlight>
                  <a:srgbClr val="FFFF00"/>
                </a:highlight>
                <a:latin typeface="source-serif-pro"/>
              </a:rPr>
              <a:t>Elbow method:-</a:t>
            </a:r>
            <a:br>
              <a:rPr lang="en-US" b="0" i="1" dirty="0">
                <a:solidFill>
                  <a:srgbClr val="292929"/>
                </a:solidFill>
                <a:effectLst/>
                <a:latin typeface="source-serif-pro"/>
              </a:rPr>
            </a:br>
            <a:r>
              <a:rPr lang="en-US" b="0" i="0" dirty="0">
                <a:solidFill>
                  <a:srgbClr val="292929"/>
                </a:solidFill>
                <a:effectLst/>
                <a:highlight>
                  <a:srgbClr val="FFFF00"/>
                </a:highlight>
                <a:latin typeface="source-serif-pro"/>
              </a:rPr>
              <a:t>Within-cluster variance is a measure of compactness of the cluster. Lower the value of within cluster variance, higher the compactness of cluster formed . </a:t>
            </a:r>
            <a:r>
              <a:rPr lang="en-US" b="0" i="0" dirty="0">
                <a:solidFill>
                  <a:srgbClr val="292929"/>
                </a:solidFill>
                <a:effectLst/>
                <a:latin typeface="source-serif-pro"/>
              </a:rPr>
              <a:t>Sum of within-cluster variance, </a:t>
            </a:r>
            <a:r>
              <a:rPr lang="en-US" b="0" i="1" dirty="0">
                <a:solidFill>
                  <a:srgbClr val="292929"/>
                </a:solidFill>
                <a:effectLst/>
                <a:latin typeface="source-serif-pro"/>
              </a:rPr>
              <a:t>W</a:t>
            </a:r>
            <a:r>
              <a:rPr lang="en-US" b="0" i="0" dirty="0">
                <a:solidFill>
                  <a:srgbClr val="292929"/>
                </a:solidFill>
                <a:effectLst/>
                <a:latin typeface="source-serif-pro"/>
              </a:rPr>
              <a:t>, is calculated for clustering analyses done with different values of k. </a:t>
            </a:r>
            <a:r>
              <a:rPr lang="en-US" b="0" i="1" dirty="0">
                <a:solidFill>
                  <a:srgbClr val="292929"/>
                </a:solidFill>
                <a:effectLst/>
                <a:highlight>
                  <a:srgbClr val="FFFF00"/>
                </a:highlight>
                <a:latin typeface="source-serif-pro"/>
              </a:rPr>
              <a:t>W</a:t>
            </a:r>
            <a:r>
              <a:rPr lang="en-US" b="0" i="0" dirty="0">
                <a:solidFill>
                  <a:srgbClr val="292929"/>
                </a:solidFill>
                <a:effectLst/>
                <a:highlight>
                  <a:srgbClr val="FFFF00"/>
                </a:highlight>
                <a:latin typeface="source-serif-pro"/>
              </a:rPr>
              <a:t> is a cumulative measure how good the points are clustered in the analysis.</a:t>
            </a:r>
            <a:r>
              <a:rPr lang="en-US" b="0" i="0" dirty="0">
                <a:solidFill>
                  <a:srgbClr val="292929"/>
                </a:solidFill>
                <a:effectLst/>
                <a:latin typeface="source-serif-pro"/>
              </a:rPr>
              <a:t> Plotting the </a:t>
            </a:r>
            <a:r>
              <a:rPr lang="en-US" b="0" i="1" dirty="0">
                <a:solidFill>
                  <a:srgbClr val="292929"/>
                </a:solidFill>
                <a:effectLst/>
                <a:latin typeface="source-serif-pro"/>
              </a:rPr>
              <a:t>k</a:t>
            </a:r>
            <a:r>
              <a:rPr lang="en-US" b="0" i="0" dirty="0">
                <a:solidFill>
                  <a:srgbClr val="292929"/>
                </a:solidFill>
                <a:effectLst/>
                <a:latin typeface="source-serif-pro"/>
              </a:rPr>
              <a:t> values and their corresponding sum of within-cluster variance helps in finding the number of clusters.</a:t>
            </a:r>
          </a:p>
          <a:p>
            <a:pPr algn="l"/>
            <a:endParaRPr lang="en-US" dirty="0">
              <a:solidFill>
                <a:srgbClr val="292929"/>
              </a:solidFill>
              <a:latin typeface="source-serif-pro"/>
            </a:endParaRPr>
          </a:p>
          <a:p>
            <a:pPr algn="l"/>
            <a:endParaRPr lang="en-US" dirty="0">
              <a:solidFill>
                <a:srgbClr val="292929"/>
              </a:solidFill>
              <a:latin typeface="source-serif-pro"/>
            </a:endParaRPr>
          </a:p>
          <a:p>
            <a:pPr algn="l"/>
            <a:r>
              <a:rPr lang="en-IN" b="0" i="1" dirty="0">
                <a:solidFill>
                  <a:srgbClr val="292929"/>
                </a:solidFill>
                <a:effectLst/>
                <a:highlight>
                  <a:srgbClr val="FFFF00"/>
                </a:highlight>
                <a:latin typeface="source-serif-pro"/>
              </a:rPr>
              <a:t>Statistical approach:-</a:t>
            </a:r>
            <a:endParaRPr lang="en-US" b="0" i="1" dirty="0">
              <a:solidFill>
                <a:srgbClr val="292929"/>
              </a:solidFill>
              <a:effectLst/>
              <a:highlight>
                <a:srgbClr val="FFFF00"/>
              </a:highlight>
              <a:latin typeface="source-serif-pro"/>
            </a:endParaRPr>
          </a:p>
          <a:p>
            <a:pPr algn="l"/>
            <a:r>
              <a:rPr lang="en-US" b="0" i="0" dirty="0">
                <a:solidFill>
                  <a:srgbClr val="292929"/>
                </a:solidFill>
                <a:effectLst/>
                <a:latin typeface="source-serif-pro"/>
              </a:rPr>
              <a:t>Similar to Elbow method, </a:t>
            </a:r>
            <a:r>
              <a:rPr lang="en-US" b="0" i="0" dirty="0">
                <a:solidFill>
                  <a:srgbClr val="292929"/>
                </a:solidFill>
                <a:effectLst/>
                <a:highlight>
                  <a:srgbClr val="FFFF00"/>
                </a:highlight>
                <a:latin typeface="source-serif-pro"/>
              </a:rPr>
              <a:t>sum of within-cluster (intra-cluster) variance is calculated for different values of k. Then Random data points from reference null distribution are generated and Sum of within-cluster variance is calculated for the clustering done for different values of k.</a:t>
            </a:r>
          </a:p>
          <a:p>
            <a:r>
              <a:rPr lang="en-US" b="0" i="0" dirty="0">
                <a:solidFill>
                  <a:srgbClr val="292929"/>
                </a:solidFill>
                <a:effectLst/>
                <a:latin typeface="source-serif-pro"/>
              </a:rPr>
              <a:t>In Simpler words, Sum-of-within-Cluster variance of original data set for different values of k to Sum-of-within-cluster variance of reference data set (null reference data set of uniform distribution) of corresponding values of k is compared to find the ideal </a:t>
            </a:r>
            <a:r>
              <a:rPr lang="en-US" b="0" i="1" dirty="0">
                <a:solidFill>
                  <a:srgbClr val="292929"/>
                </a:solidFill>
                <a:effectLst/>
                <a:latin typeface="source-serif-pro"/>
              </a:rPr>
              <a:t>k</a:t>
            </a:r>
            <a:r>
              <a:rPr lang="en-US" b="0" i="0" dirty="0">
                <a:solidFill>
                  <a:srgbClr val="292929"/>
                </a:solidFill>
                <a:effectLst/>
                <a:latin typeface="source-serif-pro"/>
              </a:rPr>
              <a:t> value where ‘deviation’ or ‘Gap’ between two is highest. As Gap statistic quantifies this deviation, More the Gap statistic means more the deviation.</a:t>
            </a:r>
          </a:p>
        </p:txBody>
      </p:sp>
      <p:pic>
        <p:nvPicPr>
          <p:cNvPr id="4098" name="Picture 2">
            <a:extLst>
              <a:ext uri="{FF2B5EF4-FFF2-40B4-BE49-F238E27FC236}">
                <a16:creationId xmlns:a16="http://schemas.microsoft.com/office/drawing/2014/main" id="{29799B06-E2FA-2131-3B7C-117515A8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856" y="5385553"/>
            <a:ext cx="1979824" cy="13828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289EEDD-5A34-6879-60B3-E9BC0E625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826" y="2663072"/>
            <a:ext cx="1414021" cy="10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6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79E9B6-39C8-A48D-2B77-B4A903667A51}"/>
              </a:ext>
            </a:extLst>
          </p:cNvPr>
          <p:cNvSpPr/>
          <p:nvPr/>
        </p:nvSpPr>
        <p:spPr>
          <a:xfrm>
            <a:off x="263951" y="197963"/>
            <a:ext cx="3063711" cy="5561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CLUSTERING QUALITY</a:t>
            </a:r>
          </a:p>
        </p:txBody>
      </p:sp>
      <p:sp>
        <p:nvSpPr>
          <p:cNvPr id="3" name="TextBox 2">
            <a:extLst>
              <a:ext uri="{FF2B5EF4-FFF2-40B4-BE49-F238E27FC236}">
                <a16:creationId xmlns:a16="http://schemas.microsoft.com/office/drawing/2014/main" id="{FBB9DEB3-F34E-69CB-2DDA-4E3931B4F90E}"/>
              </a:ext>
            </a:extLst>
          </p:cNvPr>
          <p:cNvSpPr txBox="1"/>
          <p:nvPr/>
        </p:nvSpPr>
        <p:spPr>
          <a:xfrm>
            <a:off x="263951" y="1018095"/>
            <a:ext cx="11613822" cy="563231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92929"/>
                </a:solidFill>
                <a:effectLst/>
                <a:latin typeface="source-serif-pro"/>
              </a:rPr>
              <a:t>Ideal clustering is characterized by minimal intra cluster distance and maximal inter cluster distance.</a:t>
            </a:r>
          </a:p>
          <a:p>
            <a:pPr marL="285750" indent="-285750">
              <a:buFont typeface="Arial" panose="020B0604020202020204" pitchFamily="34" charset="0"/>
              <a:buChar char="•"/>
            </a:pPr>
            <a:r>
              <a:rPr lang="en-US" b="0" i="1" dirty="0">
                <a:solidFill>
                  <a:srgbClr val="292929"/>
                </a:solidFill>
                <a:effectLst/>
                <a:latin typeface="source-serif-pro"/>
              </a:rPr>
              <a:t>Extrinsic Measures</a:t>
            </a:r>
            <a:r>
              <a:rPr lang="en-US" b="0" i="0" dirty="0">
                <a:solidFill>
                  <a:srgbClr val="292929"/>
                </a:solidFill>
                <a:effectLst/>
                <a:latin typeface="source-serif-pro"/>
              </a:rPr>
              <a:t> which require ground truth labels. Examples are Adjusted Rand index, Fowlkes-Mallows scores, Mutual information based scores, Homogeneity, Completeness and V-measure.</a:t>
            </a:r>
          </a:p>
          <a:p>
            <a:pPr marL="285750" indent="-285750">
              <a:buFont typeface="Arial" panose="020B0604020202020204" pitchFamily="34" charset="0"/>
              <a:buChar char="•"/>
            </a:pPr>
            <a:r>
              <a:rPr lang="en-US" dirty="0"/>
              <a:t> </a:t>
            </a:r>
            <a:r>
              <a:rPr lang="en-US" i="1" dirty="0">
                <a:effectLst/>
              </a:rPr>
              <a:t>Intrinsic Measures </a:t>
            </a:r>
            <a:r>
              <a:rPr lang="en-US" dirty="0"/>
              <a:t>that does not require ground truth labels. Some of the clustering performance measures are Silhouette Coefficient etc.</a:t>
            </a:r>
          </a:p>
          <a:p>
            <a:pPr marL="285750" indent="-285750">
              <a:buFont typeface="Arial" panose="020B0604020202020204" pitchFamily="34" charset="0"/>
              <a:buChar char="•"/>
            </a:pPr>
            <a:r>
              <a:rPr lang="en-US" dirty="0">
                <a:solidFill>
                  <a:srgbClr val="292929"/>
                </a:solidFill>
                <a:highlight>
                  <a:srgbClr val="FFFF00"/>
                </a:highlight>
                <a:latin typeface="source-serif-pro"/>
              </a:rPr>
              <a:t>EXTRINSIC MEASURES : </a:t>
            </a:r>
            <a:r>
              <a:rPr lang="en-US" dirty="0" err="1">
                <a:solidFill>
                  <a:srgbClr val="292929"/>
                </a:solidFill>
                <a:highlight>
                  <a:srgbClr val="FFFF00"/>
                </a:highlight>
                <a:latin typeface="source-serif-pro"/>
              </a:rPr>
              <a:t>reqr</a:t>
            </a:r>
            <a:r>
              <a:rPr lang="en-US" dirty="0">
                <a:solidFill>
                  <a:srgbClr val="292929"/>
                </a:solidFill>
                <a:highlight>
                  <a:srgbClr val="FFFF00"/>
                </a:highlight>
                <a:latin typeface="source-serif-pro"/>
              </a:rPr>
              <a:t> actual classification</a:t>
            </a:r>
          </a:p>
          <a:p>
            <a:pPr marL="342900" indent="-342900">
              <a:buFont typeface="+mj-lt"/>
              <a:buAutoNum type="arabicPeriod"/>
            </a:pPr>
            <a:r>
              <a:rPr lang="en-US" dirty="0">
                <a:solidFill>
                  <a:srgbClr val="292929"/>
                </a:solidFill>
                <a:highlight>
                  <a:srgbClr val="FFFF00"/>
                </a:highlight>
                <a:latin typeface="source-serif-pro"/>
              </a:rPr>
              <a:t>RAND INDEX </a:t>
            </a:r>
            <a:r>
              <a:rPr lang="en-US" dirty="0">
                <a:solidFill>
                  <a:srgbClr val="292929"/>
                </a:solidFill>
                <a:latin typeface="source-serif-pro"/>
              </a:rPr>
              <a:t>: </a:t>
            </a:r>
            <a:r>
              <a:rPr lang="en-US" b="1" i="0" dirty="0">
                <a:solidFill>
                  <a:srgbClr val="212529"/>
                </a:solidFill>
                <a:effectLst/>
                <a:latin typeface="-apple-system"/>
              </a:rPr>
              <a:t>Rand index</a:t>
            </a:r>
            <a:r>
              <a:rPr lang="en-US" b="0" i="0" dirty="0">
                <a:solidFill>
                  <a:srgbClr val="212529"/>
                </a:solidFill>
                <a:effectLst/>
                <a:latin typeface="-apple-system"/>
              </a:rPr>
              <a:t> is a function that measures the </a:t>
            </a:r>
            <a:r>
              <a:rPr lang="en-US" b="1" i="0" dirty="0">
                <a:solidFill>
                  <a:srgbClr val="212529"/>
                </a:solidFill>
                <a:effectLst/>
                <a:latin typeface="-apple-system"/>
              </a:rPr>
              <a:t>similarity</a:t>
            </a:r>
            <a:r>
              <a:rPr lang="en-US" b="0" i="0" dirty="0">
                <a:solidFill>
                  <a:srgbClr val="212529"/>
                </a:solidFill>
                <a:effectLst/>
                <a:latin typeface="-apple-system"/>
              </a:rPr>
              <a:t> of the two assignments GIVE THE TRUE VALUE , THE VALUE WE GET. IT WILL COMPARE AND TELL</a:t>
            </a:r>
          </a:p>
          <a:p>
            <a:r>
              <a:rPr lang="en-US" dirty="0">
                <a:solidFill>
                  <a:srgbClr val="212529"/>
                </a:solidFill>
                <a:latin typeface="-apple-system"/>
              </a:rPr>
              <a:t>	a : no of pairs that belong to same cluster </a:t>
            </a:r>
          </a:p>
          <a:p>
            <a:pPr lvl="1"/>
            <a:r>
              <a:rPr lang="en-US" dirty="0">
                <a:solidFill>
                  <a:srgbClr val="212529"/>
                </a:solidFill>
                <a:latin typeface="-apple-system"/>
              </a:rPr>
              <a:t>              and are in same cluster</a:t>
            </a:r>
          </a:p>
          <a:p>
            <a:pPr lvl="1"/>
            <a:r>
              <a:rPr lang="en-US" dirty="0">
                <a:solidFill>
                  <a:srgbClr val="212529"/>
                </a:solidFill>
                <a:latin typeface="-apple-system"/>
              </a:rPr>
              <a:t>	b : no of pairs that belong to diff cluster </a:t>
            </a:r>
          </a:p>
          <a:p>
            <a:pPr lvl="1"/>
            <a:r>
              <a:rPr lang="en-US" dirty="0">
                <a:solidFill>
                  <a:srgbClr val="212529"/>
                </a:solidFill>
                <a:latin typeface="-apple-system"/>
              </a:rPr>
              <a:t>	    and are in diff cluster</a:t>
            </a:r>
          </a:p>
          <a:p>
            <a:pPr marL="285750" indent="-285750">
              <a:buFont typeface="Arial" panose="020B0604020202020204" pitchFamily="34" charset="0"/>
              <a:buChar char="•"/>
            </a:pPr>
            <a:r>
              <a:rPr lang="en-US" dirty="0">
                <a:solidFill>
                  <a:srgbClr val="212529"/>
                </a:solidFill>
                <a:highlight>
                  <a:srgbClr val="FFFF00"/>
                </a:highlight>
                <a:latin typeface="-apple-system"/>
              </a:rPr>
              <a:t>INTRINSIC MEASURES :</a:t>
            </a:r>
          </a:p>
          <a:p>
            <a:pPr marL="342900" indent="-342900">
              <a:buFont typeface="+mj-lt"/>
              <a:buAutoNum type="arabicPeriod"/>
            </a:pPr>
            <a:r>
              <a:rPr lang="en-US" dirty="0">
                <a:solidFill>
                  <a:srgbClr val="212529"/>
                </a:solidFill>
                <a:highlight>
                  <a:srgbClr val="FFFF00"/>
                </a:highlight>
                <a:latin typeface="-apple-system"/>
              </a:rPr>
              <a:t>SILHOUTTE COEFFICIENT </a:t>
            </a:r>
            <a:r>
              <a:rPr lang="en-US" dirty="0">
                <a:solidFill>
                  <a:srgbClr val="212529"/>
                </a:solidFill>
                <a:latin typeface="-apple-system"/>
              </a:rPr>
              <a:t>: </a:t>
            </a:r>
            <a:r>
              <a:rPr lang="en-US" b="0" i="0" dirty="0">
                <a:solidFill>
                  <a:srgbClr val="212529"/>
                </a:solidFill>
                <a:effectLst/>
                <a:latin typeface="-apple-system"/>
              </a:rPr>
              <a:t> Higher Silhouette Coefficient score relates to a model with better defined clusters.</a:t>
            </a:r>
            <a:endParaRPr lang="en-US" dirty="0">
              <a:solidFill>
                <a:srgbClr val="292929"/>
              </a:solidFill>
              <a:latin typeface="source-serif-pro"/>
            </a:endParaRPr>
          </a:p>
          <a:p>
            <a:pPr algn="l"/>
            <a:r>
              <a:rPr lang="en-US" b="1" i="0" dirty="0">
                <a:solidFill>
                  <a:srgbClr val="212529"/>
                </a:solidFill>
                <a:effectLst/>
                <a:latin typeface="-apple-system"/>
              </a:rPr>
              <a:t>a</a:t>
            </a:r>
            <a:r>
              <a:rPr lang="en-US" b="0" i="0" dirty="0">
                <a:solidFill>
                  <a:srgbClr val="212529"/>
                </a:solidFill>
                <a:effectLst/>
                <a:latin typeface="-apple-system"/>
              </a:rPr>
              <a:t>: The mean distance between a sample and all other points in the same class.</a:t>
            </a:r>
          </a:p>
          <a:p>
            <a:pPr algn="l"/>
            <a:r>
              <a:rPr lang="en-US" b="1" i="0" dirty="0">
                <a:solidFill>
                  <a:srgbClr val="212529"/>
                </a:solidFill>
                <a:effectLst/>
                <a:latin typeface="-apple-system"/>
              </a:rPr>
              <a:t>b</a:t>
            </a:r>
            <a:r>
              <a:rPr lang="en-US" b="0" i="0" dirty="0">
                <a:solidFill>
                  <a:srgbClr val="212529"/>
                </a:solidFill>
                <a:effectLst/>
                <a:latin typeface="-apple-system"/>
              </a:rPr>
              <a:t>: The mean distance between a sample and all other points in the </a:t>
            </a:r>
            <a:r>
              <a:rPr lang="en-US" b="0" i="1" dirty="0">
                <a:solidFill>
                  <a:srgbClr val="212529"/>
                </a:solidFill>
                <a:effectLst/>
                <a:latin typeface="-apple-system"/>
              </a:rPr>
              <a:t>next nearest cluster</a:t>
            </a:r>
            <a:r>
              <a:rPr lang="en-US" b="0" i="0" dirty="0">
                <a:solidFill>
                  <a:srgbClr val="212529"/>
                </a:solidFill>
                <a:effectLst/>
                <a:latin typeface="-apple-system"/>
              </a:rPr>
              <a:t>.</a:t>
            </a:r>
          </a:p>
          <a:p>
            <a:pPr algn="l">
              <a:buFont typeface="Arial" panose="020B0604020202020204" pitchFamily="34" charset="0"/>
              <a:buChar char="•"/>
            </a:pPr>
            <a:r>
              <a:rPr lang="en-US" b="0" i="0" dirty="0">
                <a:solidFill>
                  <a:srgbClr val="212529"/>
                </a:solidFill>
                <a:effectLst/>
                <a:latin typeface="-apple-system"/>
              </a:rPr>
              <a:t>The score is bounded between -1 for incorrect clustering and +1 for highly dense clustering. </a:t>
            </a:r>
            <a:r>
              <a:rPr lang="en-US" b="0" i="0" dirty="0">
                <a:solidFill>
                  <a:srgbClr val="212529"/>
                </a:solidFill>
                <a:effectLst/>
                <a:highlight>
                  <a:srgbClr val="FFFF00"/>
                </a:highlight>
                <a:latin typeface="-apple-system"/>
              </a:rPr>
              <a:t>Scores around zero indicate overlapping clusters.</a:t>
            </a:r>
          </a:p>
          <a:p>
            <a:pPr algn="l">
              <a:buFont typeface="Arial" panose="020B0604020202020204" pitchFamily="34" charset="0"/>
              <a:buChar char="•"/>
            </a:pPr>
            <a:r>
              <a:rPr lang="en-US" b="0" i="0" dirty="0">
                <a:solidFill>
                  <a:srgbClr val="212529"/>
                </a:solidFill>
                <a:effectLst/>
                <a:highlight>
                  <a:srgbClr val="FFFF00"/>
                </a:highlight>
                <a:latin typeface="-apple-system"/>
              </a:rPr>
              <a:t>The score is higher when clusters are dense and well separated, which relates to a standard concept of a cluster.</a:t>
            </a:r>
          </a:p>
          <a:p>
            <a:pPr algn="l">
              <a:buFont typeface="Arial" panose="020B0604020202020204" pitchFamily="34" charset="0"/>
              <a:buChar char="•"/>
            </a:pPr>
            <a:r>
              <a:rPr lang="en-US" b="0" i="0" dirty="0">
                <a:solidFill>
                  <a:srgbClr val="212529"/>
                </a:solidFill>
                <a:effectLst/>
                <a:highlight>
                  <a:srgbClr val="FFFF00"/>
                </a:highlight>
                <a:latin typeface="-apple-system"/>
              </a:rPr>
              <a:t>The score -1 show incorrect clustering</a:t>
            </a:r>
          </a:p>
        </p:txBody>
      </p:sp>
      <p:pic>
        <p:nvPicPr>
          <p:cNvPr id="5" name="Picture 4">
            <a:extLst>
              <a:ext uri="{FF2B5EF4-FFF2-40B4-BE49-F238E27FC236}">
                <a16:creationId xmlns:a16="http://schemas.microsoft.com/office/drawing/2014/main" id="{148996E0-B7D0-E59B-C5AF-F01C3E32A1EE}"/>
              </a:ext>
            </a:extLst>
          </p:cNvPr>
          <p:cNvPicPr>
            <a:picLocks noChangeAspect="1"/>
          </p:cNvPicPr>
          <p:nvPr/>
        </p:nvPicPr>
        <p:blipFill>
          <a:blip r:embed="rId2"/>
          <a:stretch>
            <a:fillRect/>
          </a:stretch>
        </p:blipFill>
        <p:spPr>
          <a:xfrm>
            <a:off x="5290998" y="2987192"/>
            <a:ext cx="5662949" cy="1435131"/>
          </a:xfrm>
          <a:prstGeom prst="rect">
            <a:avLst/>
          </a:prstGeom>
        </p:spPr>
      </p:pic>
      <p:pic>
        <p:nvPicPr>
          <p:cNvPr id="7" name="Picture 6">
            <a:extLst>
              <a:ext uri="{FF2B5EF4-FFF2-40B4-BE49-F238E27FC236}">
                <a16:creationId xmlns:a16="http://schemas.microsoft.com/office/drawing/2014/main" id="{770C90EF-8111-3C04-C422-72FC5D4A3712}"/>
              </a:ext>
            </a:extLst>
          </p:cNvPr>
          <p:cNvPicPr>
            <a:picLocks noChangeAspect="1"/>
          </p:cNvPicPr>
          <p:nvPr/>
        </p:nvPicPr>
        <p:blipFill>
          <a:blip r:embed="rId3"/>
          <a:stretch>
            <a:fillRect/>
          </a:stretch>
        </p:blipFill>
        <p:spPr>
          <a:xfrm>
            <a:off x="8746284" y="4919893"/>
            <a:ext cx="1510080" cy="528822"/>
          </a:xfrm>
          <a:prstGeom prst="rect">
            <a:avLst/>
          </a:prstGeom>
        </p:spPr>
      </p:pic>
    </p:spTree>
    <p:extLst>
      <p:ext uri="{BB962C8B-B14F-4D97-AF65-F5344CB8AC3E}">
        <p14:creationId xmlns:p14="http://schemas.microsoft.com/office/powerpoint/2010/main" val="5486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9F564E-9E74-E270-F05C-477C5A74DFB2}"/>
              </a:ext>
            </a:extLst>
          </p:cNvPr>
          <p:cNvSpPr txBox="1"/>
          <p:nvPr/>
        </p:nvSpPr>
        <p:spPr>
          <a:xfrm>
            <a:off x="197963" y="292231"/>
            <a:ext cx="11796074" cy="1200329"/>
          </a:xfrm>
          <a:prstGeom prst="rect">
            <a:avLst/>
          </a:prstGeom>
          <a:noFill/>
        </p:spPr>
        <p:txBody>
          <a:bodyPr wrap="square" rtlCol="0">
            <a:spAutoFit/>
          </a:bodyPr>
          <a:lstStyle/>
          <a:p>
            <a:r>
              <a:rPr lang="en-IN" b="1" dirty="0"/>
              <a:t>Linde Buzo Gray (LBG) </a:t>
            </a:r>
            <a:r>
              <a:rPr lang="en-IN" dirty="0"/>
              <a:t>:</a:t>
            </a:r>
          </a:p>
          <a:p>
            <a:r>
              <a:rPr lang="en-IN" dirty="0"/>
              <a:t>Used For Designing Codebook with minimum distortion and error.</a:t>
            </a:r>
          </a:p>
          <a:p>
            <a:r>
              <a:rPr lang="en-US" b="0" i="0" dirty="0">
                <a:solidFill>
                  <a:srgbClr val="273239"/>
                </a:solidFill>
                <a:effectLst/>
                <a:latin typeface="urw-din"/>
              </a:rPr>
              <a:t>It is an iterative procedure and the basic idea is to divide the group of training vectors and use it to find the most representative vector from one group</a:t>
            </a:r>
            <a:endParaRPr lang="en-IN" dirty="0"/>
          </a:p>
        </p:txBody>
      </p:sp>
      <p:pic>
        <p:nvPicPr>
          <p:cNvPr id="3074" name="Picture 2" descr="May be an image of text that says &quot;Find Centroid Yes split Centroid No m&lt;M Double Codebook size m=2'm Cluster Vector Find Centroid K Compute Distortion D No D'=D (D'-D)D&lt;a Yes Stop&quot;">
            <a:extLst>
              <a:ext uri="{FF2B5EF4-FFF2-40B4-BE49-F238E27FC236}">
                <a16:creationId xmlns:a16="http://schemas.microsoft.com/office/drawing/2014/main" id="{77FCB570-9D20-6057-F783-FA0F03F81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3" y="1585373"/>
            <a:ext cx="41814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0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1954</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Arial</vt:lpstr>
      <vt:lpstr>Calibri</vt:lpstr>
      <vt:lpstr>Calibri Light</vt:lpstr>
      <vt:lpstr>Linux Libertine</vt:lpstr>
      <vt:lpstr>Source Sans Pro</vt:lpstr>
      <vt:lpstr>source-serif-pro</vt:lpstr>
      <vt:lpstr>urw-din</vt:lpstr>
      <vt:lpstr>Wingdings</vt:lpstr>
      <vt:lpstr>Office Theme</vt:lpstr>
      <vt:lpstr>K-MEANS  LBG</vt:lpstr>
      <vt:lpstr>PowerPoint Presentation</vt:lpstr>
      <vt:lpstr>PowerPoint Presentation</vt:lpstr>
      <vt:lpstr>PowerPoint Presentation</vt:lpstr>
      <vt:lpstr>PowerPoint Presentation</vt:lpstr>
      <vt:lpstr>CLUSTERING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LBG</dc:title>
  <dc:creator>Naman Anand</dc:creator>
  <cp:lastModifiedBy>Naman Anand</cp:lastModifiedBy>
  <cp:revision>12</cp:revision>
  <dcterms:created xsi:type="dcterms:W3CDTF">2023-03-14T13:16:23Z</dcterms:created>
  <dcterms:modified xsi:type="dcterms:W3CDTF">2023-03-15T03:42:58Z</dcterms:modified>
</cp:coreProperties>
</file>