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6" r:id="rId9"/>
    <p:sldId id="269" r:id="rId10"/>
    <p:sldId id="270" r:id="rId11"/>
    <p:sldId id="271" r:id="rId12"/>
    <p:sldId id="259" r:id="rId13"/>
    <p:sldId id="272" r:id="rId14"/>
    <p:sldId id="274" r:id="rId15"/>
    <p:sldId id="275" r:id="rId16"/>
    <p:sldId id="268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2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3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2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8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33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2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8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3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E814EA-06FA-4D9F-AFED-2E01EFFF2E0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7FBBE3-29ED-4ED6-9B55-583D880C8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F916-749E-5881-4AAD-6DAD023C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186" y="351587"/>
            <a:ext cx="8825658" cy="2677648"/>
          </a:xfrm>
        </p:spPr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Red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Black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Tree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07ADB45-0AA8-83B1-9972-0D899471B0C0}"/>
              </a:ext>
            </a:extLst>
          </p:cNvPr>
          <p:cNvSpPr/>
          <p:nvPr/>
        </p:nvSpPr>
        <p:spPr>
          <a:xfrm>
            <a:off x="856267" y="952107"/>
            <a:ext cx="6194982" cy="3271102"/>
          </a:xfrm>
          <a:prstGeom prst="fram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447076-7F91-1D85-C73C-CEF52C239AB3}"/>
              </a:ext>
            </a:extLst>
          </p:cNvPr>
          <p:cNvSpPr/>
          <p:nvPr/>
        </p:nvSpPr>
        <p:spPr>
          <a:xfrm>
            <a:off x="7548498" y="3828766"/>
            <a:ext cx="3459637" cy="1897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NAMAN ANAND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200101070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CSE dept</a:t>
            </a:r>
          </a:p>
        </p:txBody>
      </p:sp>
    </p:spTree>
    <p:extLst>
      <p:ext uri="{BB962C8B-B14F-4D97-AF65-F5344CB8AC3E}">
        <p14:creationId xmlns:p14="http://schemas.microsoft.com/office/powerpoint/2010/main" val="144824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A6D-0AFE-D911-D5A2-0D80300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76" y="413408"/>
            <a:ext cx="3888386" cy="836629"/>
          </a:xfrm>
        </p:spPr>
        <p:txBody>
          <a:bodyPr/>
          <a:lstStyle/>
          <a:p>
            <a:r>
              <a:rPr lang="en-IN" dirty="0"/>
              <a:t>CASE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A1CE9-DD45-7C60-758D-EE766E3D1739}"/>
              </a:ext>
            </a:extLst>
          </p:cNvPr>
          <p:cNvSpPr/>
          <p:nvPr/>
        </p:nvSpPr>
        <p:spPr>
          <a:xfrm>
            <a:off x="1202090" y="2637585"/>
            <a:ext cx="3007151" cy="1735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IF X’s Uncle is BLACK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D23CEA-DDB1-216B-3EEB-66ECA65C5E10}"/>
              </a:ext>
            </a:extLst>
          </p:cNvPr>
          <p:cNvSpPr txBox="1">
            <a:spLocks/>
          </p:cNvSpPr>
          <p:nvPr/>
        </p:nvSpPr>
        <p:spPr bwMode="gray">
          <a:xfrm>
            <a:off x="2917767" y="2933308"/>
            <a:ext cx="3888386" cy="83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5318F-B023-BF80-6A73-30A0BAED596C}"/>
              </a:ext>
            </a:extLst>
          </p:cNvPr>
          <p:cNvSpPr txBox="1"/>
          <p:nvPr/>
        </p:nvSpPr>
        <p:spPr>
          <a:xfrm>
            <a:off x="6363093" y="1093509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SUB CASES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D5BEC-DDC4-A3A5-4333-1A57A99E4A35}"/>
              </a:ext>
            </a:extLst>
          </p:cNvPr>
          <p:cNvSpPr/>
          <p:nvPr/>
        </p:nvSpPr>
        <p:spPr>
          <a:xfrm>
            <a:off x="6608190" y="1696825"/>
            <a:ext cx="2535810" cy="94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Left Left case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E1CA9-E78C-7E06-F4D1-02CDAF87A810}"/>
              </a:ext>
            </a:extLst>
          </p:cNvPr>
          <p:cNvSpPr/>
          <p:nvPr/>
        </p:nvSpPr>
        <p:spPr>
          <a:xfrm>
            <a:off x="6603476" y="2948931"/>
            <a:ext cx="2535810" cy="94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Left Right case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DABCB-59A3-4394-DCD8-70F5755C1941}"/>
              </a:ext>
            </a:extLst>
          </p:cNvPr>
          <p:cNvSpPr/>
          <p:nvPr/>
        </p:nvSpPr>
        <p:spPr>
          <a:xfrm>
            <a:off x="6603476" y="4201038"/>
            <a:ext cx="2535810" cy="94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Right Right case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21583C-7C62-DB8A-12CF-0146B91EE538}"/>
              </a:ext>
            </a:extLst>
          </p:cNvPr>
          <p:cNvSpPr/>
          <p:nvPr/>
        </p:nvSpPr>
        <p:spPr>
          <a:xfrm>
            <a:off x="6603476" y="5420151"/>
            <a:ext cx="2535810" cy="94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Right Left case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6F608B9-092A-61B3-C763-E6A1BD6E3192}"/>
              </a:ext>
            </a:extLst>
          </p:cNvPr>
          <p:cNvSpPr/>
          <p:nvPr/>
        </p:nvSpPr>
        <p:spPr>
          <a:xfrm>
            <a:off x="4861960" y="3280528"/>
            <a:ext cx="860110" cy="7851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4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9350A-EFA6-7051-A4E0-F992AED3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2" y="1493781"/>
            <a:ext cx="7047531" cy="3870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3210BC-7526-C98F-BE3D-8147B21334F1}"/>
              </a:ext>
            </a:extLst>
          </p:cNvPr>
          <p:cNvSpPr/>
          <p:nvPr/>
        </p:nvSpPr>
        <p:spPr>
          <a:xfrm>
            <a:off x="7663992" y="1253766"/>
            <a:ext cx="2639505" cy="4883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SIMILIARLY DO FOR RIGHT RIGHT AND RIGHT LEFT SUBCASE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085F9-7415-C905-056F-8F7018846D9B}"/>
              </a:ext>
            </a:extLst>
          </p:cNvPr>
          <p:cNvSpPr/>
          <p:nvPr/>
        </p:nvSpPr>
        <p:spPr>
          <a:xfrm>
            <a:off x="3054285" y="2941163"/>
            <a:ext cx="1960775" cy="48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LEFT 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E17C3-0F62-5D2C-E05E-260A63AB5A8F}"/>
              </a:ext>
            </a:extLst>
          </p:cNvPr>
          <p:cNvSpPr/>
          <p:nvPr/>
        </p:nvSpPr>
        <p:spPr>
          <a:xfrm>
            <a:off x="3054285" y="5261728"/>
            <a:ext cx="1960775" cy="48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LEFT RIGHT</a:t>
            </a:r>
          </a:p>
        </p:txBody>
      </p:sp>
    </p:spTree>
    <p:extLst>
      <p:ext uri="{BB962C8B-B14F-4D97-AF65-F5344CB8AC3E}">
        <p14:creationId xmlns:p14="http://schemas.microsoft.com/office/powerpoint/2010/main" val="413857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A21E1-3224-7DE4-36D3-973F0378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21" y="2915939"/>
            <a:ext cx="8024555" cy="32159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ACD25-30E6-23CA-8B57-72714DF9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8" y="2337847"/>
            <a:ext cx="8943665" cy="3681953"/>
          </a:xfrm>
        </p:spPr>
        <p:txBody>
          <a:bodyPr/>
          <a:lstStyle/>
          <a:p>
            <a:r>
              <a:rPr lang="en-IN" dirty="0"/>
              <a:t>FOR IMPLEMENTATION OF ALL THE SUBCASES WE ARE USING THIS TWO OPERATIONS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26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709543-ABE1-135F-15BA-B3F0B5E48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" r="4936"/>
          <a:stretch/>
        </p:blipFill>
        <p:spPr>
          <a:xfrm>
            <a:off x="330314" y="210844"/>
            <a:ext cx="5184366" cy="3386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0518E4-B1B6-CDFF-E4DE-D7E43882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57" y="2089677"/>
            <a:ext cx="3909399" cy="41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3F50-5727-0C4E-F355-489CDBEE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36" y="1634937"/>
            <a:ext cx="4223934" cy="1794063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482E-EBBE-403B-175E-39DF28E3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2" y="4344038"/>
            <a:ext cx="10610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1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0AC4-5D66-F332-7357-5282693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in Red Black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1DAAC-1315-957D-9033-3BF44DDC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862" y="2603008"/>
            <a:ext cx="3924640" cy="20804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60C965-1796-1430-EB6E-2B7CFD74ED95}"/>
              </a:ext>
            </a:extLst>
          </p:cNvPr>
          <p:cNvSpPr/>
          <p:nvPr/>
        </p:nvSpPr>
        <p:spPr>
          <a:xfrm>
            <a:off x="6966408" y="820132"/>
            <a:ext cx="2639505" cy="1140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to Search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64479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E87-061E-E526-E6EC-D7AA2A65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D09C-D611-A72F-E1C7-3A0608B4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3" y="2477184"/>
            <a:ext cx="8228249" cy="41954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accompany deletion we first introduce a helper function RB-TRANSPLANT which moves the subtrees.</a:t>
            </a:r>
          </a:p>
          <a:p>
            <a:r>
              <a:rPr lang="en-US" dirty="0"/>
              <a:t>The responsibility of setting </a:t>
            </a:r>
            <a:r>
              <a:rPr lang="en-US" dirty="0" err="1"/>
              <a:t>v.left</a:t>
            </a:r>
            <a:r>
              <a:rPr lang="en-US" dirty="0"/>
              <a:t> and </a:t>
            </a:r>
            <a:r>
              <a:rPr lang="en-US" dirty="0" err="1"/>
              <a:t>v.right</a:t>
            </a:r>
            <a:r>
              <a:rPr lang="en-US" dirty="0"/>
              <a:t> solely depends on caller.</a:t>
            </a:r>
          </a:p>
          <a:p>
            <a:pPr marL="0" indent="0">
              <a:buNone/>
            </a:pPr>
            <a:r>
              <a:rPr lang="en-US" dirty="0"/>
              <a:t>When we want to delete node z and z has fewer than two children, then z is removed from the tree, and we want y to be z. When z has two children, then y should be z’s successor, and y moves into z’s position in the tree. We also remember y’s color before it is removed from or moved within the tree, and we keep track of the node x that moves into y’s original position in the tree, because node x might also cause violations of the red-black properties. After deleting node z, RB-DELETE calls an auxiliary procedure RB-DELETE-FIXUP, which changes colors and performs rotations to restore the red-black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7FA7-5A1B-2C6A-72B1-43A642C7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85" y="389274"/>
            <a:ext cx="2917837" cy="1875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C5CCC9-25D7-2324-91D0-B79711AF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769" y="1602236"/>
            <a:ext cx="3607679" cy="5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6436F-E881-D2D7-52C8-8C577ABE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47" y="1332496"/>
            <a:ext cx="932627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3FAF-B556-F369-866C-A271ACB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68" y="433633"/>
            <a:ext cx="8907699" cy="1246999"/>
          </a:xfrm>
        </p:spPr>
        <p:txBody>
          <a:bodyPr/>
          <a:lstStyle/>
          <a:p>
            <a:r>
              <a:rPr lang="en-IN" dirty="0"/>
              <a:t>Deletion Fix-up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B1EB6-1C0F-9B88-80E8-32CD8E87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02" y="1586364"/>
            <a:ext cx="5990296" cy="5117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5112B-CB6C-30EC-4605-4CE54A2D2E1F}"/>
              </a:ext>
            </a:extLst>
          </p:cNvPr>
          <p:cNvSpPr txBox="1"/>
          <p:nvPr/>
        </p:nvSpPr>
        <p:spPr>
          <a:xfrm>
            <a:off x="439917" y="2461454"/>
            <a:ext cx="4672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restores property 1,2 and 4. The goal of the while loop in lines 1–22 is to move the extra black up the tree until: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points to a red-and-black node, in which case we color x (singly) black in line 23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points to the root, in which case we simply “remove” the extra black;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performed suitable rotations and </a:t>
            </a:r>
            <a:r>
              <a:rPr lang="en-US" dirty="0" err="1"/>
              <a:t>recolourings</a:t>
            </a:r>
            <a:r>
              <a:rPr lang="en-US" dirty="0"/>
              <a:t>, we exit the loop.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Within the while loop, x always points to a </a:t>
            </a:r>
            <a:r>
              <a:rPr lang="en-US" dirty="0" err="1"/>
              <a:t>nonroot</a:t>
            </a:r>
            <a:r>
              <a:rPr lang="en-US" dirty="0"/>
              <a:t> doubly black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7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4825BE-D812-9AB4-3323-A6195048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58" y="605385"/>
            <a:ext cx="7700459" cy="595095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7AD16D-4090-75F0-A5E5-EFC01EE81453}"/>
              </a:ext>
            </a:extLst>
          </p:cNvPr>
          <p:cNvSpPr/>
          <p:nvPr/>
        </p:nvSpPr>
        <p:spPr>
          <a:xfrm>
            <a:off x="952107" y="2554664"/>
            <a:ext cx="1913641" cy="17439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 CASES :</a:t>
            </a:r>
          </a:p>
        </p:txBody>
      </p:sp>
    </p:spTree>
    <p:extLst>
      <p:ext uri="{BB962C8B-B14F-4D97-AF65-F5344CB8AC3E}">
        <p14:creationId xmlns:p14="http://schemas.microsoft.com/office/powerpoint/2010/main" val="2371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646C6-FEB8-EA68-B79E-BD564C7410B2}"/>
              </a:ext>
            </a:extLst>
          </p:cNvPr>
          <p:cNvSpPr/>
          <p:nvPr/>
        </p:nvSpPr>
        <p:spPr>
          <a:xfrm>
            <a:off x="4705546" y="282804"/>
            <a:ext cx="2780907" cy="145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 Black Tree Properties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5FB11A-B571-519B-651C-A02DE7FABFCE}"/>
              </a:ext>
            </a:extLst>
          </p:cNvPr>
          <p:cNvCxnSpPr>
            <a:cxnSpLocks/>
          </p:cNvCxnSpPr>
          <p:nvPr/>
        </p:nvCxnSpPr>
        <p:spPr>
          <a:xfrm flipH="1">
            <a:off x="1982771" y="1734532"/>
            <a:ext cx="2722775" cy="114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6A21D3-F32B-72E7-F657-473FBB5F9A9B}"/>
              </a:ext>
            </a:extLst>
          </p:cNvPr>
          <p:cNvCxnSpPr>
            <a:cxnSpLocks/>
          </p:cNvCxnSpPr>
          <p:nvPr/>
        </p:nvCxnSpPr>
        <p:spPr>
          <a:xfrm flipH="1">
            <a:off x="4487159" y="1734531"/>
            <a:ext cx="914400" cy="1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7A840-BD71-A08F-F5F5-5B986B71BB97}"/>
              </a:ext>
            </a:extLst>
          </p:cNvPr>
          <p:cNvCxnSpPr/>
          <p:nvPr/>
        </p:nvCxnSpPr>
        <p:spPr>
          <a:xfrm>
            <a:off x="6787299" y="1734532"/>
            <a:ext cx="0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7D7DD3-BEEA-18D3-5461-C5D6ACC0FF1C}"/>
              </a:ext>
            </a:extLst>
          </p:cNvPr>
          <p:cNvCxnSpPr/>
          <p:nvPr/>
        </p:nvCxnSpPr>
        <p:spPr>
          <a:xfrm>
            <a:off x="6787299" y="1734531"/>
            <a:ext cx="0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E8453A-5002-4D10-313F-D652F90892D3}"/>
              </a:ext>
            </a:extLst>
          </p:cNvPr>
          <p:cNvCxnSpPr/>
          <p:nvPr/>
        </p:nvCxnSpPr>
        <p:spPr>
          <a:xfrm>
            <a:off x="7486453" y="1734531"/>
            <a:ext cx="2722776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5CA22B5-AC36-90D7-7268-307FCBBD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1" y="2978869"/>
            <a:ext cx="2778080" cy="1451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A855E1-44AD-64E9-53C6-4058DD8DB17E}"/>
              </a:ext>
            </a:extLst>
          </p:cNvPr>
          <p:cNvSpPr txBox="1"/>
          <p:nvPr/>
        </p:nvSpPr>
        <p:spPr>
          <a:xfrm>
            <a:off x="593731" y="4637988"/>
            <a:ext cx="246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Root : Always </a:t>
            </a:r>
            <a:r>
              <a:rPr lang="en-IN" b="1" u="sng" dirty="0">
                <a:highlight>
                  <a:srgbClr val="FFFF00"/>
                </a:highlight>
              </a:rPr>
              <a:t>Black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E813DA-BD28-B076-2519-30551168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50" y="2978869"/>
            <a:ext cx="3064771" cy="16541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4C3AFE-0B05-A323-A708-5B6A7C6C9EEA}"/>
              </a:ext>
            </a:extLst>
          </p:cNvPr>
          <p:cNvSpPr txBox="1"/>
          <p:nvPr/>
        </p:nvSpPr>
        <p:spPr>
          <a:xfrm>
            <a:off x="3180368" y="4637988"/>
            <a:ext cx="26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Leaf Node : Always </a:t>
            </a:r>
            <a:r>
              <a:rPr lang="en-IN" b="1" u="sng" dirty="0">
                <a:highlight>
                  <a:srgbClr val="FFFF00"/>
                </a:highlight>
              </a:rPr>
              <a:t>Black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F1F29C-360B-EE0B-C30F-7A216481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39" y="2875174"/>
            <a:ext cx="1951857" cy="14475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0F386D-2C5A-2116-D659-6A561F01EF5E}"/>
              </a:ext>
            </a:extLst>
          </p:cNvPr>
          <p:cNvSpPr txBox="1"/>
          <p:nvPr/>
        </p:nvSpPr>
        <p:spPr>
          <a:xfrm>
            <a:off x="6374132" y="4499488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Red Node :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Always have black children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9D80FF-FA39-3021-2B60-8DF4D033CA4D}"/>
              </a:ext>
            </a:extLst>
          </p:cNvPr>
          <p:cNvSpPr/>
          <p:nvPr/>
        </p:nvSpPr>
        <p:spPr>
          <a:xfrm>
            <a:off x="9426804" y="2978869"/>
            <a:ext cx="2045617" cy="1319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Depth Property : Path from node to leaf has same no of 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black nodes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728FC-E8C3-3112-F568-902BE04EEA5B}"/>
              </a:ext>
            </a:extLst>
          </p:cNvPr>
          <p:cNvSpPr txBox="1"/>
          <p:nvPr/>
        </p:nvSpPr>
        <p:spPr>
          <a:xfrm>
            <a:off x="311085" y="5476973"/>
            <a:ext cx="1142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red-black color is meant for </a:t>
            </a:r>
            <a:r>
              <a:rPr lang="en-US" b="0" i="0" dirty="0">
                <a:effectLst/>
                <a:highlight>
                  <a:srgbClr val="FFFF00"/>
                </a:highlight>
                <a:latin typeface="euclid_circular_a"/>
              </a:rPr>
              <a:t>balancing the tree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limitations put on the node colors ensure that any simple path from the </a:t>
            </a:r>
            <a:r>
              <a:rPr lang="en-US" b="0" i="0" dirty="0">
                <a:effectLst/>
                <a:highlight>
                  <a:srgbClr val="FF00FF"/>
                </a:highlight>
                <a:latin typeface="euclid_circular_a"/>
              </a:rPr>
              <a:t>root to a leaf is not more than twice as long as any other such path. It helps in maintaining the self-balancing property of the red-black tree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20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AE83-AAE2-4851-4AEE-064AC86D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AB16-73EA-5CA5-0200-A7001E3E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RB-DELETE-FIXUP takes O(log n) time and performs at most three rotations, and the overall time for RB-DELETE is therefore also O(log 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00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D4A5C9-DEF8-C6D6-4211-C7B9216F93AB}"/>
              </a:ext>
            </a:extLst>
          </p:cNvPr>
          <p:cNvSpPr/>
          <p:nvPr/>
        </p:nvSpPr>
        <p:spPr>
          <a:xfrm>
            <a:off x="1480008" y="329938"/>
            <a:ext cx="7899662" cy="13386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Red and Black Tree Use :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B16088-261C-4ED4-3CFA-AB8CBDE075D6}"/>
              </a:ext>
            </a:extLst>
          </p:cNvPr>
          <p:cNvSpPr/>
          <p:nvPr/>
        </p:nvSpPr>
        <p:spPr>
          <a:xfrm>
            <a:off x="1545996" y="2092751"/>
            <a:ext cx="3082565" cy="25735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why do we require a Red-Black tree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AVL is also a height-balanced tree?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47D17-1E8C-CA10-29D1-DFDB9B346EA4}"/>
              </a:ext>
            </a:extLst>
          </p:cNvPr>
          <p:cNvSpPr/>
          <p:nvPr/>
        </p:nvSpPr>
        <p:spPr>
          <a:xfrm>
            <a:off x="5517823" y="1970202"/>
            <a:ext cx="4091233" cy="21021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Red-Black tree is used because the AVL tree requires many rotations when the tree is large, whereas the Red-Black tree requires a maximum of two rotations to balance the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6E43A-DBF7-7071-E079-514E0DD5037C}"/>
              </a:ext>
            </a:extLst>
          </p:cNvPr>
          <p:cNvSpPr/>
          <p:nvPr/>
        </p:nvSpPr>
        <p:spPr>
          <a:xfrm>
            <a:off x="5517823" y="4270342"/>
            <a:ext cx="6048865" cy="21021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AVL tree is strictly balanced, while the Red-Black tree is not completely height-balanced. So, the AVL tree is more balanced than the Red-Black tree, but the Red-Black tree guarantees O(log2n) time for all operations like insertion, deletion, and searching.</a:t>
            </a:r>
          </a:p>
        </p:txBody>
      </p:sp>
    </p:spTree>
    <p:extLst>
      <p:ext uri="{BB962C8B-B14F-4D97-AF65-F5344CB8AC3E}">
        <p14:creationId xmlns:p14="http://schemas.microsoft.com/office/powerpoint/2010/main" val="410922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4DF6285-90C4-CEB1-0D56-2AEAF18DBC10}"/>
              </a:ext>
            </a:extLst>
          </p:cNvPr>
          <p:cNvSpPr/>
          <p:nvPr/>
        </p:nvSpPr>
        <p:spPr>
          <a:xfrm>
            <a:off x="9803875" y="754144"/>
            <a:ext cx="1489435" cy="14328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29F4B-AE17-D538-DDF3-BEE087C2529A}"/>
              </a:ext>
            </a:extLst>
          </p:cNvPr>
          <p:cNvSpPr txBox="1"/>
          <p:nvPr/>
        </p:nvSpPr>
        <p:spPr>
          <a:xfrm>
            <a:off x="10133815" y="2340279"/>
            <a:ext cx="1348034" cy="20313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Left Ptr </a:t>
            </a:r>
          </a:p>
          <a:p>
            <a:r>
              <a:rPr lang="en-IN" dirty="0"/>
              <a:t>Right Ptr</a:t>
            </a:r>
          </a:p>
          <a:p>
            <a:r>
              <a:rPr lang="en-IN" dirty="0"/>
              <a:t>Parent Ptr</a:t>
            </a:r>
          </a:p>
          <a:p>
            <a:r>
              <a:rPr lang="en-IN" dirty="0"/>
              <a:t>Colour</a:t>
            </a:r>
          </a:p>
          <a:p>
            <a:r>
              <a:rPr lang="en-IN" dirty="0"/>
              <a:t>Data</a:t>
            </a:r>
          </a:p>
          <a:p>
            <a:r>
              <a:rPr lang="en-IN" dirty="0"/>
              <a:t>isLeaf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1372-7861-3C0B-3A5B-D010B8B23668}"/>
              </a:ext>
            </a:extLst>
          </p:cNvPr>
          <p:cNvSpPr/>
          <p:nvPr/>
        </p:nvSpPr>
        <p:spPr>
          <a:xfrm>
            <a:off x="414779" y="1876303"/>
            <a:ext cx="2224726" cy="14796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Class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A113F-49B1-FF9E-CFD0-D6709C8E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575864"/>
            <a:ext cx="626832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FABE-1D6D-DB8E-85BC-F770D15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D2FA-F0F0-CE6B-DFD6-35DBB16B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INSERTION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FCB82-D771-3D61-2FEE-1FF943A6B676}"/>
              </a:ext>
            </a:extLst>
          </p:cNvPr>
          <p:cNvSpPr/>
          <p:nvPr/>
        </p:nvSpPr>
        <p:spPr>
          <a:xfrm>
            <a:off x="5552388" y="1593130"/>
            <a:ext cx="4732255" cy="3252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have Two Operations To fix up Red Black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1A464-812D-7668-3052-2C9C2A12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48" y="3911060"/>
            <a:ext cx="2626864" cy="23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A6D-0AFE-D911-D5A2-0D80300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96" y="1288131"/>
            <a:ext cx="3888386" cy="836629"/>
          </a:xfrm>
        </p:spPr>
        <p:txBody>
          <a:bodyPr/>
          <a:lstStyle/>
          <a:p>
            <a:r>
              <a:rPr lang="en-IN" dirty="0"/>
              <a:t>Step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A1CE9-DD45-7C60-758D-EE766E3D1739}"/>
              </a:ext>
            </a:extLst>
          </p:cNvPr>
          <p:cNvSpPr/>
          <p:nvPr/>
        </p:nvSpPr>
        <p:spPr>
          <a:xfrm>
            <a:off x="1315211" y="2673152"/>
            <a:ext cx="3007151" cy="1735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ADDITION LIKE BINARY TREE : RED NODE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D23CEA-DDB1-216B-3EEB-66ECA65C5E10}"/>
              </a:ext>
            </a:extLst>
          </p:cNvPr>
          <p:cNvSpPr txBox="1">
            <a:spLocks/>
          </p:cNvSpPr>
          <p:nvPr/>
        </p:nvSpPr>
        <p:spPr bwMode="gray">
          <a:xfrm>
            <a:off x="2917767" y="2933308"/>
            <a:ext cx="3888386" cy="83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36ED6-1DC1-F8F8-16A7-503E6FD8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38" y="1228114"/>
            <a:ext cx="3071126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3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A6D-0AFE-D911-D5A2-0D80300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96" y="1288131"/>
            <a:ext cx="3888386" cy="836629"/>
          </a:xfrm>
        </p:spPr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A1CE9-DD45-7C60-758D-EE766E3D1739}"/>
              </a:ext>
            </a:extLst>
          </p:cNvPr>
          <p:cNvSpPr/>
          <p:nvPr/>
        </p:nvSpPr>
        <p:spPr>
          <a:xfrm>
            <a:off x="1315211" y="2673152"/>
            <a:ext cx="3007151" cy="1735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IF IT IS ROOT CHANGE ITS COLOR TO BLACK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D23CEA-DDB1-216B-3EEB-66ECA65C5E10}"/>
              </a:ext>
            </a:extLst>
          </p:cNvPr>
          <p:cNvSpPr txBox="1">
            <a:spLocks/>
          </p:cNvSpPr>
          <p:nvPr/>
        </p:nvSpPr>
        <p:spPr bwMode="gray">
          <a:xfrm>
            <a:off x="2917767" y="2933308"/>
            <a:ext cx="3888386" cy="83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A6D-0AFE-D911-D5A2-0D80300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96" y="1288131"/>
            <a:ext cx="3888386" cy="836629"/>
          </a:xfrm>
        </p:spPr>
        <p:txBody>
          <a:bodyPr/>
          <a:lstStyle/>
          <a:p>
            <a:r>
              <a:rPr lang="en-IN" dirty="0"/>
              <a:t>Step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A1CE9-DD45-7C60-758D-EE766E3D1739}"/>
              </a:ext>
            </a:extLst>
          </p:cNvPr>
          <p:cNvSpPr/>
          <p:nvPr/>
        </p:nvSpPr>
        <p:spPr>
          <a:xfrm>
            <a:off x="1315211" y="2673152"/>
            <a:ext cx="3007151" cy="1735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NOW DO FOLLOWING UNTIL COLOR OF ITS PARENT IS BLACK OR IT IS NOT ROOT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D23CEA-DDB1-216B-3EEB-66ECA65C5E10}"/>
              </a:ext>
            </a:extLst>
          </p:cNvPr>
          <p:cNvSpPr txBox="1">
            <a:spLocks/>
          </p:cNvSpPr>
          <p:nvPr/>
        </p:nvSpPr>
        <p:spPr bwMode="gray">
          <a:xfrm>
            <a:off x="2917767" y="2933308"/>
            <a:ext cx="3888386" cy="83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0D32D1-6852-66B3-9126-5FC487952D54}"/>
              </a:ext>
            </a:extLst>
          </p:cNvPr>
          <p:cNvSpPr/>
          <p:nvPr/>
        </p:nvSpPr>
        <p:spPr>
          <a:xfrm>
            <a:off x="6578167" y="2835111"/>
            <a:ext cx="2696066" cy="118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0A380-95D4-603D-8DE3-AE61FC6911FD}"/>
              </a:ext>
            </a:extLst>
          </p:cNvPr>
          <p:cNvSpPr txBox="1"/>
          <p:nvPr/>
        </p:nvSpPr>
        <p:spPr>
          <a:xfrm>
            <a:off x="7077788" y="2748642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4450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A6D-0AFE-D911-D5A2-0D80300C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76" y="413408"/>
            <a:ext cx="3888386" cy="836629"/>
          </a:xfrm>
        </p:spPr>
        <p:txBody>
          <a:bodyPr/>
          <a:lstStyle/>
          <a:p>
            <a:r>
              <a:rPr lang="en-IN" dirty="0"/>
              <a:t>CASE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A1CE9-DD45-7C60-758D-EE766E3D1739}"/>
              </a:ext>
            </a:extLst>
          </p:cNvPr>
          <p:cNvSpPr/>
          <p:nvPr/>
        </p:nvSpPr>
        <p:spPr>
          <a:xfrm>
            <a:off x="1315211" y="2034270"/>
            <a:ext cx="3007151" cy="1735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IF X’s Uncle is 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D23CEA-DDB1-216B-3EEB-66ECA65C5E10}"/>
              </a:ext>
            </a:extLst>
          </p:cNvPr>
          <p:cNvSpPr txBox="1">
            <a:spLocks/>
          </p:cNvSpPr>
          <p:nvPr/>
        </p:nvSpPr>
        <p:spPr bwMode="gray">
          <a:xfrm>
            <a:off x="2917767" y="2933308"/>
            <a:ext cx="3888386" cy="83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61F5F7-1763-F49F-85F8-04D0B9C8D6FE}"/>
              </a:ext>
            </a:extLst>
          </p:cNvPr>
          <p:cNvSpPr/>
          <p:nvPr/>
        </p:nvSpPr>
        <p:spPr>
          <a:xfrm>
            <a:off x="4322362" y="316510"/>
            <a:ext cx="3888386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 THE COLOR OF ITS PARENT AND UNCLE AS BLACK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042550-5F82-690B-26AF-C0F206C3B5FD}"/>
              </a:ext>
            </a:extLst>
          </p:cNvPr>
          <p:cNvSpPr/>
          <p:nvPr/>
        </p:nvSpPr>
        <p:spPr>
          <a:xfrm>
            <a:off x="4584040" y="3543621"/>
            <a:ext cx="3888386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 COLOR OF ITS GRANDPARENT TO RED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93CBD48-52F9-3F3D-FDE9-619337E7573F}"/>
              </a:ext>
            </a:extLst>
          </p:cNvPr>
          <p:cNvSpPr/>
          <p:nvPr/>
        </p:nvSpPr>
        <p:spPr>
          <a:xfrm>
            <a:off x="7402313" y="1866004"/>
            <a:ext cx="377072" cy="444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4ECC1E-C6EA-18A6-A9A3-924FC105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82" y="1755030"/>
            <a:ext cx="5898608" cy="1735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F259CA-1202-E7B3-67CB-A2FFA1CB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5" y="4938716"/>
            <a:ext cx="6080725" cy="16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47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486</TotalTime>
  <Words>628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euclid_circular_a</vt:lpstr>
      <vt:lpstr>inter-bold</vt:lpstr>
      <vt:lpstr>inter-regular</vt:lpstr>
      <vt:lpstr>Wingdings</vt:lpstr>
      <vt:lpstr>Wingdings 3</vt:lpstr>
      <vt:lpstr>Ion Boardroom</vt:lpstr>
      <vt:lpstr>Red Black Tree </vt:lpstr>
      <vt:lpstr>PowerPoint Presentation</vt:lpstr>
      <vt:lpstr>PowerPoint Presentation</vt:lpstr>
      <vt:lpstr>PowerPoint Presentation</vt:lpstr>
      <vt:lpstr>IMPLEMENTATION</vt:lpstr>
      <vt:lpstr>Step 1</vt:lpstr>
      <vt:lpstr>Step 2</vt:lpstr>
      <vt:lpstr>Step 3</vt:lpstr>
      <vt:lpstr>CASE 1</vt:lpstr>
      <vt:lpstr>CASE 1</vt:lpstr>
      <vt:lpstr>PowerPoint Presentation</vt:lpstr>
      <vt:lpstr>PowerPoint Presentation</vt:lpstr>
      <vt:lpstr>PowerPoint Presentation</vt:lpstr>
      <vt:lpstr>Time Complexity</vt:lpstr>
      <vt:lpstr>Search in Red Black Tree</vt:lpstr>
      <vt:lpstr>DELETION</vt:lpstr>
      <vt:lpstr>PowerPoint Presentation</vt:lpstr>
      <vt:lpstr>Deletion Fix-up :</vt:lpstr>
      <vt:lpstr>PowerPoint Presentation</vt:lpstr>
      <vt:lpstr>TIME COMPLEXITY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</dc:title>
  <dc:creator>Naman Anand</dc:creator>
  <cp:lastModifiedBy>Naman Anand</cp:lastModifiedBy>
  <cp:revision>8</cp:revision>
  <dcterms:created xsi:type="dcterms:W3CDTF">2023-04-15T19:48:03Z</dcterms:created>
  <dcterms:modified xsi:type="dcterms:W3CDTF">2023-04-18T17:24:22Z</dcterms:modified>
</cp:coreProperties>
</file>