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65" r:id="rId2"/>
    <p:sldId id="266" r:id="rId3"/>
    <p:sldId id="257" r:id="rId4"/>
    <p:sldId id="259" r:id="rId5"/>
    <p:sldId id="260" r:id="rId6"/>
    <p:sldId id="261" r:id="rId7"/>
    <p:sldId id="262" r:id="rId8"/>
    <p:sldId id="269" r:id="rId9"/>
    <p:sldId id="291" r:id="rId10"/>
    <p:sldId id="293" r:id="rId11"/>
    <p:sldId id="295" r:id="rId12"/>
    <p:sldId id="298" r:id="rId13"/>
    <p:sldId id="29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A4F4CF7E-0E4A-4ABE-8483-054DCDD8F1BB}" type="datetimeFigureOut">
              <a:rPr lang="en-IN" smtClean="0"/>
              <a:t>18-04-2023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EBD4359F-D68F-4608-8873-B40562F32C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1865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4CF7E-0E4A-4ABE-8483-054DCDD8F1BB}" type="datetimeFigureOut">
              <a:rPr lang="en-IN" smtClean="0"/>
              <a:t>18-04-2023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4359F-D68F-4608-8873-B40562F32C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73587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4CF7E-0E4A-4ABE-8483-054DCDD8F1BB}" type="datetimeFigureOut">
              <a:rPr lang="en-IN" smtClean="0"/>
              <a:t>18-04-2023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4359F-D68F-4608-8873-B40562F32C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78588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4CF7E-0E4A-4ABE-8483-054DCDD8F1BB}" type="datetimeFigureOut">
              <a:rPr lang="en-IN" smtClean="0"/>
              <a:t>18-04-2023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4359F-D68F-4608-8873-B40562F32C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54258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4CF7E-0E4A-4ABE-8483-054DCDD8F1BB}" type="datetimeFigureOut">
              <a:rPr lang="en-IN" smtClean="0"/>
              <a:t>18-04-2023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4359F-D68F-4608-8873-B40562F32C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72508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4CF7E-0E4A-4ABE-8483-054DCDD8F1BB}" type="datetimeFigureOut">
              <a:rPr lang="en-IN" smtClean="0"/>
              <a:t>18-04-2023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4359F-D68F-4608-8873-B40562F32C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95040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4CF7E-0E4A-4ABE-8483-054DCDD8F1BB}" type="datetimeFigureOut">
              <a:rPr lang="en-IN" smtClean="0"/>
              <a:t>18-04-2023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4359F-D68F-4608-8873-B40562F32C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85604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A4F4CF7E-0E4A-4ABE-8483-054DCDD8F1BB}" type="datetimeFigureOut">
              <a:rPr lang="en-IN" smtClean="0"/>
              <a:t>18-04-2023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4359F-D68F-4608-8873-B40562F32C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5477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A4F4CF7E-0E4A-4ABE-8483-054DCDD8F1BB}" type="datetimeFigureOut">
              <a:rPr lang="en-IN" smtClean="0"/>
              <a:t>18-04-2023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4359F-D68F-4608-8873-B40562F32C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54393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4CF7E-0E4A-4ABE-8483-054DCDD8F1BB}" type="datetimeFigureOut">
              <a:rPr lang="en-IN" smtClean="0"/>
              <a:t>18-04-2023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4359F-D68F-4608-8873-B40562F32C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04854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4CF7E-0E4A-4ABE-8483-054DCDD8F1BB}" type="datetimeFigureOut">
              <a:rPr lang="en-IN" smtClean="0"/>
              <a:t>18-04-2023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4359F-D68F-4608-8873-B40562F32C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99593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4CF7E-0E4A-4ABE-8483-054DCDD8F1BB}" type="datetimeFigureOut">
              <a:rPr lang="en-IN" smtClean="0"/>
              <a:t>18-04-2023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4359F-D68F-4608-8873-B40562F32C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3135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4CF7E-0E4A-4ABE-8483-054DCDD8F1BB}" type="datetimeFigureOut">
              <a:rPr lang="en-IN" smtClean="0"/>
              <a:t>18-04-2023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4359F-D68F-4608-8873-B40562F32C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7954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4CF7E-0E4A-4ABE-8483-054DCDD8F1BB}" type="datetimeFigureOut">
              <a:rPr lang="en-IN" smtClean="0"/>
              <a:t>18-04-2023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4359F-D68F-4608-8873-B40562F32C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20607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4CF7E-0E4A-4ABE-8483-054DCDD8F1BB}" type="datetimeFigureOut">
              <a:rPr lang="en-IN" smtClean="0"/>
              <a:t>18-04-2023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4359F-D68F-4608-8873-B40562F32C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4868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4CF7E-0E4A-4ABE-8483-054DCDD8F1BB}" type="datetimeFigureOut">
              <a:rPr lang="en-IN" smtClean="0"/>
              <a:t>18-04-2023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4359F-D68F-4608-8873-B40562F32C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19294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4CF7E-0E4A-4ABE-8483-054DCDD8F1BB}" type="datetimeFigureOut">
              <a:rPr lang="en-IN" smtClean="0"/>
              <a:t>18-04-2023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4359F-D68F-4608-8873-B40562F32C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9832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A4F4CF7E-0E4A-4ABE-8483-054DCDD8F1BB}" type="datetimeFigureOut">
              <a:rPr lang="en-IN" smtClean="0"/>
              <a:t>18-04-2023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EBD4359F-D68F-4608-8873-B40562F32C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9661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AF916-749E-5881-4AAD-6DAD023CEC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7186" y="351587"/>
            <a:ext cx="8825658" cy="2677648"/>
          </a:xfrm>
        </p:spPr>
        <p:txBody>
          <a:bodyPr/>
          <a:lstStyle/>
          <a:p>
            <a:r>
              <a:rPr lang="en-IN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Strongly Connected Components</a:t>
            </a:r>
          </a:p>
        </p:txBody>
      </p:sp>
      <p:sp>
        <p:nvSpPr>
          <p:cNvPr id="6" name="Frame 5">
            <a:extLst>
              <a:ext uri="{FF2B5EF4-FFF2-40B4-BE49-F238E27FC236}">
                <a16:creationId xmlns:a16="http://schemas.microsoft.com/office/drawing/2014/main" id="{E07ADB45-0AA8-83B1-9972-0D899471B0C0}"/>
              </a:ext>
            </a:extLst>
          </p:cNvPr>
          <p:cNvSpPr/>
          <p:nvPr/>
        </p:nvSpPr>
        <p:spPr>
          <a:xfrm>
            <a:off x="893974" y="820132"/>
            <a:ext cx="8919329" cy="3186260"/>
          </a:xfrm>
          <a:prstGeom prst="frame">
            <a:avLst/>
          </a:prstGeom>
          <a:solidFill>
            <a:schemeClr val="bg1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F447076-7F91-1D85-C73C-CEF52C239AB3}"/>
              </a:ext>
            </a:extLst>
          </p:cNvPr>
          <p:cNvSpPr/>
          <p:nvPr/>
        </p:nvSpPr>
        <p:spPr>
          <a:xfrm>
            <a:off x="4366181" y="4345012"/>
            <a:ext cx="3459637" cy="189723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IN" b="1" dirty="0">
                <a:ln/>
                <a:solidFill>
                  <a:schemeClr val="accent3"/>
                </a:solidFill>
              </a:rPr>
              <a:t>NAMAN ANAND</a:t>
            </a:r>
          </a:p>
          <a:p>
            <a:pPr algn="ctr"/>
            <a:r>
              <a:rPr lang="en-IN" b="1" dirty="0">
                <a:ln/>
                <a:solidFill>
                  <a:schemeClr val="accent3"/>
                </a:solidFill>
              </a:rPr>
              <a:t>200101070</a:t>
            </a:r>
          </a:p>
          <a:p>
            <a:pPr algn="ctr"/>
            <a:r>
              <a:rPr lang="en-IN" b="1" dirty="0">
                <a:ln/>
                <a:solidFill>
                  <a:schemeClr val="accent3"/>
                </a:solidFill>
              </a:rPr>
              <a:t>CSE dept</a:t>
            </a:r>
          </a:p>
        </p:txBody>
      </p:sp>
    </p:spTree>
    <p:extLst>
      <p:ext uri="{BB962C8B-B14F-4D97-AF65-F5344CB8AC3E}">
        <p14:creationId xmlns:p14="http://schemas.microsoft.com/office/powerpoint/2010/main" val="14482473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7B07D-DB48-6D8B-5F17-F6C2FF801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Transpose the graph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AAE9DE2-7847-4E3B-58CB-E1023C8B2B6F}"/>
              </a:ext>
            </a:extLst>
          </p:cNvPr>
          <p:cNvGrpSpPr/>
          <p:nvPr/>
        </p:nvGrpSpPr>
        <p:grpSpPr>
          <a:xfrm>
            <a:off x="2485356" y="3553652"/>
            <a:ext cx="6856711" cy="2246784"/>
            <a:chOff x="6954982" y="4289136"/>
            <a:chExt cx="4013188" cy="1315028"/>
          </a:xfrm>
          <a:solidFill>
            <a:schemeClr val="accent1"/>
          </a:solidFill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DCD87E5B-B087-5B14-23C0-91A3637615B3}"/>
                </a:ext>
              </a:extLst>
            </p:cNvPr>
            <p:cNvSpPr/>
            <p:nvPr/>
          </p:nvSpPr>
          <p:spPr>
            <a:xfrm>
              <a:off x="6954982" y="4294909"/>
              <a:ext cx="452582" cy="443346"/>
            </a:xfrm>
            <a:prstGeom prst="ellipse">
              <a:avLst/>
            </a:prstGeom>
            <a:grp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21828D30-5991-CD7D-F753-D364705F4E83}"/>
                </a:ext>
              </a:extLst>
            </p:cNvPr>
            <p:cNvSpPr/>
            <p:nvPr/>
          </p:nvSpPr>
          <p:spPr>
            <a:xfrm>
              <a:off x="7852063" y="4289136"/>
              <a:ext cx="452582" cy="443346"/>
            </a:xfrm>
            <a:prstGeom prst="ellipse">
              <a:avLst/>
            </a:prstGeom>
            <a:grp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3E522F71-1729-CFDB-D173-E3691BD90846}"/>
                </a:ext>
              </a:extLst>
            </p:cNvPr>
            <p:cNvSpPr/>
            <p:nvPr/>
          </p:nvSpPr>
          <p:spPr>
            <a:xfrm>
              <a:off x="7852063" y="5160818"/>
              <a:ext cx="452582" cy="443346"/>
            </a:xfrm>
            <a:prstGeom prst="ellipse">
              <a:avLst/>
            </a:prstGeom>
            <a:grp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2221732C-1679-0065-3945-64E19AC14C06}"/>
                </a:ext>
              </a:extLst>
            </p:cNvPr>
            <p:cNvSpPr/>
            <p:nvPr/>
          </p:nvSpPr>
          <p:spPr>
            <a:xfrm>
              <a:off x="6954982" y="5160818"/>
              <a:ext cx="452582" cy="443346"/>
            </a:xfrm>
            <a:prstGeom prst="ellipse">
              <a:avLst/>
            </a:prstGeom>
            <a:grp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DB285D7B-6DD4-0CCF-73C0-3AD194232DA9}"/>
                </a:ext>
              </a:extLst>
            </p:cNvPr>
            <p:cNvSpPr/>
            <p:nvPr/>
          </p:nvSpPr>
          <p:spPr>
            <a:xfrm>
              <a:off x="8749144" y="5160818"/>
              <a:ext cx="452582" cy="443346"/>
            </a:xfrm>
            <a:prstGeom prst="ellipse">
              <a:avLst/>
            </a:prstGeom>
            <a:grp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34C5DFE3-6C41-9661-0914-8CEC73355A19}"/>
                </a:ext>
              </a:extLst>
            </p:cNvPr>
            <p:cNvSpPr/>
            <p:nvPr/>
          </p:nvSpPr>
          <p:spPr>
            <a:xfrm>
              <a:off x="9632366" y="5160818"/>
              <a:ext cx="452582" cy="443346"/>
            </a:xfrm>
            <a:prstGeom prst="ellipse">
              <a:avLst/>
            </a:prstGeom>
            <a:grp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6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2DA07534-8D81-192B-34BF-2C4E671ED27D}"/>
                </a:ext>
              </a:extLst>
            </p:cNvPr>
            <p:cNvSpPr/>
            <p:nvPr/>
          </p:nvSpPr>
          <p:spPr>
            <a:xfrm>
              <a:off x="9179784" y="4289136"/>
              <a:ext cx="452582" cy="443346"/>
            </a:xfrm>
            <a:prstGeom prst="ellipse">
              <a:avLst/>
            </a:prstGeom>
            <a:grp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9804905-6E29-7999-BC58-2E407F9016BB}"/>
                </a:ext>
              </a:extLst>
            </p:cNvPr>
            <p:cNvSpPr/>
            <p:nvPr/>
          </p:nvSpPr>
          <p:spPr>
            <a:xfrm>
              <a:off x="10515588" y="5160818"/>
              <a:ext cx="452582" cy="443346"/>
            </a:xfrm>
            <a:prstGeom prst="ellipse">
              <a:avLst/>
            </a:prstGeom>
            <a:grp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7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B1B54E27-2E97-51A0-2310-73E9A4E65B50}"/>
                </a:ext>
              </a:extLst>
            </p:cNvPr>
            <p:cNvCxnSpPr>
              <a:cxnSpLocks/>
              <a:stCxn id="6" idx="2"/>
              <a:endCxn id="5" idx="6"/>
            </p:cNvCxnSpPr>
            <p:nvPr/>
          </p:nvCxnSpPr>
          <p:spPr>
            <a:xfrm flipH="1">
              <a:off x="7407564" y="4510809"/>
              <a:ext cx="444499" cy="5773"/>
            </a:xfrm>
            <a:prstGeom prst="straightConnector1">
              <a:avLst/>
            </a:prstGeom>
            <a:grpFill/>
            <a:ln w="5715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037EB260-3581-2B1A-8DA6-9AD65CF6CCD1}"/>
                </a:ext>
              </a:extLst>
            </p:cNvPr>
            <p:cNvCxnSpPr>
              <a:cxnSpLocks/>
              <a:stCxn id="5" idx="4"/>
              <a:endCxn id="8" idx="0"/>
            </p:cNvCxnSpPr>
            <p:nvPr/>
          </p:nvCxnSpPr>
          <p:spPr>
            <a:xfrm>
              <a:off x="7181273" y="4738255"/>
              <a:ext cx="0" cy="422564"/>
            </a:xfrm>
            <a:prstGeom prst="straightConnector1">
              <a:avLst/>
            </a:prstGeom>
            <a:grpFill/>
            <a:ln w="5715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4F94E8E6-4461-C9F9-8909-3F1DC214F9C8}"/>
                </a:ext>
              </a:extLst>
            </p:cNvPr>
            <p:cNvCxnSpPr>
              <a:cxnSpLocks/>
              <a:stCxn id="7" idx="0"/>
              <a:endCxn id="6" idx="4"/>
            </p:cNvCxnSpPr>
            <p:nvPr/>
          </p:nvCxnSpPr>
          <p:spPr>
            <a:xfrm flipV="1">
              <a:off x="8078354" y="4732482"/>
              <a:ext cx="0" cy="428336"/>
            </a:xfrm>
            <a:prstGeom prst="straightConnector1">
              <a:avLst/>
            </a:prstGeom>
            <a:grpFill/>
            <a:ln w="5715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D06CC0EF-4F67-F429-77AD-61176163AE1A}"/>
                </a:ext>
              </a:extLst>
            </p:cNvPr>
            <p:cNvCxnSpPr>
              <a:cxnSpLocks/>
              <a:stCxn id="8" idx="6"/>
            </p:cNvCxnSpPr>
            <p:nvPr/>
          </p:nvCxnSpPr>
          <p:spPr>
            <a:xfrm>
              <a:off x="7407564" y="5382491"/>
              <a:ext cx="526525" cy="0"/>
            </a:xfrm>
            <a:prstGeom prst="straightConnector1">
              <a:avLst/>
            </a:prstGeom>
            <a:grpFill/>
            <a:ln w="5715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44F846AE-05F6-D602-35CD-79BB15312637}"/>
                </a:ext>
              </a:extLst>
            </p:cNvPr>
            <p:cNvCxnSpPr>
              <a:cxnSpLocks/>
              <a:stCxn id="9" idx="2"/>
              <a:endCxn id="7" idx="6"/>
            </p:cNvCxnSpPr>
            <p:nvPr/>
          </p:nvCxnSpPr>
          <p:spPr>
            <a:xfrm flipH="1">
              <a:off x="8304645" y="5382491"/>
              <a:ext cx="444499" cy="0"/>
            </a:xfrm>
            <a:prstGeom prst="straightConnector1">
              <a:avLst/>
            </a:prstGeom>
            <a:grpFill/>
            <a:ln w="5715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7CA68B8B-33CA-E840-D496-E777B11E6A7E}"/>
                </a:ext>
              </a:extLst>
            </p:cNvPr>
            <p:cNvCxnSpPr>
              <a:cxnSpLocks/>
              <a:stCxn id="11" idx="3"/>
              <a:endCxn id="9" idx="0"/>
            </p:cNvCxnSpPr>
            <p:nvPr/>
          </p:nvCxnSpPr>
          <p:spPr>
            <a:xfrm flipH="1">
              <a:off x="8975435" y="4667555"/>
              <a:ext cx="270628" cy="493263"/>
            </a:xfrm>
            <a:prstGeom prst="straightConnector1">
              <a:avLst/>
            </a:prstGeom>
            <a:grpFill/>
            <a:ln w="5715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6783E889-68B8-FEB9-93B8-546ED9DAC646}"/>
                </a:ext>
              </a:extLst>
            </p:cNvPr>
            <p:cNvCxnSpPr>
              <a:cxnSpLocks/>
              <a:stCxn id="9" idx="6"/>
              <a:endCxn id="10" idx="2"/>
            </p:cNvCxnSpPr>
            <p:nvPr/>
          </p:nvCxnSpPr>
          <p:spPr>
            <a:xfrm>
              <a:off x="9201726" y="5382491"/>
              <a:ext cx="430640" cy="0"/>
            </a:xfrm>
            <a:prstGeom prst="straightConnector1">
              <a:avLst/>
            </a:prstGeom>
            <a:grpFill/>
            <a:ln w="5715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E59232F1-DA81-F6FF-5052-CC0CC1792C99}"/>
                </a:ext>
              </a:extLst>
            </p:cNvPr>
            <p:cNvCxnSpPr>
              <a:cxnSpLocks/>
              <a:stCxn id="10" idx="0"/>
              <a:endCxn id="11" idx="5"/>
            </p:cNvCxnSpPr>
            <p:nvPr/>
          </p:nvCxnSpPr>
          <p:spPr>
            <a:xfrm flipH="1" flipV="1">
              <a:off x="9566087" y="4667555"/>
              <a:ext cx="292570" cy="493263"/>
            </a:xfrm>
            <a:prstGeom prst="straightConnector1">
              <a:avLst/>
            </a:prstGeom>
            <a:grpFill/>
            <a:ln w="5715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2AAB49E2-19D1-9132-315B-2406C61DFD55}"/>
                </a:ext>
              </a:extLst>
            </p:cNvPr>
            <p:cNvCxnSpPr>
              <a:cxnSpLocks/>
              <a:stCxn id="12" idx="2"/>
              <a:endCxn id="10" idx="6"/>
            </p:cNvCxnSpPr>
            <p:nvPr/>
          </p:nvCxnSpPr>
          <p:spPr>
            <a:xfrm flipH="1">
              <a:off x="10084948" y="5382491"/>
              <a:ext cx="430640" cy="0"/>
            </a:xfrm>
            <a:prstGeom prst="straightConnector1">
              <a:avLst/>
            </a:prstGeom>
            <a:grpFill/>
            <a:ln w="5715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013721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7B07D-DB48-6D8B-5F17-F6C2FF801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DFS on the Transpose Graph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456D87-E91F-6B10-E026-8C58B059C7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3" y="2409540"/>
            <a:ext cx="8761413" cy="1264324"/>
          </a:xfrm>
        </p:spPr>
        <p:txBody>
          <a:bodyPr/>
          <a:lstStyle/>
          <a:p>
            <a:r>
              <a:rPr lang="en-US" b="0" i="0" dirty="0">
                <a:effectLst/>
                <a:latin typeface="euclid_circular_a"/>
              </a:rPr>
              <a:t>Start from the top vertex of the stack. Traverse through all of its child vertices. </a:t>
            </a:r>
          </a:p>
          <a:p>
            <a:r>
              <a:rPr lang="en-US" b="0" i="0" dirty="0">
                <a:effectLst/>
                <a:latin typeface="euclid_circular_a"/>
              </a:rPr>
              <a:t>Once the already visited vertex is reached, one strongly connected component is formed.</a:t>
            </a:r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AAE9DE2-7847-4E3B-58CB-E1023C8B2B6F}"/>
              </a:ext>
            </a:extLst>
          </p:cNvPr>
          <p:cNvGrpSpPr/>
          <p:nvPr/>
        </p:nvGrpSpPr>
        <p:grpSpPr>
          <a:xfrm>
            <a:off x="3421727" y="3429000"/>
            <a:ext cx="4407296" cy="1444168"/>
            <a:chOff x="6954982" y="4289136"/>
            <a:chExt cx="4013188" cy="1315028"/>
          </a:xfrm>
          <a:solidFill>
            <a:schemeClr val="accent1"/>
          </a:solidFill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DCD87E5B-B087-5B14-23C0-91A3637615B3}"/>
                </a:ext>
              </a:extLst>
            </p:cNvPr>
            <p:cNvSpPr/>
            <p:nvPr/>
          </p:nvSpPr>
          <p:spPr>
            <a:xfrm>
              <a:off x="6954982" y="4294909"/>
              <a:ext cx="452582" cy="443346"/>
            </a:xfrm>
            <a:prstGeom prst="ellipse">
              <a:avLst/>
            </a:prstGeom>
            <a:solidFill>
              <a:srgbClr val="C00000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21828D30-5991-CD7D-F753-D364705F4E83}"/>
                </a:ext>
              </a:extLst>
            </p:cNvPr>
            <p:cNvSpPr/>
            <p:nvPr/>
          </p:nvSpPr>
          <p:spPr>
            <a:xfrm>
              <a:off x="7852063" y="4289136"/>
              <a:ext cx="452582" cy="443346"/>
            </a:xfrm>
            <a:prstGeom prst="ellipse">
              <a:avLst/>
            </a:prstGeom>
            <a:solidFill>
              <a:srgbClr val="C00000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3E522F71-1729-CFDB-D173-E3691BD90846}"/>
                </a:ext>
              </a:extLst>
            </p:cNvPr>
            <p:cNvSpPr/>
            <p:nvPr/>
          </p:nvSpPr>
          <p:spPr>
            <a:xfrm>
              <a:off x="7852063" y="5160818"/>
              <a:ext cx="452582" cy="443346"/>
            </a:xfrm>
            <a:prstGeom prst="ellipse">
              <a:avLst/>
            </a:prstGeom>
            <a:solidFill>
              <a:srgbClr val="C00000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2221732C-1679-0065-3945-64E19AC14C06}"/>
                </a:ext>
              </a:extLst>
            </p:cNvPr>
            <p:cNvSpPr/>
            <p:nvPr/>
          </p:nvSpPr>
          <p:spPr>
            <a:xfrm>
              <a:off x="6954982" y="5160818"/>
              <a:ext cx="452582" cy="443346"/>
            </a:xfrm>
            <a:prstGeom prst="ellipse">
              <a:avLst/>
            </a:prstGeom>
            <a:solidFill>
              <a:srgbClr val="C00000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DB285D7B-6DD4-0CCF-73C0-3AD194232DA9}"/>
                </a:ext>
              </a:extLst>
            </p:cNvPr>
            <p:cNvSpPr/>
            <p:nvPr/>
          </p:nvSpPr>
          <p:spPr>
            <a:xfrm>
              <a:off x="8749144" y="5160818"/>
              <a:ext cx="452582" cy="443346"/>
            </a:xfrm>
            <a:prstGeom prst="ellipse">
              <a:avLst/>
            </a:prstGeom>
            <a:grp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34C5DFE3-6C41-9661-0914-8CEC73355A19}"/>
                </a:ext>
              </a:extLst>
            </p:cNvPr>
            <p:cNvSpPr/>
            <p:nvPr/>
          </p:nvSpPr>
          <p:spPr>
            <a:xfrm>
              <a:off x="9632366" y="5160818"/>
              <a:ext cx="452582" cy="443346"/>
            </a:xfrm>
            <a:prstGeom prst="ellipse">
              <a:avLst/>
            </a:prstGeom>
            <a:grp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6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2DA07534-8D81-192B-34BF-2C4E671ED27D}"/>
                </a:ext>
              </a:extLst>
            </p:cNvPr>
            <p:cNvSpPr/>
            <p:nvPr/>
          </p:nvSpPr>
          <p:spPr>
            <a:xfrm>
              <a:off x="9179784" y="4289136"/>
              <a:ext cx="452582" cy="443346"/>
            </a:xfrm>
            <a:prstGeom prst="ellipse">
              <a:avLst/>
            </a:prstGeom>
            <a:grp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9804905-6E29-7999-BC58-2E407F9016BB}"/>
                </a:ext>
              </a:extLst>
            </p:cNvPr>
            <p:cNvSpPr/>
            <p:nvPr/>
          </p:nvSpPr>
          <p:spPr>
            <a:xfrm>
              <a:off x="10515588" y="5160818"/>
              <a:ext cx="452582" cy="443346"/>
            </a:xfrm>
            <a:prstGeom prst="ellipse">
              <a:avLst/>
            </a:prstGeom>
            <a:grp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7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B1B54E27-2E97-51A0-2310-73E9A4E65B50}"/>
                </a:ext>
              </a:extLst>
            </p:cNvPr>
            <p:cNvCxnSpPr>
              <a:cxnSpLocks/>
              <a:stCxn id="6" idx="2"/>
              <a:endCxn id="5" idx="6"/>
            </p:cNvCxnSpPr>
            <p:nvPr/>
          </p:nvCxnSpPr>
          <p:spPr>
            <a:xfrm flipH="1">
              <a:off x="7407564" y="4510809"/>
              <a:ext cx="444499" cy="5773"/>
            </a:xfrm>
            <a:prstGeom prst="straightConnector1">
              <a:avLst/>
            </a:prstGeom>
            <a:grpFill/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037EB260-3581-2B1A-8DA6-9AD65CF6CCD1}"/>
                </a:ext>
              </a:extLst>
            </p:cNvPr>
            <p:cNvCxnSpPr>
              <a:cxnSpLocks/>
              <a:stCxn id="5" idx="4"/>
              <a:endCxn id="8" idx="0"/>
            </p:cNvCxnSpPr>
            <p:nvPr/>
          </p:nvCxnSpPr>
          <p:spPr>
            <a:xfrm>
              <a:off x="7181273" y="4738255"/>
              <a:ext cx="0" cy="422564"/>
            </a:xfrm>
            <a:prstGeom prst="straightConnector1">
              <a:avLst/>
            </a:prstGeom>
            <a:grpFill/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4F94E8E6-4461-C9F9-8909-3F1DC214F9C8}"/>
                </a:ext>
              </a:extLst>
            </p:cNvPr>
            <p:cNvCxnSpPr>
              <a:cxnSpLocks/>
              <a:stCxn id="7" idx="0"/>
              <a:endCxn id="6" idx="4"/>
            </p:cNvCxnSpPr>
            <p:nvPr/>
          </p:nvCxnSpPr>
          <p:spPr>
            <a:xfrm flipV="1">
              <a:off x="8078354" y="4732482"/>
              <a:ext cx="0" cy="428336"/>
            </a:xfrm>
            <a:prstGeom prst="straightConnector1">
              <a:avLst/>
            </a:prstGeom>
            <a:grpFill/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D06CC0EF-4F67-F429-77AD-61176163AE1A}"/>
                </a:ext>
              </a:extLst>
            </p:cNvPr>
            <p:cNvCxnSpPr>
              <a:cxnSpLocks/>
              <a:stCxn id="8" idx="6"/>
              <a:endCxn id="7" idx="2"/>
            </p:cNvCxnSpPr>
            <p:nvPr/>
          </p:nvCxnSpPr>
          <p:spPr>
            <a:xfrm>
              <a:off x="7407564" y="5382491"/>
              <a:ext cx="444499" cy="0"/>
            </a:xfrm>
            <a:prstGeom prst="straightConnector1">
              <a:avLst/>
            </a:prstGeom>
            <a:grpFill/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44F846AE-05F6-D602-35CD-79BB15312637}"/>
                </a:ext>
              </a:extLst>
            </p:cNvPr>
            <p:cNvCxnSpPr>
              <a:cxnSpLocks/>
              <a:stCxn id="9" idx="2"/>
              <a:endCxn id="7" idx="6"/>
            </p:cNvCxnSpPr>
            <p:nvPr/>
          </p:nvCxnSpPr>
          <p:spPr>
            <a:xfrm flipH="1">
              <a:off x="8304645" y="5382491"/>
              <a:ext cx="444499" cy="0"/>
            </a:xfrm>
            <a:prstGeom prst="straightConnector1">
              <a:avLst/>
            </a:prstGeom>
            <a:grpFill/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7CA68B8B-33CA-E840-D496-E777B11E6A7E}"/>
                </a:ext>
              </a:extLst>
            </p:cNvPr>
            <p:cNvCxnSpPr>
              <a:cxnSpLocks/>
              <a:stCxn id="11" idx="3"/>
              <a:endCxn id="9" idx="0"/>
            </p:cNvCxnSpPr>
            <p:nvPr/>
          </p:nvCxnSpPr>
          <p:spPr>
            <a:xfrm flipH="1">
              <a:off x="8975435" y="4667555"/>
              <a:ext cx="270628" cy="493263"/>
            </a:xfrm>
            <a:prstGeom prst="straightConnector1">
              <a:avLst/>
            </a:prstGeom>
            <a:grpFill/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6783E889-68B8-FEB9-93B8-546ED9DAC646}"/>
                </a:ext>
              </a:extLst>
            </p:cNvPr>
            <p:cNvCxnSpPr>
              <a:cxnSpLocks/>
              <a:stCxn id="9" idx="6"/>
              <a:endCxn id="10" idx="2"/>
            </p:cNvCxnSpPr>
            <p:nvPr/>
          </p:nvCxnSpPr>
          <p:spPr>
            <a:xfrm>
              <a:off x="9201726" y="5382491"/>
              <a:ext cx="430640" cy="0"/>
            </a:xfrm>
            <a:prstGeom prst="straightConnector1">
              <a:avLst/>
            </a:prstGeom>
            <a:grpFill/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E59232F1-DA81-F6FF-5052-CC0CC1792C99}"/>
                </a:ext>
              </a:extLst>
            </p:cNvPr>
            <p:cNvCxnSpPr>
              <a:cxnSpLocks/>
              <a:stCxn id="10" idx="0"/>
              <a:endCxn id="11" idx="5"/>
            </p:cNvCxnSpPr>
            <p:nvPr/>
          </p:nvCxnSpPr>
          <p:spPr>
            <a:xfrm flipH="1" flipV="1">
              <a:off x="9566087" y="4667555"/>
              <a:ext cx="292570" cy="493263"/>
            </a:xfrm>
            <a:prstGeom prst="straightConnector1">
              <a:avLst/>
            </a:prstGeom>
            <a:grpFill/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2AAB49E2-19D1-9132-315B-2406C61DFD55}"/>
                </a:ext>
              </a:extLst>
            </p:cNvPr>
            <p:cNvCxnSpPr>
              <a:cxnSpLocks/>
              <a:stCxn id="12" idx="2"/>
              <a:endCxn id="10" idx="6"/>
            </p:cNvCxnSpPr>
            <p:nvPr/>
          </p:nvCxnSpPr>
          <p:spPr>
            <a:xfrm flipH="1">
              <a:off x="10084948" y="5382491"/>
              <a:ext cx="430640" cy="0"/>
            </a:xfrm>
            <a:prstGeom prst="straightConnector1">
              <a:avLst/>
            </a:prstGeom>
            <a:grpFill/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2" name="Table 22">
            <a:extLst>
              <a:ext uri="{FF2B5EF4-FFF2-40B4-BE49-F238E27FC236}">
                <a16:creationId xmlns:a16="http://schemas.microsoft.com/office/drawing/2014/main" id="{78FE66F1-5E15-21BF-FB5B-13BC6D0DB98A}"/>
              </a:ext>
            </a:extLst>
          </p:cNvPr>
          <p:cNvGraphicFramePr>
            <a:graphicFrameLocks noGrp="1"/>
          </p:cNvGraphicFramePr>
          <p:nvPr/>
        </p:nvGraphicFramePr>
        <p:xfrm>
          <a:off x="3670240" y="5069235"/>
          <a:ext cx="4137040" cy="4616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7130">
                  <a:extLst>
                    <a:ext uri="{9D8B030D-6E8A-4147-A177-3AD203B41FA5}">
                      <a16:colId xmlns:a16="http://schemas.microsoft.com/office/drawing/2014/main" val="2735030826"/>
                    </a:ext>
                  </a:extLst>
                </a:gridCol>
                <a:gridCol w="517130">
                  <a:extLst>
                    <a:ext uri="{9D8B030D-6E8A-4147-A177-3AD203B41FA5}">
                      <a16:colId xmlns:a16="http://schemas.microsoft.com/office/drawing/2014/main" val="2385016965"/>
                    </a:ext>
                  </a:extLst>
                </a:gridCol>
                <a:gridCol w="517130">
                  <a:extLst>
                    <a:ext uri="{9D8B030D-6E8A-4147-A177-3AD203B41FA5}">
                      <a16:colId xmlns:a16="http://schemas.microsoft.com/office/drawing/2014/main" val="921351715"/>
                    </a:ext>
                  </a:extLst>
                </a:gridCol>
                <a:gridCol w="517130">
                  <a:extLst>
                    <a:ext uri="{9D8B030D-6E8A-4147-A177-3AD203B41FA5}">
                      <a16:colId xmlns:a16="http://schemas.microsoft.com/office/drawing/2014/main" val="3674643410"/>
                    </a:ext>
                  </a:extLst>
                </a:gridCol>
                <a:gridCol w="517130">
                  <a:extLst>
                    <a:ext uri="{9D8B030D-6E8A-4147-A177-3AD203B41FA5}">
                      <a16:colId xmlns:a16="http://schemas.microsoft.com/office/drawing/2014/main" val="42525092"/>
                    </a:ext>
                  </a:extLst>
                </a:gridCol>
                <a:gridCol w="517130">
                  <a:extLst>
                    <a:ext uri="{9D8B030D-6E8A-4147-A177-3AD203B41FA5}">
                      <a16:colId xmlns:a16="http://schemas.microsoft.com/office/drawing/2014/main" val="2372308800"/>
                    </a:ext>
                  </a:extLst>
                </a:gridCol>
                <a:gridCol w="517130">
                  <a:extLst>
                    <a:ext uri="{9D8B030D-6E8A-4147-A177-3AD203B41FA5}">
                      <a16:colId xmlns:a16="http://schemas.microsoft.com/office/drawing/2014/main" val="2152663235"/>
                    </a:ext>
                  </a:extLst>
                </a:gridCol>
                <a:gridCol w="517130">
                  <a:extLst>
                    <a:ext uri="{9D8B030D-6E8A-4147-A177-3AD203B41FA5}">
                      <a16:colId xmlns:a16="http://schemas.microsoft.com/office/drawing/2014/main" val="3443587945"/>
                    </a:ext>
                  </a:extLst>
                </a:gridCol>
              </a:tblGrid>
              <a:tr h="46166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0939117"/>
                  </a:ext>
                </a:extLst>
              </a:tr>
            </a:tbl>
          </a:graphicData>
        </a:graphic>
      </p:graphicFrame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2F2D0907-2A97-107A-809C-A2EEA15AD4BB}"/>
              </a:ext>
            </a:extLst>
          </p:cNvPr>
          <p:cNvGraphicFramePr>
            <a:graphicFrameLocks noGrp="1"/>
          </p:cNvGraphicFramePr>
          <p:nvPr/>
        </p:nvGraphicFramePr>
        <p:xfrm>
          <a:off x="3670240" y="5612565"/>
          <a:ext cx="413704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7130">
                  <a:extLst>
                    <a:ext uri="{9D8B030D-6E8A-4147-A177-3AD203B41FA5}">
                      <a16:colId xmlns:a16="http://schemas.microsoft.com/office/drawing/2014/main" val="2735030826"/>
                    </a:ext>
                  </a:extLst>
                </a:gridCol>
                <a:gridCol w="517130">
                  <a:extLst>
                    <a:ext uri="{9D8B030D-6E8A-4147-A177-3AD203B41FA5}">
                      <a16:colId xmlns:a16="http://schemas.microsoft.com/office/drawing/2014/main" val="2385016965"/>
                    </a:ext>
                  </a:extLst>
                </a:gridCol>
                <a:gridCol w="517130">
                  <a:extLst>
                    <a:ext uri="{9D8B030D-6E8A-4147-A177-3AD203B41FA5}">
                      <a16:colId xmlns:a16="http://schemas.microsoft.com/office/drawing/2014/main" val="921351715"/>
                    </a:ext>
                  </a:extLst>
                </a:gridCol>
                <a:gridCol w="517130">
                  <a:extLst>
                    <a:ext uri="{9D8B030D-6E8A-4147-A177-3AD203B41FA5}">
                      <a16:colId xmlns:a16="http://schemas.microsoft.com/office/drawing/2014/main" val="3674643410"/>
                    </a:ext>
                  </a:extLst>
                </a:gridCol>
                <a:gridCol w="517130">
                  <a:extLst>
                    <a:ext uri="{9D8B030D-6E8A-4147-A177-3AD203B41FA5}">
                      <a16:colId xmlns:a16="http://schemas.microsoft.com/office/drawing/2014/main" val="42525092"/>
                    </a:ext>
                  </a:extLst>
                </a:gridCol>
                <a:gridCol w="517130">
                  <a:extLst>
                    <a:ext uri="{9D8B030D-6E8A-4147-A177-3AD203B41FA5}">
                      <a16:colId xmlns:a16="http://schemas.microsoft.com/office/drawing/2014/main" val="2372308800"/>
                    </a:ext>
                  </a:extLst>
                </a:gridCol>
                <a:gridCol w="517130">
                  <a:extLst>
                    <a:ext uri="{9D8B030D-6E8A-4147-A177-3AD203B41FA5}">
                      <a16:colId xmlns:a16="http://schemas.microsoft.com/office/drawing/2014/main" val="2152663235"/>
                    </a:ext>
                  </a:extLst>
                </a:gridCol>
                <a:gridCol w="517130">
                  <a:extLst>
                    <a:ext uri="{9D8B030D-6E8A-4147-A177-3AD203B41FA5}">
                      <a16:colId xmlns:a16="http://schemas.microsoft.com/office/drawing/2014/main" val="3443587945"/>
                    </a:ext>
                  </a:extLst>
                </a:gridCol>
              </a:tblGrid>
              <a:tr h="44763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0939117"/>
                  </a:ext>
                </a:extLst>
              </a:tr>
            </a:tbl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id="{60F67191-DBEE-8026-861D-107F75306296}"/>
              </a:ext>
            </a:extLst>
          </p:cNvPr>
          <p:cNvSpPr txBox="1"/>
          <p:nvPr/>
        </p:nvSpPr>
        <p:spPr>
          <a:xfrm>
            <a:off x="2200239" y="5121138"/>
            <a:ext cx="1194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Visited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08822BE-B895-DEF8-1370-A35450FE7921}"/>
              </a:ext>
            </a:extLst>
          </p:cNvPr>
          <p:cNvSpPr txBox="1"/>
          <p:nvPr/>
        </p:nvSpPr>
        <p:spPr>
          <a:xfrm>
            <a:off x="2229493" y="5638515"/>
            <a:ext cx="1136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Stack</a:t>
            </a:r>
          </a:p>
        </p:txBody>
      </p:sp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F09C410A-5AEE-1CC5-F902-C12756F0DD1C}"/>
              </a:ext>
            </a:extLst>
          </p:cNvPr>
          <p:cNvGraphicFramePr>
            <a:graphicFrameLocks noGrp="1"/>
          </p:cNvGraphicFramePr>
          <p:nvPr/>
        </p:nvGraphicFramePr>
        <p:xfrm>
          <a:off x="3670240" y="6151429"/>
          <a:ext cx="413704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7130">
                  <a:extLst>
                    <a:ext uri="{9D8B030D-6E8A-4147-A177-3AD203B41FA5}">
                      <a16:colId xmlns:a16="http://schemas.microsoft.com/office/drawing/2014/main" val="2735030826"/>
                    </a:ext>
                  </a:extLst>
                </a:gridCol>
                <a:gridCol w="517130">
                  <a:extLst>
                    <a:ext uri="{9D8B030D-6E8A-4147-A177-3AD203B41FA5}">
                      <a16:colId xmlns:a16="http://schemas.microsoft.com/office/drawing/2014/main" val="2385016965"/>
                    </a:ext>
                  </a:extLst>
                </a:gridCol>
                <a:gridCol w="517130">
                  <a:extLst>
                    <a:ext uri="{9D8B030D-6E8A-4147-A177-3AD203B41FA5}">
                      <a16:colId xmlns:a16="http://schemas.microsoft.com/office/drawing/2014/main" val="921351715"/>
                    </a:ext>
                  </a:extLst>
                </a:gridCol>
                <a:gridCol w="517130">
                  <a:extLst>
                    <a:ext uri="{9D8B030D-6E8A-4147-A177-3AD203B41FA5}">
                      <a16:colId xmlns:a16="http://schemas.microsoft.com/office/drawing/2014/main" val="3674643410"/>
                    </a:ext>
                  </a:extLst>
                </a:gridCol>
                <a:gridCol w="517130">
                  <a:extLst>
                    <a:ext uri="{9D8B030D-6E8A-4147-A177-3AD203B41FA5}">
                      <a16:colId xmlns:a16="http://schemas.microsoft.com/office/drawing/2014/main" val="42525092"/>
                    </a:ext>
                  </a:extLst>
                </a:gridCol>
                <a:gridCol w="517130">
                  <a:extLst>
                    <a:ext uri="{9D8B030D-6E8A-4147-A177-3AD203B41FA5}">
                      <a16:colId xmlns:a16="http://schemas.microsoft.com/office/drawing/2014/main" val="2372308800"/>
                    </a:ext>
                  </a:extLst>
                </a:gridCol>
                <a:gridCol w="517130">
                  <a:extLst>
                    <a:ext uri="{9D8B030D-6E8A-4147-A177-3AD203B41FA5}">
                      <a16:colId xmlns:a16="http://schemas.microsoft.com/office/drawing/2014/main" val="2152663235"/>
                    </a:ext>
                  </a:extLst>
                </a:gridCol>
                <a:gridCol w="517130">
                  <a:extLst>
                    <a:ext uri="{9D8B030D-6E8A-4147-A177-3AD203B41FA5}">
                      <a16:colId xmlns:a16="http://schemas.microsoft.com/office/drawing/2014/main" val="3443587945"/>
                    </a:ext>
                  </a:extLst>
                </a:gridCol>
              </a:tblGrid>
              <a:tr h="44763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0939117"/>
                  </a:ext>
                </a:extLst>
              </a:tr>
            </a:tbl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502B9E85-830A-E50C-DBB0-CE34E0118367}"/>
              </a:ext>
            </a:extLst>
          </p:cNvPr>
          <p:cNvSpPr txBox="1"/>
          <p:nvPr/>
        </p:nvSpPr>
        <p:spPr>
          <a:xfrm>
            <a:off x="2229493" y="6177379"/>
            <a:ext cx="1136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SSC</a:t>
            </a:r>
          </a:p>
        </p:txBody>
      </p:sp>
    </p:spTree>
    <p:extLst>
      <p:ext uri="{BB962C8B-B14F-4D97-AF65-F5344CB8AC3E}">
        <p14:creationId xmlns:p14="http://schemas.microsoft.com/office/powerpoint/2010/main" val="11536628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7B07D-DB48-6D8B-5F17-F6C2FF801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Finally we get all strongly connected components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AAE9DE2-7847-4E3B-58CB-E1023C8B2B6F}"/>
              </a:ext>
            </a:extLst>
          </p:cNvPr>
          <p:cNvGrpSpPr/>
          <p:nvPr/>
        </p:nvGrpSpPr>
        <p:grpSpPr>
          <a:xfrm>
            <a:off x="2232046" y="3345873"/>
            <a:ext cx="7571733" cy="2481080"/>
            <a:chOff x="6954982" y="4289136"/>
            <a:chExt cx="4013188" cy="1315028"/>
          </a:xfrm>
          <a:solidFill>
            <a:schemeClr val="accent1"/>
          </a:solidFill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DCD87E5B-B087-5B14-23C0-91A3637615B3}"/>
                </a:ext>
              </a:extLst>
            </p:cNvPr>
            <p:cNvSpPr/>
            <p:nvPr/>
          </p:nvSpPr>
          <p:spPr>
            <a:xfrm>
              <a:off x="6954982" y="4294909"/>
              <a:ext cx="452582" cy="443346"/>
            </a:xfrm>
            <a:prstGeom prst="ellipse">
              <a:avLst/>
            </a:prstGeom>
            <a:solidFill>
              <a:srgbClr val="C00000"/>
            </a:solidFill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0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21828D30-5991-CD7D-F753-D364705F4E83}"/>
                </a:ext>
              </a:extLst>
            </p:cNvPr>
            <p:cNvSpPr/>
            <p:nvPr/>
          </p:nvSpPr>
          <p:spPr>
            <a:xfrm>
              <a:off x="7852063" y="4289136"/>
              <a:ext cx="452582" cy="443346"/>
            </a:xfrm>
            <a:prstGeom prst="ellipse">
              <a:avLst/>
            </a:prstGeom>
            <a:solidFill>
              <a:srgbClr val="C00000"/>
            </a:solidFill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1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3E522F71-1729-CFDB-D173-E3691BD90846}"/>
                </a:ext>
              </a:extLst>
            </p:cNvPr>
            <p:cNvSpPr/>
            <p:nvPr/>
          </p:nvSpPr>
          <p:spPr>
            <a:xfrm>
              <a:off x="7852063" y="5160818"/>
              <a:ext cx="452582" cy="443346"/>
            </a:xfrm>
            <a:prstGeom prst="ellipse">
              <a:avLst/>
            </a:prstGeom>
            <a:solidFill>
              <a:srgbClr val="C00000"/>
            </a:solidFill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2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2221732C-1679-0065-3945-64E19AC14C06}"/>
                </a:ext>
              </a:extLst>
            </p:cNvPr>
            <p:cNvSpPr/>
            <p:nvPr/>
          </p:nvSpPr>
          <p:spPr>
            <a:xfrm>
              <a:off x="6954982" y="5160818"/>
              <a:ext cx="452582" cy="443346"/>
            </a:xfrm>
            <a:prstGeom prst="ellipse">
              <a:avLst/>
            </a:prstGeom>
            <a:solidFill>
              <a:srgbClr val="C00000"/>
            </a:solidFill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3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DB285D7B-6DD4-0CCF-73C0-3AD194232DA9}"/>
                </a:ext>
              </a:extLst>
            </p:cNvPr>
            <p:cNvSpPr/>
            <p:nvPr/>
          </p:nvSpPr>
          <p:spPr>
            <a:xfrm>
              <a:off x="8749144" y="5160818"/>
              <a:ext cx="452582" cy="443346"/>
            </a:xfrm>
            <a:prstGeom prst="ellipse">
              <a:avLst/>
            </a:prstGeom>
            <a:solidFill>
              <a:srgbClr val="92D050"/>
            </a:solidFill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4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34C5DFE3-6C41-9661-0914-8CEC73355A19}"/>
                </a:ext>
              </a:extLst>
            </p:cNvPr>
            <p:cNvSpPr/>
            <p:nvPr/>
          </p:nvSpPr>
          <p:spPr>
            <a:xfrm>
              <a:off x="9632366" y="5160818"/>
              <a:ext cx="452582" cy="443346"/>
            </a:xfrm>
            <a:prstGeom prst="ellipse">
              <a:avLst/>
            </a:prstGeom>
            <a:solidFill>
              <a:srgbClr val="92D050"/>
            </a:solidFill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6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2DA07534-8D81-192B-34BF-2C4E671ED27D}"/>
                </a:ext>
              </a:extLst>
            </p:cNvPr>
            <p:cNvSpPr/>
            <p:nvPr/>
          </p:nvSpPr>
          <p:spPr>
            <a:xfrm>
              <a:off x="9179784" y="4289136"/>
              <a:ext cx="452582" cy="443346"/>
            </a:xfrm>
            <a:prstGeom prst="ellipse">
              <a:avLst/>
            </a:prstGeom>
            <a:solidFill>
              <a:srgbClr val="92D050"/>
            </a:solidFill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5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9804905-6E29-7999-BC58-2E407F9016BB}"/>
                </a:ext>
              </a:extLst>
            </p:cNvPr>
            <p:cNvSpPr/>
            <p:nvPr/>
          </p:nvSpPr>
          <p:spPr>
            <a:xfrm>
              <a:off x="10515588" y="5160818"/>
              <a:ext cx="452582" cy="443346"/>
            </a:xfrm>
            <a:prstGeom prst="ellipse">
              <a:avLst/>
            </a:prstGeom>
            <a:solidFill>
              <a:srgbClr val="00B0F0"/>
            </a:solidFill>
            <a:ln w="571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7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B1B54E27-2E97-51A0-2310-73E9A4E65B50}"/>
                </a:ext>
              </a:extLst>
            </p:cNvPr>
            <p:cNvCxnSpPr>
              <a:cxnSpLocks/>
              <a:stCxn id="6" idx="2"/>
              <a:endCxn id="5" idx="6"/>
            </p:cNvCxnSpPr>
            <p:nvPr/>
          </p:nvCxnSpPr>
          <p:spPr>
            <a:xfrm flipH="1">
              <a:off x="7407564" y="4510809"/>
              <a:ext cx="444499" cy="5773"/>
            </a:xfrm>
            <a:prstGeom prst="straightConnector1">
              <a:avLst/>
            </a:prstGeom>
            <a:grpFill/>
            <a:ln w="571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037EB260-3581-2B1A-8DA6-9AD65CF6CCD1}"/>
                </a:ext>
              </a:extLst>
            </p:cNvPr>
            <p:cNvCxnSpPr>
              <a:cxnSpLocks/>
              <a:stCxn id="5" idx="4"/>
              <a:endCxn id="8" idx="0"/>
            </p:cNvCxnSpPr>
            <p:nvPr/>
          </p:nvCxnSpPr>
          <p:spPr>
            <a:xfrm>
              <a:off x="7181273" y="4738255"/>
              <a:ext cx="0" cy="422564"/>
            </a:xfrm>
            <a:prstGeom prst="straightConnector1">
              <a:avLst/>
            </a:prstGeom>
            <a:grpFill/>
            <a:ln w="571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4F94E8E6-4461-C9F9-8909-3F1DC214F9C8}"/>
                </a:ext>
              </a:extLst>
            </p:cNvPr>
            <p:cNvCxnSpPr>
              <a:cxnSpLocks/>
              <a:stCxn id="7" idx="0"/>
              <a:endCxn id="6" idx="4"/>
            </p:cNvCxnSpPr>
            <p:nvPr/>
          </p:nvCxnSpPr>
          <p:spPr>
            <a:xfrm flipV="1">
              <a:off x="8078354" y="4732482"/>
              <a:ext cx="0" cy="428336"/>
            </a:xfrm>
            <a:prstGeom prst="straightConnector1">
              <a:avLst/>
            </a:prstGeom>
            <a:grpFill/>
            <a:ln w="571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D06CC0EF-4F67-F429-77AD-61176163AE1A}"/>
                </a:ext>
              </a:extLst>
            </p:cNvPr>
            <p:cNvCxnSpPr>
              <a:cxnSpLocks/>
              <a:stCxn id="8" idx="6"/>
              <a:endCxn id="7" idx="2"/>
            </p:cNvCxnSpPr>
            <p:nvPr/>
          </p:nvCxnSpPr>
          <p:spPr>
            <a:xfrm>
              <a:off x="7407564" y="5382491"/>
              <a:ext cx="444499" cy="0"/>
            </a:xfrm>
            <a:prstGeom prst="straightConnector1">
              <a:avLst/>
            </a:prstGeom>
            <a:grpFill/>
            <a:ln w="571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44F846AE-05F6-D602-35CD-79BB15312637}"/>
                </a:ext>
              </a:extLst>
            </p:cNvPr>
            <p:cNvCxnSpPr>
              <a:cxnSpLocks/>
              <a:stCxn id="9" idx="2"/>
              <a:endCxn id="7" idx="6"/>
            </p:cNvCxnSpPr>
            <p:nvPr/>
          </p:nvCxnSpPr>
          <p:spPr>
            <a:xfrm flipH="1">
              <a:off x="8304645" y="5382491"/>
              <a:ext cx="444499" cy="0"/>
            </a:xfrm>
            <a:prstGeom prst="straightConnector1">
              <a:avLst/>
            </a:prstGeom>
            <a:grpFill/>
            <a:ln w="5715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7CA68B8B-33CA-E840-D496-E777B11E6A7E}"/>
                </a:ext>
              </a:extLst>
            </p:cNvPr>
            <p:cNvCxnSpPr>
              <a:cxnSpLocks/>
              <a:stCxn id="11" idx="3"/>
              <a:endCxn id="9" idx="0"/>
            </p:cNvCxnSpPr>
            <p:nvPr/>
          </p:nvCxnSpPr>
          <p:spPr>
            <a:xfrm flipH="1">
              <a:off x="8975435" y="4667555"/>
              <a:ext cx="270628" cy="493263"/>
            </a:xfrm>
            <a:prstGeom prst="straightConnector1">
              <a:avLst/>
            </a:prstGeom>
            <a:grpFill/>
            <a:ln w="571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6783E889-68B8-FEB9-93B8-546ED9DAC646}"/>
                </a:ext>
              </a:extLst>
            </p:cNvPr>
            <p:cNvCxnSpPr>
              <a:cxnSpLocks/>
              <a:stCxn id="9" idx="6"/>
              <a:endCxn id="10" idx="2"/>
            </p:cNvCxnSpPr>
            <p:nvPr/>
          </p:nvCxnSpPr>
          <p:spPr>
            <a:xfrm>
              <a:off x="9201726" y="5382491"/>
              <a:ext cx="430640" cy="0"/>
            </a:xfrm>
            <a:prstGeom prst="straightConnector1">
              <a:avLst/>
            </a:prstGeom>
            <a:grpFill/>
            <a:ln w="571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E59232F1-DA81-F6FF-5052-CC0CC1792C99}"/>
                </a:ext>
              </a:extLst>
            </p:cNvPr>
            <p:cNvCxnSpPr>
              <a:cxnSpLocks/>
              <a:stCxn id="10" idx="0"/>
              <a:endCxn id="11" idx="5"/>
            </p:cNvCxnSpPr>
            <p:nvPr/>
          </p:nvCxnSpPr>
          <p:spPr>
            <a:xfrm flipH="1" flipV="1">
              <a:off x="9566087" y="4667555"/>
              <a:ext cx="292570" cy="493263"/>
            </a:xfrm>
            <a:prstGeom prst="straightConnector1">
              <a:avLst/>
            </a:prstGeom>
            <a:grpFill/>
            <a:ln w="571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2AAB49E2-19D1-9132-315B-2406C61DFD55}"/>
                </a:ext>
              </a:extLst>
            </p:cNvPr>
            <p:cNvCxnSpPr>
              <a:cxnSpLocks/>
              <a:stCxn id="12" idx="2"/>
              <a:endCxn id="10" idx="6"/>
            </p:cNvCxnSpPr>
            <p:nvPr/>
          </p:nvCxnSpPr>
          <p:spPr>
            <a:xfrm flipH="1">
              <a:off x="10084948" y="5382491"/>
              <a:ext cx="430640" cy="0"/>
            </a:xfrm>
            <a:prstGeom prst="straightConnector1">
              <a:avLst/>
            </a:prstGeom>
            <a:grpFill/>
            <a:ln w="5715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822227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56DE0-7EEE-3928-3D28-8C798E558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Time Complexity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C0E02B-3CE8-E034-0D9B-6341719B4A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O(V+E)</a:t>
            </a:r>
          </a:p>
          <a:p>
            <a:r>
              <a:rPr lang="en-IN" dirty="0"/>
              <a:t>TWO DFS AND TRANSPOSE </a:t>
            </a:r>
          </a:p>
          <a:p>
            <a:r>
              <a:rPr lang="en-IN" dirty="0"/>
              <a:t>EACH DFS HAVE COMPLEXITY O(V+E)</a:t>
            </a:r>
          </a:p>
        </p:txBody>
      </p:sp>
    </p:spTree>
    <p:extLst>
      <p:ext uri="{BB962C8B-B14F-4D97-AF65-F5344CB8AC3E}">
        <p14:creationId xmlns:p14="http://schemas.microsoft.com/office/powerpoint/2010/main" val="42875018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7B07D-DB48-6D8B-5F17-F6C2FF801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Strongly Connected 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ECDBAF-5CFA-79C8-61BF-D044E93DD1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2815"/>
            <a:ext cx="8761413" cy="1257300"/>
          </a:xfrm>
        </p:spPr>
        <p:txBody>
          <a:bodyPr anchor="ctr">
            <a:normAutofit lnSpcReduction="10000"/>
          </a:bodyPr>
          <a:lstStyle/>
          <a:p>
            <a:r>
              <a:rPr lang="en-US" b="0" i="0" dirty="0">
                <a:solidFill>
                  <a:srgbClr val="273239"/>
                </a:solidFill>
                <a:effectLst/>
                <a:latin typeface="Arial Narrow" panose="020B0606020202030204" pitchFamily="34" charset="0"/>
              </a:rPr>
              <a:t>A strongly connected component (</a:t>
            </a:r>
            <a:r>
              <a:rPr lang="en-US" b="1" i="0" dirty="0">
                <a:solidFill>
                  <a:srgbClr val="273239"/>
                </a:solidFill>
                <a:effectLst/>
                <a:latin typeface="Arial Narrow" panose="020B0606020202030204" pitchFamily="34" charset="0"/>
              </a:rPr>
              <a:t>SCC</a:t>
            </a:r>
            <a:r>
              <a:rPr lang="en-US" b="0" i="0" dirty="0">
                <a:solidFill>
                  <a:srgbClr val="273239"/>
                </a:solidFill>
                <a:effectLst/>
                <a:latin typeface="Arial Narrow" panose="020B0606020202030204" pitchFamily="34" charset="0"/>
              </a:rPr>
              <a:t>) of a directed graph is a maximal strongly connected subgraph. A directed graph is strongly connected if there is a path between all pairs of vertices.</a:t>
            </a:r>
          </a:p>
          <a:p>
            <a:r>
              <a:rPr lang="en-US" b="0" i="0" dirty="0">
                <a:effectLst/>
                <a:latin typeface="Arial Narrow" panose="020B0606020202030204" pitchFamily="34" charset="0"/>
              </a:rPr>
              <a:t>A strongly connected component is the portion of a directed graph in which there is a path from each vertex to another vertex. </a:t>
            </a: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672CEC2C-5F73-C11A-22AB-569EFF9FCFB8}"/>
              </a:ext>
            </a:extLst>
          </p:cNvPr>
          <p:cNvGrpSpPr/>
          <p:nvPr/>
        </p:nvGrpSpPr>
        <p:grpSpPr>
          <a:xfrm>
            <a:off x="1654234" y="4479558"/>
            <a:ext cx="4013188" cy="1315028"/>
            <a:chOff x="6954982" y="4289136"/>
            <a:chExt cx="4013188" cy="1315028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CF5E4A4F-FDCE-7ECE-39AA-B2F9009AAED0}"/>
                </a:ext>
              </a:extLst>
            </p:cNvPr>
            <p:cNvSpPr/>
            <p:nvPr/>
          </p:nvSpPr>
          <p:spPr>
            <a:xfrm>
              <a:off x="6954982" y="4294909"/>
              <a:ext cx="452582" cy="443346"/>
            </a:xfrm>
            <a:prstGeom prst="ellipse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</a:t>
              </a: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45692A1C-1CE0-58CA-9DF3-CD51FA6F50F9}"/>
                </a:ext>
              </a:extLst>
            </p:cNvPr>
            <p:cNvSpPr/>
            <p:nvPr/>
          </p:nvSpPr>
          <p:spPr>
            <a:xfrm>
              <a:off x="7852063" y="4289136"/>
              <a:ext cx="452582" cy="443346"/>
            </a:xfrm>
            <a:prstGeom prst="ellipse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A68833C3-96B6-29A4-D050-31CD4C9927C0}"/>
                </a:ext>
              </a:extLst>
            </p:cNvPr>
            <p:cNvSpPr/>
            <p:nvPr/>
          </p:nvSpPr>
          <p:spPr>
            <a:xfrm>
              <a:off x="7852063" y="5160818"/>
              <a:ext cx="452582" cy="443346"/>
            </a:xfrm>
            <a:prstGeom prst="ellipse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A9D20BE5-0B2A-DBBF-8FE4-F07EAF9520DF}"/>
                </a:ext>
              </a:extLst>
            </p:cNvPr>
            <p:cNvSpPr/>
            <p:nvPr/>
          </p:nvSpPr>
          <p:spPr>
            <a:xfrm>
              <a:off x="6954982" y="5160818"/>
              <a:ext cx="452582" cy="443346"/>
            </a:xfrm>
            <a:prstGeom prst="ellipse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1B31CFA1-37C3-0DED-3F89-CEC134E5F0E7}"/>
                </a:ext>
              </a:extLst>
            </p:cNvPr>
            <p:cNvSpPr/>
            <p:nvPr/>
          </p:nvSpPr>
          <p:spPr>
            <a:xfrm>
              <a:off x="8749144" y="5160818"/>
              <a:ext cx="452582" cy="443346"/>
            </a:xfrm>
            <a:prstGeom prst="ellipse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29EC9AE0-A9A0-5BF4-6B35-E9573F85F25A}"/>
                </a:ext>
              </a:extLst>
            </p:cNvPr>
            <p:cNvSpPr/>
            <p:nvPr/>
          </p:nvSpPr>
          <p:spPr>
            <a:xfrm>
              <a:off x="9632366" y="5160818"/>
              <a:ext cx="452582" cy="443346"/>
            </a:xfrm>
            <a:prstGeom prst="ellipse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6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E64317BB-9A3C-8A5F-912D-DCD846D678EF}"/>
                </a:ext>
              </a:extLst>
            </p:cNvPr>
            <p:cNvSpPr/>
            <p:nvPr/>
          </p:nvSpPr>
          <p:spPr>
            <a:xfrm>
              <a:off x="9179784" y="4289136"/>
              <a:ext cx="452582" cy="443346"/>
            </a:xfrm>
            <a:prstGeom prst="ellipse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6B0DB540-23C7-6675-EFEE-5789746D25BC}"/>
                </a:ext>
              </a:extLst>
            </p:cNvPr>
            <p:cNvSpPr/>
            <p:nvPr/>
          </p:nvSpPr>
          <p:spPr>
            <a:xfrm>
              <a:off x="10515588" y="5160818"/>
              <a:ext cx="452582" cy="443346"/>
            </a:xfrm>
            <a:prstGeom prst="ellipse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7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26BBB397-6827-65E7-C123-AC9D3789344F}"/>
                </a:ext>
              </a:extLst>
            </p:cNvPr>
            <p:cNvCxnSpPr>
              <a:stCxn id="4" idx="6"/>
              <a:endCxn id="5" idx="2"/>
            </p:cNvCxnSpPr>
            <p:nvPr/>
          </p:nvCxnSpPr>
          <p:spPr>
            <a:xfrm flipV="1">
              <a:off x="7407564" y="4510809"/>
              <a:ext cx="444499" cy="5773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D2490651-FCB1-EB8C-209B-E418488BA70F}"/>
                </a:ext>
              </a:extLst>
            </p:cNvPr>
            <p:cNvCxnSpPr>
              <a:cxnSpLocks/>
              <a:stCxn id="8" idx="0"/>
              <a:endCxn id="4" idx="4"/>
            </p:cNvCxnSpPr>
            <p:nvPr/>
          </p:nvCxnSpPr>
          <p:spPr>
            <a:xfrm flipV="1">
              <a:off x="7181273" y="4738255"/>
              <a:ext cx="0" cy="422563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ADD9B8F8-3163-87C1-F2DC-F4D73B3A8D9E}"/>
                </a:ext>
              </a:extLst>
            </p:cNvPr>
            <p:cNvCxnSpPr>
              <a:cxnSpLocks/>
              <a:stCxn id="5" idx="4"/>
              <a:endCxn id="7" idx="0"/>
            </p:cNvCxnSpPr>
            <p:nvPr/>
          </p:nvCxnSpPr>
          <p:spPr>
            <a:xfrm>
              <a:off x="8078354" y="4732482"/>
              <a:ext cx="0" cy="42833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E91118DB-1F80-8C9C-80CF-163007DEFC58}"/>
                </a:ext>
              </a:extLst>
            </p:cNvPr>
            <p:cNvCxnSpPr>
              <a:cxnSpLocks/>
              <a:stCxn id="7" idx="2"/>
              <a:endCxn id="8" idx="6"/>
            </p:cNvCxnSpPr>
            <p:nvPr/>
          </p:nvCxnSpPr>
          <p:spPr>
            <a:xfrm flipH="1">
              <a:off x="7407564" y="5382491"/>
              <a:ext cx="444499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A40AF114-EA16-DDEB-E5DC-73D699C7EEF4}"/>
                </a:ext>
              </a:extLst>
            </p:cNvPr>
            <p:cNvCxnSpPr>
              <a:cxnSpLocks/>
              <a:stCxn id="7" idx="6"/>
              <a:endCxn id="10" idx="2"/>
            </p:cNvCxnSpPr>
            <p:nvPr/>
          </p:nvCxnSpPr>
          <p:spPr>
            <a:xfrm>
              <a:off x="8304645" y="5382491"/>
              <a:ext cx="444499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415C922A-0C3C-A62C-3C29-652BB90665DD}"/>
                </a:ext>
              </a:extLst>
            </p:cNvPr>
            <p:cNvCxnSpPr>
              <a:cxnSpLocks/>
              <a:stCxn id="10" idx="0"/>
              <a:endCxn id="12" idx="3"/>
            </p:cNvCxnSpPr>
            <p:nvPr/>
          </p:nvCxnSpPr>
          <p:spPr>
            <a:xfrm flipV="1">
              <a:off x="8975435" y="4667555"/>
              <a:ext cx="270628" cy="493263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E9BB18E2-A8D3-7535-4428-E7E84526ED74}"/>
                </a:ext>
              </a:extLst>
            </p:cNvPr>
            <p:cNvCxnSpPr>
              <a:cxnSpLocks/>
              <a:stCxn id="11" idx="2"/>
              <a:endCxn id="10" idx="6"/>
            </p:cNvCxnSpPr>
            <p:nvPr/>
          </p:nvCxnSpPr>
          <p:spPr>
            <a:xfrm flipH="1">
              <a:off x="9201726" y="5382491"/>
              <a:ext cx="43064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DDC88B15-1559-9928-4109-D41A0778D1AE}"/>
                </a:ext>
              </a:extLst>
            </p:cNvPr>
            <p:cNvCxnSpPr>
              <a:cxnSpLocks/>
              <a:stCxn id="12" idx="5"/>
              <a:endCxn id="11" idx="0"/>
            </p:cNvCxnSpPr>
            <p:nvPr/>
          </p:nvCxnSpPr>
          <p:spPr>
            <a:xfrm>
              <a:off x="9566087" y="4667555"/>
              <a:ext cx="292570" cy="493263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27147291-FB9B-33EF-B3CF-BEA50E168806}"/>
                </a:ext>
              </a:extLst>
            </p:cNvPr>
            <p:cNvCxnSpPr>
              <a:cxnSpLocks/>
              <a:stCxn id="11" idx="6"/>
              <a:endCxn id="13" idx="2"/>
            </p:cNvCxnSpPr>
            <p:nvPr/>
          </p:nvCxnSpPr>
          <p:spPr>
            <a:xfrm>
              <a:off x="10084948" y="5382491"/>
              <a:ext cx="43064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Oval 46">
            <a:extLst>
              <a:ext uri="{FF2B5EF4-FFF2-40B4-BE49-F238E27FC236}">
                <a16:creationId xmlns:a16="http://schemas.microsoft.com/office/drawing/2014/main" id="{DD786222-9047-B39E-8E02-8754DFF5D0DF}"/>
              </a:ext>
            </a:extLst>
          </p:cNvPr>
          <p:cNvSpPr/>
          <p:nvPr/>
        </p:nvSpPr>
        <p:spPr>
          <a:xfrm>
            <a:off x="6822218" y="4530320"/>
            <a:ext cx="452582" cy="443346"/>
          </a:xfrm>
          <a:prstGeom prst="ellipse">
            <a:avLst/>
          </a:prstGeom>
          <a:solidFill>
            <a:srgbClr val="C00000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8B0047B4-C42D-C98C-231D-85A33FDEF253}"/>
              </a:ext>
            </a:extLst>
          </p:cNvPr>
          <p:cNvSpPr/>
          <p:nvPr/>
        </p:nvSpPr>
        <p:spPr>
          <a:xfrm>
            <a:off x="7719299" y="4524547"/>
            <a:ext cx="452582" cy="443346"/>
          </a:xfrm>
          <a:prstGeom prst="ellipse">
            <a:avLst/>
          </a:prstGeom>
          <a:solidFill>
            <a:srgbClr val="C00000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7A896770-D284-CE62-707E-376900CE769E}"/>
              </a:ext>
            </a:extLst>
          </p:cNvPr>
          <p:cNvSpPr/>
          <p:nvPr/>
        </p:nvSpPr>
        <p:spPr>
          <a:xfrm>
            <a:off x="7719299" y="5396229"/>
            <a:ext cx="452582" cy="443346"/>
          </a:xfrm>
          <a:prstGeom prst="ellipse">
            <a:avLst/>
          </a:prstGeom>
          <a:solidFill>
            <a:srgbClr val="C00000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4E713746-1B69-1EDE-AD45-ACC04FDE76B7}"/>
              </a:ext>
            </a:extLst>
          </p:cNvPr>
          <p:cNvSpPr/>
          <p:nvPr/>
        </p:nvSpPr>
        <p:spPr>
          <a:xfrm>
            <a:off x="6822218" y="5396229"/>
            <a:ext cx="452582" cy="443346"/>
          </a:xfrm>
          <a:prstGeom prst="ellipse">
            <a:avLst/>
          </a:prstGeom>
          <a:solidFill>
            <a:srgbClr val="C00000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0852FC3F-58F4-D5CD-1386-5D031ABC67B7}"/>
              </a:ext>
            </a:extLst>
          </p:cNvPr>
          <p:cNvSpPr/>
          <p:nvPr/>
        </p:nvSpPr>
        <p:spPr>
          <a:xfrm>
            <a:off x="8616380" y="5396229"/>
            <a:ext cx="452582" cy="443346"/>
          </a:xfrm>
          <a:prstGeom prst="ellipse">
            <a:avLst/>
          </a:prstGeom>
          <a:solidFill>
            <a:srgbClr val="92D050"/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2DD6C680-E46F-A9DC-11DD-21FD2C17B643}"/>
              </a:ext>
            </a:extLst>
          </p:cNvPr>
          <p:cNvSpPr/>
          <p:nvPr/>
        </p:nvSpPr>
        <p:spPr>
          <a:xfrm>
            <a:off x="9499602" y="5396229"/>
            <a:ext cx="452582" cy="443346"/>
          </a:xfrm>
          <a:prstGeom prst="ellipse">
            <a:avLst/>
          </a:prstGeom>
          <a:solidFill>
            <a:srgbClr val="92D050"/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14CF2117-903E-E89B-8BC3-B1399B85B9AC}"/>
              </a:ext>
            </a:extLst>
          </p:cNvPr>
          <p:cNvSpPr/>
          <p:nvPr/>
        </p:nvSpPr>
        <p:spPr>
          <a:xfrm>
            <a:off x="9047020" y="4524547"/>
            <a:ext cx="452582" cy="443346"/>
          </a:xfrm>
          <a:prstGeom prst="ellipse">
            <a:avLst/>
          </a:prstGeom>
          <a:solidFill>
            <a:srgbClr val="92D050"/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B04F4B57-0C05-FFDB-B2C4-2C950D057C15}"/>
              </a:ext>
            </a:extLst>
          </p:cNvPr>
          <p:cNvSpPr/>
          <p:nvPr/>
        </p:nvSpPr>
        <p:spPr>
          <a:xfrm>
            <a:off x="10382824" y="5396229"/>
            <a:ext cx="452582" cy="443346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C6F67103-F35A-10C4-1A92-783616AABEE2}"/>
              </a:ext>
            </a:extLst>
          </p:cNvPr>
          <p:cNvCxnSpPr>
            <a:stCxn id="47" idx="6"/>
            <a:endCxn id="48" idx="2"/>
          </p:cNvCxnSpPr>
          <p:nvPr/>
        </p:nvCxnSpPr>
        <p:spPr>
          <a:xfrm flipV="1">
            <a:off x="7274800" y="4746220"/>
            <a:ext cx="444499" cy="5773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384C29A4-E266-632B-4375-D3E0457787D9}"/>
              </a:ext>
            </a:extLst>
          </p:cNvPr>
          <p:cNvCxnSpPr>
            <a:cxnSpLocks/>
            <a:stCxn id="50" idx="0"/>
            <a:endCxn id="47" idx="4"/>
          </p:cNvCxnSpPr>
          <p:nvPr/>
        </p:nvCxnSpPr>
        <p:spPr>
          <a:xfrm flipV="1">
            <a:off x="7048509" y="4973666"/>
            <a:ext cx="0" cy="422563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F3ABA572-2C76-E519-E8CF-61490FF0F231}"/>
              </a:ext>
            </a:extLst>
          </p:cNvPr>
          <p:cNvCxnSpPr>
            <a:cxnSpLocks/>
            <a:stCxn id="48" idx="4"/>
            <a:endCxn id="49" idx="0"/>
          </p:cNvCxnSpPr>
          <p:nvPr/>
        </p:nvCxnSpPr>
        <p:spPr>
          <a:xfrm>
            <a:off x="7945590" y="4967893"/>
            <a:ext cx="0" cy="428336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B33C7084-0CE3-2B1D-E762-0E6FC721E357}"/>
              </a:ext>
            </a:extLst>
          </p:cNvPr>
          <p:cNvCxnSpPr>
            <a:cxnSpLocks/>
            <a:stCxn id="49" idx="2"/>
            <a:endCxn id="50" idx="6"/>
          </p:cNvCxnSpPr>
          <p:nvPr/>
        </p:nvCxnSpPr>
        <p:spPr>
          <a:xfrm flipH="1">
            <a:off x="7274800" y="5617902"/>
            <a:ext cx="444499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843AFD07-BE6D-ECC2-1F1C-5A2306645C23}"/>
              </a:ext>
            </a:extLst>
          </p:cNvPr>
          <p:cNvCxnSpPr>
            <a:cxnSpLocks/>
            <a:stCxn id="49" idx="6"/>
            <a:endCxn id="51" idx="2"/>
          </p:cNvCxnSpPr>
          <p:nvPr/>
        </p:nvCxnSpPr>
        <p:spPr>
          <a:xfrm>
            <a:off x="8171881" y="5617902"/>
            <a:ext cx="44449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D679DFED-3CB9-DD21-F36F-89747922D0B4}"/>
              </a:ext>
            </a:extLst>
          </p:cNvPr>
          <p:cNvCxnSpPr>
            <a:cxnSpLocks/>
            <a:stCxn id="51" idx="0"/>
            <a:endCxn id="53" idx="3"/>
          </p:cNvCxnSpPr>
          <p:nvPr/>
        </p:nvCxnSpPr>
        <p:spPr>
          <a:xfrm flipV="1">
            <a:off x="8842671" y="4902966"/>
            <a:ext cx="270628" cy="493263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84A03E0E-624B-937C-1C62-AFE38444CF97}"/>
              </a:ext>
            </a:extLst>
          </p:cNvPr>
          <p:cNvCxnSpPr>
            <a:cxnSpLocks/>
            <a:stCxn id="52" idx="2"/>
            <a:endCxn id="51" idx="6"/>
          </p:cNvCxnSpPr>
          <p:nvPr/>
        </p:nvCxnSpPr>
        <p:spPr>
          <a:xfrm flipH="1">
            <a:off x="9068962" y="5617902"/>
            <a:ext cx="430640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920D7537-AAA0-DC4C-C320-1F208BB27D7B}"/>
              </a:ext>
            </a:extLst>
          </p:cNvPr>
          <p:cNvCxnSpPr>
            <a:cxnSpLocks/>
            <a:stCxn id="53" idx="5"/>
            <a:endCxn id="52" idx="0"/>
          </p:cNvCxnSpPr>
          <p:nvPr/>
        </p:nvCxnSpPr>
        <p:spPr>
          <a:xfrm>
            <a:off x="9433323" y="4902966"/>
            <a:ext cx="292570" cy="493263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11A9BB66-4969-4601-A17B-EC490C071CE2}"/>
              </a:ext>
            </a:extLst>
          </p:cNvPr>
          <p:cNvCxnSpPr>
            <a:cxnSpLocks/>
            <a:stCxn id="52" idx="6"/>
            <a:endCxn id="54" idx="2"/>
          </p:cNvCxnSpPr>
          <p:nvPr/>
        </p:nvCxnSpPr>
        <p:spPr>
          <a:xfrm>
            <a:off x="9952184" y="5617902"/>
            <a:ext cx="43064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4170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4B741-0503-83E1-E4F4-CF65FEBE8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Kosaraju Algorithm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DF9D79-E80E-6F03-E14B-8C6C7BDD1F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3 STEPS :</a:t>
            </a:r>
          </a:p>
          <a:p>
            <a:pPr lvl="1"/>
            <a:r>
              <a:rPr lang="en-IN" dirty="0"/>
              <a:t>DFS ON THE ORIGNAL GRAPH</a:t>
            </a:r>
          </a:p>
          <a:p>
            <a:pPr lvl="1"/>
            <a:r>
              <a:rPr lang="en-IN" dirty="0"/>
              <a:t>TRANSPOSE THE GRAPH</a:t>
            </a:r>
          </a:p>
          <a:p>
            <a:pPr lvl="1"/>
            <a:r>
              <a:rPr lang="en-IN" dirty="0"/>
              <a:t>DFS ON THE TRANSPOSE GRAPH</a:t>
            </a:r>
          </a:p>
          <a:p>
            <a:pPr lvl="1"/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FFEBE1B-7523-AD6F-85D0-EC6B25073D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327150"/>
            <a:ext cx="2246413" cy="4893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15658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3FBD2-21EE-2F84-8FB9-D78BD61A9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Node Class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DDD5223-7FF6-A505-30F9-F34A31EEEC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2041" y="661601"/>
            <a:ext cx="4391638" cy="5534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8459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3FBD2-21EE-2F84-8FB9-D78BD61A9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Linked List Class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A1E1F5E-AAAA-A9D8-3B72-3A79270805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0103" y="949183"/>
            <a:ext cx="4372585" cy="4620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99922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3FBD2-21EE-2F84-8FB9-D78BD61A9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Linked List Class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D1E33E9-B576-8932-5C9B-922EA36A1B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9884" y="584694"/>
            <a:ext cx="3962953" cy="5820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60027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B4A17-D56B-C30A-4098-5DDF0014E4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1370815"/>
            <a:ext cx="2793158" cy="1600200"/>
          </a:xfrm>
        </p:spPr>
        <p:txBody>
          <a:bodyPr/>
          <a:lstStyle/>
          <a:p>
            <a:r>
              <a:rPr lang="en-IN" dirty="0"/>
              <a:t>Graph Class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92E5176-B77B-0008-0A48-BAD2C81419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0389" y="299601"/>
            <a:ext cx="6011114" cy="6258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3720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7B07D-DB48-6D8B-5F17-F6C2FF801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ECDBAF-5CFA-79C8-61BF-D044E93DD1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8761413" cy="72848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Starts from vertex 0.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AAE9DE2-7847-4E3B-58CB-E1023C8B2B6F}"/>
              </a:ext>
            </a:extLst>
          </p:cNvPr>
          <p:cNvGrpSpPr/>
          <p:nvPr/>
        </p:nvGrpSpPr>
        <p:grpSpPr>
          <a:xfrm>
            <a:off x="3529066" y="3331980"/>
            <a:ext cx="4013188" cy="1315028"/>
            <a:chOff x="6954982" y="4289136"/>
            <a:chExt cx="4013188" cy="1315028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DCD87E5B-B087-5B14-23C0-91A3637615B3}"/>
                </a:ext>
              </a:extLst>
            </p:cNvPr>
            <p:cNvSpPr/>
            <p:nvPr/>
          </p:nvSpPr>
          <p:spPr>
            <a:xfrm>
              <a:off x="6954982" y="4294909"/>
              <a:ext cx="452582" cy="443346"/>
            </a:xfrm>
            <a:prstGeom prst="ellipse">
              <a:avLst/>
            </a:prstGeom>
            <a:solidFill>
              <a:srgbClr val="C00000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21828D30-5991-CD7D-F753-D364705F4E83}"/>
                </a:ext>
              </a:extLst>
            </p:cNvPr>
            <p:cNvSpPr/>
            <p:nvPr/>
          </p:nvSpPr>
          <p:spPr>
            <a:xfrm>
              <a:off x="7852063" y="4289136"/>
              <a:ext cx="452582" cy="443346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3E522F71-1729-CFDB-D173-E3691BD90846}"/>
                </a:ext>
              </a:extLst>
            </p:cNvPr>
            <p:cNvSpPr/>
            <p:nvPr/>
          </p:nvSpPr>
          <p:spPr>
            <a:xfrm>
              <a:off x="7852063" y="5160818"/>
              <a:ext cx="452582" cy="443346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2221732C-1679-0065-3945-64E19AC14C06}"/>
                </a:ext>
              </a:extLst>
            </p:cNvPr>
            <p:cNvSpPr/>
            <p:nvPr/>
          </p:nvSpPr>
          <p:spPr>
            <a:xfrm>
              <a:off x="6954982" y="5160818"/>
              <a:ext cx="452582" cy="443346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DB285D7B-6DD4-0CCF-73C0-3AD194232DA9}"/>
                </a:ext>
              </a:extLst>
            </p:cNvPr>
            <p:cNvSpPr/>
            <p:nvPr/>
          </p:nvSpPr>
          <p:spPr>
            <a:xfrm>
              <a:off x="8749144" y="5160818"/>
              <a:ext cx="452582" cy="443346"/>
            </a:xfrm>
            <a:prstGeom prst="ellipse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34C5DFE3-6C41-9661-0914-8CEC73355A19}"/>
                </a:ext>
              </a:extLst>
            </p:cNvPr>
            <p:cNvSpPr/>
            <p:nvPr/>
          </p:nvSpPr>
          <p:spPr>
            <a:xfrm>
              <a:off x="9632366" y="5160818"/>
              <a:ext cx="452582" cy="443346"/>
            </a:xfrm>
            <a:prstGeom prst="ellipse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6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2DA07534-8D81-192B-34BF-2C4E671ED27D}"/>
                </a:ext>
              </a:extLst>
            </p:cNvPr>
            <p:cNvSpPr/>
            <p:nvPr/>
          </p:nvSpPr>
          <p:spPr>
            <a:xfrm>
              <a:off x="9179784" y="4289136"/>
              <a:ext cx="452582" cy="443346"/>
            </a:xfrm>
            <a:prstGeom prst="ellipse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9804905-6E29-7999-BC58-2E407F9016BB}"/>
                </a:ext>
              </a:extLst>
            </p:cNvPr>
            <p:cNvSpPr/>
            <p:nvPr/>
          </p:nvSpPr>
          <p:spPr>
            <a:xfrm>
              <a:off x="10515588" y="5160818"/>
              <a:ext cx="452582" cy="443346"/>
            </a:xfrm>
            <a:prstGeom prst="ellipse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7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B1B54E27-2E97-51A0-2310-73E9A4E65B50}"/>
                </a:ext>
              </a:extLst>
            </p:cNvPr>
            <p:cNvCxnSpPr>
              <a:stCxn id="5" idx="6"/>
              <a:endCxn id="6" idx="2"/>
            </p:cNvCxnSpPr>
            <p:nvPr/>
          </p:nvCxnSpPr>
          <p:spPr>
            <a:xfrm flipV="1">
              <a:off x="7407564" y="4510809"/>
              <a:ext cx="444499" cy="5773"/>
            </a:xfrm>
            <a:prstGeom prst="straightConnector1">
              <a:avLst/>
            </a:prstGeom>
            <a:solidFill>
              <a:schemeClr val="accent1"/>
            </a:solidFill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037EB260-3581-2B1A-8DA6-9AD65CF6CCD1}"/>
                </a:ext>
              </a:extLst>
            </p:cNvPr>
            <p:cNvCxnSpPr>
              <a:cxnSpLocks/>
              <a:stCxn id="8" idx="0"/>
              <a:endCxn id="5" idx="4"/>
            </p:cNvCxnSpPr>
            <p:nvPr/>
          </p:nvCxnSpPr>
          <p:spPr>
            <a:xfrm flipV="1">
              <a:off x="7181273" y="4738255"/>
              <a:ext cx="0" cy="422563"/>
            </a:xfrm>
            <a:prstGeom prst="straightConnector1">
              <a:avLst/>
            </a:prstGeom>
            <a:solidFill>
              <a:schemeClr val="accent1"/>
            </a:solidFill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4F94E8E6-4461-C9F9-8909-3F1DC214F9C8}"/>
                </a:ext>
              </a:extLst>
            </p:cNvPr>
            <p:cNvCxnSpPr>
              <a:cxnSpLocks/>
              <a:stCxn id="6" idx="4"/>
              <a:endCxn id="7" idx="0"/>
            </p:cNvCxnSpPr>
            <p:nvPr/>
          </p:nvCxnSpPr>
          <p:spPr>
            <a:xfrm>
              <a:off x="8078354" y="4732482"/>
              <a:ext cx="0" cy="428336"/>
            </a:xfrm>
            <a:prstGeom prst="straightConnector1">
              <a:avLst/>
            </a:prstGeom>
            <a:solidFill>
              <a:schemeClr val="accent1"/>
            </a:solidFill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D06CC0EF-4F67-F429-77AD-61176163AE1A}"/>
                </a:ext>
              </a:extLst>
            </p:cNvPr>
            <p:cNvCxnSpPr>
              <a:cxnSpLocks/>
              <a:stCxn id="7" idx="2"/>
              <a:endCxn id="8" idx="6"/>
            </p:cNvCxnSpPr>
            <p:nvPr/>
          </p:nvCxnSpPr>
          <p:spPr>
            <a:xfrm flipH="1">
              <a:off x="7407564" y="5382491"/>
              <a:ext cx="444499" cy="0"/>
            </a:xfrm>
            <a:prstGeom prst="straightConnector1">
              <a:avLst/>
            </a:prstGeom>
            <a:solidFill>
              <a:schemeClr val="accent1"/>
            </a:solidFill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44F846AE-05F6-D602-35CD-79BB15312637}"/>
                </a:ext>
              </a:extLst>
            </p:cNvPr>
            <p:cNvCxnSpPr>
              <a:cxnSpLocks/>
              <a:stCxn id="7" idx="6"/>
              <a:endCxn id="9" idx="2"/>
            </p:cNvCxnSpPr>
            <p:nvPr/>
          </p:nvCxnSpPr>
          <p:spPr>
            <a:xfrm>
              <a:off x="8304645" y="5382491"/>
              <a:ext cx="444499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7CA68B8B-33CA-E840-D496-E777B11E6A7E}"/>
                </a:ext>
              </a:extLst>
            </p:cNvPr>
            <p:cNvCxnSpPr>
              <a:cxnSpLocks/>
              <a:stCxn id="9" idx="0"/>
              <a:endCxn id="11" idx="3"/>
            </p:cNvCxnSpPr>
            <p:nvPr/>
          </p:nvCxnSpPr>
          <p:spPr>
            <a:xfrm flipV="1">
              <a:off x="8975435" y="4667555"/>
              <a:ext cx="270628" cy="493263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6783E889-68B8-FEB9-93B8-546ED9DAC646}"/>
                </a:ext>
              </a:extLst>
            </p:cNvPr>
            <p:cNvCxnSpPr>
              <a:cxnSpLocks/>
              <a:stCxn id="10" idx="2"/>
              <a:endCxn id="9" idx="6"/>
            </p:cNvCxnSpPr>
            <p:nvPr/>
          </p:nvCxnSpPr>
          <p:spPr>
            <a:xfrm flipH="1">
              <a:off x="9201726" y="5382491"/>
              <a:ext cx="43064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E59232F1-DA81-F6FF-5052-CC0CC1792C99}"/>
                </a:ext>
              </a:extLst>
            </p:cNvPr>
            <p:cNvCxnSpPr>
              <a:cxnSpLocks/>
              <a:stCxn id="11" idx="5"/>
              <a:endCxn id="10" idx="0"/>
            </p:cNvCxnSpPr>
            <p:nvPr/>
          </p:nvCxnSpPr>
          <p:spPr>
            <a:xfrm>
              <a:off x="9566087" y="4667555"/>
              <a:ext cx="292570" cy="493263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2AAB49E2-19D1-9132-315B-2406C61DFD55}"/>
                </a:ext>
              </a:extLst>
            </p:cNvPr>
            <p:cNvCxnSpPr>
              <a:cxnSpLocks/>
              <a:stCxn id="10" idx="6"/>
              <a:endCxn id="12" idx="2"/>
            </p:cNvCxnSpPr>
            <p:nvPr/>
          </p:nvCxnSpPr>
          <p:spPr>
            <a:xfrm>
              <a:off x="10084948" y="5382491"/>
              <a:ext cx="43064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2" name="Table 22">
            <a:extLst>
              <a:ext uri="{FF2B5EF4-FFF2-40B4-BE49-F238E27FC236}">
                <a16:creationId xmlns:a16="http://schemas.microsoft.com/office/drawing/2014/main" id="{D80B42E2-6096-5B2D-5FBA-A58BCF039865}"/>
              </a:ext>
            </a:extLst>
          </p:cNvPr>
          <p:cNvGraphicFramePr>
            <a:graphicFrameLocks noGrp="1"/>
          </p:cNvGraphicFramePr>
          <p:nvPr/>
        </p:nvGraphicFramePr>
        <p:xfrm>
          <a:off x="3591020" y="5074152"/>
          <a:ext cx="4325696" cy="5135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712">
                  <a:extLst>
                    <a:ext uri="{9D8B030D-6E8A-4147-A177-3AD203B41FA5}">
                      <a16:colId xmlns:a16="http://schemas.microsoft.com/office/drawing/2014/main" val="2735030826"/>
                    </a:ext>
                  </a:extLst>
                </a:gridCol>
                <a:gridCol w="540712">
                  <a:extLst>
                    <a:ext uri="{9D8B030D-6E8A-4147-A177-3AD203B41FA5}">
                      <a16:colId xmlns:a16="http://schemas.microsoft.com/office/drawing/2014/main" val="2385016965"/>
                    </a:ext>
                  </a:extLst>
                </a:gridCol>
                <a:gridCol w="540712">
                  <a:extLst>
                    <a:ext uri="{9D8B030D-6E8A-4147-A177-3AD203B41FA5}">
                      <a16:colId xmlns:a16="http://schemas.microsoft.com/office/drawing/2014/main" val="921351715"/>
                    </a:ext>
                  </a:extLst>
                </a:gridCol>
                <a:gridCol w="540712">
                  <a:extLst>
                    <a:ext uri="{9D8B030D-6E8A-4147-A177-3AD203B41FA5}">
                      <a16:colId xmlns:a16="http://schemas.microsoft.com/office/drawing/2014/main" val="3674643410"/>
                    </a:ext>
                  </a:extLst>
                </a:gridCol>
                <a:gridCol w="540712">
                  <a:extLst>
                    <a:ext uri="{9D8B030D-6E8A-4147-A177-3AD203B41FA5}">
                      <a16:colId xmlns:a16="http://schemas.microsoft.com/office/drawing/2014/main" val="42525092"/>
                    </a:ext>
                  </a:extLst>
                </a:gridCol>
                <a:gridCol w="540712">
                  <a:extLst>
                    <a:ext uri="{9D8B030D-6E8A-4147-A177-3AD203B41FA5}">
                      <a16:colId xmlns:a16="http://schemas.microsoft.com/office/drawing/2014/main" val="2372308800"/>
                    </a:ext>
                  </a:extLst>
                </a:gridCol>
                <a:gridCol w="540712">
                  <a:extLst>
                    <a:ext uri="{9D8B030D-6E8A-4147-A177-3AD203B41FA5}">
                      <a16:colId xmlns:a16="http://schemas.microsoft.com/office/drawing/2014/main" val="2152663235"/>
                    </a:ext>
                  </a:extLst>
                </a:gridCol>
                <a:gridCol w="540712">
                  <a:extLst>
                    <a:ext uri="{9D8B030D-6E8A-4147-A177-3AD203B41FA5}">
                      <a16:colId xmlns:a16="http://schemas.microsoft.com/office/drawing/2014/main" val="3443587945"/>
                    </a:ext>
                  </a:extLst>
                </a:gridCol>
              </a:tblGrid>
              <a:tr h="513569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0939117"/>
                  </a:ext>
                </a:extLst>
              </a:tr>
            </a:tbl>
          </a:graphicData>
        </a:graphic>
      </p:graphicFrame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C15A6B8B-449E-8AFB-D80C-9123F91DC139}"/>
              </a:ext>
            </a:extLst>
          </p:cNvPr>
          <p:cNvGraphicFramePr>
            <a:graphicFrameLocks noGrp="1"/>
          </p:cNvGraphicFramePr>
          <p:nvPr/>
        </p:nvGraphicFramePr>
        <p:xfrm>
          <a:off x="3591020" y="5896076"/>
          <a:ext cx="4325696" cy="5135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712">
                  <a:extLst>
                    <a:ext uri="{9D8B030D-6E8A-4147-A177-3AD203B41FA5}">
                      <a16:colId xmlns:a16="http://schemas.microsoft.com/office/drawing/2014/main" val="2735030826"/>
                    </a:ext>
                  </a:extLst>
                </a:gridCol>
                <a:gridCol w="540712">
                  <a:extLst>
                    <a:ext uri="{9D8B030D-6E8A-4147-A177-3AD203B41FA5}">
                      <a16:colId xmlns:a16="http://schemas.microsoft.com/office/drawing/2014/main" val="2385016965"/>
                    </a:ext>
                  </a:extLst>
                </a:gridCol>
                <a:gridCol w="540712">
                  <a:extLst>
                    <a:ext uri="{9D8B030D-6E8A-4147-A177-3AD203B41FA5}">
                      <a16:colId xmlns:a16="http://schemas.microsoft.com/office/drawing/2014/main" val="921351715"/>
                    </a:ext>
                  </a:extLst>
                </a:gridCol>
                <a:gridCol w="540712">
                  <a:extLst>
                    <a:ext uri="{9D8B030D-6E8A-4147-A177-3AD203B41FA5}">
                      <a16:colId xmlns:a16="http://schemas.microsoft.com/office/drawing/2014/main" val="3674643410"/>
                    </a:ext>
                  </a:extLst>
                </a:gridCol>
                <a:gridCol w="540712">
                  <a:extLst>
                    <a:ext uri="{9D8B030D-6E8A-4147-A177-3AD203B41FA5}">
                      <a16:colId xmlns:a16="http://schemas.microsoft.com/office/drawing/2014/main" val="42525092"/>
                    </a:ext>
                  </a:extLst>
                </a:gridCol>
                <a:gridCol w="540712">
                  <a:extLst>
                    <a:ext uri="{9D8B030D-6E8A-4147-A177-3AD203B41FA5}">
                      <a16:colId xmlns:a16="http://schemas.microsoft.com/office/drawing/2014/main" val="2372308800"/>
                    </a:ext>
                  </a:extLst>
                </a:gridCol>
                <a:gridCol w="540712">
                  <a:extLst>
                    <a:ext uri="{9D8B030D-6E8A-4147-A177-3AD203B41FA5}">
                      <a16:colId xmlns:a16="http://schemas.microsoft.com/office/drawing/2014/main" val="2152663235"/>
                    </a:ext>
                  </a:extLst>
                </a:gridCol>
                <a:gridCol w="540712">
                  <a:extLst>
                    <a:ext uri="{9D8B030D-6E8A-4147-A177-3AD203B41FA5}">
                      <a16:colId xmlns:a16="http://schemas.microsoft.com/office/drawing/2014/main" val="3443587945"/>
                    </a:ext>
                  </a:extLst>
                </a:gridCol>
              </a:tblGrid>
              <a:tr h="513569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0939117"/>
                  </a:ext>
                </a:extLst>
              </a:tr>
            </a:tbl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id="{4556B49D-12BA-8624-ECCD-A61648CC91B3}"/>
              </a:ext>
            </a:extLst>
          </p:cNvPr>
          <p:cNvSpPr txBox="1"/>
          <p:nvPr/>
        </p:nvSpPr>
        <p:spPr>
          <a:xfrm>
            <a:off x="2121019" y="5126056"/>
            <a:ext cx="11948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/>
              <a:t>Visited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DF48A85-1C6F-634A-3C5F-C1265B3BC134}"/>
              </a:ext>
            </a:extLst>
          </p:cNvPr>
          <p:cNvSpPr txBox="1"/>
          <p:nvPr/>
        </p:nvSpPr>
        <p:spPr>
          <a:xfrm>
            <a:off x="2150273" y="5922027"/>
            <a:ext cx="11363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/>
              <a:t>Stack</a:t>
            </a:r>
          </a:p>
        </p:txBody>
      </p:sp>
    </p:spTree>
    <p:extLst>
      <p:ext uri="{BB962C8B-B14F-4D97-AF65-F5344CB8AC3E}">
        <p14:creationId xmlns:p14="http://schemas.microsoft.com/office/powerpoint/2010/main" val="4983222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7B07D-DB48-6D8B-5F17-F6C2FF801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 DFS on the whole graph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AAE9DE2-7847-4E3B-58CB-E1023C8B2B6F}"/>
              </a:ext>
            </a:extLst>
          </p:cNvPr>
          <p:cNvGrpSpPr/>
          <p:nvPr/>
        </p:nvGrpSpPr>
        <p:grpSpPr>
          <a:xfrm>
            <a:off x="3529066" y="3331980"/>
            <a:ext cx="4013188" cy="1315028"/>
            <a:chOff x="6954982" y="4289136"/>
            <a:chExt cx="4013188" cy="1315028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DCD87E5B-B087-5B14-23C0-91A3637615B3}"/>
                </a:ext>
              </a:extLst>
            </p:cNvPr>
            <p:cNvSpPr/>
            <p:nvPr/>
          </p:nvSpPr>
          <p:spPr>
            <a:xfrm>
              <a:off x="6954982" y="4294909"/>
              <a:ext cx="452582" cy="443346"/>
            </a:xfrm>
            <a:prstGeom prst="ellipse">
              <a:avLst/>
            </a:prstGeom>
            <a:solidFill>
              <a:srgbClr val="C00000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21828D30-5991-CD7D-F753-D364705F4E83}"/>
                </a:ext>
              </a:extLst>
            </p:cNvPr>
            <p:cNvSpPr/>
            <p:nvPr/>
          </p:nvSpPr>
          <p:spPr>
            <a:xfrm>
              <a:off x="7852063" y="4289136"/>
              <a:ext cx="452582" cy="443346"/>
            </a:xfrm>
            <a:prstGeom prst="ellipse">
              <a:avLst/>
            </a:prstGeom>
            <a:solidFill>
              <a:srgbClr val="C00000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3E522F71-1729-CFDB-D173-E3691BD90846}"/>
                </a:ext>
              </a:extLst>
            </p:cNvPr>
            <p:cNvSpPr/>
            <p:nvPr/>
          </p:nvSpPr>
          <p:spPr>
            <a:xfrm>
              <a:off x="7852063" y="5160818"/>
              <a:ext cx="452582" cy="443346"/>
            </a:xfrm>
            <a:prstGeom prst="ellipse">
              <a:avLst/>
            </a:prstGeom>
            <a:solidFill>
              <a:srgbClr val="C00000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2221732C-1679-0065-3945-64E19AC14C06}"/>
                </a:ext>
              </a:extLst>
            </p:cNvPr>
            <p:cNvSpPr/>
            <p:nvPr/>
          </p:nvSpPr>
          <p:spPr>
            <a:xfrm>
              <a:off x="6954982" y="5160818"/>
              <a:ext cx="452582" cy="443346"/>
            </a:xfrm>
            <a:prstGeom prst="ellipse">
              <a:avLst/>
            </a:prstGeom>
            <a:solidFill>
              <a:srgbClr val="C00000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DB285D7B-6DD4-0CCF-73C0-3AD194232DA9}"/>
                </a:ext>
              </a:extLst>
            </p:cNvPr>
            <p:cNvSpPr/>
            <p:nvPr/>
          </p:nvSpPr>
          <p:spPr>
            <a:xfrm>
              <a:off x="8749144" y="5160818"/>
              <a:ext cx="452582" cy="443346"/>
            </a:xfrm>
            <a:prstGeom prst="ellipse">
              <a:avLst/>
            </a:prstGeom>
            <a:solidFill>
              <a:srgbClr val="C00000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34C5DFE3-6C41-9661-0914-8CEC73355A19}"/>
                </a:ext>
              </a:extLst>
            </p:cNvPr>
            <p:cNvSpPr/>
            <p:nvPr/>
          </p:nvSpPr>
          <p:spPr>
            <a:xfrm>
              <a:off x="9632366" y="5160818"/>
              <a:ext cx="452582" cy="443346"/>
            </a:xfrm>
            <a:prstGeom prst="ellipse">
              <a:avLst/>
            </a:prstGeom>
            <a:solidFill>
              <a:srgbClr val="C00000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6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2DA07534-8D81-192B-34BF-2C4E671ED27D}"/>
                </a:ext>
              </a:extLst>
            </p:cNvPr>
            <p:cNvSpPr/>
            <p:nvPr/>
          </p:nvSpPr>
          <p:spPr>
            <a:xfrm>
              <a:off x="9179784" y="4289136"/>
              <a:ext cx="452582" cy="443346"/>
            </a:xfrm>
            <a:prstGeom prst="ellipse">
              <a:avLst/>
            </a:prstGeom>
            <a:solidFill>
              <a:srgbClr val="C00000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9804905-6E29-7999-BC58-2E407F9016BB}"/>
                </a:ext>
              </a:extLst>
            </p:cNvPr>
            <p:cNvSpPr/>
            <p:nvPr/>
          </p:nvSpPr>
          <p:spPr>
            <a:xfrm>
              <a:off x="10515588" y="5160818"/>
              <a:ext cx="452582" cy="443346"/>
            </a:xfrm>
            <a:prstGeom prst="ellipse">
              <a:avLst/>
            </a:prstGeom>
            <a:solidFill>
              <a:srgbClr val="C00000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7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B1B54E27-2E97-51A0-2310-73E9A4E65B50}"/>
                </a:ext>
              </a:extLst>
            </p:cNvPr>
            <p:cNvCxnSpPr>
              <a:stCxn id="5" idx="6"/>
              <a:endCxn id="6" idx="2"/>
            </p:cNvCxnSpPr>
            <p:nvPr/>
          </p:nvCxnSpPr>
          <p:spPr>
            <a:xfrm flipV="1">
              <a:off x="7407564" y="4510809"/>
              <a:ext cx="444499" cy="5773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037EB260-3581-2B1A-8DA6-9AD65CF6CCD1}"/>
                </a:ext>
              </a:extLst>
            </p:cNvPr>
            <p:cNvCxnSpPr>
              <a:cxnSpLocks/>
              <a:stCxn id="8" idx="0"/>
              <a:endCxn id="5" idx="4"/>
            </p:cNvCxnSpPr>
            <p:nvPr/>
          </p:nvCxnSpPr>
          <p:spPr>
            <a:xfrm flipV="1">
              <a:off x="7181273" y="4738255"/>
              <a:ext cx="0" cy="422563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4F94E8E6-4461-C9F9-8909-3F1DC214F9C8}"/>
                </a:ext>
              </a:extLst>
            </p:cNvPr>
            <p:cNvCxnSpPr>
              <a:cxnSpLocks/>
              <a:stCxn id="6" idx="4"/>
              <a:endCxn id="7" idx="0"/>
            </p:cNvCxnSpPr>
            <p:nvPr/>
          </p:nvCxnSpPr>
          <p:spPr>
            <a:xfrm>
              <a:off x="8078354" y="4732482"/>
              <a:ext cx="0" cy="428336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D06CC0EF-4F67-F429-77AD-61176163AE1A}"/>
                </a:ext>
              </a:extLst>
            </p:cNvPr>
            <p:cNvCxnSpPr>
              <a:cxnSpLocks/>
              <a:stCxn id="7" idx="2"/>
              <a:endCxn id="8" idx="6"/>
            </p:cNvCxnSpPr>
            <p:nvPr/>
          </p:nvCxnSpPr>
          <p:spPr>
            <a:xfrm flipH="1">
              <a:off x="7407564" y="5382491"/>
              <a:ext cx="444499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44F846AE-05F6-D602-35CD-79BB15312637}"/>
                </a:ext>
              </a:extLst>
            </p:cNvPr>
            <p:cNvCxnSpPr>
              <a:cxnSpLocks/>
              <a:stCxn id="7" idx="6"/>
              <a:endCxn id="9" idx="2"/>
            </p:cNvCxnSpPr>
            <p:nvPr/>
          </p:nvCxnSpPr>
          <p:spPr>
            <a:xfrm>
              <a:off x="8304645" y="5382491"/>
              <a:ext cx="444499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7CA68B8B-33CA-E840-D496-E777B11E6A7E}"/>
                </a:ext>
              </a:extLst>
            </p:cNvPr>
            <p:cNvCxnSpPr>
              <a:cxnSpLocks/>
              <a:stCxn id="9" idx="0"/>
              <a:endCxn id="11" idx="3"/>
            </p:cNvCxnSpPr>
            <p:nvPr/>
          </p:nvCxnSpPr>
          <p:spPr>
            <a:xfrm flipV="1">
              <a:off x="8975435" y="4667555"/>
              <a:ext cx="270628" cy="493263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6783E889-68B8-FEB9-93B8-546ED9DAC646}"/>
                </a:ext>
              </a:extLst>
            </p:cNvPr>
            <p:cNvCxnSpPr>
              <a:cxnSpLocks/>
              <a:stCxn id="10" idx="2"/>
              <a:endCxn id="9" idx="6"/>
            </p:cNvCxnSpPr>
            <p:nvPr/>
          </p:nvCxnSpPr>
          <p:spPr>
            <a:xfrm flipH="1">
              <a:off x="9201726" y="5382491"/>
              <a:ext cx="430640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E59232F1-DA81-F6FF-5052-CC0CC1792C99}"/>
                </a:ext>
              </a:extLst>
            </p:cNvPr>
            <p:cNvCxnSpPr>
              <a:cxnSpLocks/>
              <a:stCxn id="11" idx="5"/>
              <a:endCxn id="10" idx="0"/>
            </p:cNvCxnSpPr>
            <p:nvPr/>
          </p:nvCxnSpPr>
          <p:spPr>
            <a:xfrm>
              <a:off x="9566087" y="4667555"/>
              <a:ext cx="292570" cy="493263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2AAB49E2-19D1-9132-315B-2406C61DFD55}"/>
                </a:ext>
              </a:extLst>
            </p:cNvPr>
            <p:cNvCxnSpPr>
              <a:cxnSpLocks/>
              <a:stCxn id="10" idx="6"/>
              <a:endCxn id="12" idx="2"/>
            </p:cNvCxnSpPr>
            <p:nvPr/>
          </p:nvCxnSpPr>
          <p:spPr>
            <a:xfrm>
              <a:off x="10084948" y="5382491"/>
              <a:ext cx="430640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2" name="Table 22">
            <a:extLst>
              <a:ext uri="{FF2B5EF4-FFF2-40B4-BE49-F238E27FC236}">
                <a16:creationId xmlns:a16="http://schemas.microsoft.com/office/drawing/2014/main" id="{D80B42E2-6096-5B2D-5FBA-A58BCF039865}"/>
              </a:ext>
            </a:extLst>
          </p:cNvPr>
          <p:cNvGraphicFramePr>
            <a:graphicFrameLocks noGrp="1"/>
          </p:cNvGraphicFramePr>
          <p:nvPr/>
        </p:nvGraphicFramePr>
        <p:xfrm>
          <a:off x="3591020" y="5074152"/>
          <a:ext cx="4325696" cy="5135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712">
                  <a:extLst>
                    <a:ext uri="{9D8B030D-6E8A-4147-A177-3AD203B41FA5}">
                      <a16:colId xmlns:a16="http://schemas.microsoft.com/office/drawing/2014/main" val="2735030826"/>
                    </a:ext>
                  </a:extLst>
                </a:gridCol>
                <a:gridCol w="540712">
                  <a:extLst>
                    <a:ext uri="{9D8B030D-6E8A-4147-A177-3AD203B41FA5}">
                      <a16:colId xmlns:a16="http://schemas.microsoft.com/office/drawing/2014/main" val="2385016965"/>
                    </a:ext>
                  </a:extLst>
                </a:gridCol>
                <a:gridCol w="540712">
                  <a:extLst>
                    <a:ext uri="{9D8B030D-6E8A-4147-A177-3AD203B41FA5}">
                      <a16:colId xmlns:a16="http://schemas.microsoft.com/office/drawing/2014/main" val="921351715"/>
                    </a:ext>
                  </a:extLst>
                </a:gridCol>
                <a:gridCol w="540712">
                  <a:extLst>
                    <a:ext uri="{9D8B030D-6E8A-4147-A177-3AD203B41FA5}">
                      <a16:colId xmlns:a16="http://schemas.microsoft.com/office/drawing/2014/main" val="3674643410"/>
                    </a:ext>
                  </a:extLst>
                </a:gridCol>
                <a:gridCol w="540712">
                  <a:extLst>
                    <a:ext uri="{9D8B030D-6E8A-4147-A177-3AD203B41FA5}">
                      <a16:colId xmlns:a16="http://schemas.microsoft.com/office/drawing/2014/main" val="42525092"/>
                    </a:ext>
                  </a:extLst>
                </a:gridCol>
                <a:gridCol w="540712">
                  <a:extLst>
                    <a:ext uri="{9D8B030D-6E8A-4147-A177-3AD203B41FA5}">
                      <a16:colId xmlns:a16="http://schemas.microsoft.com/office/drawing/2014/main" val="2372308800"/>
                    </a:ext>
                  </a:extLst>
                </a:gridCol>
                <a:gridCol w="540712">
                  <a:extLst>
                    <a:ext uri="{9D8B030D-6E8A-4147-A177-3AD203B41FA5}">
                      <a16:colId xmlns:a16="http://schemas.microsoft.com/office/drawing/2014/main" val="2152663235"/>
                    </a:ext>
                  </a:extLst>
                </a:gridCol>
                <a:gridCol w="540712">
                  <a:extLst>
                    <a:ext uri="{9D8B030D-6E8A-4147-A177-3AD203B41FA5}">
                      <a16:colId xmlns:a16="http://schemas.microsoft.com/office/drawing/2014/main" val="3443587945"/>
                    </a:ext>
                  </a:extLst>
                </a:gridCol>
              </a:tblGrid>
              <a:tr h="513569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0939117"/>
                  </a:ext>
                </a:extLst>
              </a:tr>
            </a:tbl>
          </a:graphicData>
        </a:graphic>
      </p:graphicFrame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C15A6B8B-449E-8AFB-D80C-9123F91DC139}"/>
              </a:ext>
            </a:extLst>
          </p:cNvPr>
          <p:cNvGraphicFramePr>
            <a:graphicFrameLocks noGrp="1"/>
          </p:cNvGraphicFramePr>
          <p:nvPr/>
        </p:nvGraphicFramePr>
        <p:xfrm>
          <a:off x="3591020" y="5896076"/>
          <a:ext cx="4325696" cy="5135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712">
                  <a:extLst>
                    <a:ext uri="{9D8B030D-6E8A-4147-A177-3AD203B41FA5}">
                      <a16:colId xmlns:a16="http://schemas.microsoft.com/office/drawing/2014/main" val="2735030826"/>
                    </a:ext>
                  </a:extLst>
                </a:gridCol>
                <a:gridCol w="540712">
                  <a:extLst>
                    <a:ext uri="{9D8B030D-6E8A-4147-A177-3AD203B41FA5}">
                      <a16:colId xmlns:a16="http://schemas.microsoft.com/office/drawing/2014/main" val="2385016965"/>
                    </a:ext>
                  </a:extLst>
                </a:gridCol>
                <a:gridCol w="540712">
                  <a:extLst>
                    <a:ext uri="{9D8B030D-6E8A-4147-A177-3AD203B41FA5}">
                      <a16:colId xmlns:a16="http://schemas.microsoft.com/office/drawing/2014/main" val="921351715"/>
                    </a:ext>
                  </a:extLst>
                </a:gridCol>
                <a:gridCol w="540712">
                  <a:extLst>
                    <a:ext uri="{9D8B030D-6E8A-4147-A177-3AD203B41FA5}">
                      <a16:colId xmlns:a16="http://schemas.microsoft.com/office/drawing/2014/main" val="3674643410"/>
                    </a:ext>
                  </a:extLst>
                </a:gridCol>
                <a:gridCol w="540712">
                  <a:extLst>
                    <a:ext uri="{9D8B030D-6E8A-4147-A177-3AD203B41FA5}">
                      <a16:colId xmlns:a16="http://schemas.microsoft.com/office/drawing/2014/main" val="42525092"/>
                    </a:ext>
                  </a:extLst>
                </a:gridCol>
                <a:gridCol w="540712">
                  <a:extLst>
                    <a:ext uri="{9D8B030D-6E8A-4147-A177-3AD203B41FA5}">
                      <a16:colId xmlns:a16="http://schemas.microsoft.com/office/drawing/2014/main" val="2372308800"/>
                    </a:ext>
                  </a:extLst>
                </a:gridCol>
                <a:gridCol w="540712">
                  <a:extLst>
                    <a:ext uri="{9D8B030D-6E8A-4147-A177-3AD203B41FA5}">
                      <a16:colId xmlns:a16="http://schemas.microsoft.com/office/drawing/2014/main" val="2152663235"/>
                    </a:ext>
                  </a:extLst>
                </a:gridCol>
                <a:gridCol w="540712">
                  <a:extLst>
                    <a:ext uri="{9D8B030D-6E8A-4147-A177-3AD203B41FA5}">
                      <a16:colId xmlns:a16="http://schemas.microsoft.com/office/drawing/2014/main" val="3443587945"/>
                    </a:ext>
                  </a:extLst>
                </a:gridCol>
              </a:tblGrid>
              <a:tr h="513569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0939117"/>
                  </a:ext>
                </a:extLst>
              </a:tr>
            </a:tbl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id="{4556B49D-12BA-8624-ECCD-A61648CC91B3}"/>
              </a:ext>
            </a:extLst>
          </p:cNvPr>
          <p:cNvSpPr txBox="1"/>
          <p:nvPr/>
        </p:nvSpPr>
        <p:spPr>
          <a:xfrm>
            <a:off x="2121019" y="5126056"/>
            <a:ext cx="11948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/>
              <a:t>Visited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DF48A85-1C6F-634A-3C5F-C1265B3BC134}"/>
              </a:ext>
            </a:extLst>
          </p:cNvPr>
          <p:cNvSpPr txBox="1"/>
          <p:nvPr/>
        </p:nvSpPr>
        <p:spPr>
          <a:xfrm>
            <a:off x="2150273" y="5922027"/>
            <a:ext cx="11363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/>
              <a:t>Stack</a:t>
            </a:r>
          </a:p>
        </p:txBody>
      </p:sp>
    </p:spTree>
    <p:extLst>
      <p:ext uri="{BB962C8B-B14F-4D97-AF65-F5344CB8AC3E}">
        <p14:creationId xmlns:p14="http://schemas.microsoft.com/office/powerpoint/2010/main" val="394225749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159</TotalTime>
  <Words>274</Words>
  <Application>Microsoft Office PowerPoint</Application>
  <PresentationFormat>Widescreen</PresentationFormat>
  <Paragraphs>123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Arial Narrow</vt:lpstr>
      <vt:lpstr>Century Gothic</vt:lpstr>
      <vt:lpstr>euclid_circular_a</vt:lpstr>
      <vt:lpstr>Wingdings 3</vt:lpstr>
      <vt:lpstr>Ion Boardroom</vt:lpstr>
      <vt:lpstr>Strongly Connected Components</vt:lpstr>
      <vt:lpstr>Strongly Connected Components</vt:lpstr>
      <vt:lpstr>Kosaraju Algorithm </vt:lpstr>
      <vt:lpstr>Node Class</vt:lpstr>
      <vt:lpstr>Linked List Class</vt:lpstr>
      <vt:lpstr>Linked List Class</vt:lpstr>
      <vt:lpstr>Graph Class</vt:lpstr>
      <vt:lpstr>DFS</vt:lpstr>
      <vt:lpstr>Perform DFS on the whole graph</vt:lpstr>
      <vt:lpstr>Transpose the graph</vt:lpstr>
      <vt:lpstr>DFS on the Transpose Graph</vt:lpstr>
      <vt:lpstr>Finally we get all strongly connected components</vt:lpstr>
      <vt:lpstr>Time Complexity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Strongly Connected Component (SCC) </dc:title>
  <dc:creator>Naman Anand</dc:creator>
  <cp:lastModifiedBy>Naman Anand</cp:lastModifiedBy>
  <cp:revision>5</cp:revision>
  <dcterms:created xsi:type="dcterms:W3CDTF">2023-04-18T14:33:33Z</dcterms:created>
  <dcterms:modified xsi:type="dcterms:W3CDTF">2023-04-18T17:44:43Z</dcterms:modified>
</cp:coreProperties>
</file>