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58C01E-4B95-4725-9E38-6BE55AD5E233}"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CBEB9-E372-4ACF-B2EA-7D7493312E72}" type="slidenum">
              <a:rPr lang="en-IN" smtClean="0"/>
              <a:t>‹#›</a:t>
            </a:fld>
            <a:endParaRPr lang="en-IN"/>
          </a:p>
        </p:txBody>
      </p:sp>
    </p:spTree>
    <p:extLst>
      <p:ext uri="{BB962C8B-B14F-4D97-AF65-F5344CB8AC3E}">
        <p14:creationId xmlns:p14="http://schemas.microsoft.com/office/powerpoint/2010/main" val="2569194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58C01E-4B95-4725-9E38-6BE55AD5E233}" type="datetimeFigureOut">
              <a:rPr lang="en-IN" smtClean="0"/>
              <a:t>18-04-2023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6CBEB9-E372-4ACF-B2EA-7D7493312E72}" type="slidenum">
              <a:rPr lang="en-IN" smtClean="0"/>
              <a:t>‹#›</a:t>
            </a:fld>
            <a:endParaRPr lang="en-IN"/>
          </a:p>
        </p:txBody>
      </p:sp>
    </p:spTree>
    <p:extLst>
      <p:ext uri="{BB962C8B-B14F-4D97-AF65-F5344CB8AC3E}">
        <p14:creationId xmlns:p14="http://schemas.microsoft.com/office/powerpoint/2010/main" val="1015005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58C01E-4B95-4725-9E38-6BE55AD5E233}"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CBEB9-E372-4ACF-B2EA-7D7493312E72}" type="slidenum">
              <a:rPr lang="en-IN" smtClean="0"/>
              <a:t>‹#›</a:t>
            </a:fld>
            <a:endParaRPr lang="en-IN"/>
          </a:p>
        </p:txBody>
      </p:sp>
    </p:spTree>
    <p:extLst>
      <p:ext uri="{BB962C8B-B14F-4D97-AF65-F5344CB8AC3E}">
        <p14:creationId xmlns:p14="http://schemas.microsoft.com/office/powerpoint/2010/main" val="1019824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58C01E-4B95-4725-9E38-6BE55AD5E233}"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CBEB9-E372-4ACF-B2EA-7D7493312E7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90885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58C01E-4B95-4725-9E38-6BE55AD5E233}"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CBEB9-E372-4ACF-B2EA-7D7493312E72}" type="slidenum">
              <a:rPr lang="en-IN" smtClean="0"/>
              <a:t>‹#›</a:t>
            </a:fld>
            <a:endParaRPr lang="en-IN"/>
          </a:p>
        </p:txBody>
      </p:sp>
    </p:spTree>
    <p:extLst>
      <p:ext uri="{BB962C8B-B14F-4D97-AF65-F5344CB8AC3E}">
        <p14:creationId xmlns:p14="http://schemas.microsoft.com/office/powerpoint/2010/main" val="36481429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58C01E-4B95-4725-9E38-6BE55AD5E233}" type="datetimeFigureOut">
              <a:rPr lang="en-IN" smtClean="0"/>
              <a:t>18-04-2023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CBEB9-E372-4ACF-B2EA-7D7493312E72}" type="slidenum">
              <a:rPr lang="en-IN" smtClean="0"/>
              <a:t>‹#›</a:t>
            </a:fld>
            <a:endParaRPr lang="en-IN"/>
          </a:p>
        </p:txBody>
      </p:sp>
    </p:spTree>
    <p:extLst>
      <p:ext uri="{BB962C8B-B14F-4D97-AF65-F5344CB8AC3E}">
        <p14:creationId xmlns:p14="http://schemas.microsoft.com/office/powerpoint/2010/main" val="15789904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58C01E-4B95-4725-9E38-6BE55AD5E233}" type="datetimeFigureOut">
              <a:rPr lang="en-IN" smtClean="0"/>
              <a:t>18-04-2023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CBEB9-E372-4ACF-B2EA-7D7493312E72}" type="slidenum">
              <a:rPr lang="en-IN" smtClean="0"/>
              <a:t>‹#›</a:t>
            </a:fld>
            <a:endParaRPr lang="en-IN"/>
          </a:p>
        </p:txBody>
      </p:sp>
    </p:spTree>
    <p:extLst>
      <p:ext uri="{BB962C8B-B14F-4D97-AF65-F5344CB8AC3E}">
        <p14:creationId xmlns:p14="http://schemas.microsoft.com/office/powerpoint/2010/main" val="1974355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8C01E-4B95-4725-9E38-6BE55AD5E233}"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CBEB9-E372-4ACF-B2EA-7D7493312E72}" type="slidenum">
              <a:rPr lang="en-IN" smtClean="0"/>
              <a:t>‹#›</a:t>
            </a:fld>
            <a:endParaRPr lang="en-IN"/>
          </a:p>
        </p:txBody>
      </p:sp>
    </p:spTree>
    <p:extLst>
      <p:ext uri="{BB962C8B-B14F-4D97-AF65-F5344CB8AC3E}">
        <p14:creationId xmlns:p14="http://schemas.microsoft.com/office/powerpoint/2010/main" val="34659373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8C01E-4B95-4725-9E38-6BE55AD5E233}"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CBEB9-E372-4ACF-B2EA-7D7493312E72}" type="slidenum">
              <a:rPr lang="en-IN" smtClean="0"/>
              <a:t>‹#›</a:t>
            </a:fld>
            <a:endParaRPr lang="en-IN"/>
          </a:p>
        </p:txBody>
      </p:sp>
    </p:spTree>
    <p:extLst>
      <p:ext uri="{BB962C8B-B14F-4D97-AF65-F5344CB8AC3E}">
        <p14:creationId xmlns:p14="http://schemas.microsoft.com/office/powerpoint/2010/main" val="4082719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958C01E-4B95-4725-9E38-6BE55AD5E233}"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CBEB9-E372-4ACF-B2EA-7D7493312E72}" type="slidenum">
              <a:rPr lang="en-IN" smtClean="0"/>
              <a:t>‹#›</a:t>
            </a:fld>
            <a:endParaRPr lang="en-IN"/>
          </a:p>
        </p:txBody>
      </p:sp>
    </p:spTree>
    <p:extLst>
      <p:ext uri="{BB962C8B-B14F-4D97-AF65-F5344CB8AC3E}">
        <p14:creationId xmlns:p14="http://schemas.microsoft.com/office/powerpoint/2010/main" val="3586246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58C01E-4B95-4725-9E38-6BE55AD5E233}"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CBEB9-E372-4ACF-B2EA-7D7493312E72}" type="slidenum">
              <a:rPr lang="en-IN" smtClean="0"/>
              <a:t>‹#›</a:t>
            </a:fld>
            <a:endParaRPr lang="en-IN"/>
          </a:p>
        </p:txBody>
      </p:sp>
    </p:spTree>
    <p:extLst>
      <p:ext uri="{BB962C8B-B14F-4D97-AF65-F5344CB8AC3E}">
        <p14:creationId xmlns:p14="http://schemas.microsoft.com/office/powerpoint/2010/main" val="4262335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58C01E-4B95-4725-9E38-6BE55AD5E233}" type="datetimeFigureOut">
              <a:rPr lang="en-IN" smtClean="0"/>
              <a:t>18-04-2023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6CBEB9-E372-4ACF-B2EA-7D7493312E72}" type="slidenum">
              <a:rPr lang="en-IN" smtClean="0"/>
              <a:t>‹#›</a:t>
            </a:fld>
            <a:endParaRPr lang="en-IN"/>
          </a:p>
        </p:txBody>
      </p:sp>
    </p:spTree>
    <p:extLst>
      <p:ext uri="{BB962C8B-B14F-4D97-AF65-F5344CB8AC3E}">
        <p14:creationId xmlns:p14="http://schemas.microsoft.com/office/powerpoint/2010/main" val="806628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58C01E-4B95-4725-9E38-6BE55AD5E233}" type="datetimeFigureOut">
              <a:rPr lang="en-IN" smtClean="0"/>
              <a:t>18-04-2023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6CBEB9-E372-4ACF-B2EA-7D7493312E72}" type="slidenum">
              <a:rPr lang="en-IN" smtClean="0"/>
              <a:t>‹#›</a:t>
            </a:fld>
            <a:endParaRPr lang="en-IN"/>
          </a:p>
        </p:txBody>
      </p:sp>
    </p:spTree>
    <p:extLst>
      <p:ext uri="{BB962C8B-B14F-4D97-AF65-F5344CB8AC3E}">
        <p14:creationId xmlns:p14="http://schemas.microsoft.com/office/powerpoint/2010/main" val="2418653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958C01E-4B95-4725-9E38-6BE55AD5E233}" type="datetimeFigureOut">
              <a:rPr lang="en-IN" smtClean="0"/>
              <a:t>18-04-2023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06CBEB9-E372-4ACF-B2EA-7D7493312E72}" type="slidenum">
              <a:rPr lang="en-IN" smtClean="0"/>
              <a:t>‹#›</a:t>
            </a:fld>
            <a:endParaRPr lang="en-IN"/>
          </a:p>
        </p:txBody>
      </p:sp>
    </p:spTree>
    <p:extLst>
      <p:ext uri="{BB962C8B-B14F-4D97-AF65-F5344CB8AC3E}">
        <p14:creationId xmlns:p14="http://schemas.microsoft.com/office/powerpoint/2010/main" val="419772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958C01E-4B95-4725-9E38-6BE55AD5E233}" type="datetimeFigureOut">
              <a:rPr lang="en-IN" smtClean="0"/>
              <a:t>18-04-2023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06CBEB9-E372-4ACF-B2EA-7D7493312E72}" type="slidenum">
              <a:rPr lang="en-IN" smtClean="0"/>
              <a:t>‹#›</a:t>
            </a:fld>
            <a:endParaRPr lang="en-IN"/>
          </a:p>
        </p:txBody>
      </p:sp>
    </p:spTree>
    <p:extLst>
      <p:ext uri="{BB962C8B-B14F-4D97-AF65-F5344CB8AC3E}">
        <p14:creationId xmlns:p14="http://schemas.microsoft.com/office/powerpoint/2010/main" val="43189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958C01E-4B95-4725-9E38-6BE55AD5E233}" type="datetimeFigureOut">
              <a:rPr lang="en-IN" smtClean="0"/>
              <a:t>18-04-2023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06CBEB9-E372-4ACF-B2EA-7D7493312E72}" type="slidenum">
              <a:rPr lang="en-IN" smtClean="0"/>
              <a:t>‹#›</a:t>
            </a:fld>
            <a:endParaRPr lang="en-IN"/>
          </a:p>
        </p:txBody>
      </p:sp>
    </p:spTree>
    <p:extLst>
      <p:ext uri="{BB962C8B-B14F-4D97-AF65-F5344CB8AC3E}">
        <p14:creationId xmlns:p14="http://schemas.microsoft.com/office/powerpoint/2010/main" val="3864098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58C01E-4B95-4725-9E38-6BE55AD5E233}" type="datetimeFigureOut">
              <a:rPr lang="en-IN" smtClean="0"/>
              <a:t>18-04-2023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6CBEB9-E372-4ACF-B2EA-7D7493312E72}" type="slidenum">
              <a:rPr lang="en-IN" smtClean="0"/>
              <a:t>‹#›</a:t>
            </a:fld>
            <a:endParaRPr lang="en-IN"/>
          </a:p>
        </p:txBody>
      </p:sp>
    </p:spTree>
    <p:extLst>
      <p:ext uri="{BB962C8B-B14F-4D97-AF65-F5344CB8AC3E}">
        <p14:creationId xmlns:p14="http://schemas.microsoft.com/office/powerpoint/2010/main" val="425510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958C01E-4B95-4725-9E38-6BE55AD5E233}" type="datetimeFigureOut">
              <a:rPr lang="en-IN" smtClean="0"/>
              <a:t>18-04-2023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06CBEB9-E372-4ACF-B2EA-7D7493312E72}" type="slidenum">
              <a:rPr lang="en-IN" smtClean="0"/>
              <a:t>‹#›</a:t>
            </a:fld>
            <a:endParaRPr lang="en-IN"/>
          </a:p>
        </p:txBody>
      </p:sp>
    </p:spTree>
    <p:extLst>
      <p:ext uri="{BB962C8B-B14F-4D97-AF65-F5344CB8AC3E}">
        <p14:creationId xmlns:p14="http://schemas.microsoft.com/office/powerpoint/2010/main" val="6085937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EF3A8-A34E-2369-F3BB-9359E92293CE}"/>
              </a:ext>
            </a:extLst>
          </p:cNvPr>
          <p:cNvSpPr>
            <a:spLocks noGrp="1"/>
          </p:cNvSpPr>
          <p:nvPr>
            <p:ph type="ctrTitle"/>
          </p:nvPr>
        </p:nvSpPr>
        <p:spPr>
          <a:xfrm>
            <a:off x="1683171" y="2438400"/>
            <a:ext cx="8825658" cy="1981200"/>
          </a:xfrm>
        </p:spPr>
        <p:txBody>
          <a:bodyPr/>
          <a:lstStyle/>
          <a:p>
            <a:pPr algn="ctr"/>
            <a:r>
              <a:rPr lang="en-IN" dirty="0"/>
              <a:t>RED BLACK TREE</a:t>
            </a:r>
          </a:p>
        </p:txBody>
      </p:sp>
      <p:sp>
        <p:nvSpPr>
          <p:cNvPr id="3" name="Subtitle 2">
            <a:extLst>
              <a:ext uri="{FF2B5EF4-FFF2-40B4-BE49-F238E27FC236}">
                <a16:creationId xmlns:a16="http://schemas.microsoft.com/office/drawing/2014/main" id="{12D2F8A7-2C8A-CAA4-4A2E-1B6A651B4913}"/>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81763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B3F7D9-50BA-D65A-6704-98EB3C60CD53}"/>
              </a:ext>
            </a:extLst>
          </p:cNvPr>
          <p:cNvSpPr>
            <a:spLocks noGrp="1"/>
          </p:cNvSpPr>
          <p:nvPr>
            <p:ph idx="1"/>
          </p:nvPr>
        </p:nvSpPr>
        <p:spPr>
          <a:xfrm>
            <a:off x="1076418" y="475129"/>
            <a:ext cx="8946541" cy="4195481"/>
          </a:xfrm>
        </p:spPr>
        <p:txBody>
          <a:bodyPr/>
          <a:lstStyle/>
          <a:p>
            <a:r>
              <a:rPr lang="en-IN" dirty="0"/>
              <a:t>Case 1: z’s uncle y is red</a:t>
            </a:r>
          </a:p>
          <a:p>
            <a:pPr marL="0" indent="0">
              <a:buNone/>
            </a:pPr>
            <a:r>
              <a:rPr lang="en-IN" dirty="0"/>
              <a:t>In this case, parent of y should be black(as the remaining tree except z and its parent doesn’t violate property 4)</a:t>
            </a:r>
          </a:p>
          <a:p>
            <a:pPr marL="0" indent="0">
              <a:buNone/>
            </a:pPr>
            <a:r>
              <a:rPr lang="en-IN" dirty="0"/>
              <a:t>So, we just bubble up z colouring z.parent and y as black and y.parent as red. Here property 5 isn’t violated as we are colouring both y and z.parent as black so black-height of y.parent remains same.</a:t>
            </a:r>
          </a:p>
          <a:p>
            <a:pPr marL="0" indent="0">
              <a:buNone/>
            </a:pPr>
            <a:r>
              <a:rPr lang="en-IN" dirty="0"/>
              <a:t>But now z is pointed to z’s grandparent which may be root and as we colour z as red, property 2 is violated. Hence to take care of this, line 16 colours root as black.</a:t>
            </a:r>
          </a:p>
          <a:p>
            <a:pPr marL="0" indent="0">
              <a:buNone/>
            </a:pPr>
            <a:endParaRPr lang="en-IN" dirty="0"/>
          </a:p>
          <a:p>
            <a:pPr marL="0" indent="0">
              <a:buNone/>
            </a:pPr>
            <a:endParaRPr lang="en-IN" dirty="0"/>
          </a:p>
        </p:txBody>
      </p:sp>
      <p:pic>
        <p:nvPicPr>
          <p:cNvPr id="7" name="Picture 6">
            <a:extLst>
              <a:ext uri="{FF2B5EF4-FFF2-40B4-BE49-F238E27FC236}">
                <a16:creationId xmlns:a16="http://schemas.microsoft.com/office/drawing/2014/main" id="{184118E1-C1F3-4D29-80FE-16563F79B4F5}"/>
              </a:ext>
            </a:extLst>
          </p:cNvPr>
          <p:cNvPicPr>
            <a:picLocks noChangeAspect="1"/>
          </p:cNvPicPr>
          <p:nvPr/>
        </p:nvPicPr>
        <p:blipFill>
          <a:blip r:embed="rId2"/>
          <a:stretch>
            <a:fillRect/>
          </a:stretch>
        </p:blipFill>
        <p:spPr>
          <a:xfrm>
            <a:off x="2994211" y="3847126"/>
            <a:ext cx="6203577" cy="2856102"/>
          </a:xfrm>
          <a:prstGeom prst="rect">
            <a:avLst/>
          </a:prstGeom>
        </p:spPr>
      </p:pic>
    </p:spTree>
    <p:extLst>
      <p:ext uri="{BB962C8B-B14F-4D97-AF65-F5344CB8AC3E}">
        <p14:creationId xmlns:p14="http://schemas.microsoft.com/office/powerpoint/2010/main" val="1337731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7BB072-01EC-8D9A-1FAF-41BA57007E83}"/>
              </a:ext>
            </a:extLst>
          </p:cNvPr>
          <p:cNvSpPr>
            <a:spLocks noGrp="1"/>
          </p:cNvSpPr>
          <p:nvPr>
            <p:ph idx="1"/>
          </p:nvPr>
        </p:nvSpPr>
        <p:spPr>
          <a:xfrm>
            <a:off x="1192959" y="762001"/>
            <a:ext cx="8946541" cy="4195481"/>
          </a:xfrm>
        </p:spPr>
        <p:txBody>
          <a:bodyPr/>
          <a:lstStyle/>
          <a:p>
            <a:r>
              <a:rPr lang="en-IN" dirty="0"/>
              <a:t>Case 2 and 3: z’s uncle is black.</a:t>
            </a:r>
          </a:p>
          <a:p>
            <a:pPr marL="0" indent="0">
              <a:buNone/>
            </a:pPr>
            <a:r>
              <a:rPr lang="en-IN" dirty="0"/>
              <a:t>If case 2 arrives, we do a left rotation immediately (lines 10,11) to convert it into case 3.</a:t>
            </a:r>
          </a:p>
        </p:txBody>
      </p:sp>
    </p:spTree>
    <p:extLst>
      <p:ext uri="{BB962C8B-B14F-4D97-AF65-F5344CB8AC3E}">
        <p14:creationId xmlns:p14="http://schemas.microsoft.com/office/powerpoint/2010/main" val="4275079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F6F9A-B99F-F8E4-4662-54C763E5CA8A}"/>
              </a:ext>
            </a:extLst>
          </p:cNvPr>
          <p:cNvSpPr>
            <a:spLocks noGrp="1"/>
          </p:cNvSpPr>
          <p:nvPr>
            <p:ph type="title"/>
          </p:nvPr>
        </p:nvSpPr>
        <p:spPr/>
        <p:txBody>
          <a:bodyPr/>
          <a:lstStyle/>
          <a:p>
            <a:r>
              <a:rPr lang="en-IN" dirty="0"/>
              <a:t>What is a Red-Black tree</a:t>
            </a:r>
          </a:p>
        </p:txBody>
      </p:sp>
      <p:sp>
        <p:nvSpPr>
          <p:cNvPr id="3" name="Content Placeholder 2">
            <a:extLst>
              <a:ext uri="{FF2B5EF4-FFF2-40B4-BE49-F238E27FC236}">
                <a16:creationId xmlns:a16="http://schemas.microsoft.com/office/drawing/2014/main" id="{CF4E9E1B-3FDD-0FE0-E45D-D1858E7DBD51}"/>
              </a:ext>
            </a:extLst>
          </p:cNvPr>
          <p:cNvSpPr>
            <a:spLocks noGrp="1"/>
          </p:cNvSpPr>
          <p:nvPr>
            <p:ph idx="1"/>
          </p:nvPr>
        </p:nvSpPr>
        <p:spPr/>
        <p:txBody>
          <a:bodyPr/>
          <a:lstStyle/>
          <a:p>
            <a:r>
              <a:rPr lang="en-IN" dirty="0"/>
              <a:t>Red black tree is a form of binary search tree which satisfies following conditions:</a:t>
            </a:r>
          </a:p>
          <a:p>
            <a:pPr marL="457200" indent="-457200">
              <a:buFont typeface="+mj-lt"/>
              <a:buAutoNum type="arabicPeriod"/>
            </a:pPr>
            <a:r>
              <a:rPr lang="en-IN" dirty="0"/>
              <a:t>Every node is either red or black.</a:t>
            </a:r>
          </a:p>
          <a:p>
            <a:pPr marL="457200" indent="-457200">
              <a:buFont typeface="+mj-lt"/>
              <a:buAutoNum type="arabicPeriod"/>
            </a:pPr>
            <a:r>
              <a:rPr lang="en-IN" dirty="0"/>
              <a:t>The root node is black.</a:t>
            </a:r>
          </a:p>
          <a:p>
            <a:pPr marL="457200" indent="-457200">
              <a:buFont typeface="+mj-lt"/>
              <a:buAutoNum type="arabicPeriod"/>
            </a:pPr>
            <a:r>
              <a:rPr lang="en-IN" dirty="0"/>
              <a:t>Every leaf(NIL node) is black</a:t>
            </a:r>
          </a:p>
          <a:p>
            <a:pPr marL="457200" indent="-457200">
              <a:buFont typeface="+mj-lt"/>
              <a:buAutoNum type="arabicPeriod"/>
            </a:pPr>
            <a:r>
              <a:rPr lang="en-IN" dirty="0"/>
              <a:t>If a node is red, then both of its children(if exists) must be black.</a:t>
            </a:r>
          </a:p>
          <a:p>
            <a:pPr marL="457200" indent="-457200">
              <a:buFont typeface="+mj-lt"/>
              <a:buAutoNum type="arabicPeriod"/>
            </a:pPr>
            <a:r>
              <a:rPr lang="en-IN" dirty="0"/>
              <a:t>For all the nodes, all simple paths from node to descendant leaves contain same no of black node.</a:t>
            </a:r>
          </a:p>
        </p:txBody>
      </p:sp>
    </p:spTree>
    <p:extLst>
      <p:ext uri="{BB962C8B-B14F-4D97-AF65-F5344CB8AC3E}">
        <p14:creationId xmlns:p14="http://schemas.microsoft.com/office/powerpoint/2010/main" val="654410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230FB5-6B60-E94E-5C34-79B54CACA1DA}"/>
              </a:ext>
            </a:extLst>
          </p:cNvPr>
          <p:cNvSpPr>
            <a:spLocks noGrp="1"/>
          </p:cNvSpPr>
          <p:nvPr>
            <p:ph idx="1"/>
          </p:nvPr>
        </p:nvSpPr>
        <p:spPr>
          <a:xfrm>
            <a:off x="1040559" y="322730"/>
            <a:ext cx="8946541" cy="4195481"/>
          </a:xfrm>
        </p:spPr>
        <p:txBody>
          <a:bodyPr/>
          <a:lstStyle/>
          <a:p>
            <a:r>
              <a:rPr lang="en-IN" dirty="0"/>
              <a:t>It is better than normal binary search tree as it guarantees complexity of search, insert and delete to be O(log n) in worst case too.   </a:t>
            </a:r>
          </a:p>
          <a:p>
            <a:r>
              <a:rPr lang="en-IN" dirty="0"/>
              <a:t>For simplicity of code, all nil nodes are replaced by a sentinel </a:t>
            </a:r>
            <a:r>
              <a:rPr lang="en-IN" dirty="0" err="1"/>
              <a:t>T.nil</a:t>
            </a:r>
            <a:endParaRPr lang="en-IN" dirty="0"/>
          </a:p>
          <a:p>
            <a:endParaRPr lang="en-IN" dirty="0"/>
          </a:p>
        </p:txBody>
      </p:sp>
      <p:pic>
        <p:nvPicPr>
          <p:cNvPr id="5" name="Picture 4">
            <a:extLst>
              <a:ext uri="{FF2B5EF4-FFF2-40B4-BE49-F238E27FC236}">
                <a16:creationId xmlns:a16="http://schemas.microsoft.com/office/drawing/2014/main" id="{AE04A437-F686-AC87-6B6C-DD61BA51E539}"/>
              </a:ext>
            </a:extLst>
          </p:cNvPr>
          <p:cNvPicPr>
            <a:picLocks noChangeAspect="1"/>
          </p:cNvPicPr>
          <p:nvPr/>
        </p:nvPicPr>
        <p:blipFill>
          <a:blip r:embed="rId2"/>
          <a:stretch>
            <a:fillRect/>
          </a:stretch>
        </p:blipFill>
        <p:spPr>
          <a:xfrm>
            <a:off x="2204900" y="2236629"/>
            <a:ext cx="6759806" cy="4277645"/>
          </a:xfrm>
          <a:prstGeom prst="rect">
            <a:avLst/>
          </a:prstGeom>
        </p:spPr>
      </p:pic>
    </p:spTree>
    <p:extLst>
      <p:ext uri="{BB962C8B-B14F-4D97-AF65-F5344CB8AC3E}">
        <p14:creationId xmlns:p14="http://schemas.microsoft.com/office/powerpoint/2010/main" val="2853590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766BF8-E9DF-F9C1-7BCE-E5743ADB18F9}"/>
              </a:ext>
            </a:extLst>
          </p:cNvPr>
          <p:cNvSpPr>
            <a:spLocks noGrp="1"/>
          </p:cNvSpPr>
          <p:nvPr>
            <p:ph idx="1"/>
          </p:nvPr>
        </p:nvSpPr>
        <p:spPr>
          <a:xfrm>
            <a:off x="1175029" y="1075765"/>
            <a:ext cx="8946541" cy="4195481"/>
          </a:xfrm>
        </p:spPr>
        <p:txBody>
          <a:bodyPr/>
          <a:lstStyle/>
          <a:p>
            <a:r>
              <a:rPr lang="en-IN" dirty="0"/>
              <a:t>To coordinate the operations of insertion and deletion, we define two other operations as left-rotate and right-rotate as follows:</a:t>
            </a:r>
          </a:p>
        </p:txBody>
      </p:sp>
      <p:pic>
        <p:nvPicPr>
          <p:cNvPr id="5" name="Picture 4">
            <a:extLst>
              <a:ext uri="{FF2B5EF4-FFF2-40B4-BE49-F238E27FC236}">
                <a16:creationId xmlns:a16="http://schemas.microsoft.com/office/drawing/2014/main" id="{C88A21E1-3224-7DE4-36D3-973F0378A8BA}"/>
              </a:ext>
            </a:extLst>
          </p:cNvPr>
          <p:cNvPicPr>
            <a:picLocks noChangeAspect="1"/>
          </p:cNvPicPr>
          <p:nvPr/>
        </p:nvPicPr>
        <p:blipFill>
          <a:blip r:embed="rId2"/>
          <a:stretch>
            <a:fillRect/>
          </a:stretch>
        </p:blipFill>
        <p:spPr>
          <a:xfrm>
            <a:off x="1636021" y="2915939"/>
            <a:ext cx="8024555" cy="3215919"/>
          </a:xfrm>
          <a:prstGeom prst="rect">
            <a:avLst/>
          </a:prstGeom>
        </p:spPr>
      </p:pic>
    </p:spTree>
    <p:extLst>
      <p:ext uri="{BB962C8B-B14F-4D97-AF65-F5344CB8AC3E}">
        <p14:creationId xmlns:p14="http://schemas.microsoft.com/office/powerpoint/2010/main" val="2227268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EDED89-E2A8-0186-61EC-F8D996ECC192}"/>
              </a:ext>
            </a:extLst>
          </p:cNvPr>
          <p:cNvSpPr>
            <a:spLocks noGrp="1"/>
          </p:cNvSpPr>
          <p:nvPr>
            <p:ph idx="1"/>
          </p:nvPr>
        </p:nvSpPr>
        <p:spPr>
          <a:xfrm>
            <a:off x="1103312" y="950259"/>
            <a:ext cx="8946541" cy="4195481"/>
          </a:xfrm>
        </p:spPr>
        <p:txBody>
          <a:bodyPr/>
          <a:lstStyle/>
          <a:p>
            <a:r>
              <a:rPr lang="en-IN" dirty="0"/>
              <a:t>The pseudo codes for left-rotate and right-rotate is given below:</a:t>
            </a:r>
          </a:p>
          <a:p>
            <a:pPr marL="0" indent="0">
              <a:buNone/>
            </a:pPr>
            <a:endParaRPr lang="en-IN" dirty="0"/>
          </a:p>
        </p:txBody>
      </p:sp>
      <p:pic>
        <p:nvPicPr>
          <p:cNvPr id="5" name="Picture 4">
            <a:extLst>
              <a:ext uri="{FF2B5EF4-FFF2-40B4-BE49-F238E27FC236}">
                <a16:creationId xmlns:a16="http://schemas.microsoft.com/office/drawing/2014/main" id="{BF204B3B-8891-8254-8285-08F9BC715E86}"/>
              </a:ext>
            </a:extLst>
          </p:cNvPr>
          <p:cNvPicPr>
            <a:picLocks noChangeAspect="1"/>
          </p:cNvPicPr>
          <p:nvPr/>
        </p:nvPicPr>
        <p:blipFill rotWithShape="1">
          <a:blip r:embed="rId2"/>
          <a:srcRect l="4367" r="4936"/>
          <a:stretch/>
        </p:blipFill>
        <p:spPr>
          <a:xfrm>
            <a:off x="1103312" y="2671482"/>
            <a:ext cx="5270594" cy="3442447"/>
          </a:xfrm>
          <a:prstGeom prst="rect">
            <a:avLst/>
          </a:prstGeom>
        </p:spPr>
      </p:pic>
      <p:pic>
        <p:nvPicPr>
          <p:cNvPr id="7" name="Picture 6">
            <a:extLst>
              <a:ext uri="{FF2B5EF4-FFF2-40B4-BE49-F238E27FC236}">
                <a16:creationId xmlns:a16="http://schemas.microsoft.com/office/drawing/2014/main" id="{1F5791CE-EF8A-DB9A-9AF6-E7C2B325DD44}"/>
              </a:ext>
            </a:extLst>
          </p:cNvPr>
          <p:cNvPicPr>
            <a:picLocks noChangeAspect="1"/>
          </p:cNvPicPr>
          <p:nvPr/>
        </p:nvPicPr>
        <p:blipFill>
          <a:blip r:embed="rId3"/>
          <a:stretch>
            <a:fillRect/>
          </a:stretch>
        </p:blipFill>
        <p:spPr>
          <a:xfrm>
            <a:off x="6929323" y="1957702"/>
            <a:ext cx="3909399" cy="4156227"/>
          </a:xfrm>
          <a:prstGeom prst="rect">
            <a:avLst/>
          </a:prstGeom>
        </p:spPr>
      </p:pic>
    </p:spTree>
    <p:extLst>
      <p:ext uri="{BB962C8B-B14F-4D97-AF65-F5344CB8AC3E}">
        <p14:creationId xmlns:p14="http://schemas.microsoft.com/office/powerpoint/2010/main" val="2389150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26F0A-0223-3CCD-8840-C31C2A57800F}"/>
              </a:ext>
            </a:extLst>
          </p:cNvPr>
          <p:cNvSpPr>
            <a:spLocks noGrp="1"/>
          </p:cNvSpPr>
          <p:nvPr>
            <p:ph type="title"/>
          </p:nvPr>
        </p:nvSpPr>
        <p:spPr/>
        <p:txBody>
          <a:bodyPr/>
          <a:lstStyle/>
          <a:p>
            <a:r>
              <a:rPr lang="en-IN" dirty="0"/>
              <a:t>INSERTION</a:t>
            </a:r>
          </a:p>
        </p:txBody>
      </p:sp>
      <p:sp>
        <p:nvSpPr>
          <p:cNvPr id="3" name="Content Placeholder 2">
            <a:extLst>
              <a:ext uri="{FF2B5EF4-FFF2-40B4-BE49-F238E27FC236}">
                <a16:creationId xmlns:a16="http://schemas.microsoft.com/office/drawing/2014/main" id="{2EEE889D-6233-A994-6C16-AE0A0CF3B15B}"/>
              </a:ext>
            </a:extLst>
          </p:cNvPr>
          <p:cNvSpPr>
            <a:spLocks noGrp="1"/>
          </p:cNvSpPr>
          <p:nvPr>
            <p:ph idx="1"/>
          </p:nvPr>
        </p:nvSpPr>
        <p:spPr>
          <a:xfrm>
            <a:off x="0" y="1866695"/>
            <a:ext cx="8946541" cy="4195481"/>
          </a:xfrm>
        </p:spPr>
        <p:txBody>
          <a:bodyPr/>
          <a:lstStyle/>
          <a:p>
            <a:r>
              <a:rPr lang="en-IN" dirty="0"/>
              <a:t>To insert a node into red black tree, we first insert the node at its correct position(which is same as binary search tree i.e. starting from root and going down either left or right depending on value of keys).</a:t>
            </a:r>
          </a:p>
          <a:p>
            <a:r>
              <a:rPr lang="en-IN" dirty="0"/>
              <a:t>We colour the new inserted node as red(line no 16).</a:t>
            </a:r>
          </a:p>
          <a:p>
            <a:r>
              <a:rPr lang="en-IN" dirty="0"/>
              <a:t>But this may cause violation of some of the properties of red-black trees. And to fix it, we call RB-INSERT-FIXUP	(Line no 17)</a:t>
            </a:r>
          </a:p>
        </p:txBody>
      </p:sp>
      <p:pic>
        <p:nvPicPr>
          <p:cNvPr id="5" name="Picture 4">
            <a:extLst>
              <a:ext uri="{FF2B5EF4-FFF2-40B4-BE49-F238E27FC236}">
                <a16:creationId xmlns:a16="http://schemas.microsoft.com/office/drawing/2014/main" id="{710FCD49-22C2-189B-A88E-19F2D1AFA4AF}"/>
              </a:ext>
            </a:extLst>
          </p:cNvPr>
          <p:cNvPicPr>
            <a:picLocks noChangeAspect="1"/>
          </p:cNvPicPr>
          <p:nvPr/>
        </p:nvPicPr>
        <p:blipFill>
          <a:blip r:embed="rId2"/>
          <a:stretch>
            <a:fillRect/>
          </a:stretch>
        </p:blipFill>
        <p:spPr>
          <a:xfrm>
            <a:off x="8946541" y="1853248"/>
            <a:ext cx="3071126" cy="4625741"/>
          </a:xfrm>
          <a:prstGeom prst="rect">
            <a:avLst/>
          </a:prstGeom>
        </p:spPr>
      </p:pic>
    </p:spTree>
    <p:extLst>
      <p:ext uri="{BB962C8B-B14F-4D97-AF65-F5344CB8AC3E}">
        <p14:creationId xmlns:p14="http://schemas.microsoft.com/office/powerpoint/2010/main" val="2119909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7B659-9014-B825-7341-5E13B2E4E4C5}"/>
              </a:ext>
            </a:extLst>
          </p:cNvPr>
          <p:cNvSpPr>
            <a:spLocks noGrp="1"/>
          </p:cNvSpPr>
          <p:nvPr>
            <p:ph type="title"/>
          </p:nvPr>
        </p:nvSpPr>
        <p:spPr/>
        <p:txBody>
          <a:bodyPr/>
          <a:lstStyle/>
          <a:p>
            <a:r>
              <a:rPr lang="en-IN" dirty="0"/>
              <a:t>Which properties may be violated?</a:t>
            </a:r>
          </a:p>
        </p:txBody>
      </p:sp>
      <p:sp>
        <p:nvSpPr>
          <p:cNvPr id="3" name="Content Placeholder 2">
            <a:extLst>
              <a:ext uri="{FF2B5EF4-FFF2-40B4-BE49-F238E27FC236}">
                <a16:creationId xmlns:a16="http://schemas.microsoft.com/office/drawing/2014/main" id="{75DB4B1E-4B50-B61A-D2A7-97758A802C37}"/>
              </a:ext>
            </a:extLst>
          </p:cNvPr>
          <p:cNvSpPr>
            <a:spLocks noGrp="1"/>
          </p:cNvSpPr>
          <p:nvPr>
            <p:ph idx="1"/>
          </p:nvPr>
        </p:nvSpPr>
        <p:spPr>
          <a:xfrm>
            <a:off x="875201" y="1595718"/>
            <a:ext cx="8946541" cy="4195481"/>
          </a:xfrm>
        </p:spPr>
        <p:txBody>
          <a:bodyPr/>
          <a:lstStyle/>
          <a:p>
            <a:r>
              <a:rPr lang="en-IN" dirty="0"/>
              <a:t>As we colour new node as red, and if the node to be inserted is the first node(root) then property 2(Refer to slide no 1) will be violated.</a:t>
            </a:r>
          </a:p>
          <a:p>
            <a:r>
              <a:rPr lang="en-IN" dirty="0"/>
              <a:t>If the parent of newly inserted node is red then property 4 will be violated.</a:t>
            </a:r>
          </a:p>
          <a:p>
            <a:r>
              <a:rPr lang="en-IN" dirty="0"/>
              <a:t>The main idea behind insertion is that at most one of the properties 4 and 2 will be violated.</a:t>
            </a:r>
          </a:p>
          <a:p>
            <a:r>
              <a:rPr lang="en-IN" dirty="0"/>
              <a:t>This is because if property 4 violates, then there will be red-red conflict but as we haven’t touched the root the root will be black.</a:t>
            </a:r>
          </a:p>
          <a:p>
            <a:r>
              <a:rPr lang="en-IN" dirty="0"/>
              <a:t>If property 4 doesn’t violate then maybe while bubbling up the newly inserted node(z), and if z becomes the root then it will be red which violates property 4.</a:t>
            </a:r>
          </a:p>
        </p:txBody>
      </p:sp>
    </p:spTree>
    <p:extLst>
      <p:ext uri="{BB962C8B-B14F-4D97-AF65-F5344CB8AC3E}">
        <p14:creationId xmlns:p14="http://schemas.microsoft.com/office/powerpoint/2010/main" val="3490147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1F6D9E-5ECF-2661-6AFB-F49AFE5CC3F6}"/>
              </a:ext>
            </a:extLst>
          </p:cNvPr>
          <p:cNvPicPr>
            <a:picLocks noChangeAspect="1"/>
          </p:cNvPicPr>
          <p:nvPr/>
        </p:nvPicPr>
        <p:blipFill>
          <a:blip r:embed="rId2"/>
          <a:stretch>
            <a:fillRect/>
          </a:stretch>
        </p:blipFill>
        <p:spPr>
          <a:xfrm>
            <a:off x="2239946" y="873181"/>
            <a:ext cx="7712108" cy="4717189"/>
          </a:xfrm>
          <a:prstGeom prst="rect">
            <a:avLst/>
          </a:prstGeom>
        </p:spPr>
      </p:pic>
    </p:spTree>
    <p:extLst>
      <p:ext uri="{BB962C8B-B14F-4D97-AF65-F5344CB8AC3E}">
        <p14:creationId xmlns:p14="http://schemas.microsoft.com/office/powerpoint/2010/main" val="3963201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B5E8A-4EBC-ADB7-30BC-09C5F9509C36}"/>
              </a:ext>
            </a:extLst>
          </p:cNvPr>
          <p:cNvSpPr>
            <a:spLocks noGrp="1"/>
          </p:cNvSpPr>
          <p:nvPr>
            <p:ph type="title"/>
          </p:nvPr>
        </p:nvSpPr>
        <p:spPr/>
        <p:txBody>
          <a:bodyPr/>
          <a:lstStyle/>
          <a:p>
            <a:pPr algn="ctr"/>
            <a:r>
              <a:rPr lang="en-IN" sz="4000" dirty="0"/>
              <a:t>Explanation of RB-INSERT-FIXUP</a:t>
            </a:r>
          </a:p>
        </p:txBody>
      </p:sp>
      <p:sp>
        <p:nvSpPr>
          <p:cNvPr id="3" name="Content Placeholder 2">
            <a:extLst>
              <a:ext uri="{FF2B5EF4-FFF2-40B4-BE49-F238E27FC236}">
                <a16:creationId xmlns:a16="http://schemas.microsoft.com/office/drawing/2014/main" id="{2816E5AC-8915-3DD0-01D4-E1A43B6166A4}"/>
              </a:ext>
            </a:extLst>
          </p:cNvPr>
          <p:cNvSpPr>
            <a:spLocks noGrp="1"/>
          </p:cNvSpPr>
          <p:nvPr>
            <p:ph idx="1"/>
          </p:nvPr>
        </p:nvSpPr>
        <p:spPr>
          <a:xfrm>
            <a:off x="1104293" y="1559859"/>
            <a:ext cx="8946541" cy="4195481"/>
          </a:xfrm>
        </p:spPr>
        <p:txBody>
          <a:bodyPr/>
          <a:lstStyle/>
          <a:p>
            <a:r>
              <a:rPr lang="en-IN" dirty="0"/>
              <a:t>We divide the analysis into 3 cases:</a:t>
            </a:r>
          </a:p>
          <a:p>
            <a:pPr marL="457200" indent="-457200">
              <a:buFont typeface="+mj-lt"/>
              <a:buAutoNum type="arabicPeriod"/>
            </a:pPr>
            <a:r>
              <a:rPr lang="en-IN" dirty="0"/>
              <a:t>Z’s uncle, y is red</a:t>
            </a:r>
          </a:p>
          <a:p>
            <a:pPr marL="457200" indent="-457200">
              <a:buFont typeface="+mj-lt"/>
              <a:buAutoNum type="arabicPeriod"/>
            </a:pPr>
            <a:r>
              <a:rPr lang="en-IN" dirty="0"/>
              <a:t>Z’s uncle, y is black and z is a right child.</a:t>
            </a:r>
          </a:p>
          <a:p>
            <a:pPr marL="457200" indent="-457200">
              <a:buFont typeface="+mj-lt"/>
              <a:buAutoNum type="arabicPeriod"/>
            </a:pPr>
            <a:r>
              <a:rPr lang="en-IN" dirty="0"/>
              <a:t>Z’s uncle, y is black and z is a left child.</a:t>
            </a:r>
          </a:p>
          <a:p>
            <a:pPr marL="0" indent="0">
              <a:buNone/>
            </a:pPr>
            <a:endParaRPr lang="en-IN" dirty="0"/>
          </a:p>
          <a:p>
            <a:pPr marL="0" indent="0">
              <a:buNone/>
            </a:pPr>
            <a:r>
              <a:rPr lang="en-IN" dirty="0"/>
              <a:t>Note that we can convert case 2 into 3 by just performing left-rotation around z.</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30661B19-313F-7749-E186-489B2F0761FE}"/>
              </a:ext>
            </a:extLst>
          </p:cNvPr>
          <p:cNvPicPr>
            <a:picLocks noChangeAspect="1"/>
          </p:cNvPicPr>
          <p:nvPr/>
        </p:nvPicPr>
        <p:blipFill rotWithShape="1">
          <a:blip r:embed="rId2"/>
          <a:srcRect r="42010"/>
          <a:stretch/>
        </p:blipFill>
        <p:spPr>
          <a:xfrm>
            <a:off x="3139796" y="4536278"/>
            <a:ext cx="4229192" cy="2034716"/>
          </a:xfrm>
          <a:prstGeom prst="rect">
            <a:avLst/>
          </a:prstGeom>
        </p:spPr>
      </p:pic>
    </p:spTree>
    <p:extLst>
      <p:ext uri="{BB962C8B-B14F-4D97-AF65-F5344CB8AC3E}">
        <p14:creationId xmlns:p14="http://schemas.microsoft.com/office/powerpoint/2010/main" val="27111902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75</TotalTime>
  <Words>599</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RED BLACK TREE</vt:lpstr>
      <vt:lpstr>What is a Red-Black tree</vt:lpstr>
      <vt:lpstr>PowerPoint Presentation</vt:lpstr>
      <vt:lpstr>PowerPoint Presentation</vt:lpstr>
      <vt:lpstr>PowerPoint Presentation</vt:lpstr>
      <vt:lpstr>INSERTION</vt:lpstr>
      <vt:lpstr>Which properties may be violated?</vt:lpstr>
      <vt:lpstr>PowerPoint Presentation</vt:lpstr>
      <vt:lpstr>Explanation of RB-INSERT-FIXUP</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BLACK TREE</dc:title>
  <dc:creator>Sujeet Kamble</dc:creator>
  <cp:lastModifiedBy>Sujeet Kamble</cp:lastModifiedBy>
  <cp:revision>2</cp:revision>
  <dcterms:created xsi:type="dcterms:W3CDTF">2023-04-18T11:19:48Z</dcterms:created>
  <dcterms:modified xsi:type="dcterms:W3CDTF">2023-04-18T12:35:15Z</dcterms:modified>
</cp:coreProperties>
</file>