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9" r:id="rId13"/>
    <p:sldId id="267" r:id="rId14"/>
    <p:sldId id="268" r:id="rId15"/>
    <p:sldId id="270" r:id="rId16"/>
    <p:sldId id="269" r:id="rId17"/>
    <p:sldId id="272" r:id="rId18"/>
    <p:sldId id="271" r:id="rId19"/>
    <p:sldId id="273" r:id="rId20"/>
    <p:sldId id="274" r:id="rId21"/>
    <p:sldId id="275" r:id="rId22"/>
    <p:sldId id="276" r:id="rId23"/>
    <p:sldId id="277" r:id="rId24"/>
    <p:sldId id="278"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58C01E-4B95-4725-9E38-6BE55AD5E233}"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256919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8C01E-4B95-4725-9E38-6BE55AD5E233}"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101500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8C01E-4B95-4725-9E38-6BE55AD5E233}"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1019824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8C01E-4B95-4725-9E38-6BE55AD5E233}"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B9-E372-4ACF-B2EA-7D7493312E7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90885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8C01E-4B95-4725-9E38-6BE55AD5E233}"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3648142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8C01E-4B95-4725-9E38-6BE55AD5E233}" type="datetimeFigureOut">
              <a:rPr lang="en-IN" smtClean="0"/>
              <a:t>18-04-2023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1578990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8C01E-4B95-4725-9E38-6BE55AD5E233}" type="datetimeFigureOut">
              <a:rPr lang="en-IN" smtClean="0"/>
              <a:t>18-04-2023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1974355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8C01E-4B95-4725-9E38-6BE55AD5E233}"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3465937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8C01E-4B95-4725-9E38-6BE55AD5E233}"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4082719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58C01E-4B95-4725-9E38-6BE55AD5E233}"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3586246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8C01E-4B95-4725-9E38-6BE55AD5E233}"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426233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8C01E-4B95-4725-9E38-6BE55AD5E233}"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806628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8C01E-4B95-4725-9E38-6BE55AD5E233}" type="datetimeFigureOut">
              <a:rPr lang="en-IN" smtClean="0"/>
              <a:t>18-04-2023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241865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58C01E-4B95-4725-9E38-6BE55AD5E233}" type="datetimeFigureOut">
              <a:rPr lang="en-IN" smtClean="0"/>
              <a:t>18-04-2023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419772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58C01E-4B95-4725-9E38-6BE55AD5E233}" type="datetimeFigureOut">
              <a:rPr lang="en-IN" smtClean="0"/>
              <a:t>18-04-2023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4318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58C01E-4B95-4725-9E38-6BE55AD5E233}" type="datetimeFigureOut">
              <a:rPr lang="en-IN" smtClean="0"/>
              <a:t>18-04-2023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3864098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8C01E-4B95-4725-9E38-6BE55AD5E233}"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6CBEB9-E372-4ACF-B2EA-7D7493312E72}" type="slidenum">
              <a:rPr lang="en-IN" smtClean="0"/>
              <a:t>‹#›</a:t>
            </a:fld>
            <a:endParaRPr lang="en-IN"/>
          </a:p>
        </p:txBody>
      </p:sp>
    </p:spTree>
    <p:extLst>
      <p:ext uri="{BB962C8B-B14F-4D97-AF65-F5344CB8AC3E}">
        <p14:creationId xmlns:p14="http://schemas.microsoft.com/office/powerpoint/2010/main" val="425510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58C01E-4B95-4725-9E38-6BE55AD5E233}" type="datetimeFigureOut">
              <a:rPr lang="en-IN" smtClean="0"/>
              <a:t>18-04-2023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06CBEB9-E372-4ACF-B2EA-7D7493312E72}" type="slidenum">
              <a:rPr lang="en-IN" smtClean="0"/>
              <a:t>‹#›</a:t>
            </a:fld>
            <a:endParaRPr lang="en-IN"/>
          </a:p>
        </p:txBody>
      </p:sp>
    </p:spTree>
    <p:extLst>
      <p:ext uri="{BB962C8B-B14F-4D97-AF65-F5344CB8AC3E}">
        <p14:creationId xmlns:p14="http://schemas.microsoft.com/office/powerpoint/2010/main" val="6085937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F3A8-A34E-2369-F3BB-9359E92293CE}"/>
              </a:ext>
            </a:extLst>
          </p:cNvPr>
          <p:cNvSpPr>
            <a:spLocks noGrp="1"/>
          </p:cNvSpPr>
          <p:nvPr>
            <p:ph type="ctrTitle"/>
          </p:nvPr>
        </p:nvSpPr>
        <p:spPr>
          <a:xfrm>
            <a:off x="1683171" y="2438400"/>
            <a:ext cx="8825658" cy="1981200"/>
          </a:xfrm>
        </p:spPr>
        <p:txBody>
          <a:bodyPr/>
          <a:lstStyle/>
          <a:p>
            <a:pPr algn="ctr"/>
            <a:r>
              <a:rPr lang="en-IN" dirty="0"/>
              <a:t>RED BLACK TREE</a:t>
            </a:r>
          </a:p>
        </p:txBody>
      </p:sp>
      <p:sp>
        <p:nvSpPr>
          <p:cNvPr id="3" name="Subtitle 2">
            <a:extLst>
              <a:ext uri="{FF2B5EF4-FFF2-40B4-BE49-F238E27FC236}">
                <a16:creationId xmlns:a16="http://schemas.microsoft.com/office/drawing/2014/main" id="{12D2F8A7-2C8A-CAA4-4A2E-1B6A651B491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1763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B3F7D9-50BA-D65A-6704-98EB3C60CD53}"/>
              </a:ext>
            </a:extLst>
          </p:cNvPr>
          <p:cNvSpPr>
            <a:spLocks noGrp="1"/>
          </p:cNvSpPr>
          <p:nvPr>
            <p:ph idx="1"/>
          </p:nvPr>
        </p:nvSpPr>
        <p:spPr>
          <a:xfrm>
            <a:off x="1076418" y="475129"/>
            <a:ext cx="8946541" cy="4195481"/>
          </a:xfrm>
        </p:spPr>
        <p:txBody>
          <a:bodyPr/>
          <a:lstStyle/>
          <a:p>
            <a:r>
              <a:rPr lang="en-IN" dirty="0"/>
              <a:t>Case 1: z’s uncle y is red</a:t>
            </a:r>
          </a:p>
          <a:p>
            <a:pPr marL="0" indent="0">
              <a:buNone/>
            </a:pPr>
            <a:r>
              <a:rPr lang="en-IN" dirty="0"/>
              <a:t>In this case, parent of y should be black(as the remaining tree except z and its parent doesn’t violate property 4)</a:t>
            </a:r>
          </a:p>
          <a:p>
            <a:pPr marL="0" indent="0">
              <a:buNone/>
            </a:pPr>
            <a:r>
              <a:rPr lang="en-IN" dirty="0"/>
              <a:t>So, we just bubble up z colouring z.parent and y as black and y.parent as red. Here property 5 isn’t violated as we are colouring both y and z.parent as black so black-height of y.parent remains same.</a:t>
            </a:r>
          </a:p>
          <a:p>
            <a:pPr marL="0" indent="0">
              <a:buNone/>
            </a:pPr>
            <a:r>
              <a:rPr lang="en-IN" dirty="0"/>
              <a:t>But now z is pointed to z’s grandparent which may be root and as we colour z as red, property 2 is violated. Hence to take care of this, line 16 colours root as black.</a:t>
            </a:r>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184118E1-C1F3-4D29-80FE-16563F79B4F5}"/>
              </a:ext>
            </a:extLst>
          </p:cNvPr>
          <p:cNvPicPr>
            <a:picLocks noChangeAspect="1"/>
          </p:cNvPicPr>
          <p:nvPr/>
        </p:nvPicPr>
        <p:blipFill>
          <a:blip r:embed="rId2"/>
          <a:stretch>
            <a:fillRect/>
          </a:stretch>
        </p:blipFill>
        <p:spPr>
          <a:xfrm>
            <a:off x="2994211" y="3847126"/>
            <a:ext cx="6203577" cy="2856102"/>
          </a:xfrm>
          <a:prstGeom prst="rect">
            <a:avLst/>
          </a:prstGeom>
        </p:spPr>
      </p:pic>
    </p:spTree>
    <p:extLst>
      <p:ext uri="{BB962C8B-B14F-4D97-AF65-F5344CB8AC3E}">
        <p14:creationId xmlns:p14="http://schemas.microsoft.com/office/powerpoint/2010/main" val="1337731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BB072-01EC-8D9A-1FAF-41BA57007E83}"/>
              </a:ext>
            </a:extLst>
          </p:cNvPr>
          <p:cNvSpPr>
            <a:spLocks noGrp="1"/>
          </p:cNvSpPr>
          <p:nvPr>
            <p:ph idx="1"/>
          </p:nvPr>
        </p:nvSpPr>
        <p:spPr>
          <a:xfrm>
            <a:off x="1318465" y="1219201"/>
            <a:ext cx="8946541" cy="4195481"/>
          </a:xfrm>
        </p:spPr>
        <p:txBody>
          <a:bodyPr/>
          <a:lstStyle/>
          <a:p>
            <a:r>
              <a:rPr lang="en-IN" dirty="0"/>
              <a:t>Case 2 and 3: z’s uncle is black.</a:t>
            </a:r>
          </a:p>
          <a:p>
            <a:pPr marL="0" indent="0">
              <a:buNone/>
            </a:pPr>
            <a:r>
              <a:rPr lang="en-IN" dirty="0"/>
              <a:t>If case 2 arrives, we do a left rotation immediately (lines 10,11) to convert it into case 3.</a:t>
            </a:r>
          </a:p>
          <a:p>
            <a:pPr marL="0" indent="0">
              <a:buNone/>
            </a:pPr>
            <a:r>
              <a:rPr lang="en-US" dirty="0"/>
              <a:t>the node </a:t>
            </a:r>
            <a:r>
              <a:rPr lang="en-US" dirty="0" err="1"/>
              <a:t>z.p.p</a:t>
            </a:r>
            <a:r>
              <a:rPr lang="en-US" dirty="0"/>
              <a:t> exists, since we have argued that this node existed at the time that lines 2 and 3 were executed, and after moving  up one level in line 10 and then down one level in line 11, the identity of </a:t>
            </a:r>
            <a:r>
              <a:rPr lang="en-US" dirty="0" err="1"/>
              <a:t>z.p.p</a:t>
            </a:r>
            <a:r>
              <a:rPr lang="en-US" dirty="0"/>
              <a:t> remains unchanged. In case 3, we execute some color changes and a right rotation, which preserve property 5, and then, since we no longer have two red nodes in a row, we are done. The while loop does not iterate another time, since </a:t>
            </a:r>
            <a:r>
              <a:rPr lang="en-US" dirty="0" err="1"/>
              <a:t>z.p</a:t>
            </a:r>
            <a:r>
              <a:rPr lang="en-US" dirty="0"/>
              <a:t> is now black.</a:t>
            </a:r>
            <a:endParaRPr lang="en-IN" dirty="0"/>
          </a:p>
        </p:txBody>
      </p:sp>
    </p:spTree>
    <p:extLst>
      <p:ext uri="{BB962C8B-B14F-4D97-AF65-F5344CB8AC3E}">
        <p14:creationId xmlns:p14="http://schemas.microsoft.com/office/powerpoint/2010/main" val="4275079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788B-649C-258E-BAD8-35AEFA2211AC}"/>
              </a:ext>
            </a:extLst>
          </p:cNvPr>
          <p:cNvSpPr>
            <a:spLocks noGrp="1"/>
          </p:cNvSpPr>
          <p:nvPr>
            <p:ph type="title"/>
          </p:nvPr>
        </p:nvSpPr>
        <p:spPr/>
        <p:txBody>
          <a:bodyPr/>
          <a:lstStyle/>
          <a:p>
            <a:r>
              <a:rPr lang="en-US" dirty="0"/>
              <a:t>Time complexity of insertion:</a:t>
            </a:r>
            <a:endParaRPr lang="en-IN" dirty="0"/>
          </a:p>
        </p:txBody>
      </p:sp>
      <p:sp>
        <p:nvSpPr>
          <p:cNvPr id="3" name="Content Placeholder 2">
            <a:extLst>
              <a:ext uri="{FF2B5EF4-FFF2-40B4-BE49-F238E27FC236}">
                <a16:creationId xmlns:a16="http://schemas.microsoft.com/office/drawing/2014/main" id="{CABEF387-7D32-9910-B963-61605261BEBB}"/>
              </a:ext>
            </a:extLst>
          </p:cNvPr>
          <p:cNvSpPr>
            <a:spLocks noGrp="1"/>
          </p:cNvSpPr>
          <p:nvPr>
            <p:ph idx="1"/>
          </p:nvPr>
        </p:nvSpPr>
        <p:spPr/>
        <p:txBody>
          <a:bodyPr/>
          <a:lstStyle/>
          <a:p>
            <a:r>
              <a:rPr lang="en-US" dirty="0"/>
              <a:t>As the loop continues till z.parent is red and every time z is moved 2 level up until z’s uncle is red so no of iterations is upper bounded by height of the tree. Hence the time complexity in O(log n)</a:t>
            </a:r>
            <a:endParaRPr lang="en-IN" dirty="0"/>
          </a:p>
        </p:txBody>
      </p:sp>
    </p:spTree>
    <p:extLst>
      <p:ext uri="{BB962C8B-B14F-4D97-AF65-F5344CB8AC3E}">
        <p14:creationId xmlns:p14="http://schemas.microsoft.com/office/powerpoint/2010/main" val="3663130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23792-D0B0-F799-B8DB-38EBC5EDC127}"/>
              </a:ext>
            </a:extLst>
          </p:cNvPr>
          <p:cNvSpPr>
            <a:spLocks noGrp="1"/>
          </p:cNvSpPr>
          <p:nvPr>
            <p:ph type="title"/>
          </p:nvPr>
        </p:nvSpPr>
        <p:spPr/>
        <p:txBody>
          <a:bodyPr/>
          <a:lstStyle/>
          <a:p>
            <a:r>
              <a:rPr lang="en-US" dirty="0"/>
              <a:t>SEARCH IN RED-BLACK-TREE</a:t>
            </a:r>
            <a:endParaRPr lang="en-IN" dirty="0"/>
          </a:p>
        </p:txBody>
      </p:sp>
      <p:sp>
        <p:nvSpPr>
          <p:cNvPr id="3" name="Content Placeholder 2">
            <a:extLst>
              <a:ext uri="{FF2B5EF4-FFF2-40B4-BE49-F238E27FC236}">
                <a16:creationId xmlns:a16="http://schemas.microsoft.com/office/drawing/2014/main" id="{403CD011-A9D0-CB1A-7941-CDB05EB2D942}"/>
              </a:ext>
            </a:extLst>
          </p:cNvPr>
          <p:cNvSpPr>
            <a:spLocks noGrp="1"/>
          </p:cNvSpPr>
          <p:nvPr>
            <p:ph idx="1"/>
          </p:nvPr>
        </p:nvSpPr>
        <p:spPr/>
        <p:txBody>
          <a:bodyPr/>
          <a:lstStyle/>
          <a:p>
            <a:r>
              <a:rPr lang="en-US" dirty="0"/>
              <a:t>The search in red-black tree is same as search in normal binary-search tree where we start from root and traverse down comparing the key to be searched and current node’s key.</a:t>
            </a:r>
          </a:p>
          <a:p>
            <a:endParaRPr lang="en-US" dirty="0"/>
          </a:p>
          <a:p>
            <a:endParaRPr lang="en-IN" dirty="0"/>
          </a:p>
        </p:txBody>
      </p:sp>
      <p:pic>
        <p:nvPicPr>
          <p:cNvPr id="5" name="Picture 4">
            <a:extLst>
              <a:ext uri="{FF2B5EF4-FFF2-40B4-BE49-F238E27FC236}">
                <a16:creationId xmlns:a16="http://schemas.microsoft.com/office/drawing/2014/main" id="{D53056EE-689D-FE28-BF68-A8C98B52788D}"/>
              </a:ext>
            </a:extLst>
          </p:cNvPr>
          <p:cNvPicPr>
            <a:picLocks noChangeAspect="1"/>
          </p:cNvPicPr>
          <p:nvPr/>
        </p:nvPicPr>
        <p:blipFill>
          <a:blip r:embed="rId2"/>
          <a:stretch>
            <a:fillRect/>
          </a:stretch>
        </p:blipFill>
        <p:spPr>
          <a:xfrm>
            <a:off x="3093774" y="3536262"/>
            <a:ext cx="3924640" cy="2080440"/>
          </a:xfrm>
          <a:prstGeom prst="rect">
            <a:avLst/>
          </a:prstGeom>
        </p:spPr>
      </p:pic>
    </p:spTree>
    <p:extLst>
      <p:ext uri="{BB962C8B-B14F-4D97-AF65-F5344CB8AC3E}">
        <p14:creationId xmlns:p14="http://schemas.microsoft.com/office/powerpoint/2010/main" val="2020224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6E87-061E-E526-E6EC-D7AA2A65B95A}"/>
              </a:ext>
            </a:extLst>
          </p:cNvPr>
          <p:cNvSpPr>
            <a:spLocks noGrp="1"/>
          </p:cNvSpPr>
          <p:nvPr>
            <p:ph type="title"/>
          </p:nvPr>
        </p:nvSpPr>
        <p:spPr/>
        <p:txBody>
          <a:bodyPr/>
          <a:lstStyle/>
          <a:p>
            <a:r>
              <a:rPr lang="en-US" dirty="0"/>
              <a:t>DELETION</a:t>
            </a:r>
            <a:endParaRPr lang="en-IN" dirty="0"/>
          </a:p>
        </p:txBody>
      </p:sp>
      <p:sp>
        <p:nvSpPr>
          <p:cNvPr id="3" name="Content Placeholder 2">
            <a:extLst>
              <a:ext uri="{FF2B5EF4-FFF2-40B4-BE49-F238E27FC236}">
                <a16:creationId xmlns:a16="http://schemas.microsoft.com/office/drawing/2014/main" id="{0AE3D09C-D611-A72F-E1C7-3A0608B480EC}"/>
              </a:ext>
            </a:extLst>
          </p:cNvPr>
          <p:cNvSpPr>
            <a:spLocks noGrp="1"/>
          </p:cNvSpPr>
          <p:nvPr>
            <p:ph idx="1"/>
          </p:nvPr>
        </p:nvSpPr>
        <p:spPr>
          <a:xfrm>
            <a:off x="333045" y="1602236"/>
            <a:ext cx="8228249" cy="4195481"/>
          </a:xfrm>
        </p:spPr>
        <p:txBody>
          <a:bodyPr>
            <a:normAutofit lnSpcReduction="10000"/>
          </a:bodyPr>
          <a:lstStyle/>
          <a:p>
            <a:r>
              <a:rPr lang="en-US" dirty="0"/>
              <a:t>To accompany deletion we first introduce a helper function RB-TRANSPLANT which moves the subtrees.</a:t>
            </a:r>
          </a:p>
          <a:p>
            <a:r>
              <a:rPr lang="en-US" dirty="0"/>
              <a:t>The responsibility of setting </a:t>
            </a:r>
            <a:r>
              <a:rPr lang="en-US" dirty="0" err="1"/>
              <a:t>v.left</a:t>
            </a:r>
            <a:r>
              <a:rPr lang="en-US" dirty="0"/>
              <a:t> and </a:t>
            </a:r>
            <a:r>
              <a:rPr lang="en-US" dirty="0" err="1"/>
              <a:t>v.right</a:t>
            </a:r>
            <a:r>
              <a:rPr lang="en-US" dirty="0"/>
              <a:t> solely depends on caller.</a:t>
            </a:r>
          </a:p>
          <a:p>
            <a:pPr marL="0" indent="0">
              <a:buNone/>
            </a:pPr>
            <a:r>
              <a:rPr lang="en-US" dirty="0"/>
              <a:t>When we want to delete node z and z has fewer than two children, then z is removed from the tree, and we want y to be z. When z has two children, then y should be z’s successor, and y moves into z’s position in the tree. We also remember y’s color before it is removed from or moved within the tree, and we keep track of the node x that moves into y’s original position in the tree, because node x might also cause violations of the red-black properties. After deleting node z, RB-DELETE calls an auxiliary procedure RB-DELETE-FIXUP, which changes colors and performs rotations to restore the red-black </a:t>
            </a:r>
          </a:p>
        </p:txBody>
      </p:sp>
      <p:pic>
        <p:nvPicPr>
          <p:cNvPr id="5" name="Picture 4">
            <a:extLst>
              <a:ext uri="{FF2B5EF4-FFF2-40B4-BE49-F238E27FC236}">
                <a16:creationId xmlns:a16="http://schemas.microsoft.com/office/drawing/2014/main" id="{24E17FA7-5A1B-2C6A-72B1-43A642C79815}"/>
              </a:ext>
            </a:extLst>
          </p:cNvPr>
          <p:cNvPicPr>
            <a:picLocks noChangeAspect="1"/>
          </p:cNvPicPr>
          <p:nvPr/>
        </p:nvPicPr>
        <p:blipFill>
          <a:blip r:embed="rId2"/>
          <a:stretch>
            <a:fillRect/>
          </a:stretch>
        </p:blipFill>
        <p:spPr>
          <a:xfrm>
            <a:off x="8658278" y="3253778"/>
            <a:ext cx="3200677" cy="2057578"/>
          </a:xfrm>
          <a:prstGeom prst="rect">
            <a:avLst/>
          </a:prstGeom>
        </p:spPr>
      </p:pic>
    </p:spTree>
    <p:extLst>
      <p:ext uri="{BB962C8B-B14F-4D97-AF65-F5344CB8AC3E}">
        <p14:creationId xmlns:p14="http://schemas.microsoft.com/office/powerpoint/2010/main" val="1194580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EBEB05-8CFB-6B7B-B2D7-22EC5D7ACADA}"/>
              </a:ext>
            </a:extLst>
          </p:cNvPr>
          <p:cNvPicPr>
            <a:picLocks noChangeAspect="1"/>
          </p:cNvPicPr>
          <p:nvPr/>
        </p:nvPicPr>
        <p:blipFill>
          <a:blip r:embed="rId2"/>
          <a:stretch>
            <a:fillRect/>
          </a:stretch>
        </p:blipFill>
        <p:spPr>
          <a:xfrm>
            <a:off x="4000318" y="483615"/>
            <a:ext cx="4191363" cy="5890770"/>
          </a:xfrm>
          <a:prstGeom prst="rect">
            <a:avLst/>
          </a:prstGeom>
        </p:spPr>
      </p:pic>
    </p:spTree>
    <p:extLst>
      <p:ext uri="{BB962C8B-B14F-4D97-AF65-F5344CB8AC3E}">
        <p14:creationId xmlns:p14="http://schemas.microsoft.com/office/powerpoint/2010/main" val="2434461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DD58-9430-A57C-6288-523E51F24DB7}"/>
              </a:ext>
            </a:extLst>
          </p:cNvPr>
          <p:cNvSpPr>
            <a:spLocks noGrp="1"/>
          </p:cNvSpPr>
          <p:nvPr>
            <p:ph type="title"/>
          </p:nvPr>
        </p:nvSpPr>
        <p:spPr/>
        <p:txBody>
          <a:bodyPr/>
          <a:lstStyle/>
          <a:p>
            <a:r>
              <a:rPr lang="en-US" dirty="0"/>
              <a:t>Which properties may be violated?</a:t>
            </a:r>
            <a:endParaRPr lang="en-IN" dirty="0"/>
          </a:p>
        </p:txBody>
      </p:sp>
      <p:sp>
        <p:nvSpPr>
          <p:cNvPr id="3" name="Content Placeholder 2">
            <a:extLst>
              <a:ext uri="{FF2B5EF4-FFF2-40B4-BE49-F238E27FC236}">
                <a16:creationId xmlns:a16="http://schemas.microsoft.com/office/drawing/2014/main" id="{6BADCA63-800D-2D9C-B976-91BB1C257DC2}"/>
              </a:ext>
            </a:extLst>
          </p:cNvPr>
          <p:cNvSpPr>
            <a:spLocks noGrp="1"/>
          </p:cNvSpPr>
          <p:nvPr>
            <p:ph idx="1"/>
          </p:nvPr>
        </p:nvSpPr>
        <p:spPr>
          <a:xfrm>
            <a:off x="1104293" y="1541929"/>
            <a:ext cx="9142366" cy="4195481"/>
          </a:xfrm>
        </p:spPr>
        <p:txBody>
          <a:bodyPr>
            <a:normAutofit fontScale="92500" lnSpcReduction="20000"/>
          </a:bodyPr>
          <a:lstStyle/>
          <a:p>
            <a:r>
              <a:rPr lang="en-US" dirty="0"/>
              <a:t>Notice that if y was red, the red-black properties still hold when y is removed or moved because:</a:t>
            </a:r>
          </a:p>
          <a:p>
            <a:pPr marL="457200" indent="-457200">
              <a:buFont typeface="+mj-lt"/>
              <a:buAutoNum type="arabicPeriod"/>
            </a:pPr>
            <a:r>
              <a:rPr lang="en-US" dirty="0"/>
              <a:t>No black heights in the trees have been changed</a:t>
            </a:r>
          </a:p>
          <a:p>
            <a:pPr marL="457200" indent="-457200">
              <a:buFont typeface="+mj-lt"/>
              <a:buAutoNum type="arabicPeriod"/>
            </a:pPr>
            <a:r>
              <a:rPr lang="en-US" dirty="0"/>
              <a:t>No red nodes have been made adjacent</a:t>
            </a:r>
          </a:p>
          <a:p>
            <a:pPr marL="457200" indent="-457200">
              <a:buFont typeface="+mj-lt"/>
              <a:buAutoNum type="arabicPeriod"/>
            </a:pPr>
            <a:r>
              <a:rPr lang="en-US" dirty="0"/>
              <a:t>Since y could not have been the root if it was red, the root remains black.</a:t>
            </a:r>
          </a:p>
          <a:p>
            <a:pPr marL="0" indent="0">
              <a:buNone/>
            </a:pPr>
            <a:r>
              <a:rPr lang="en-US" dirty="0"/>
              <a:t>While on the other side, if y was black 3 problems may arise:</a:t>
            </a:r>
          </a:p>
          <a:p>
            <a:pPr marL="457200" indent="-457200">
              <a:buFont typeface="+mj-lt"/>
              <a:buAutoNum type="arabicPeriod"/>
            </a:pPr>
            <a:r>
              <a:rPr lang="en-US" dirty="0"/>
              <a:t>If y had been the root and a red child of y becomes the new root, we have violated property 2.</a:t>
            </a:r>
          </a:p>
          <a:p>
            <a:pPr marL="457200" indent="-457200">
              <a:buFont typeface="+mj-lt"/>
              <a:buAutoNum type="arabicPeriod"/>
            </a:pPr>
            <a:r>
              <a:rPr lang="en-US" dirty="0"/>
              <a:t>If both x and </a:t>
            </a:r>
            <a:r>
              <a:rPr lang="en-US" dirty="0" err="1"/>
              <a:t>x.p</a:t>
            </a:r>
            <a:r>
              <a:rPr lang="en-US" dirty="0"/>
              <a:t> are red, then we have violated property 4.</a:t>
            </a:r>
          </a:p>
          <a:p>
            <a:pPr marL="457200" indent="-457200">
              <a:buFont typeface="+mj-lt"/>
              <a:buAutoNum type="arabicPeriod"/>
            </a:pPr>
            <a:r>
              <a:rPr lang="en-US" dirty="0"/>
              <a:t>Moving y within the tree causes any simple path that previously contained y to have one fewer black node. Thus, property 5 is now violated by any ancestor of y in the tree.</a:t>
            </a:r>
            <a:endParaRPr lang="en-IN" dirty="0"/>
          </a:p>
        </p:txBody>
      </p:sp>
    </p:spTree>
    <p:extLst>
      <p:ext uri="{BB962C8B-B14F-4D97-AF65-F5344CB8AC3E}">
        <p14:creationId xmlns:p14="http://schemas.microsoft.com/office/powerpoint/2010/main" val="63283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9470D3-E6A5-FEA6-A93D-C73C18A04681}"/>
              </a:ext>
            </a:extLst>
          </p:cNvPr>
          <p:cNvPicPr>
            <a:picLocks noChangeAspect="1"/>
          </p:cNvPicPr>
          <p:nvPr/>
        </p:nvPicPr>
        <p:blipFill>
          <a:blip r:embed="rId2"/>
          <a:stretch>
            <a:fillRect/>
          </a:stretch>
        </p:blipFill>
        <p:spPr>
          <a:xfrm>
            <a:off x="2540962" y="392167"/>
            <a:ext cx="7110076" cy="6073666"/>
          </a:xfrm>
          <a:prstGeom prst="rect">
            <a:avLst/>
          </a:prstGeom>
        </p:spPr>
      </p:pic>
    </p:spTree>
    <p:extLst>
      <p:ext uri="{BB962C8B-B14F-4D97-AF65-F5344CB8AC3E}">
        <p14:creationId xmlns:p14="http://schemas.microsoft.com/office/powerpoint/2010/main" val="1735589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C0069-A529-5277-E9F2-2BD740805A94}"/>
              </a:ext>
            </a:extLst>
          </p:cNvPr>
          <p:cNvSpPr>
            <a:spLocks noGrp="1"/>
          </p:cNvSpPr>
          <p:nvPr>
            <p:ph type="title"/>
          </p:nvPr>
        </p:nvSpPr>
        <p:spPr/>
        <p:txBody>
          <a:bodyPr/>
          <a:lstStyle/>
          <a:p>
            <a:r>
              <a:rPr lang="en-US" dirty="0"/>
              <a:t>RB-DELETE-FIXUP</a:t>
            </a:r>
            <a:endParaRPr lang="en-IN" dirty="0"/>
          </a:p>
        </p:txBody>
      </p:sp>
      <p:sp>
        <p:nvSpPr>
          <p:cNvPr id="3" name="Content Placeholder 2">
            <a:extLst>
              <a:ext uri="{FF2B5EF4-FFF2-40B4-BE49-F238E27FC236}">
                <a16:creationId xmlns:a16="http://schemas.microsoft.com/office/drawing/2014/main" id="{534046DC-962B-5A0B-E315-1E1854006DC9}"/>
              </a:ext>
            </a:extLst>
          </p:cNvPr>
          <p:cNvSpPr>
            <a:spLocks noGrp="1"/>
          </p:cNvSpPr>
          <p:nvPr>
            <p:ph idx="1"/>
          </p:nvPr>
        </p:nvSpPr>
        <p:spPr/>
        <p:txBody>
          <a:bodyPr/>
          <a:lstStyle/>
          <a:p>
            <a:r>
              <a:rPr lang="en-US" dirty="0"/>
              <a:t>It restores property 1,2 and 4. The goal of the while loop in lines 1–22 is to move the extra black up the tree until:</a:t>
            </a:r>
          </a:p>
          <a:p>
            <a:pPr marL="457200" indent="-457200">
              <a:buFont typeface="+mj-lt"/>
              <a:buAutoNum type="arabicPeriod"/>
            </a:pPr>
            <a:r>
              <a:rPr lang="en-US" dirty="0"/>
              <a:t>x points to a red-and-black node, in which case we color x (singly) black in line 23</a:t>
            </a:r>
          </a:p>
          <a:p>
            <a:pPr marL="457200" indent="-457200">
              <a:buFont typeface="+mj-lt"/>
              <a:buAutoNum type="arabicPeriod"/>
            </a:pPr>
            <a:r>
              <a:rPr lang="en-US" dirty="0"/>
              <a:t>x points to the root, in which case we simply “remove” the extra black;</a:t>
            </a:r>
          </a:p>
          <a:p>
            <a:pPr marL="457200" indent="-457200">
              <a:buFont typeface="+mj-lt"/>
              <a:buAutoNum type="arabicPeriod"/>
            </a:pPr>
            <a:r>
              <a:rPr lang="en-US" dirty="0"/>
              <a:t>having performed suitable rotations and </a:t>
            </a:r>
            <a:r>
              <a:rPr lang="en-US" dirty="0" err="1"/>
              <a:t>recolourings</a:t>
            </a:r>
            <a:r>
              <a:rPr lang="en-US" dirty="0"/>
              <a:t>, we exit the loop. </a:t>
            </a:r>
          </a:p>
          <a:p>
            <a:pPr marL="0" indent="0">
              <a:buNone/>
            </a:pPr>
            <a:endParaRPr lang="en-US" dirty="0"/>
          </a:p>
          <a:p>
            <a:pPr marL="0" indent="0">
              <a:buNone/>
            </a:pPr>
            <a:r>
              <a:rPr lang="en-US" dirty="0"/>
              <a:t>Within the while loop, x always points to a </a:t>
            </a:r>
            <a:r>
              <a:rPr lang="en-US" dirty="0" err="1"/>
              <a:t>nonroot</a:t>
            </a:r>
            <a:r>
              <a:rPr lang="en-US" dirty="0"/>
              <a:t> doubly black node.</a:t>
            </a:r>
            <a:endParaRPr lang="en-IN" dirty="0"/>
          </a:p>
        </p:txBody>
      </p:sp>
    </p:spTree>
    <p:extLst>
      <p:ext uri="{BB962C8B-B14F-4D97-AF65-F5344CB8AC3E}">
        <p14:creationId xmlns:p14="http://schemas.microsoft.com/office/powerpoint/2010/main" val="269401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BAEC-5459-3E91-D893-33CBCA4D9B43}"/>
              </a:ext>
            </a:extLst>
          </p:cNvPr>
          <p:cNvSpPr>
            <a:spLocks noGrp="1"/>
          </p:cNvSpPr>
          <p:nvPr>
            <p:ph type="title"/>
          </p:nvPr>
        </p:nvSpPr>
        <p:spPr/>
        <p:txBody>
          <a:bodyPr/>
          <a:lstStyle/>
          <a:p>
            <a:r>
              <a:rPr lang="en-US" dirty="0"/>
              <a:t>Cases to be </a:t>
            </a:r>
            <a:r>
              <a:rPr lang="en-US" dirty="0" err="1"/>
              <a:t>analysed</a:t>
            </a:r>
            <a:endParaRPr lang="en-IN" dirty="0"/>
          </a:p>
        </p:txBody>
      </p:sp>
      <p:sp>
        <p:nvSpPr>
          <p:cNvPr id="3" name="Content Placeholder 2">
            <a:extLst>
              <a:ext uri="{FF2B5EF4-FFF2-40B4-BE49-F238E27FC236}">
                <a16:creationId xmlns:a16="http://schemas.microsoft.com/office/drawing/2014/main" id="{15DA4660-5219-A110-2110-C581CA7F0896}"/>
              </a:ext>
            </a:extLst>
          </p:cNvPr>
          <p:cNvSpPr>
            <a:spLocks noGrp="1"/>
          </p:cNvSpPr>
          <p:nvPr>
            <p:ph idx="1"/>
          </p:nvPr>
        </p:nvSpPr>
        <p:spPr/>
        <p:txBody>
          <a:bodyPr>
            <a:normAutofit/>
          </a:bodyPr>
          <a:lstStyle/>
          <a:p>
            <a:pPr marL="0" indent="0">
              <a:buNone/>
            </a:pPr>
            <a:r>
              <a:rPr lang="en-US" dirty="0"/>
              <a:t>Case 1: x’s sibling w is red</a:t>
            </a:r>
          </a:p>
          <a:p>
            <a:pPr marL="0" indent="0">
              <a:buNone/>
            </a:pPr>
            <a:r>
              <a:rPr lang="en-US" dirty="0"/>
              <a:t>Case 2: x’s sibling w is black, and both of w’s children are black</a:t>
            </a:r>
          </a:p>
          <a:p>
            <a:pPr marL="0" indent="0">
              <a:buNone/>
            </a:pPr>
            <a:r>
              <a:rPr lang="en-US" dirty="0"/>
              <a:t>Case 3: x’s sibling w is black, w’s left child is red, and w’s right child is black </a:t>
            </a:r>
          </a:p>
          <a:p>
            <a:pPr marL="0" indent="0">
              <a:buNone/>
            </a:pPr>
            <a:r>
              <a:rPr lang="en-US" dirty="0"/>
              <a:t>Case 4: x’s sibling w is black, and w’s right child is red </a:t>
            </a:r>
          </a:p>
          <a:p>
            <a:pPr marL="0" indent="0">
              <a:buNone/>
            </a:pPr>
            <a:r>
              <a:rPr lang="en-US" dirty="0"/>
              <a:t>Before examining each case in detail, let’s look more generally at how we can verify that the transformation in each of the cases preserves property 5. The key idea is that in each case, the transformation applied preserves the number of black nodes (including x’s extra black) from (and including) the root of the subtree shown to each of the subtrees </a:t>
            </a:r>
            <a:r>
              <a:rPr lang="el-GR" dirty="0"/>
              <a:t>α</a:t>
            </a:r>
            <a:r>
              <a:rPr lang="en-US" dirty="0"/>
              <a:t>,</a:t>
            </a:r>
            <a:r>
              <a:rPr lang="el-GR" dirty="0"/>
              <a:t>β</a:t>
            </a:r>
            <a:r>
              <a:rPr lang="en-US" dirty="0"/>
              <a:t>,..,</a:t>
            </a:r>
            <a:r>
              <a:rPr lang="el-GR" dirty="0"/>
              <a:t>ζ</a:t>
            </a:r>
            <a:endParaRPr lang="en-IN" dirty="0"/>
          </a:p>
        </p:txBody>
      </p:sp>
    </p:spTree>
    <p:extLst>
      <p:ext uri="{BB962C8B-B14F-4D97-AF65-F5344CB8AC3E}">
        <p14:creationId xmlns:p14="http://schemas.microsoft.com/office/powerpoint/2010/main" val="3178325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6F9A-B99F-F8E4-4662-54C763E5CA8A}"/>
              </a:ext>
            </a:extLst>
          </p:cNvPr>
          <p:cNvSpPr>
            <a:spLocks noGrp="1"/>
          </p:cNvSpPr>
          <p:nvPr>
            <p:ph type="title"/>
          </p:nvPr>
        </p:nvSpPr>
        <p:spPr/>
        <p:txBody>
          <a:bodyPr/>
          <a:lstStyle/>
          <a:p>
            <a:r>
              <a:rPr lang="en-IN" dirty="0"/>
              <a:t>What is a Red-Black tree</a:t>
            </a:r>
          </a:p>
        </p:txBody>
      </p:sp>
      <p:sp>
        <p:nvSpPr>
          <p:cNvPr id="3" name="Content Placeholder 2">
            <a:extLst>
              <a:ext uri="{FF2B5EF4-FFF2-40B4-BE49-F238E27FC236}">
                <a16:creationId xmlns:a16="http://schemas.microsoft.com/office/drawing/2014/main" id="{CF4E9E1B-3FDD-0FE0-E45D-D1858E7DBD51}"/>
              </a:ext>
            </a:extLst>
          </p:cNvPr>
          <p:cNvSpPr>
            <a:spLocks noGrp="1"/>
          </p:cNvSpPr>
          <p:nvPr>
            <p:ph idx="1"/>
          </p:nvPr>
        </p:nvSpPr>
        <p:spPr/>
        <p:txBody>
          <a:bodyPr/>
          <a:lstStyle/>
          <a:p>
            <a:r>
              <a:rPr lang="en-IN" dirty="0"/>
              <a:t>Red black tree is a form of binary search tree which satisfies following conditions:</a:t>
            </a:r>
          </a:p>
          <a:p>
            <a:pPr marL="457200" indent="-457200">
              <a:buFont typeface="+mj-lt"/>
              <a:buAutoNum type="arabicPeriod"/>
            </a:pPr>
            <a:r>
              <a:rPr lang="en-IN" dirty="0"/>
              <a:t>Every node is either red or black.</a:t>
            </a:r>
          </a:p>
          <a:p>
            <a:pPr marL="457200" indent="-457200">
              <a:buFont typeface="+mj-lt"/>
              <a:buAutoNum type="arabicPeriod"/>
            </a:pPr>
            <a:r>
              <a:rPr lang="en-IN" dirty="0"/>
              <a:t>The root node is black.</a:t>
            </a:r>
          </a:p>
          <a:p>
            <a:pPr marL="457200" indent="-457200">
              <a:buFont typeface="+mj-lt"/>
              <a:buAutoNum type="arabicPeriod"/>
            </a:pPr>
            <a:r>
              <a:rPr lang="en-IN" dirty="0"/>
              <a:t>Every leaf(NIL node) is black</a:t>
            </a:r>
          </a:p>
          <a:p>
            <a:pPr marL="457200" indent="-457200">
              <a:buFont typeface="+mj-lt"/>
              <a:buAutoNum type="arabicPeriod"/>
            </a:pPr>
            <a:r>
              <a:rPr lang="en-IN" dirty="0"/>
              <a:t>If a node is red, then both of its children(if exists) must be black.</a:t>
            </a:r>
          </a:p>
          <a:p>
            <a:pPr marL="457200" indent="-457200">
              <a:buFont typeface="+mj-lt"/>
              <a:buAutoNum type="arabicPeriod"/>
            </a:pPr>
            <a:r>
              <a:rPr lang="en-IN" dirty="0"/>
              <a:t>For all the nodes, all simple paths from node to descendant leaves contain same no of black node.</a:t>
            </a:r>
          </a:p>
        </p:txBody>
      </p:sp>
    </p:spTree>
    <p:extLst>
      <p:ext uri="{BB962C8B-B14F-4D97-AF65-F5344CB8AC3E}">
        <p14:creationId xmlns:p14="http://schemas.microsoft.com/office/powerpoint/2010/main" val="654410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B23B2C-5198-6C07-65C9-A97BD80A8785}"/>
              </a:ext>
            </a:extLst>
          </p:cNvPr>
          <p:cNvPicPr>
            <a:picLocks noChangeAspect="1"/>
          </p:cNvPicPr>
          <p:nvPr/>
        </p:nvPicPr>
        <p:blipFill>
          <a:blip r:embed="rId2"/>
          <a:stretch>
            <a:fillRect/>
          </a:stretch>
        </p:blipFill>
        <p:spPr>
          <a:xfrm>
            <a:off x="1641503" y="90087"/>
            <a:ext cx="8641016" cy="6677825"/>
          </a:xfrm>
          <a:prstGeom prst="rect">
            <a:avLst/>
          </a:prstGeom>
        </p:spPr>
      </p:pic>
    </p:spTree>
    <p:extLst>
      <p:ext uri="{BB962C8B-B14F-4D97-AF65-F5344CB8AC3E}">
        <p14:creationId xmlns:p14="http://schemas.microsoft.com/office/powerpoint/2010/main" val="800505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952C-1D19-E90B-4CD3-9A232204BEF9}"/>
              </a:ext>
            </a:extLst>
          </p:cNvPr>
          <p:cNvSpPr>
            <a:spLocks noGrp="1"/>
          </p:cNvSpPr>
          <p:nvPr>
            <p:ph type="title"/>
          </p:nvPr>
        </p:nvSpPr>
        <p:spPr/>
        <p:txBody>
          <a:bodyPr/>
          <a:lstStyle/>
          <a:p>
            <a:r>
              <a:rPr lang="en-US" dirty="0"/>
              <a:t>Case 1: x’s sibling w is red</a:t>
            </a:r>
            <a:endParaRPr lang="en-IN" dirty="0"/>
          </a:p>
        </p:txBody>
      </p:sp>
      <p:sp>
        <p:nvSpPr>
          <p:cNvPr id="3" name="Content Placeholder 2">
            <a:extLst>
              <a:ext uri="{FF2B5EF4-FFF2-40B4-BE49-F238E27FC236}">
                <a16:creationId xmlns:a16="http://schemas.microsoft.com/office/drawing/2014/main" id="{6A3DB675-ACC1-C45B-5C2C-6C2CDE134149}"/>
              </a:ext>
            </a:extLst>
          </p:cNvPr>
          <p:cNvSpPr>
            <a:spLocks noGrp="1"/>
          </p:cNvSpPr>
          <p:nvPr>
            <p:ph idx="1"/>
          </p:nvPr>
        </p:nvSpPr>
        <p:spPr/>
        <p:txBody>
          <a:bodyPr/>
          <a:lstStyle/>
          <a:p>
            <a:r>
              <a:rPr lang="en-US" dirty="0"/>
              <a:t>Case 1 (lines 5–8 of RB-DELETE-FIXUP and Figure 13.7(a)) occurs when node w, the sibling of node x, is red. Since w must have black children, we can switch the colors of w and </a:t>
            </a:r>
            <a:r>
              <a:rPr lang="en-US" dirty="0" err="1"/>
              <a:t>x.p</a:t>
            </a:r>
            <a:r>
              <a:rPr lang="en-US" dirty="0"/>
              <a:t> and then perform a left-rotation on </a:t>
            </a:r>
            <a:r>
              <a:rPr lang="en-US" dirty="0" err="1"/>
              <a:t>x.p</a:t>
            </a:r>
            <a:r>
              <a:rPr lang="en-US" dirty="0"/>
              <a:t> without violating any of the red-black properties. The new sibling of x, which is one of w’s children prior to the rotation, is now black, and thus we have converted case 1 into case 2, 3, or 4. Cases 2, 3, and 4 occur when node w is black; they are distinguished by the colors of w’s children</a:t>
            </a:r>
            <a:endParaRPr lang="en-IN" dirty="0"/>
          </a:p>
        </p:txBody>
      </p:sp>
    </p:spTree>
    <p:extLst>
      <p:ext uri="{BB962C8B-B14F-4D97-AF65-F5344CB8AC3E}">
        <p14:creationId xmlns:p14="http://schemas.microsoft.com/office/powerpoint/2010/main" val="1481577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1502-57E7-6196-E3C9-5D723E731271}"/>
              </a:ext>
            </a:extLst>
          </p:cNvPr>
          <p:cNvSpPr>
            <a:spLocks noGrp="1"/>
          </p:cNvSpPr>
          <p:nvPr>
            <p:ph type="title"/>
          </p:nvPr>
        </p:nvSpPr>
        <p:spPr/>
        <p:txBody>
          <a:bodyPr/>
          <a:lstStyle/>
          <a:p>
            <a:r>
              <a:rPr lang="en-US" sz="2200" dirty="0"/>
              <a:t>CASE 2 : x’s sibling w is black, and both of w’s children are black</a:t>
            </a:r>
            <a:endParaRPr lang="en-IN" sz="2200" dirty="0"/>
          </a:p>
        </p:txBody>
      </p:sp>
      <p:sp>
        <p:nvSpPr>
          <p:cNvPr id="3" name="Content Placeholder 2">
            <a:extLst>
              <a:ext uri="{FF2B5EF4-FFF2-40B4-BE49-F238E27FC236}">
                <a16:creationId xmlns:a16="http://schemas.microsoft.com/office/drawing/2014/main" id="{5F3BBCBF-26CD-35A8-269D-09DBF3EEF954}"/>
              </a:ext>
            </a:extLst>
          </p:cNvPr>
          <p:cNvSpPr>
            <a:spLocks noGrp="1"/>
          </p:cNvSpPr>
          <p:nvPr>
            <p:ph idx="1"/>
          </p:nvPr>
        </p:nvSpPr>
        <p:spPr/>
        <p:txBody>
          <a:bodyPr/>
          <a:lstStyle/>
          <a:p>
            <a:r>
              <a:rPr lang="en-US" dirty="0"/>
              <a:t>In case 2 (lines 10–11 of RB-DELETE-FIXUP and Figure 13.7(b)), both of w’s children are black. Since w is also black, we take one black off both x and w, leaving x with only one black and leaving w red. To compensate for removing one black from x and w, we would like to add an extra black to x:p, which was originally either red or black. We do so by repeating the while loop with x.p as the new node x. Observe that if we enter case 2 through case 1, the new node x is red-and-black, since the original x:p was red. Hence, the value c of the color attribute of the new node x is RED, and the loop terminates when it tests the loop condition. We then color the new node x (singly) black in line 23.</a:t>
            </a:r>
            <a:endParaRPr lang="en-IN" dirty="0"/>
          </a:p>
        </p:txBody>
      </p:sp>
    </p:spTree>
    <p:extLst>
      <p:ext uri="{BB962C8B-B14F-4D97-AF65-F5344CB8AC3E}">
        <p14:creationId xmlns:p14="http://schemas.microsoft.com/office/powerpoint/2010/main" val="717347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1CED-E7CA-1506-9FA5-07454790ADD2}"/>
              </a:ext>
            </a:extLst>
          </p:cNvPr>
          <p:cNvSpPr>
            <a:spLocks noGrp="1"/>
          </p:cNvSpPr>
          <p:nvPr>
            <p:ph type="title"/>
          </p:nvPr>
        </p:nvSpPr>
        <p:spPr/>
        <p:txBody>
          <a:bodyPr/>
          <a:lstStyle/>
          <a:p>
            <a:r>
              <a:rPr lang="en-US" sz="2200" dirty="0"/>
              <a:t>Case 3:: x’s sibling w is black, w’s left child is red, and w’s right child is black</a:t>
            </a:r>
            <a:endParaRPr lang="en-IN" sz="2200" dirty="0"/>
          </a:p>
        </p:txBody>
      </p:sp>
      <p:sp>
        <p:nvSpPr>
          <p:cNvPr id="3" name="Content Placeholder 2">
            <a:extLst>
              <a:ext uri="{FF2B5EF4-FFF2-40B4-BE49-F238E27FC236}">
                <a16:creationId xmlns:a16="http://schemas.microsoft.com/office/drawing/2014/main" id="{40750560-E267-37FD-FCE2-4DBB12F6A138}"/>
              </a:ext>
            </a:extLst>
          </p:cNvPr>
          <p:cNvSpPr>
            <a:spLocks noGrp="1"/>
          </p:cNvSpPr>
          <p:nvPr>
            <p:ph idx="1"/>
          </p:nvPr>
        </p:nvSpPr>
        <p:spPr/>
        <p:txBody>
          <a:bodyPr/>
          <a:lstStyle/>
          <a:p>
            <a:r>
              <a:rPr lang="en-US" dirty="0"/>
              <a:t>Case 3 (lines 13–16 and Figure 13.7(c)) occurs when w is black, its left child is red, and its right child is black. We can switch the colors of w and its left child </a:t>
            </a:r>
            <a:r>
              <a:rPr lang="en-US" dirty="0" err="1"/>
              <a:t>w.left</a:t>
            </a:r>
            <a:r>
              <a:rPr lang="en-US" dirty="0"/>
              <a:t> and then perform a right rotation on w without violating any of the red-black properties. The new sibling w of x is now a black node with a red right child, and thus we have transformed case 3 into case 4.</a:t>
            </a:r>
            <a:endParaRPr lang="en-IN" dirty="0"/>
          </a:p>
        </p:txBody>
      </p:sp>
    </p:spTree>
    <p:extLst>
      <p:ext uri="{BB962C8B-B14F-4D97-AF65-F5344CB8AC3E}">
        <p14:creationId xmlns:p14="http://schemas.microsoft.com/office/powerpoint/2010/main" val="1893299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B220-0ED1-35BF-3917-8302159B0406}"/>
              </a:ext>
            </a:extLst>
          </p:cNvPr>
          <p:cNvSpPr>
            <a:spLocks noGrp="1"/>
          </p:cNvSpPr>
          <p:nvPr>
            <p:ph type="title"/>
          </p:nvPr>
        </p:nvSpPr>
        <p:spPr/>
        <p:txBody>
          <a:bodyPr/>
          <a:lstStyle/>
          <a:p>
            <a:r>
              <a:rPr lang="en-US" sz="2200" dirty="0"/>
              <a:t>Case 4: x’s sibling w is black, and w’s right child is red</a:t>
            </a:r>
            <a:endParaRPr lang="en-IN" sz="2200" dirty="0"/>
          </a:p>
        </p:txBody>
      </p:sp>
      <p:sp>
        <p:nvSpPr>
          <p:cNvPr id="3" name="Content Placeholder 2">
            <a:extLst>
              <a:ext uri="{FF2B5EF4-FFF2-40B4-BE49-F238E27FC236}">
                <a16:creationId xmlns:a16="http://schemas.microsoft.com/office/drawing/2014/main" id="{CE641FAA-9CAA-0AFC-1217-CBA6E3FAEF67}"/>
              </a:ext>
            </a:extLst>
          </p:cNvPr>
          <p:cNvSpPr>
            <a:spLocks noGrp="1"/>
          </p:cNvSpPr>
          <p:nvPr>
            <p:ph idx="1"/>
          </p:nvPr>
        </p:nvSpPr>
        <p:spPr/>
        <p:txBody>
          <a:bodyPr/>
          <a:lstStyle/>
          <a:p>
            <a:r>
              <a:rPr lang="en-US" dirty="0"/>
              <a:t>Case 4 (lines 17–21 and Figure 13.7(d)) occurs when node x’s sibling w is black and w’s right child is red. By making some color changes and performing a left rotation on x:p, we can remove the extra black on x, making it singly black, without violating any of the red-black properties. Setting x to be the root causes the while loop to terminate when it tests the loop condition</a:t>
            </a:r>
            <a:endParaRPr lang="en-IN" dirty="0"/>
          </a:p>
        </p:txBody>
      </p:sp>
    </p:spTree>
    <p:extLst>
      <p:ext uri="{BB962C8B-B14F-4D97-AF65-F5344CB8AC3E}">
        <p14:creationId xmlns:p14="http://schemas.microsoft.com/office/powerpoint/2010/main" val="2337181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759F1-8462-683E-AE34-BF15E8944D10}"/>
              </a:ext>
            </a:extLst>
          </p:cNvPr>
          <p:cNvSpPr>
            <a:spLocks noGrp="1"/>
          </p:cNvSpPr>
          <p:nvPr>
            <p:ph type="title"/>
          </p:nvPr>
        </p:nvSpPr>
        <p:spPr/>
        <p:txBody>
          <a:bodyPr/>
          <a:lstStyle/>
          <a:p>
            <a:r>
              <a:rPr lang="en-US" dirty="0"/>
              <a:t>Complexity of Delete:</a:t>
            </a:r>
            <a:endParaRPr lang="en-IN" dirty="0"/>
          </a:p>
        </p:txBody>
      </p:sp>
      <p:sp>
        <p:nvSpPr>
          <p:cNvPr id="3" name="Content Placeholder 2">
            <a:extLst>
              <a:ext uri="{FF2B5EF4-FFF2-40B4-BE49-F238E27FC236}">
                <a16:creationId xmlns:a16="http://schemas.microsoft.com/office/drawing/2014/main" id="{7057290D-ADA6-135C-06B2-91683BD014E6}"/>
              </a:ext>
            </a:extLst>
          </p:cNvPr>
          <p:cNvSpPr>
            <a:spLocks noGrp="1"/>
          </p:cNvSpPr>
          <p:nvPr>
            <p:ph idx="1"/>
          </p:nvPr>
        </p:nvSpPr>
        <p:spPr>
          <a:xfrm>
            <a:off x="1103313" y="2052918"/>
            <a:ext cx="10120500" cy="4195481"/>
          </a:xfrm>
        </p:spPr>
        <p:txBody>
          <a:bodyPr/>
          <a:lstStyle/>
          <a:p>
            <a:r>
              <a:rPr lang="en-US" dirty="0"/>
              <a:t>Since the height of a red-black tree of n nodes is O.(log n), the total cost of the procedure without the call to RB-DELETEFIXUP takes O(log n)time. Within RB-DELETE-FIXUP, each of cases 1, 3, and 4 lead to termination after performing a constant number of color changes and at most three rotations. Case 2 is the only case in which the while loop can be repeated, and then the pointer x moves up the tree at most O(log n) times, performing no rotations. Thus, the procedure RB-DELETE-FIXUP takes O(log n) time and performs at most three rotations, and the overall time for RB-DELETE is therefore also O(log n)</a:t>
            </a:r>
            <a:endParaRPr lang="en-IN" dirty="0"/>
          </a:p>
        </p:txBody>
      </p:sp>
    </p:spTree>
    <p:extLst>
      <p:ext uri="{BB962C8B-B14F-4D97-AF65-F5344CB8AC3E}">
        <p14:creationId xmlns:p14="http://schemas.microsoft.com/office/powerpoint/2010/main" val="1718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230FB5-6B60-E94E-5C34-79B54CACA1DA}"/>
              </a:ext>
            </a:extLst>
          </p:cNvPr>
          <p:cNvSpPr>
            <a:spLocks noGrp="1"/>
          </p:cNvSpPr>
          <p:nvPr>
            <p:ph idx="1"/>
          </p:nvPr>
        </p:nvSpPr>
        <p:spPr>
          <a:xfrm>
            <a:off x="1040559" y="322730"/>
            <a:ext cx="8946541" cy="4195481"/>
          </a:xfrm>
        </p:spPr>
        <p:txBody>
          <a:bodyPr/>
          <a:lstStyle/>
          <a:p>
            <a:r>
              <a:rPr lang="en-IN" dirty="0"/>
              <a:t>It is better than normal binary search tree as it guarantees complexity of search, insert and delete to be O(log n) in worst case too.   </a:t>
            </a:r>
          </a:p>
          <a:p>
            <a:r>
              <a:rPr lang="en-IN" dirty="0"/>
              <a:t>For simplicity of code, all nil nodes are replaced by a sentinel </a:t>
            </a:r>
            <a:r>
              <a:rPr lang="en-IN" dirty="0" err="1"/>
              <a:t>T.nil</a:t>
            </a:r>
            <a:endParaRPr lang="en-IN" dirty="0"/>
          </a:p>
          <a:p>
            <a:endParaRPr lang="en-IN" dirty="0"/>
          </a:p>
        </p:txBody>
      </p:sp>
      <p:pic>
        <p:nvPicPr>
          <p:cNvPr id="5" name="Picture 4">
            <a:extLst>
              <a:ext uri="{FF2B5EF4-FFF2-40B4-BE49-F238E27FC236}">
                <a16:creationId xmlns:a16="http://schemas.microsoft.com/office/drawing/2014/main" id="{AE04A437-F686-AC87-6B6C-DD61BA51E539}"/>
              </a:ext>
            </a:extLst>
          </p:cNvPr>
          <p:cNvPicPr>
            <a:picLocks noChangeAspect="1"/>
          </p:cNvPicPr>
          <p:nvPr/>
        </p:nvPicPr>
        <p:blipFill>
          <a:blip r:embed="rId2"/>
          <a:stretch>
            <a:fillRect/>
          </a:stretch>
        </p:blipFill>
        <p:spPr>
          <a:xfrm>
            <a:off x="2204900" y="2236629"/>
            <a:ext cx="6759806" cy="4277645"/>
          </a:xfrm>
          <a:prstGeom prst="rect">
            <a:avLst/>
          </a:prstGeom>
        </p:spPr>
      </p:pic>
    </p:spTree>
    <p:extLst>
      <p:ext uri="{BB962C8B-B14F-4D97-AF65-F5344CB8AC3E}">
        <p14:creationId xmlns:p14="http://schemas.microsoft.com/office/powerpoint/2010/main" val="285359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66BF8-E9DF-F9C1-7BCE-E5743ADB18F9}"/>
              </a:ext>
            </a:extLst>
          </p:cNvPr>
          <p:cNvSpPr>
            <a:spLocks noGrp="1"/>
          </p:cNvSpPr>
          <p:nvPr>
            <p:ph idx="1"/>
          </p:nvPr>
        </p:nvSpPr>
        <p:spPr>
          <a:xfrm>
            <a:off x="1175029" y="1075765"/>
            <a:ext cx="8946541" cy="4195481"/>
          </a:xfrm>
        </p:spPr>
        <p:txBody>
          <a:bodyPr/>
          <a:lstStyle/>
          <a:p>
            <a:r>
              <a:rPr lang="en-IN" dirty="0"/>
              <a:t>To coordinate the operations of insertion and deletion, we define two other operations as left-rotate and right-rotate as follows:</a:t>
            </a:r>
          </a:p>
        </p:txBody>
      </p:sp>
      <p:pic>
        <p:nvPicPr>
          <p:cNvPr id="5" name="Picture 4">
            <a:extLst>
              <a:ext uri="{FF2B5EF4-FFF2-40B4-BE49-F238E27FC236}">
                <a16:creationId xmlns:a16="http://schemas.microsoft.com/office/drawing/2014/main" id="{C88A21E1-3224-7DE4-36D3-973F0378A8BA}"/>
              </a:ext>
            </a:extLst>
          </p:cNvPr>
          <p:cNvPicPr>
            <a:picLocks noChangeAspect="1"/>
          </p:cNvPicPr>
          <p:nvPr/>
        </p:nvPicPr>
        <p:blipFill>
          <a:blip r:embed="rId2"/>
          <a:stretch>
            <a:fillRect/>
          </a:stretch>
        </p:blipFill>
        <p:spPr>
          <a:xfrm>
            <a:off x="1636021" y="2915939"/>
            <a:ext cx="8024555" cy="3215919"/>
          </a:xfrm>
          <a:prstGeom prst="rect">
            <a:avLst/>
          </a:prstGeom>
        </p:spPr>
      </p:pic>
    </p:spTree>
    <p:extLst>
      <p:ext uri="{BB962C8B-B14F-4D97-AF65-F5344CB8AC3E}">
        <p14:creationId xmlns:p14="http://schemas.microsoft.com/office/powerpoint/2010/main" val="222726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EDED89-E2A8-0186-61EC-F8D996ECC192}"/>
              </a:ext>
            </a:extLst>
          </p:cNvPr>
          <p:cNvSpPr>
            <a:spLocks noGrp="1"/>
          </p:cNvSpPr>
          <p:nvPr>
            <p:ph idx="1"/>
          </p:nvPr>
        </p:nvSpPr>
        <p:spPr>
          <a:xfrm>
            <a:off x="1103312" y="950259"/>
            <a:ext cx="8946541" cy="4195481"/>
          </a:xfrm>
        </p:spPr>
        <p:txBody>
          <a:bodyPr/>
          <a:lstStyle/>
          <a:p>
            <a:r>
              <a:rPr lang="en-IN" dirty="0"/>
              <a:t>The pseudo codes for left-rotate and right-rotate is given below:</a:t>
            </a:r>
          </a:p>
          <a:p>
            <a:pPr marL="0" indent="0">
              <a:buNone/>
            </a:pPr>
            <a:endParaRPr lang="en-IN" dirty="0"/>
          </a:p>
        </p:txBody>
      </p:sp>
      <p:pic>
        <p:nvPicPr>
          <p:cNvPr id="5" name="Picture 4">
            <a:extLst>
              <a:ext uri="{FF2B5EF4-FFF2-40B4-BE49-F238E27FC236}">
                <a16:creationId xmlns:a16="http://schemas.microsoft.com/office/drawing/2014/main" id="{BF204B3B-8891-8254-8285-08F9BC715E86}"/>
              </a:ext>
            </a:extLst>
          </p:cNvPr>
          <p:cNvPicPr>
            <a:picLocks noChangeAspect="1"/>
          </p:cNvPicPr>
          <p:nvPr/>
        </p:nvPicPr>
        <p:blipFill rotWithShape="1">
          <a:blip r:embed="rId2"/>
          <a:srcRect l="4367" r="4936"/>
          <a:stretch/>
        </p:blipFill>
        <p:spPr>
          <a:xfrm>
            <a:off x="1103312" y="2671482"/>
            <a:ext cx="5270594" cy="3442447"/>
          </a:xfrm>
          <a:prstGeom prst="rect">
            <a:avLst/>
          </a:prstGeom>
        </p:spPr>
      </p:pic>
      <p:pic>
        <p:nvPicPr>
          <p:cNvPr id="7" name="Picture 6">
            <a:extLst>
              <a:ext uri="{FF2B5EF4-FFF2-40B4-BE49-F238E27FC236}">
                <a16:creationId xmlns:a16="http://schemas.microsoft.com/office/drawing/2014/main" id="{1F5791CE-EF8A-DB9A-9AF6-E7C2B325DD44}"/>
              </a:ext>
            </a:extLst>
          </p:cNvPr>
          <p:cNvPicPr>
            <a:picLocks noChangeAspect="1"/>
          </p:cNvPicPr>
          <p:nvPr/>
        </p:nvPicPr>
        <p:blipFill>
          <a:blip r:embed="rId3"/>
          <a:stretch>
            <a:fillRect/>
          </a:stretch>
        </p:blipFill>
        <p:spPr>
          <a:xfrm>
            <a:off x="6929323" y="1957702"/>
            <a:ext cx="3909399" cy="4156227"/>
          </a:xfrm>
          <a:prstGeom prst="rect">
            <a:avLst/>
          </a:prstGeom>
        </p:spPr>
      </p:pic>
    </p:spTree>
    <p:extLst>
      <p:ext uri="{BB962C8B-B14F-4D97-AF65-F5344CB8AC3E}">
        <p14:creationId xmlns:p14="http://schemas.microsoft.com/office/powerpoint/2010/main" val="238915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26F0A-0223-3CCD-8840-C31C2A57800F}"/>
              </a:ext>
            </a:extLst>
          </p:cNvPr>
          <p:cNvSpPr>
            <a:spLocks noGrp="1"/>
          </p:cNvSpPr>
          <p:nvPr>
            <p:ph type="title"/>
          </p:nvPr>
        </p:nvSpPr>
        <p:spPr/>
        <p:txBody>
          <a:bodyPr/>
          <a:lstStyle/>
          <a:p>
            <a:r>
              <a:rPr lang="en-IN" dirty="0"/>
              <a:t>INSERTION</a:t>
            </a:r>
          </a:p>
        </p:txBody>
      </p:sp>
      <p:sp>
        <p:nvSpPr>
          <p:cNvPr id="3" name="Content Placeholder 2">
            <a:extLst>
              <a:ext uri="{FF2B5EF4-FFF2-40B4-BE49-F238E27FC236}">
                <a16:creationId xmlns:a16="http://schemas.microsoft.com/office/drawing/2014/main" id="{2EEE889D-6233-A994-6C16-AE0A0CF3B15B}"/>
              </a:ext>
            </a:extLst>
          </p:cNvPr>
          <p:cNvSpPr>
            <a:spLocks noGrp="1"/>
          </p:cNvSpPr>
          <p:nvPr>
            <p:ph idx="1"/>
          </p:nvPr>
        </p:nvSpPr>
        <p:spPr>
          <a:xfrm>
            <a:off x="0" y="1866695"/>
            <a:ext cx="8946541" cy="4195481"/>
          </a:xfrm>
        </p:spPr>
        <p:txBody>
          <a:bodyPr/>
          <a:lstStyle/>
          <a:p>
            <a:r>
              <a:rPr lang="en-IN" dirty="0"/>
              <a:t>To insert a node into red black tree, we first insert the node at its correct position(which is same as binary search tree i.e. starting from root and going down either left or right depending on value of keys).</a:t>
            </a:r>
          </a:p>
          <a:p>
            <a:r>
              <a:rPr lang="en-IN" dirty="0"/>
              <a:t>We colour the new inserted node as red(line no 16).</a:t>
            </a:r>
          </a:p>
          <a:p>
            <a:r>
              <a:rPr lang="en-IN" dirty="0"/>
              <a:t>But this may cause violation of some of the properties of red-black trees. And to fix it, we call RB-INSERT-FIXUP	(Line no 17)</a:t>
            </a:r>
          </a:p>
        </p:txBody>
      </p:sp>
      <p:pic>
        <p:nvPicPr>
          <p:cNvPr id="5" name="Picture 4">
            <a:extLst>
              <a:ext uri="{FF2B5EF4-FFF2-40B4-BE49-F238E27FC236}">
                <a16:creationId xmlns:a16="http://schemas.microsoft.com/office/drawing/2014/main" id="{710FCD49-22C2-189B-A88E-19F2D1AFA4AF}"/>
              </a:ext>
            </a:extLst>
          </p:cNvPr>
          <p:cNvPicPr>
            <a:picLocks noChangeAspect="1"/>
          </p:cNvPicPr>
          <p:nvPr/>
        </p:nvPicPr>
        <p:blipFill>
          <a:blip r:embed="rId2"/>
          <a:stretch>
            <a:fillRect/>
          </a:stretch>
        </p:blipFill>
        <p:spPr>
          <a:xfrm>
            <a:off x="8946541" y="1853248"/>
            <a:ext cx="3071126" cy="4625741"/>
          </a:xfrm>
          <a:prstGeom prst="rect">
            <a:avLst/>
          </a:prstGeom>
        </p:spPr>
      </p:pic>
    </p:spTree>
    <p:extLst>
      <p:ext uri="{BB962C8B-B14F-4D97-AF65-F5344CB8AC3E}">
        <p14:creationId xmlns:p14="http://schemas.microsoft.com/office/powerpoint/2010/main" val="211990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7B659-9014-B825-7341-5E13B2E4E4C5}"/>
              </a:ext>
            </a:extLst>
          </p:cNvPr>
          <p:cNvSpPr>
            <a:spLocks noGrp="1"/>
          </p:cNvSpPr>
          <p:nvPr>
            <p:ph type="title"/>
          </p:nvPr>
        </p:nvSpPr>
        <p:spPr/>
        <p:txBody>
          <a:bodyPr/>
          <a:lstStyle/>
          <a:p>
            <a:r>
              <a:rPr lang="en-IN" dirty="0"/>
              <a:t>Which properties may be violated?</a:t>
            </a:r>
          </a:p>
        </p:txBody>
      </p:sp>
      <p:sp>
        <p:nvSpPr>
          <p:cNvPr id="3" name="Content Placeholder 2">
            <a:extLst>
              <a:ext uri="{FF2B5EF4-FFF2-40B4-BE49-F238E27FC236}">
                <a16:creationId xmlns:a16="http://schemas.microsoft.com/office/drawing/2014/main" id="{75DB4B1E-4B50-B61A-D2A7-97758A802C37}"/>
              </a:ext>
            </a:extLst>
          </p:cNvPr>
          <p:cNvSpPr>
            <a:spLocks noGrp="1"/>
          </p:cNvSpPr>
          <p:nvPr>
            <p:ph idx="1"/>
          </p:nvPr>
        </p:nvSpPr>
        <p:spPr>
          <a:xfrm>
            <a:off x="875201" y="1595718"/>
            <a:ext cx="8946541" cy="4195481"/>
          </a:xfrm>
        </p:spPr>
        <p:txBody>
          <a:bodyPr/>
          <a:lstStyle/>
          <a:p>
            <a:r>
              <a:rPr lang="en-IN" dirty="0"/>
              <a:t>As we colour new node as red, and if the node to be inserted is the first node(root) then property 2(Refer to slide no 1) will be violated.</a:t>
            </a:r>
          </a:p>
          <a:p>
            <a:r>
              <a:rPr lang="en-IN" dirty="0"/>
              <a:t>If the parent of newly inserted node is red then property 4 will be violated.</a:t>
            </a:r>
          </a:p>
          <a:p>
            <a:r>
              <a:rPr lang="en-IN" dirty="0"/>
              <a:t>The main idea behind insertion is that at most one of the properties 4 and 2 will be violated.</a:t>
            </a:r>
          </a:p>
          <a:p>
            <a:r>
              <a:rPr lang="en-IN" dirty="0"/>
              <a:t>This is because if property 4 violates, then there will be red-red conflict but as we haven’t touched the root the root will be black.</a:t>
            </a:r>
          </a:p>
          <a:p>
            <a:r>
              <a:rPr lang="en-IN" dirty="0"/>
              <a:t>If property 4 doesn’t violate then maybe while bubbling up the newly inserted node(z), and if z becomes the root then it will be red which violates property 4.</a:t>
            </a:r>
          </a:p>
        </p:txBody>
      </p:sp>
    </p:spTree>
    <p:extLst>
      <p:ext uri="{BB962C8B-B14F-4D97-AF65-F5344CB8AC3E}">
        <p14:creationId xmlns:p14="http://schemas.microsoft.com/office/powerpoint/2010/main" val="349014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F6D9E-5ECF-2661-6AFB-F49AFE5CC3F6}"/>
              </a:ext>
            </a:extLst>
          </p:cNvPr>
          <p:cNvPicPr>
            <a:picLocks noChangeAspect="1"/>
          </p:cNvPicPr>
          <p:nvPr/>
        </p:nvPicPr>
        <p:blipFill>
          <a:blip r:embed="rId2"/>
          <a:stretch>
            <a:fillRect/>
          </a:stretch>
        </p:blipFill>
        <p:spPr>
          <a:xfrm>
            <a:off x="2239946" y="873181"/>
            <a:ext cx="7712108" cy="4717189"/>
          </a:xfrm>
          <a:prstGeom prst="rect">
            <a:avLst/>
          </a:prstGeom>
        </p:spPr>
      </p:pic>
    </p:spTree>
    <p:extLst>
      <p:ext uri="{BB962C8B-B14F-4D97-AF65-F5344CB8AC3E}">
        <p14:creationId xmlns:p14="http://schemas.microsoft.com/office/powerpoint/2010/main" val="396320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5E8A-4EBC-ADB7-30BC-09C5F9509C36}"/>
              </a:ext>
            </a:extLst>
          </p:cNvPr>
          <p:cNvSpPr>
            <a:spLocks noGrp="1"/>
          </p:cNvSpPr>
          <p:nvPr>
            <p:ph type="title"/>
          </p:nvPr>
        </p:nvSpPr>
        <p:spPr/>
        <p:txBody>
          <a:bodyPr/>
          <a:lstStyle/>
          <a:p>
            <a:pPr algn="ctr"/>
            <a:r>
              <a:rPr lang="en-IN" sz="4000" dirty="0"/>
              <a:t>Explanation of RB-INSERT-FIXUP</a:t>
            </a:r>
          </a:p>
        </p:txBody>
      </p:sp>
      <p:sp>
        <p:nvSpPr>
          <p:cNvPr id="3" name="Content Placeholder 2">
            <a:extLst>
              <a:ext uri="{FF2B5EF4-FFF2-40B4-BE49-F238E27FC236}">
                <a16:creationId xmlns:a16="http://schemas.microsoft.com/office/drawing/2014/main" id="{2816E5AC-8915-3DD0-01D4-E1A43B6166A4}"/>
              </a:ext>
            </a:extLst>
          </p:cNvPr>
          <p:cNvSpPr>
            <a:spLocks noGrp="1"/>
          </p:cNvSpPr>
          <p:nvPr>
            <p:ph idx="1"/>
          </p:nvPr>
        </p:nvSpPr>
        <p:spPr>
          <a:xfrm>
            <a:off x="1104293" y="1559859"/>
            <a:ext cx="8946541" cy="4195481"/>
          </a:xfrm>
        </p:spPr>
        <p:txBody>
          <a:bodyPr/>
          <a:lstStyle/>
          <a:p>
            <a:r>
              <a:rPr lang="en-IN" dirty="0"/>
              <a:t>We divide the analysis into 3 cases:</a:t>
            </a:r>
          </a:p>
          <a:p>
            <a:pPr marL="457200" indent="-457200">
              <a:buFont typeface="+mj-lt"/>
              <a:buAutoNum type="arabicPeriod"/>
            </a:pPr>
            <a:r>
              <a:rPr lang="en-IN" dirty="0"/>
              <a:t>Z’s uncle, y is red</a:t>
            </a:r>
          </a:p>
          <a:p>
            <a:pPr marL="457200" indent="-457200">
              <a:buFont typeface="+mj-lt"/>
              <a:buAutoNum type="arabicPeriod"/>
            </a:pPr>
            <a:r>
              <a:rPr lang="en-IN" dirty="0"/>
              <a:t>Z’s uncle, y is black and z is a right child.</a:t>
            </a:r>
          </a:p>
          <a:p>
            <a:pPr marL="457200" indent="-457200">
              <a:buFont typeface="+mj-lt"/>
              <a:buAutoNum type="arabicPeriod"/>
            </a:pPr>
            <a:r>
              <a:rPr lang="en-IN" dirty="0"/>
              <a:t>Z’s uncle, y is black and z is a left child.</a:t>
            </a:r>
          </a:p>
          <a:p>
            <a:pPr marL="0" indent="0">
              <a:buNone/>
            </a:pPr>
            <a:endParaRPr lang="en-IN" dirty="0"/>
          </a:p>
          <a:p>
            <a:pPr marL="0" indent="0">
              <a:buNone/>
            </a:pPr>
            <a:r>
              <a:rPr lang="en-IN" dirty="0"/>
              <a:t>Note that we can convert case 2 into 3 by just performing left-rotation around z.</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30661B19-313F-7749-E186-489B2F0761FE}"/>
              </a:ext>
            </a:extLst>
          </p:cNvPr>
          <p:cNvPicPr>
            <a:picLocks noChangeAspect="1"/>
          </p:cNvPicPr>
          <p:nvPr/>
        </p:nvPicPr>
        <p:blipFill rotWithShape="1">
          <a:blip r:embed="rId2"/>
          <a:srcRect r="42010"/>
          <a:stretch/>
        </p:blipFill>
        <p:spPr>
          <a:xfrm>
            <a:off x="3139796" y="4536278"/>
            <a:ext cx="4229192" cy="2034716"/>
          </a:xfrm>
          <a:prstGeom prst="rect">
            <a:avLst/>
          </a:prstGeom>
        </p:spPr>
      </p:pic>
    </p:spTree>
    <p:extLst>
      <p:ext uri="{BB962C8B-B14F-4D97-AF65-F5344CB8AC3E}">
        <p14:creationId xmlns:p14="http://schemas.microsoft.com/office/powerpoint/2010/main" val="2711190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185</TotalTime>
  <Words>1990</Words>
  <Application>Microsoft Office PowerPoint</Application>
  <PresentationFormat>Widescreen</PresentationFormat>
  <Paragraphs>76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Gothic</vt:lpstr>
      <vt:lpstr>Wingdings 3</vt:lpstr>
      <vt:lpstr>Ion</vt:lpstr>
      <vt:lpstr>RED BLACK TREE</vt:lpstr>
      <vt:lpstr>What is a Red-Black tree</vt:lpstr>
      <vt:lpstr>PowerPoint Presentation</vt:lpstr>
      <vt:lpstr>PowerPoint Presentation</vt:lpstr>
      <vt:lpstr>PowerPoint Presentation</vt:lpstr>
      <vt:lpstr>INSERTION</vt:lpstr>
      <vt:lpstr>Which properties may be violated?</vt:lpstr>
      <vt:lpstr>PowerPoint Presentation</vt:lpstr>
      <vt:lpstr>Explanation of RB-INSERT-FIXUP</vt:lpstr>
      <vt:lpstr>PowerPoint Presentation</vt:lpstr>
      <vt:lpstr>PowerPoint Presentation</vt:lpstr>
      <vt:lpstr>Time complexity of insertion:</vt:lpstr>
      <vt:lpstr>SEARCH IN RED-BLACK-TREE</vt:lpstr>
      <vt:lpstr>DELETION</vt:lpstr>
      <vt:lpstr>PowerPoint Presentation</vt:lpstr>
      <vt:lpstr>Which properties may be violated?</vt:lpstr>
      <vt:lpstr>PowerPoint Presentation</vt:lpstr>
      <vt:lpstr>RB-DELETE-FIXUP</vt:lpstr>
      <vt:lpstr>Cases to be analysed</vt:lpstr>
      <vt:lpstr>PowerPoint Presentation</vt:lpstr>
      <vt:lpstr>Case 1: x’s sibling w is red</vt:lpstr>
      <vt:lpstr>CASE 2 : x’s sibling w is black, and both of w’s children are black</vt:lpstr>
      <vt:lpstr>Case 3:: x’s sibling w is black, w’s left child is red, and w’s right child is black</vt:lpstr>
      <vt:lpstr>Case 4: x’s sibling w is black, and w’s right child is red</vt:lpstr>
      <vt:lpstr>Complexity of Delete: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BLACK TREE</dc:title>
  <dc:creator>Sujeet Kamble</dc:creator>
  <cp:lastModifiedBy>Sujeet Kamble</cp:lastModifiedBy>
  <cp:revision>3</cp:revision>
  <dcterms:created xsi:type="dcterms:W3CDTF">2023-04-18T11:19:48Z</dcterms:created>
  <dcterms:modified xsi:type="dcterms:W3CDTF">2023-04-18T14:25:04Z</dcterms:modified>
</cp:coreProperties>
</file>