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88" r:id="rId4"/>
    <p:sldId id="269" r:id="rId5"/>
    <p:sldId id="289" r:id="rId6"/>
    <p:sldId id="290" r:id="rId7"/>
    <p:sldId id="292" r:id="rId8"/>
    <p:sldId id="291" r:id="rId9"/>
    <p:sldId id="293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2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6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5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9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36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91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1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F3065E4-0FB8-4702-8853-A74D327F12D8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1529318-E75E-4F8B-A1D0-A2F92171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6E36-1C9A-ABB5-F384-0B3E73399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90176"/>
            <a:ext cx="8825658" cy="2677648"/>
          </a:xfrm>
        </p:spPr>
        <p:txBody>
          <a:bodyPr anchor="ctr"/>
          <a:lstStyle/>
          <a:p>
            <a:pPr algn="ctr"/>
            <a:r>
              <a:rPr lang="en-US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186924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DFS on the reversed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6D87-E91F-6B10-E026-8C58B059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09540"/>
            <a:ext cx="8761413" cy="1264324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Start from the top vertex of the stack. Traverse through all of its child vertices. </a:t>
            </a:r>
          </a:p>
          <a:p>
            <a:r>
              <a:rPr lang="en-US" b="0" i="0" dirty="0">
                <a:effectLst/>
                <a:latin typeface="euclid_circular_a"/>
              </a:rPr>
              <a:t>Once the already visited vertex is reached, one strongly connected component is formed.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3421727" y="3429000"/>
            <a:ext cx="4407296" cy="1444168"/>
            <a:chOff x="6954982" y="4289136"/>
            <a:chExt cx="4013188" cy="1315028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7407564" y="4510809"/>
              <a:ext cx="444499" cy="5773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7181273" y="4738255"/>
              <a:ext cx="0" cy="422564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8078354" y="4732482"/>
              <a:ext cx="0" cy="428336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7407564" y="5382491"/>
              <a:ext cx="444499" cy="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8304645" y="5382491"/>
              <a:ext cx="444499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11" idx="3"/>
              <a:endCxn id="9" idx="0"/>
            </p:cNvCxnSpPr>
            <p:nvPr/>
          </p:nvCxnSpPr>
          <p:spPr>
            <a:xfrm flipH="1">
              <a:off x="8975435" y="4667555"/>
              <a:ext cx="270628" cy="493263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9201726" y="5382491"/>
              <a:ext cx="430640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9566087" y="4667555"/>
              <a:ext cx="292570" cy="493263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>
              <a:off x="10084948" y="5382491"/>
              <a:ext cx="430640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78FE66F1-5E15-21BF-FB5B-13BC6D0DB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61104"/>
              </p:ext>
            </p:extLst>
          </p:nvPr>
        </p:nvGraphicFramePr>
        <p:xfrm>
          <a:off x="3670240" y="5069235"/>
          <a:ext cx="4137040" cy="4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2D0907-2A97-107A-809C-A2EEA15AD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70541"/>
              </p:ext>
            </p:extLst>
          </p:nvPr>
        </p:nvGraphicFramePr>
        <p:xfrm>
          <a:off x="3670240" y="5612565"/>
          <a:ext cx="413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47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67191-DBEE-8026-861D-107F75306296}"/>
              </a:ext>
            </a:extLst>
          </p:cNvPr>
          <p:cNvSpPr txBox="1"/>
          <p:nvPr/>
        </p:nvSpPr>
        <p:spPr>
          <a:xfrm>
            <a:off x="2200239" y="5121138"/>
            <a:ext cx="119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Visited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822BE-B895-DEF8-1370-A35450FE7921}"/>
              </a:ext>
            </a:extLst>
          </p:cNvPr>
          <p:cNvSpPr txBox="1"/>
          <p:nvPr/>
        </p:nvSpPr>
        <p:spPr>
          <a:xfrm>
            <a:off x="2229493" y="5638515"/>
            <a:ext cx="113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09C410A-5AEE-1CC5-F902-C12756F0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81037"/>
              </p:ext>
            </p:extLst>
          </p:nvPr>
        </p:nvGraphicFramePr>
        <p:xfrm>
          <a:off x="3670240" y="6151429"/>
          <a:ext cx="413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47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02B9E85-830A-E50C-DBB0-CE34E0118367}"/>
              </a:ext>
            </a:extLst>
          </p:cNvPr>
          <p:cNvSpPr txBox="1"/>
          <p:nvPr/>
        </p:nvSpPr>
        <p:spPr>
          <a:xfrm>
            <a:off x="2229493" y="6177379"/>
            <a:ext cx="113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SSC</a:t>
            </a:r>
          </a:p>
        </p:txBody>
      </p:sp>
    </p:spTree>
    <p:extLst>
      <p:ext uri="{BB962C8B-B14F-4D97-AF65-F5344CB8AC3E}">
        <p14:creationId xmlns:p14="http://schemas.microsoft.com/office/powerpoint/2010/main" val="115366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DFS on the reversed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6D87-E91F-6B10-E026-8C58B059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09540"/>
            <a:ext cx="8761413" cy="1264324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Go to the stack and pop the top vertex if already visited. Otherwise, choose the top vertex from the stack and traverse through its child vertices as presented above.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3421727" y="3429000"/>
            <a:ext cx="4407296" cy="1444168"/>
            <a:chOff x="6954982" y="4289136"/>
            <a:chExt cx="4013188" cy="1315028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7407564" y="4510809"/>
              <a:ext cx="444499" cy="5773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7181273" y="4738255"/>
              <a:ext cx="0" cy="422564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8078354" y="4732482"/>
              <a:ext cx="0" cy="428336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7407564" y="5382491"/>
              <a:ext cx="444499" cy="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8304645" y="5382491"/>
              <a:ext cx="444499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11" idx="3"/>
              <a:endCxn id="9" idx="0"/>
            </p:cNvCxnSpPr>
            <p:nvPr/>
          </p:nvCxnSpPr>
          <p:spPr>
            <a:xfrm flipH="1">
              <a:off x="8975435" y="4667555"/>
              <a:ext cx="270628" cy="493263"/>
            </a:xfrm>
            <a:prstGeom prst="straightConnector1">
              <a:avLst/>
            </a:prstGeom>
            <a:grpFill/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9201726" y="5382491"/>
              <a:ext cx="430640" cy="0"/>
            </a:xfrm>
            <a:prstGeom prst="straightConnector1">
              <a:avLst/>
            </a:prstGeom>
            <a:grpFill/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9566087" y="4667555"/>
              <a:ext cx="292570" cy="493263"/>
            </a:xfrm>
            <a:prstGeom prst="straightConnector1">
              <a:avLst/>
            </a:prstGeom>
            <a:grpFill/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>
              <a:off x="10084948" y="5382491"/>
              <a:ext cx="430640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78FE66F1-5E15-21BF-FB5B-13BC6D0DB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75167"/>
              </p:ext>
            </p:extLst>
          </p:nvPr>
        </p:nvGraphicFramePr>
        <p:xfrm>
          <a:off x="3670240" y="5069235"/>
          <a:ext cx="4137040" cy="4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2D0907-2A97-107A-809C-A2EEA15AD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37260"/>
              </p:ext>
            </p:extLst>
          </p:nvPr>
        </p:nvGraphicFramePr>
        <p:xfrm>
          <a:off x="3670240" y="5612565"/>
          <a:ext cx="413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47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67191-DBEE-8026-861D-107F75306296}"/>
              </a:ext>
            </a:extLst>
          </p:cNvPr>
          <p:cNvSpPr txBox="1"/>
          <p:nvPr/>
        </p:nvSpPr>
        <p:spPr>
          <a:xfrm>
            <a:off x="2200239" y="5121138"/>
            <a:ext cx="119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Visited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822BE-B895-DEF8-1370-A35450FE7921}"/>
              </a:ext>
            </a:extLst>
          </p:cNvPr>
          <p:cNvSpPr txBox="1"/>
          <p:nvPr/>
        </p:nvSpPr>
        <p:spPr>
          <a:xfrm>
            <a:off x="2229493" y="5638515"/>
            <a:ext cx="113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09C410A-5AEE-1CC5-F902-C12756F0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87875"/>
              </p:ext>
            </p:extLst>
          </p:nvPr>
        </p:nvGraphicFramePr>
        <p:xfrm>
          <a:off x="3670240" y="6151429"/>
          <a:ext cx="413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47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02B9E85-830A-E50C-DBB0-CE34E0118367}"/>
              </a:ext>
            </a:extLst>
          </p:cNvPr>
          <p:cNvSpPr txBox="1"/>
          <p:nvPr/>
        </p:nvSpPr>
        <p:spPr>
          <a:xfrm>
            <a:off x="2229493" y="6177379"/>
            <a:ext cx="113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SSC</a:t>
            </a:r>
          </a:p>
        </p:txBody>
      </p:sp>
    </p:spTree>
    <p:extLst>
      <p:ext uri="{BB962C8B-B14F-4D97-AF65-F5344CB8AC3E}">
        <p14:creationId xmlns:p14="http://schemas.microsoft.com/office/powerpoint/2010/main" val="184951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DFS on the reversed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3421727" y="3429000"/>
            <a:ext cx="4407296" cy="1444168"/>
            <a:chOff x="6954982" y="4289136"/>
            <a:chExt cx="4013188" cy="1315028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7407564" y="4510809"/>
              <a:ext cx="444499" cy="5773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7181273" y="4738255"/>
              <a:ext cx="0" cy="422564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8078354" y="4732482"/>
              <a:ext cx="0" cy="428336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7407564" y="5382491"/>
              <a:ext cx="444499" cy="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8304645" y="5382491"/>
              <a:ext cx="444499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11" idx="3"/>
              <a:endCxn id="9" idx="0"/>
            </p:cNvCxnSpPr>
            <p:nvPr/>
          </p:nvCxnSpPr>
          <p:spPr>
            <a:xfrm flipH="1">
              <a:off x="8975435" y="4667555"/>
              <a:ext cx="270628" cy="493263"/>
            </a:xfrm>
            <a:prstGeom prst="straightConnector1">
              <a:avLst/>
            </a:prstGeom>
            <a:grpFill/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9201726" y="5382491"/>
              <a:ext cx="430640" cy="0"/>
            </a:xfrm>
            <a:prstGeom prst="straightConnector1">
              <a:avLst/>
            </a:prstGeom>
            <a:grpFill/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9566087" y="4667555"/>
              <a:ext cx="292570" cy="493263"/>
            </a:xfrm>
            <a:prstGeom prst="straightConnector1">
              <a:avLst/>
            </a:prstGeom>
            <a:grpFill/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>
              <a:off x="10084948" y="5382491"/>
              <a:ext cx="430640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78FE66F1-5E15-21BF-FB5B-13BC6D0DB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83209"/>
              </p:ext>
            </p:extLst>
          </p:nvPr>
        </p:nvGraphicFramePr>
        <p:xfrm>
          <a:off x="3670240" y="5069235"/>
          <a:ext cx="4137040" cy="4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2D0907-2A97-107A-809C-A2EEA15AD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21705"/>
              </p:ext>
            </p:extLst>
          </p:nvPr>
        </p:nvGraphicFramePr>
        <p:xfrm>
          <a:off x="3670240" y="5612565"/>
          <a:ext cx="413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47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67191-DBEE-8026-861D-107F75306296}"/>
              </a:ext>
            </a:extLst>
          </p:cNvPr>
          <p:cNvSpPr txBox="1"/>
          <p:nvPr/>
        </p:nvSpPr>
        <p:spPr>
          <a:xfrm>
            <a:off x="2200239" y="5121138"/>
            <a:ext cx="119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Visited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822BE-B895-DEF8-1370-A35450FE7921}"/>
              </a:ext>
            </a:extLst>
          </p:cNvPr>
          <p:cNvSpPr txBox="1"/>
          <p:nvPr/>
        </p:nvSpPr>
        <p:spPr>
          <a:xfrm>
            <a:off x="2229493" y="5638515"/>
            <a:ext cx="113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09C410A-5AEE-1CC5-F902-C12756F0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0166"/>
              </p:ext>
            </p:extLst>
          </p:nvPr>
        </p:nvGraphicFramePr>
        <p:xfrm>
          <a:off x="3670240" y="6151429"/>
          <a:ext cx="413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47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02B9E85-830A-E50C-DBB0-CE34E0118367}"/>
              </a:ext>
            </a:extLst>
          </p:cNvPr>
          <p:cNvSpPr txBox="1"/>
          <p:nvPr/>
        </p:nvSpPr>
        <p:spPr>
          <a:xfrm>
            <a:off x="2229493" y="6177379"/>
            <a:ext cx="113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SSC</a:t>
            </a:r>
          </a:p>
        </p:txBody>
      </p:sp>
    </p:spTree>
    <p:extLst>
      <p:ext uri="{BB962C8B-B14F-4D97-AF65-F5344CB8AC3E}">
        <p14:creationId xmlns:p14="http://schemas.microsoft.com/office/powerpoint/2010/main" val="386486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DFS on the reversed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2232046" y="3345873"/>
            <a:ext cx="7571733" cy="2481080"/>
            <a:chOff x="6954982" y="4289136"/>
            <a:chExt cx="4013188" cy="1315028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7407564" y="4510809"/>
              <a:ext cx="444499" cy="5773"/>
            </a:xfrm>
            <a:prstGeom prst="straightConnector1">
              <a:avLst/>
            </a:prstGeom>
            <a:grpFill/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7181273" y="4738255"/>
              <a:ext cx="0" cy="422564"/>
            </a:xfrm>
            <a:prstGeom prst="straightConnector1">
              <a:avLst/>
            </a:prstGeom>
            <a:grpFill/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8078354" y="4732482"/>
              <a:ext cx="0" cy="428336"/>
            </a:xfrm>
            <a:prstGeom prst="straightConnector1">
              <a:avLst/>
            </a:prstGeom>
            <a:grpFill/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7407564" y="5382491"/>
              <a:ext cx="444499" cy="0"/>
            </a:xfrm>
            <a:prstGeom prst="straightConnector1">
              <a:avLst/>
            </a:prstGeom>
            <a:grpFill/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8304645" y="5382491"/>
              <a:ext cx="444499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11" idx="3"/>
              <a:endCxn id="9" idx="0"/>
            </p:cNvCxnSpPr>
            <p:nvPr/>
          </p:nvCxnSpPr>
          <p:spPr>
            <a:xfrm flipH="1">
              <a:off x="8975435" y="4667555"/>
              <a:ext cx="270628" cy="493263"/>
            </a:xfrm>
            <a:prstGeom prst="straightConnector1">
              <a:avLst/>
            </a:prstGeom>
            <a:grpFill/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9201726" y="5382491"/>
              <a:ext cx="430640" cy="0"/>
            </a:xfrm>
            <a:prstGeom prst="straightConnector1">
              <a:avLst/>
            </a:prstGeom>
            <a:grpFill/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9566087" y="4667555"/>
              <a:ext cx="292570" cy="493263"/>
            </a:xfrm>
            <a:prstGeom prst="straightConnector1">
              <a:avLst/>
            </a:prstGeom>
            <a:grpFill/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>
              <a:off x="10084948" y="5382491"/>
              <a:ext cx="430640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22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EEED-D494-A761-333C-502B1355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3" cy="34163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euclid_circular_a"/>
              </a:rPr>
              <a:t>Vehicle routing applications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uclid_circular_a"/>
              </a:rPr>
              <a:t>M</a:t>
            </a:r>
            <a:r>
              <a:rPr lang="en-US" b="0" i="0" dirty="0">
                <a:effectLst/>
                <a:latin typeface="euclid_circular_a"/>
              </a:rPr>
              <a:t>aps</a:t>
            </a:r>
            <a:endParaRPr lang="en-US" dirty="0">
              <a:latin typeface="euclid_circular_a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euclid_circular_a"/>
              </a:rPr>
              <a:t>Model-checking in formal verification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0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DBAF-5CFA-79C8-61BF-D044E93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1257300"/>
          </a:xfrm>
        </p:spPr>
        <p:txBody>
          <a:bodyPr anchor="ctr"/>
          <a:lstStyle/>
          <a:p>
            <a:r>
              <a:rPr lang="en-US" b="0" i="0" dirty="0">
                <a:effectLst/>
                <a:latin typeface="euclid_circular_a"/>
              </a:rPr>
              <a:t>A strongly connected component is the portion of a directed graph in which there is a path from each vertex to another vertex. </a:t>
            </a:r>
          </a:p>
          <a:p>
            <a:r>
              <a:rPr lang="en-US" b="1" i="0" dirty="0">
                <a:effectLst/>
                <a:latin typeface="euclid_circular_a"/>
              </a:rPr>
              <a:t>It is applicable only on</a:t>
            </a:r>
            <a:r>
              <a:rPr lang="en-US" b="0" i="0" dirty="0">
                <a:effectLst/>
                <a:latin typeface="euclid_circular_a"/>
              </a:rPr>
              <a:t> </a:t>
            </a:r>
            <a:r>
              <a:rPr lang="en-US" b="1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a directed graph</a:t>
            </a:r>
            <a:r>
              <a:rPr lang="en-US" b="0" i="0" dirty="0">
                <a:effectLst/>
                <a:latin typeface="euclid_circular_a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2CEC2C-5F73-C11A-22AB-569EFF9FCFB8}"/>
              </a:ext>
            </a:extLst>
          </p:cNvPr>
          <p:cNvGrpSpPr/>
          <p:nvPr/>
        </p:nvGrpSpPr>
        <p:grpSpPr>
          <a:xfrm>
            <a:off x="1654234" y="4479558"/>
            <a:ext cx="4013188" cy="1315028"/>
            <a:chOff x="6954982" y="4289136"/>
            <a:chExt cx="4013188" cy="13150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5E4A4F-FDCE-7ECE-39AA-B2F9009AAED0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692A1C-1CE0-58CA-9DF3-CD51FA6F50F9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8833C3-96B6-29A4-D050-31CD4C9927C0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D20BE5-0B2A-DBBF-8FE4-F07EAF9520DF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31CFA1-37C3-0DED-3F89-CEC134E5F0E7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EC9AE0-A9A0-5BF4-6B35-E9573F85F25A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4317BB-9A3C-8A5F-912D-DCD846D678EF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0DB540-23C7-6675-EFEE-5789746D25BC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BBB397-6827-65E7-C123-AC9D3789344F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7407564" y="4510809"/>
              <a:ext cx="444499" cy="57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490651-FCB1-EB8C-209B-E418488BA70F}"/>
                </a:ext>
              </a:extLst>
            </p:cNvPr>
            <p:cNvCxnSpPr>
              <a:cxnSpLocks/>
              <a:stCxn id="8" idx="0"/>
              <a:endCxn id="4" idx="4"/>
            </p:cNvCxnSpPr>
            <p:nvPr/>
          </p:nvCxnSpPr>
          <p:spPr>
            <a:xfrm flipV="1">
              <a:off x="7181273" y="4738255"/>
              <a:ext cx="0" cy="4225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D9B8F8-3163-87C1-F2DC-F4D73B3A8D9E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8078354" y="4732482"/>
              <a:ext cx="0" cy="4283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91118DB-1F80-8C9C-80CF-163007DEFC58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7407564" y="5382491"/>
              <a:ext cx="4444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40AF114-EA16-DDEB-E5DC-73D699C7EEF4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8304645" y="5382491"/>
              <a:ext cx="4444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5C922A-0C3C-A62C-3C29-652BB90665DD}"/>
                </a:ext>
              </a:extLst>
            </p:cNvPr>
            <p:cNvCxnSpPr>
              <a:cxnSpLocks/>
              <a:stCxn id="10" idx="0"/>
              <a:endCxn id="12" idx="3"/>
            </p:cNvCxnSpPr>
            <p:nvPr/>
          </p:nvCxnSpPr>
          <p:spPr>
            <a:xfrm flipV="1">
              <a:off x="8975435" y="4667555"/>
              <a:ext cx="270628" cy="493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BB18E2-A8D3-7535-4428-E7E84526ED74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9201726" y="5382491"/>
              <a:ext cx="430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DC88B15-1559-9928-4109-D41A0778D1AE}"/>
                </a:ext>
              </a:extLst>
            </p:cNvPr>
            <p:cNvCxnSpPr>
              <a:cxnSpLocks/>
              <a:stCxn id="12" idx="5"/>
              <a:endCxn id="11" idx="0"/>
            </p:cNvCxnSpPr>
            <p:nvPr/>
          </p:nvCxnSpPr>
          <p:spPr>
            <a:xfrm>
              <a:off x="9566087" y="4667555"/>
              <a:ext cx="292570" cy="493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7147291-FB9B-33EF-B3CF-BEA50E168806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10084948" y="5382491"/>
              <a:ext cx="430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DD786222-9047-B39E-8E02-8754DFF5D0DF}"/>
              </a:ext>
            </a:extLst>
          </p:cNvPr>
          <p:cNvSpPr/>
          <p:nvPr/>
        </p:nvSpPr>
        <p:spPr>
          <a:xfrm>
            <a:off x="6822218" y="4530320"/>
            <a:ext cx="452582" cy="443346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0047B4-C42D-C98C-231D-85A33FDEF253}"/>
              </a:ext>
            </a:extLst>
          </p:cNvPr>
          <p:cNvSpPr/>
          <p:nvPr/>
        </p:nvSpPr>
        <p:spPr>
          <a:xfrm>
            <a:off x="7719299" y="4524547"/>
            <a:ext cx="452582" cy="443346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896770-D284-CE62-707E-376900CE769E}"/>
              </a:ext>
            </a:extLst>
          </p:cNvPr>
          <p:cNvSpPr/>
          <p:nvPr/>
        </p:nvSpPr>
        <p:spPr>
          <a:xfrm>
            <a:off x="7719299" y="5396229"/>
            <a:ext cx="452582" cy="443346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E713746-1B69-1EDE-AD45-ACC04FDE76B7}"/>
              </a:ext>
            </a:extLst>
          </p:cNvPr>
          <p:cNvSpPr/>
          <p:nvPr/>
        </p:nvSpPr>
        <p:spPr>
          <a:xfrm>
            <a:off x="6822218" y="5396229"/>
            <a:ext cx="452582" cy="443346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52FC3F-58F4-D5CD-1386-5D031ABC67B7}"/>
              </a:ext>
            </a:extLst>
          </p:cNvPr>
          <p:cNvSpPr/>
          <p:nvPr/>
        </p:nvSpPr>
        <p:spPr>
          <a:xfrm>
            <a:off x="8616380" y="5396229"/>
            <a:ext cx="452582" cy="443346"/>
          </a:xfrm>
          <a:prstGeom prst="ellipse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DD6C680-E46F-A9DC-11DD-21FD2C17B643}"/>
              </a:ext>
            </a:extLst>
          </p:cNvPr>
          <p:cNvSpPr/>
          <p:nvPr/>
        </p:nvSpPr>
        <p:spPr>
          <a:xfrm>
            <a:off x="9499602" y="5396229"/>
            <a:ext cx="452582" cy="443346"/>
          </a:xfrm>
          <a:prstGeom prst="ellipse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CF2117-903E-E89B-8BC3-B1399B85B9AC}"/>
              </a:ext>
            </a:extLst>
          </p:cNvPr>
          <p:cNvSpPr/>
          <p:nvPr/>
        </p:nvSpPr>
        <p:spPr>
          <a:xfrm>
            <a:off x="9047020" y="4524547"/>
            <a:ext cx="452582" cy="443346"/>
          </a:xfrm>
          <a:prstGeom prst="ellipse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4F4B57-0C05-FFDB-B2C4-2C950D057C15}"/>
              </a:ext>
            </a:extLst>
          </p:cNvPr>
          <p:cNvSpPr/>
          <p:nvPr/>
        </p:nvSpPr>
        <p:spPr>
          <a:xfrm>
            <a:off x="10382824" y="5396229"/>
            <a:ext cx="452582" cy="443346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F67103-F35A-10C4-1A92-783616AABEE2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 flipV="1">
            <a:off x="7274800" y="4746220"/>
            <a:ext cx="444499" cy="57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4C29A4-E266-632B-4375-D3E0457787D9}"/>
              </a:ext>
            </a:extLst>
          </p:cNvPr>
          <p:cNvCxnSpPr>
            <a:cxnSpLocks/>
            <a:stCxn id="50" idx="0"/>
            <a:endCxn id="47" idx="4"/>
          </p:cNvCxnSpPr>
          <p:nvPr/>
        </p:nvCxnSpPr>
        <p:spPr>
          <a:xfrm flipV="1">
            <a:off x="7048509" y="4973666"/>
            <a:ext cx="0" cy="4225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ABA572-2C76-E519-E8CF-61490FF0F231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7945590" y="4967893"/>
            <a:ext cx="0" cy="4283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3C7084-0CE3-2B1D-E762-0E6FC721E357}"/>
              </a:ext>
            </a:extLst>
          </p:cNvPr>
          <p:cNvCxnSpPr>
            <a:cxnSpLocks/>
            <a:stCxn id="49" idx="2"/>
            <a:endCxn id="50" idx="6"/>
          </p:cNvCxnSpPr>
          <p:nvPr/>
        </p:nvCxnSpPr>
        <p:spPr>
          <a:xfrm flipH="1">
            <a:off x="7274800" y="5617902"/>
            <a:ext cx="44449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3AFD07-BE6D-ECC2-1F1C-5A2306645C23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8171881" y="5617902"/>
            <a:ext cx="4444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79DFED-3CB9-DD21-F36F-89747922D0B4}"/>
              </a:ext>
            </a:extLst>
          </p:cNvPr>
          <p:cNvCxnSpPr>
            <a:cxnSpLocks/>
            <a:stCxn id="51" idx="0"/>
            <a:endCxn id="53" idx="3"/>
          </p:cNvCxnSpPr>
          <p:nvPr/>
        </p:nvCxnSpPr>
        <p:spPr>
          <a:xfrm flipV="1">
            <a:off x="8842671" y="4902966"/>
            <a:ext cx="270628" cy="4932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A03E0E-624B-937C-1C62-AFE38444CF97}"/>
              </a:ext>
            </a:extLst>
          </p:cNvPr>
          <p:cNvCxnSpPr>
            <a:cxnSpLocks/>
            <a:stCxn id="52" idx="2"/>
            <a:endCxn id="51" idx="6"/>
          </p:cNvCxnSpPr>
          <p:nvPr/>
        </p:nvCxnSpPr>
        <p:spPr>
          <a:xfrm flipH="1">
            <a:off x="9068962" y="5617902"/>
            <a:ext cx="43064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0D7537-AAA0-DC4C-C320-1F208BB27D7B}"/>
              </a:ext>
            </a:extLst>
          </p:cNvPr>
          <p:cNvCxnSpPr>
            <a:cxnSpLocks/>
            <a:stCxn id="53" idx="5"/>
            <a:endCxn id="52" idx="0"/>
          </p:cNvCxnSpPr>
          <p:nvPr/>
        </p:nvCxnSpPr>
        <p:spPr>
          <a:xfrm>
            <a:off x="9433323" y="4902966"/>
            <a:ext cx="292570" cy="4932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A9BB66-4969-4601-A17B-EC490C071CE2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>
            <a:off x="9952184" y="5617902"/>
            <a:ext cx="430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Kosaraju's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DBAF-5CFA-79C8-61BF-D044E93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8"/>
            <a:ext cx="8761413" cy="3306581"/>
          </a:xfrm>
        </p:spPr>
        <p:txBody>
          <a:bodyPr anchor="ctr">
            <a:normAutofit/>
          </a:bodyPr>
          <a:lstStyle/>
          <a:p>
            <a:r>
              <a:rPr lang="en-US" sz="2000" b="0" i="0" dirty="0" err="1">
                <a:effectLst/>
                <a:latin typeface="euclid_circular_a"/>
              </a:rPr>
              <a:t>Kosaraju's</a:t>
            </a:r>
            <a:r>
              <a:rPr lang="en-US" sz="2000" b="0" i="0" dirty="0">
                <a:effectLst/>
                <a:latin typeface="euclid_circular_a"/>
              </a:rPr>
              <a:t> Algorithm is based on </a:t>
            </a:r>
            <a:r>
              <a:rPr lang="en-US" sz="2000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the depth-first search algorithm</a:t>
            </a:r>
            <a:r>
              <a:rPr lang="en-US" sz="2000" b="0" i="0" dirty="0">
                <a:effectLst/>
                <a:latin typeface="euclid_circular_a"/>
              </a:rPr>
              <a:t> implemented twice.</a:t>
            </a:r>
          </a:p>
          <a:p>
            <a:pPr algn="l"/>
            <a:r>
              <a:rPr lang="en-US" sz="2000" b="0" i="0" dirty="0">
                <a:effectLst/>
                <a:latin typeface="euclid_circular_a"/>
              </a:rPr>
              <a:t>Three steps are involved.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effectLst/>
                <a:latin typeface="euclid_circular_a"/>
              </a:rPr>
              <a:t>Perform a depth first search on the whole graph.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effectLst/>
                <a:latin typeface="euclid_circular_a"/>
              </a:rPr>
              <a:t>Reverse the original graph.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effectLst/>
                <a:latin typeface="euclid_circular_a"/>
              </a:rPr>
              <a:t>Perform depth-first search on the reversed graph.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0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DFS on the whole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DBAF-5CFA-79C8-61BF-D044E93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728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Starts from vertex 0.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3529066" y="3331980"/>
            <a:ext cx="4013188" cy="1315028"/>
            <a:chOff x="6954982" y="4289136"/>
            <a:chExt cx="4013188" cy="1315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7407564" y="4510809"/>
              <a:ext cx="444499" cy="5773"/>
            </a:xfrm>
            <a:prstGeom prst="straightConnector1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>
            <a:xfrm flipV="1">
              <a:off x="7181273" y="4738255"/>
              <a:ext cx="0" cy="422563"/>
            </a:xfrm>
            <a:prstGeom prst="straightConnector1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8078354" y="4732482"/>
              <a:ext cx="0" cy="428336"/>
            </a:xfrm>
            <a:prstGeom prst="straightConnector1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7407564" y="5382491"/>
              <a:ext cx="444499" cy="0"/>
            </a:xfrm>
            <a:prstGeom prst="straightConnector1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8304645" y="5382491"/>
              <a:ext cx="4444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9" idx="0"/>
              <a:endCxn id="11" idx="3"/>
            </p:cNvCxnSpPr>
            <p:nvPr/>
          </p:nvCxnSpPr>
          <p:spPr>
            <a:xfrm flipV="1">
              <a:off x="8975435" y="4667555"/>
              <a:ext cx="270628" cy="493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9201726" y="5382491"/>
              <a:ext cx="430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1" idx="5"/>
              <a:endCxn id="10" idx="0"/>
            </p:cNvCxnSpPr>
            <p:nvPr/>
          </p:nvCxnSpPr>
          <p:spPr>
            <a:xfrm>
              <a:off x="9566087" y="4667555"/>
              <a:ext cx="292570" cy="493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10084948" y="5382491"/>
              <a:ext cx="430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80B42E2-6096-5B2D-5FBA-A58BCF039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68113"/>
              </p:ext>
            </p:extLst>
          </p:nvPr>
        </p:nvGraphicFramePr>
        <p:xfrm>
          <a:off x="3591020" y="5074152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15A6B8B-449E-8AFB-D80C-9123F91DC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53152"/>
              </p:ext>
            </p:extLst>
          </p:nvPr>
        </p:nvGraphicFramePr>
        <p:xfrm>
          <a:off x="3591020" y="5896076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556B49D-12BA-8624-ECCD-A61648CC91B3}"/>
              </a:ext>
            </a:extLst>
          </p:cNvPr>
          <p:cNvSpPr txBox="1"/>
          <p:nvPr/>
        </p:nvSpPr>
        <p:spPr>
          <a:xfrm>
            <a:off x="2121019" y="5126056"/>
            <a:ext cx="119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F48A85-1C6F-634A-3C5F-C1265B3BC134}"/>
              </a:ext>
            </a:extLst>
          </p:cNvPr>
          <p:cNvSpPr txBox="1"/>
          <p:nvPr/>
        </p:nvSpPr>
        <p:spPr>
          <a:xfrm>
            <a:off x="2150273" y="5922027"/>
            <a:ext cx="113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9832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DFS on the whole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3529066" y="3331980"/>
            <a:ext cx="4013188" cy="1315028"/>
            <a:chOff x="6954982" y="4289136"/>
            <a:chExt cx="4013188" cy="1315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7407564" y="4510809"/>
              <a:ext cx="444499" cy="577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>
            <a:xfrm flipV="1">
              <a:off x="7181273" y="4738255"/>
              <a:ext cx="0" cy="4225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8078354" y="4732482"/>
              <a:ext cx="0" cy="4283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7407564" y="5382491"/>
              <a:ext cx="44449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8304645" y="5382491"/>
              <a:ext cx="4444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9" idx="0"/>
              <a:endCxn id="11" idx="3"/>
            </p:cNvCxnSpPr>
            <p:nvPr/>
          </p:nvCxnSpPr>
          <p:spPr>
            <a:xfrm flipV="1">
              <a:off x="8975435" y="4667555"/>
              <a:ext cx="270628" cy="493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9201726" y="5382491"/>
              <a:ext cx="430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1" idx="5"/>
              <a:endCxn id="10" idx="0"/>
            </p:cNvCxnSpPr>
            <p:nvPr/>
          </p:nvCxnSpPr>
          <p:spPr>
            <a:xfrm>
              <a:off x="9566087" y="4667555"/>
              <a:ext cx="292570" cy="493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10084948" y="5382491"/>
              <a:ext cx="430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80B42E2-6096-5B2D-5FBA-A58BCF039865}"/>
              </a:ext>
            </a:extLst>
          </p:cNvPr>
          <p:cNvGraphicFramePr>
            <a:graphicFrameLocks noGrp="1"/>
          </p:cNvGraphicFramePr>
          <p:nvPr/>
        </p:nvGraphicFramePr>
        <p:xfrm>
          <a:off x="3591020" y="5074152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15A6B8B-449E-8AFB-D80C-9123F91DC139}"/>
              </a:ext>
            </a:extLst>
          </p:cNvPr>
          <p:cNvGraphicFramePr>
            <a:graphicFrameLocks noGrp="1"/>
          </p:cNvGraphicFramePr>
          <p:nvPr/>
        </p:nvGraphicFramePr>
        <p:xfrm>
          <a:off x="3591020" y="5896076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556B49D-12BA-8624-ECCD-A61648CC91B3}"/>
              </a:ext>
            </a:extLst>
          </p:cNvPr>
          <p:cNvSpPr txBox="1"/>
          <p:nvPr/>
        </p:nvSpPr>
        <p:spPr>
          <a:xfrm>
            <a:off x="2121019" y="5126056"/>
            <a:ext cx="119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F48A85-1C6F-634A-3C5F-C1265B3BC134}"/>
              </a:ext>
            </a:extLst>
          </p:cNvPr>
          <p:cNvSpPr txBox="1"/>
          <p:nvPr/>
        </p:nvSpPr>
        <p:spPr>
          <a:xfrm>
            <a:off x="2150273" y="5922027"/>
            <a:ext cx="113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61089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DFS on the whole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3529066" y="3331980"/>
            <a:ext cx="4013188" cy="1315028"/>
            <a:chOff x="6954982" y="4289136"/>
            <a:chExt cx="4013188" cy="1315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7407564" y="4510809"/>
              <a:ext cx="444499" cy="577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>
            <a:xfrm flipV="1">
              <a:off x="7181273" y="4738255"/>
              <a:ext cx="0" cy="4225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8078354" y="4732482"/>
              <a:ext cx="0" cy="4283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7407564" y="5382491"/>
              <a:ext cx="44449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8304645" y="5382491"/>
              <a:ext cx="44449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9" idx="0"/>
              <a:endCxn id="11" idx="3"/>
            </p:cNvCxnSpPr>
            <p:nvPr/>
          </p:nvCxnSpPr>
          <p:spPr>
            <a:xfrm flipV="1">
              <a:off x="8975435" y="4667555"/>
              <a:ext cx="270628" cy="4932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9201726" y="5382491"/>
              <a:ext cx="430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1" idx="5"/>
              <a:endCxn id="10" idx="0"/>
            </p:cNvCxnSpPr>
            <p:nvPr/>
          </p:nvCxnSpPr>
          <p:spPr>
            <a:xfrm>
              <a:off x="9566087" y="4667555"/>
              <a:ext cx="292570" cy="4932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10084948" y="5382491"/>
              <a:ext cx="4306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80B42E2-6096-5B2D-5FBA-A58BCF039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1070"/>
              </p:ext>
            </p:extLst>
          </p:nvPr>
        </p:nvGraphicFramePr>
        <p:xfrm>
          <a:off x="3591020" y="5074152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15A6B8B-449E-8AFB-D80C-9123F91DC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97522"/>
              </p:ext>
            </p:extLst>
          </p:nvPr>
        </p:nvGraphicFramePr>
        <p:xfrm>
          <a:off x="3591020" y="5896076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556B49D-12BA-8624-ECCD-A61648CC91B3}"/>
              </a:ext>
            </a:extLst>
          </p:cNvPr>
          <p:cNvSpPr txBox="1"/>
          <p:nvPr/>
        </p:nvSpPr>
        <p:spPr>
          <a:xfrm>
            <a:off x="2121019" y="5126056"/>
            <a:ext cx="119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F48A85-1C6F-634A-3C5F-C1265B3BC134}"/>
              </a:ext>
            </a:extLst>
          </p:cNvPr>
          <p:cNvSpPr txBox="1"/>
          <p:nvPr/>
        </p:nvSpPr>
        <p:spPr>
          <a:xfrm>
            <a:off x="2150273" y="5922027"/>
            <a:ext cx="113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23968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DFS on the whole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3529066" y="3331980"/>
            <a:ext cx="4013188" cy="1315028"/>
            <a:chOff x="6954982" y="4289136"/>
            <a:chExt cx="4013188" cy="1315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7407564" y="4510809"/>
              <a:ext cx="444499" cy="577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>
            <a:xfrm flipV="1">
              <a:off x="7181273" y="4738255"/>
              <a:ext cx="0" cy="4225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8078354" y="4732482"/>
              <a:ext cx="0" cy="4283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7407564" y="5382491"/>
              <a:ext cx="44449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8304645" y="5382491"/>
              <a:ext cx="44449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9" idx="0"/>
              <a:endCxn id="11" idx="3"/>
            </p:cNvCxnSpPr>
            <p:nvPr/>
          </p:nvCxnSpPr>
          <p:spPr>
            <a:xfrm flipV="1">
              <a:off x="8975435" y="4667555"/>
              <a:ext cx="270628" cy="4932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9201726" y="5382491"/>
              <a:ext cx="43064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1" idx="5"/>
              <a:endCxn id="10" idx="0"/>
            </p:cNvCxnSpPr>
            <p:nvPr/>
          </p:nvCxnSpPr>
          <p:spPr>
            <a:xfrm>
              <a:off x="9566087" y="4667555"/>
              <a:ext cx="292570" cy="4932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10084948" y="5382491"/>
              <a:ext cx="4306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80B42E2-6096-5B2D-5FBA-A58BCF039865}"/>
              </a:ext>
            </a:extLst>
          </p:cNvPr>
          <p:cNvGraphicFramePr>
            <a:graphicFrameLocks noGrp="1"/>
          </p:cNvGraphicFramePr>
          <p:nvPr/>
        </p:nvGraphicFramePr>
        <p:xfrm>
          <a:off x="3591020" y="5074152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15A6B8B-449E-8AFB-D80C-9123F91DC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24586"/>
              </p:ext>
            </p:extLst>
          </p:nvPr>
        </p:nvGraphicFramePr>
        <p:xfrm>
          <a:off x="3591020" y="5896076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556B49D-12BA-8624-ECCD-A61648CC91B3}"/>
              </a:ext>
            </a:extLst>
          </p:cNvPr>
          <p:cNvSpPr txBox="1"/>
          <p:nvPr/>
        </p:nvSpPr>
        <p:spPr>
          <a:xfrm>
            <a:off x="2121019" y="5126056"/>
            <a:ext cx="119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F48A85-1C6F-634A-3C5F-C1265B3BC134}"/>
              </a:ext>
            </a:extLst>
          </p:cNvPr>
          <p:cNvSpPr txBox="1"/>
          <p:nvPr/>
        </p:nvSpPr>
        <p:spPr>
          <a:xfrm>
            <a:off x="2150273" y="5922027"/>
            <a:ext cx="113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6078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DFS on the whole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3529066" y="3331980"/>
            <a:ext cx="4013188" cy="1315028"/>
            <a:chOff x="6954982" y="4289136"/>
            <a:chExt cx="4013188" cy="1315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7407564" y="4510809"/>
              <a:ext cx="444499" cy="577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>
            <a:xfrm flipV="1">
              <a:off x="7181273" y="4738255"/>
              <a:ext cx="0" cy="4225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8078354" y="4732482"/>
              <a:ext cx="0" cy="4283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7407564" y="5382491"/>
              <a:ext cx="44449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8304645" y="5382491"/>
              <a:ext cx="44449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9" idx="0"/>
              <a:endCxn id="11" idx="3"/>
            </p:cNvCxnSpPr>
            <p:nvPr/>
          </p:nvCxnSpPr>
          <p:spPr>
            <a:xfrm flipV="1">
              <a:off x="8975435" y="4667555"/>
              <a:ext cx="270628" cy="4932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9201726" y="5382491"/>
              <a:ext cx="4306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1" idx="5"/>
              <a:endCxn id="10" idx="0"/>
            </p:cNvCxnSpPr>
            <p:nvPr/>
          </p:nvCxnSpPr>
          <p:spPr>
            <a:xfrm>
              <a:off x="9566087" y="4667555"/>
              <a:ext cx="292570" cy="4932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10084948" y="5382491"/>
              <a:ext cx="4306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80B42E2-6096-5B2D-5FBA-A58BCF039865}"/>
              </a:ext>
            </a:extLst>
          </p:cNvPr>
          <p:cNvGraphicFramePr>
            <a:graphicFrameLocks noGrp="1"/>
          </p:cNvGraphicFramePr>
          <p:nvPr/>
        </p:nvGraphicFramePr>
        <p:xfrm>
          <a:off x="3591020" y="5074152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15A6B8B-449E-8AFB-D80C-9123F91DC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77219"/>
              </p:ext>
            </p:extLst>
          </p:nvPr>
        </p:nvGraphicFramePr>
        <p:xfrm>
          <a:off x="3591020" y="5896076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556B49D-12BA-8624-ECCD-A61648CC91B3}"/>
              </a:ext>
            </a:extLst>
          </p:cNvPr>
          <p:cNvSpPr txBox="1"/>
          <p:nvPr/>
        </p:nvSpPr>
        <p:spPr>
          <a:xfrm>
            <a:off x="2121019" y="5126056"/>
            <a:ext cx="119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F48A85-1C6F-634A-3C5F-C1265B3BC134}"/>
              </a:ext>
            </a:extLst>
          </p:cNvPr>
          <p:cNvSpPr txBox="1"/>
          <p:nvPr/>
        </p:nvSpPr>
        <p:spPr>
          <a:xfrm>
            <a:off x="2150273" y="5922027"/>
            <a:ext cx="113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94225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the original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2485356" y="3553652"/>
            <a:ext cx="6856711" cy="2246784"/>
            <a:chOff x="6954982" y="4289136"/>
            <a:chExt cx="4013188" cy="1315028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7407564" y="4510809"/>
              <a:ext cx="444499" cy="5773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7181273" y="4738255"/>
              <a:ext cx="0" cy="422564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8078354" y="4732482"/>
              <a:ext cx="0" cy="428336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7407564" y="5382491"/>
              <a:ext cx="526525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8304645" y="5382491"/>
              <a:ext cx="444499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11" idx="3"/>
              <a:endCxn id="9" idx="0"/>
            </p:cNvCxnSpPr>
            <p:nvPr/>
          </p:nvCxnSpPr>
          <p:spPr>
            <a:xfrm flipH="1">
              <a:off x="8975435" y="4667555"/>
              <a:ext cx="270628" cy="493263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9201726" y="5382491"/>
              <a:ext cx="430640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9566087" y="4667555"/>
              <a:ext cx="292570" cy="493263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>
              <a:off x="10084948" y="5382491"/>
              <a:ext cx="430640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37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417</Words>
  <Application>Microsoft Office PowerPoint</Application>
  <PresentationFormat>Widescreen</PresentationFormat>
  <Paragraphs>225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euclid_circular_a</vt:lpstr>
      <vt:lpstr>Wingdings 3</vt:lpstr>
      <vt:lpstr>Ion Boardroom</vt:lpstr>
      <vt:lpstr>Strongly Connected Components</vt:lpstr>
      <vt:lpstr>Strongly Connected Componets</vt:lpstr>
      <vt:lpstr>Kosaraju's Algorithm</vt:lpstr>
      <vt:lpstr>Perform DFS on the whole graph</vt:lpstr>
      <vt:lpstr>Perform DFS on the whole graph</vt:lpstr>
      <vt:lpstr>Perform DFS on the whole graph</vt:lpstr>
      <vt:lpstr>Perform DFS on the whole graph</vt:lpstr>
      <vt:lpstr>Perform DFS on the whole graph</vt:lpstr>
      <vt:lpstr>Reverse the original graph</vt:lpstr>
      <vt:lpstr>Perform DFS on the reversed graph</vt:lpstr>
      <vt:lpstr>Perform DFS on the reversed graph</vt:lpstr>
      <vt:lpstr>Perform DFS on the reversed graph</vt:lpstr>
      <vt:lpstr>Perform DFS on the reversed graph</vt:lpstr>
      <vt:lpstr>Strongly Connected Components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 Connected Components</dc:title>
  <dc:creator>Bhoomiraj Patel</dc:creator>
  <cp:lastModifiedBy>Bhoomiraj Patel</cp:lastModifiedBy>
  <cp:revision>2</cp:revision>
  <dcterms:created xsi:type="dcterms:W3CDTF">2023-04-18T05:37:43Z</dcterms:created>
  <dcterms:modified xsi:type="dcterms:W3CDTF">2023-04-18T15:00:55Z</dcterms:modified>
</cp:coreProperties>
</file>