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9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0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59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3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09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06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22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8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9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7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7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6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0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4EBA3C-1754-468A-8537-277CD621855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8763-0FD3-4B03-85C3-A18FD947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51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E9AC-3E77-4764-A683-6B40A2B2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1305"/>
            <a:ext cx="8825658" cy="3329581"/>
          </a:xfrm>
        </p:spPr>
        <p:txBody>
          <a:bodyPr/>
          <a:lstStyle/>
          <a:p>
            <a:r>
              <a:rPr lang="en-IN" dirty="0"/>
              <a:t>Suffix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AA05-B798-5D1C-CA93-E44869ABA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Made By :- Sujeet Narayan Kamble</a:t>
            </a:r>
          </a:p>
          <a:p>
            <a:r>
              <a:rPr lang="en-IN" cap="none" dirty="0"/>
              <a:t>Roll No </a:t>
            </a:r>
            <a:r>
              <a:rPr lang="en-IN" dirty="0"/>
              <a:t>:- 200101097</a:t>
            </a:r>
          </a:p>
        </p:txBody>
      </p:sp>
    </p:spTree>
    <p:extLst>
      <p:ext uri="{BB962C8B-B14F-4D97-AF65-F5344CB8AC3E}">
        <p14:creationId xmlns:p14="http://schemas.microsoft.com/office/powerpoint/2010/main" val="38735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4858-2E86-80AE-F062-6397F270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suffix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9BA0-3181-BA9F-1393-70AD8749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A suffix tree is a data structure used for efficient string processing.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It is essentially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n-lt"/>
              </a:rPr>
              <a:t>trie</a:t>
            </a:r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-based data structure that stores all the suffixes of a given string in a compressed form</a:t>
            </a:r>
            <a:endParaRPr lang="en-US" dirty="0">
              <a:solidFill>
                <a:srgbClr val="D1D5DB"/>
              </a:solidFill>
              <a:latin typeface="+mn-lt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It can be used for a variety of string operations, such as substring searches, pattern matching, and longest common substring and subsequence finding.</a:t>
            </a:r>
          </a:p>
          <a:p>
            <a:r>
              <a:rPr lang="en-US" dirty="0">
                <a:solidFill>
                  <a:srgbClr val="D1D5DB"/>
                </a:solidFill>
                <a:latin typeface="+mn-lt"/>
              </a:rPr>
              <a:t>The space complexity for a normal trie is O(N</a:t>
            </a:r>
            <a:r>
              <a:rPr lang="en-US" baseline="30000" dirty="0">
                <a:solidFill>
                  <a:srgbClr val="D1D5DB"/>
                </a:solidFill>
                <a:latin typeface="+mn-lt"/>
              </a:rPr>
              <a:t>2</a:t>
            </a:r>
            <a:r>
              <a:rPr lang="en-US" dirty="0">
                <a:solidFill>
                  <a:srgbClr val="D1D5DB"/>
                </a:solidFill>
                <a:latin typeface="+mn-lt"/>
              </a:rPr>
              <a:t>) while for suffix tree is O(N)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632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508E-0719-3D50-F2BD-FC7E812E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in a suffix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7C11-A02D-4A9E-B93E-A6052D5B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66683"/>
            <a:ext cx="8946541" cy="4195481"/>
          </a:xfrm>
        </p:spPr>
        <p:txBody>
          <a:bodyPr/>
          <a:lstStyle/>
          <a:p>
            <a:r>
              <a:rPr lang="en-IN" dirty="0"/>
              <a:t>We add all suffix of a string into the suffix tree.</a:t>
            </a:r>
          </a:p>
          <a:p>
            <a:r>
              <a:rPr lang="en-IN" dirty="0"/>
              <a:t>Each edge has a label and each node contain pointers to all character set.</a:t>
            </a:r>
          </a:p>
          <a:p>
            <a:r>
              <a:rPr lang="en-IN" dirty="0"/>
              <a:t>We find if pointer pointing to first character of suffix to be added is null and if it is then we spawn an edge from first character of suffix to a new node, and give label to the edge as the suffix.</a:t>
            </a:r>
          </a:p>
          <a:p>
            <a:r>
              <a:rPr lang="en-IN" dirty="0"/>
              <a:t>If the pointer is not null then we split the nodes corresponding to longest common suffix.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75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E1B9F-8862-4887-D05D-3E2A8EA9F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0" y="2198313"/>
            <a:ext cx="4454900" cy="321151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84177D1-7BE5-661E-E35A-153B11716724}"/>
              </a:ext>
            </a:extLst>
          </p:cNvPr>
          <p:cNvSpPr/>
          <p:nvPr/>
        </p:nvSpPr>
        <p:spPr>
          <a:xfrm>
            <a:off x="5825808" y="35617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7A290-0329-6D9F-778D-D29C4CAB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07" y="2198313"/>
            <a:ext cx="4257760" cy="3211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311B4-1428-BE1F-10F5-44E6B971776B}"/>
              </a:ext>
            </a:extLst>
          </p:cNvPr>
          <p:cNvSpPr txBox="1"/>
          <p:nvPr/>
        </p:nvSpPr>
        <p:spPr>
          <a:xfrm>
            <a:off x="851647" y="537882"/>
            <a:ext cx="806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case when a prefix of suffix is common</a:t>
            </a:r>
          </a:p>
        </p:txBody>
      </p:sp>
    </p:spTree>
    <p:extLst>
      <p:ext uri="{BB962C8B-B14F-4D97-AF65-F5344CB8AC3E}">
        <p14:creationId xmlns:p14="http://schemas.microsoft.com/office/powerpoint/2010/main" val="144520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5C2E-884D-075D-6790-D385F2C0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suffix tree for the string “banana”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0AB00-13C3-D7BE-17D1-841D8BCE9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4" y="2221145"/>
            <a:ext cx="2981325" cy="3876675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5393B0-3EF2-3B1F-143F-20314E4D0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5172"/>
              </p:ext>
            </p:extLst>
          </p:nvPr>
        </p:nvGraphicFramePr>
        <p:xfrm>
          <a:off x="4195953" y="3429000"/>
          <a:ext cx="65258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62">
                  <a:extLst>
                    <a:ext uri="{9D8B030D-6E8A-4147-A177-3AD203B41FA5}">
                      <a16:colId xmlns:a16="http://schemas.microsoft.com/office/drawing/2014/main" val="704429810"/>
                    </a:ext>
                  </a:extLst>
                </a:gridCol>
                <a:gridCol w="932262">
                  <a:extLst>
                    <a:ext uri="{9D8B030D-6E8A-4147-A177-3AD203B41FA5}">
                      <a16:colId xmlns:a16="http://schemas.microsoft.com/office/drawing/2014/main" val="2617525892"/>
                    </a:ext>
                  </a:extLst>
                </a:gridCol>
                <a:gridCol w="932262">
                  <a:extLst>
                    <a:ext uri="{9D8B030D-6E8A-4147-A177-3AD203B41FA5}">
                      <a16:colId xmlns:a16="http://schemas.microsoft.com/office/drawing/2014/main" val="2579093061"/>
                    </a:ext>
                  </a:extLst>
                </a:gridCol>
                <a:gridCol w="932262">
                  <a:extLst>
                    <a:ext uri="{9D8B030D-6E8A-4147-A177-3AD203B41FA5}">
                      <a16:colId xmlns:a16="http://schemas.microsoft.com/office/drawing/2014/main" val="3997700544"/>
                    </a:ext>
                  </a:extLst>
                </a:gridCol>
                <a:gridCol w="932262">
                  <a:extLst>
                    <a:ext uri="{9D8B030D-6E8A-4147-A177-3AD203B41FA5}">
                      <a16:colId xmlns:a16="http://schemas.microsoft.com/office/drawing/2014/main" val="2858376708"/>
                    </a:ext>
                  </a:extLst>
                </a:gridCol>
                <a:gridCol w="932262">
                  <a:extLst>
                    <a:ext uri="{9D8B030D-6E8A-4147-A177-3AD203B41FA5}">
                      <a16:colId xmlns:a16="http://schemas.microsoft.com/office/drawing/2014/main" val="942805620"/>
                    </a:ext>
                  </a:extLst>
                </a:gridCol>
                <a:gridCol w="932262">
                  <a:extLst>
                    <a:ext uri="{9D8B030D-6E8A-4147-A177-3AD203B41FA5}">
                      <a16:colId xmlns:a16="http://schemas.microsoft.com/office/drawing/2014/main" val="3463732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1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46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C40-C161-1C69-C9D2-35D8615F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for a substring: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F3F57-3089-7EBF-2FB9-C2F867DC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search for a substring s , we start from root node and follow the pointer path whilst comparing longest common prefix.</a:t>
            </a:r>
          </a:p>
          <a:p>
            <a:endParaRPr lang="en-IN" dirty="0"/>
          </a:p>
          <a:p>
            <a:r>
              <a:rPr lang="en-IN" dirty="0"/>
              <a:t>We return true if the at some level, the remaining suffix of string to be searched matches with some prefix of the label</a:t>
            </a:r>
          </a:p>
          <a:p>
            <a:endParaRPr lang="en-IN" dirty="0"/>
          </a:p>
          <a:p>
            <a:r>
              <a:rPr lang="en-IN" dirty="0"/>
              <a:t>Else we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40415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AE5D-3F0D-0087-B704-61C1ABF0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23AD-CC80-C928-29A1-806C4D1F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6"/>
            <a:ext cx="7466948" cy="4195481"/>
          </a:xfrm>
        </p:spPr>
        <p:txBody>
          <a:bodyPr/>
          <a:lstStyle/>
          <a:p>
            <a:r>
              <a:rPr lang="en-IN" dirty="0"/>
              <a:t>We search for substring “</a:t>
            </a:r>
            <a:r>
              <a:rPr lang="en-IN" dirty="0" err="1"/>
              <a:t>anan</a:t>
            </a:r>
            <a:r>
              <a:rPr lang="en-IN" dirty="0"/>
              <a:t>”.</a:t>
            </a:r>
          </a:p>
          <a:p>
            <a:r>
              <a:rPr lang="en-IN" dirty="0"/>
              <a:t>We start from root and go to the node pointed by a, we match prefix of edge label with some prefix of “</a:t>
            </a:r>
            <a:r>
              <a:rPr lang="en-IN" dirty="0" err="1"/>
              <a:t>anan</a:t>
            </a:r>
            <a:r>
              <a:rPr lang="en-IN" dirty="0"/>
              <a:t>”.In this case a is matched, so remaining part is “nan”.</a:t>
            </a:r>
          </a:p>
          <a:p>
            <a:r>
              <a:rPr lang="en-IN" dirty="0"/>
              <a:t>We now jump to node whose edge label is “</a:t>
            </a:r>
            <a:r>
              <a:rPr lang="en-IN" dirty="0" err="1"/>
              <a:t>na</a:t>
            </a:r>
            <a:r>
              <a:rPr lang="en-IN" dirty="0"/>
              <a:t>”</a:t>
            </a:r>
          </a:p>
          <a:p>
            <a:r>
              <a:rPr lang="en-IN" dirty="0"/>
              <a:t>Now we match prefix of edge label “</a:t>
            </a:r>
            <a:r>
              <a:rPr lang="en-IN" dirty="0" err="1"/>
              <a:t>na</a:t>
            </a:r>
            <a:r>
              <a:rPr lang="en-IN" dirty="0"/>
              <a:t>” to prefix of remaining substring i.e. “</a:t>
            </a:r>
            <a:r>
              <a:rPr lang="en-IN" dirty="0" err="1"/>
              <a:t>na</a:t>
            </a:r>
            <a:r>
              <a:rPr lang="en-IN" dirty="0"/>
              <a:t>” of “nan”.</a:t>
            </a:r>
          </a:p>
          <a:p>
            <a:r>
              <a:rPr lang="en-IN" dirty="0"/>
              <a:t>Now remaining part is “n” which would be compared to edge label and n is matched with prefix “n” of edge label “</a:t>
            </a:r>
            <a:r>
              <a:rPr lang="en-IN" dirty="0" err="1"/>
              <a:t>na</a:t>
            </a:r>
            <a:r>
              <a:rPr lang="en-IN" dirty="0"/>
              <a:t>”.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986234-6FDE-41D8-5E6E-E2E63CA72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748" y="2212320"/>
            <a:ext cx="2981325" cy="38766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4D0F9E-CA75-EDD3-620A-D0F8F9D123FE}"/>
              </a:ext>
            </a:extLst>
          </p:cNvPr>
          <p:cNvCxnSpPr>
            <a:cxnSpLocks/>
          </p:cNvCxnSpPr>
          <p:nvPr/>
        </p:nvCxnSpPr>
        <p:spPr>
          <a:xfrm>
            <a:off x="7117976" y="3801035"/>
            <a:ext cx="2169459" cy="84268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0C9A5D-4DDD-C42E-B576-DB860422FC32}"/>
              </a:ext>
            </a:extLst>
          </p:cNvPr>
          <p:cNvCxnSpPr>
            <a:cxnSpLocks/>
          </p:cNvCxnSpPr>
          <p:nvPr/>
        </p:nvCxnSpPr>
        <p:spPr>
          <a:xfrm>
            <a:off x="7757457" y="5161918"/>
            <a:ext cx="1870637" cy="5682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41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402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Suffix Trees</vt:lpstr>
      <vt:lpstr>What is a suffix tree?</vt:lpstr>
      <vt:lpstr>Insertion in a suffix tree:</vt:lpstr>
      <vt:lpstr>PowerPoint Presentation</vt:lpstr>
      <vt:lpstr>Final suffix tree for the string “banana”</vt:lpstr>
      <vt:lpstr>Search for a substring:</vt:lpstr>
      <vt:lpstr>Example of search: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Trees</dc:title>
  <dc:creator>Sujeet Kamble</dc:creator>
  <cp:lastModifiedBy>Sujeet Kamble</cp:lastModifiedBy>
  <cp:revision>3</cp:revision>
  <dcterms:created xsi:type="dcterms:W3CDTF">2023-04-18T16:35:31Z</dcterms:created>
  <dcterms:modified xsi:type="dcterms:W3CDTF">2023-04-18T17:34:57Z</dcterms:modified>
</cp:coreProperties>
</file>