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Varela Round" charset="1" panose="000005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26" Target="slides/slide15.xml" Type="http://schemas.openxmlformats.org/officeDocument/2006/relationships/slide"/><Relationship Id="rId27" Target="slides/slide16.xml" Type="http://schemas.openxmlformats.org/officeDocument/2006/relationships/slide"/><Relationship Id="rId28" Target="slides/slide17.xml" Type="http://schemas.openxmlformats.org/officeDocument/2006/relationships/slide"/><Relationship Id="rId29" Target="slides/slide1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3.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png" Type="http://schemas.openxmlformats.org/officeDocument/2006/relationships/image"/><Relationship Id="rId8" Target="../media/image38.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0.png" Type="http://schemas.openxmlformats.org/officeDocument/2006/relationships/image"/><Relationship Id="rId4" Target="../media/image41.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2.png" Type="http://schemas.openxmlformats.org/officeDocument/2006/relationships/image"/><Relationship Id="rId4" Target="../media/image43.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11" Target="../media/image51.svg" Type="http://schemas.openxmlformats.org/officeDocument/2006/relationships/image"/><Relationship Id="rId12" Target="../media/image52.png" Type="http://schemas.openxmlformats.org/officeDocument/2006/relationships/image"/><Relationship Id="rId13" Target="../media/image53.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54.png" Type="http://schemas.openxmlformats.org/officeDocument/2006/relationships/image"/><Relationship Id="rId19" Target="../media/image55.svg" Type="http://schemas.openxmlformats.org/officeDocument/2006/relationships/image"/><Relationship Id="rId2" Target="../media/image44.png" Type="http://schemas.openxmlformats.org/officeDocument/2006/relationships/image"/><Relationship Id="rId20" Target="../media/image56.png" Type="http://schemas.openxmlformats.org/officeDocument/2006/relationships/image"/><Relationship Id="rId21" Target="../media/image57.svg" Type="http://schemas.openxmlformats.org/officeDocument/2006/relationships/image"/><Relationship Id="rId3" Target="../media/image45.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15" Target="../media/image15.png" Type="http://schemas.openxmlformats.org/officeDocument/2006/relationships/image"/><Relationship Id="rId16" Target="../media/image16.svg" Type="http://schemas.openxmlformats.org/officeDocument/2006/relationships/image"/><Relationship Id="rId17" Target="../media/image17.png" Type="http://schemas.openxmlformats.org/officeDocument/2006/relationships/image"/><Relationship Id="rId18" Target="../media/image18.svg" Type="http://schemas.openxmlformats.org/officeDocument/2006/relationships/image"/><Relationship Id="rId19" Target="../media/image19.png" Type="http://schemas.openxmlformats.org/officeDocument/2006/relationships/image"/><Relationship Id="rId2" Target="http://en.wikipedia.org/wiki/Tree_rotation" TargetMode="External" Type="http://schemas.openxmlformats.org/officeDocument/2006/relationships/hyperlink"/><Relationship Id="rId20" Target="../media/image20.svg" Type="http://schemas.openxmlformats.org/officeDocument/2006/relationships/image"/><Relationship Id="rId21" Target="../media/image21.png" Type="http://schemas.openxmlformats.org/officeDocument/2006/relationships/image"/><Relationship Id="rId22" Target="../media/image22.sv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https://www.geeksforgeeks.org/binary-search-tree-set-1-search-and-insertion/" TargetMode="External" Type="http://schemas.openxmlformats.org/officeDocument/2006/relationships/hyperlink"/><Relationship Id="rId3" Target="https://www.geeksforgeeks.org/red-black-tree-set-1-introduction-2/" TargetMode="External" Type="http://schemas.openxmlformats.org/officeDocument/2006/relationships/hyperlink"/><Relationship Id="rId4" Target="https://www.geeksforgeeks.org/avl-tree-set-1-insertion/"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bg>
      <p:bgPr>
        <a:solidFill>
          <a:srgbClr val="C42217"/>
        </a:solidFill>
      </p:bgPr>
    </p:bg>
    <p:spTree>
      <p:nvGrpSpPr>
        <p:cNvPr id="1" name=""/>
        <p:cNvGrpSpPr/>
        <p:nvPr/>
      </p:nvGrpSpPr>
      <p:grpSpPr>
        <a:xfrm>
          <a:off x="0" y="0"/>
          <a:ext cx="0" cy="0"/>
          <a:chOff x="0" y="0"/>
          <a:chExt cx="0" cy="0"/>
        </a:xfrm>
      </p:grpSpPr>
      <p:sp>
        <p:nvSpPr>
          <p:cNvPr name="TextBox 2" id="2"/>
          <p:cNvSpPr txBox="true"/>
          <p:nvPr/>
        </p:nvSpPr>
        <p:spPr>
          <a:xfrm rot="0">
            <a:off x="4812736" y="3705674"/>
            <a:ext cx="8662528" cy="3104251"/>
          </a:xfrm>
          <a:prstGeom prst="rect">
            <a:avLst/>
          </a:prstGeom>
        </p:spPr>
        <p:txBody>
          <a:bodyPr anchor="t" rtlCol="false" tIns="0" lIns="0" bIns="0" rIns="0">
            <a:spAutoFit/>
          </a:bodyPr>
          <a:lstStyle/>
          <a:p>
            <a:pPr algn="ctr" marL="0" indent="0" lvl="0">
              <a:lnSpc>
                <a:spcPts val="11964"/>
              </a:lnSpc>
            </a:pPr>
            <a:r>
              <a:rPr lang="en-US" sz="11964">
                <a:solidFill>
                  <a:srgbClr val="FFFFFF"/>
                </a:solidFill>
                <a:latin typeface="Fredoka One"/>
              </a:rPr>
              <a:t>RED BLACK TREE</a:t>
            </a:r>
          </a:p>
        </p:txBody>
      </p:sp>
      <p:sp>
        <p:nvSpPr>
          <p:cNvPr name="AutoShape 3" id="3"/>
          <p:cNvSpPr/>
          <p:nvPr/>
        </p:nvSpPr>
        <p:spPr>
          <a:xfrm rot="-5400000">
            <a:off x="-1168400" y="5138738"/>
            <a:ext cx="10463359" cy="0"/>
          </a:xfrm>
          <a:prstGeom prst="line">
            <a:avLst/>
          </a:prstGeom>
          <a:ln cap="flat" w="9525">
            <a:solidFill>
              <a:srgbClr val="F2EDDB"/>
            </a:solidFill>
            <a:prstDash val="solid"/>
            <a:headEnd type="none" len="sm" w="sm"/>
            <a:tailEnd type="none" len="sm" w="sm"/>
          </a:ln>
        </p:spPr>
      </p:sp>
      <p:sp>
        <p:nvSpPr>
          <p:cNvPr name="AutoShape 4" id="4"/>
          <p:cNvSpPr/>
          <p:nvPr/>
        </p:nvSpPr>
        <p:spPr>
          <a:xfrm rot="-5400000">
            <a:off x="8795355" y="5138737"/>
            <a:ext cx="10463359" cy="0"/>
          </a:xfrm>
          <a:prstGeom prst="line">
            <a:avLst/>
          </a:prstGeom>
          <a:ln cap="flat" w="9525">
            <a:solidFill>
              <a:srgbClr val="F2EDDB"/>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sp>
        <p:nvSpPr>
          <p:cNvPr name="AutoShape 2" id="2"/>
          <p:cNvSpPr/>
          <p:nvPr/>
        </p:nvSpPr>
        <p:spPr>
          <a:xfrm rot="0">
            <a:off x="1028700" y="2746173"/>
            <a:ext cx="14614227" cy="0"/>
          </a:xfrm>
          <a:prstGeom prst="line">
            <a:avLst/>
          </a:prstGeom>
          <a:ln cap="flat" w="76200">
            <a:solidFill>
              <a:srgbClr val="FFFFFF"/>
            </a:solidFill>
            <a:prstDash val="solid"/>
            <a:headEnd type="none" len="sm" w="sm"/>
            <a:tailEnd type="none" len="sm" w="sm"/>
          </a:ln>
        </p:spPr>
      </p:sp>
      <p:sp>
        <p:nvSpPr>
          <p:cNvPr name="AutoShape 3" id="3"/>
          <p:cNvSpPr/>
          <p:nvPr/>
        </p:nvSpPr>
        <p:spPr>
          <a:xfrm flipV="true">
            <a:off x="1028830" y="9548087"/>
            <a:ext cx="14495772" cy="49292"/>
          </a:xfrm>
          <a:prstGeom prst="line">
            <a:avLst/>
          </a:prstGeom>
          <a:ln cap="flat" w="76200">
            <a:solidFill>
              <a:srgbClr val="FFFFFF"/>
            </a:solidFill>
            <a:prstDash val="solid"/>
            <a:headEnd type="none" len="sm" w="sm"/>
            <a:tailEnd type="none" len="sm" w="sm"/>
          </a:ln>
        </p:spPr>
      </p:sp>
      <p:grpSp>
        <p:nvGrpSpPr>
          <p:cNvPr name="Group 4" id="4"/>
          <p:cNvGrpSpPr/>
          <p:nvPr/>
        </p:nvGrpSpPr>
        <p:grpSpPr>
          <a:xfrm rot="0">
            <a:off x="16192500" y="10137246"/>
            <a:ext cx="2283181" cy="167947"/>
            <a:chOff x="0" y="0"/>
            <a:chExt cx="601332" cy="44233"/>
          </a:xfrm>
        </p:grpSpPr>
        <p:sp>
          <p:nvSpPr>
            <p:cNvPr name="Freeform 5" id="5"/>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FFFFF"/>
            </a:solidFill>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grpSp>
        <p:nvGrpSpPr>
          <p:cNvPr name="Group 7" id="7"/>
          <p:cNvGrpSpPr/>
          <p:nvPr/>
        </p:nvGrpSpPr>
        <p:grpSpPr>
          <a:xfrm rot="0">
            <a:off x="0" y="0"/>
            <a:ext cx="16192500" cy="172508"/>
            <a:chOff x="0" y="0"/>
            <a:chExt cx="4264691" cy="45434"/>
          </a:xfrm>
        </p:grpSpPr>
        <p:sp>
          <p:nvSpPr>
            <p:cNvPr name="Freeform 8" id="8"/>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FFFFF"/>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pic>
        <p:nvPicPr>
          <p:cNvPr name="Picture 10" id="10"/>
          <p:cNvPicPr>
            <a:picLocks noChangeAspect="true"/>
          </p:cNvPicPr>
          <p:nvPr/>
        </p:nvPicPr>
        <p:blipFill>
          <a:blip r:embed="rId2"/>
          <a:srcRect l="8236" t="0" r="24840" b="0"/>
          <a:stretch>
            <a:fillRect/>
          </a:stretch>
        </p:blipFill>
        <p:spPr>
          <a:xfrm flipH="false" flipV="false" rot="0">
            <a:off x="1074014" y="3198145"/>
            <a:ext cx="7778205" cy="2357828"/>
          </a:xfrm>
          <a:prstGeom prst="rect">
            <a:avLst/>
          </a:prstGeom>
        </p:spPr>
      </p:pic>
      <p:pic>
        <p:nvPicPr>
          <p:cNvPr name="Picture 11" id="11"/>
          <p:cNvPicPr>
            <a:picLocks noChangeAspect="true"/>
          </p:cNvPicPr>
          <p:nvPr/>
        </p:nvPicPr>
        <p:blipFill>
          <a:blip r:embed="rId3"/>
          <a:srcRect l="8236" t="74" r="24840" b="74"/>
          <a:stretch>
            <a:fillRect/>
          </a:stretch>
        </p:blipFill>
        <p:spPr>
          <a:xfrm flipH="false" flipV="false" rot="0">
            <a:off x="1074014" y="5613123"/>
            <a:ext cx="7778205" cy="3645177"/>
          </a:xfrm>
          <a:prstGeom prst="rect">
            <a:avLst/>
          </a:prstGeom>
        </p:spPr>
      </p:pic>
      <p:pic>
        <p:nvPicPr>
          <p:cNvPr name="Picture 12" id="12"/>
          <p:cNvPicPr>
            <a:picLocks noChangeAspect="true"/>
          </p:cNvPicPr>
          <p:nvPr/>
        </p:nvPicPr>
        <p:blipFill>
          <a:blip r:embed="rId4"/>
          <a:srcRect l="7618" t="0" r="5554" b="0"/>
          <a:stretch>
            <a:fillRect/>
          </a:stretch>
        </p:blipFill>
        <p:spPr>
          <a:xfrm flipH="false" flipV="false" rot="0">
            <a:off x="8958584" y="3198145"/>
            <a:ext cx="7875255" cy="6060155"/>
          </a:xfrm>
          <a:prstGeom prst="rect">
            <a:avLst/>
          </a:prstGeom>
        </p:spPr>
      </p:pic>
      <p:grpSp>
        <p:nvGrpSpPr>
          <p:cNvPr name="Group 13" id="13"/>
          <p:cNvGrpSpPr/>
          <p:nvPr/>
        </p:nvGrpSpPr>
        <p:grpSpPr>
          <a:xfrm rot="0">
            <a:off x="1028700" y="944033"/>
            <a:ext cx="12246346" cy="1030605"/>
            <a:chOff x="0" y="0"/>
            <a:chExt cx="16328461" cy="1374140"/>
          </a:xfrm>
        </p:grpSpPr>
        <p:sp>
          <p:nvSpPr>
            <p:cNvPr name="TextBox 14" id="14"/>
            <p:cNvSpPr txBox="true"/>
            <p:nvPr/>
          </p:nvSpPr>
          <p:spPr>
            <a:xfrm rot="0">
              <a:off x="0" y="-28575"/>
              <a:ext cx="16328461" cy="755015"/>
            </a:xfrm>
            <a:prstGeom prst="rect">
              <a:avLst/>
            </a:prstGeom>
          </p:spPr>
          <p:txBody>
            <a:bodyPr anchor="t" rtlCol="false" tIns="0" lIns="0" bIns="0" rIns="0">
              <a:spAutoFit/>
            </a:bodyPr>
            <a:lstStyle/>
            <a:p>
              <a:pPr>
                <a:lnSpc>
                  <a:spcPts val="4680"/>
                </a:lnSpc>
              </a:pPr>
              <a:r>
                <a:rPr lang="en-US" sz="3600">
                  <a:solidFill>
                    <a:srgbClr val="FFFFFF"/>
                  </a:solidFill>
                  <a:latin typeface="Varela Round"/>
                </a:rPr>
                <a:t>Insertion Example</a:t>
              </a:r>
            </a:p>
          </p:txBody>
        </p:sp>
        <p:sp>
          <p:nvSpPr>
            <p:cNvPr name="TextBox 15" id="15"/>
            <p:cNvSpPr txBox="true"/>
            <p:nvPr/>
          </p:nvSpPr>
          <p:spPr>
            <a:xfrm rot="0">
              <a:off x="0" y="882650"/>
              <a:ext cx="16328461" cy="491490"/>
            </a:xfrm>
            <a:prstGeom prst="rect">
              <a:avLst/>
            </a:prstGeom>
          </p:spPr>
          <p:txBody>
            <a:bodyPr anchor="t" rtlCol="false" tIns="0" lIns="0" bIns="0" rIns="0">
              <a:spAutoFit/>
            </a:bodyPr>
            <a:lstStyle/>
            <a:p>
              <a:pPr>
                <a:lnSpc>
                  <a:spcPts val="3299"/>
                </a:lnSpc>
              </a:pPr>
              <a:r>
                <a:rPr lang="en-US" sz="2199">
                  <a:solidFill>
                    <a:srgbClr val="F2EDDB"/>
                  </a:solidFill>
                  <a:latin typeface="Varela Round"/>
                </a:rPr>
                <a:t>Creating a red-black tree with elements 3, 21, 32 and 15</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sp>
        <p:nvSpPr>
          <p:cNvPr name="AutoShape 2" id="2"/>
          <p:cNvSpPr/>
          <p:nvPr/>
        </p:nvSpPr>
        <p:spPr>
          <a:xfrm rot="0">
            <a:off x="1028700" y="2746173"/>
            <a:ext cx="14614227" cy="0"/>
          </a:xfrm>
          <a:prstGeom prst="line">
            <a:avLst/>
          </a:prstGeom>
          <a:ln cap="flat" w="76200">
            <a:solidFill>
              <a:srgbClr val="F2EDDB"/>
            </a:solidFill>
            <a:prstDash val="solid"/>
            <a:headEnd type="none" len="sm" w="sm"/>
            <a:tailEnd type="none" len="sm" w="sm"/>
          </a:ln>
        </p:spPr>
      </p:sp>
      <p:sp>
        <p:nvSpPr>
          <p:cNvPr name="AutoShape 3" id="3"/>
          <p:cNvSpPr/>
          <p:nvPr/>
        </p:nvSpPr>
        <p:spPr>
          <a:xfrm flipV="true">
            <a:off x="1028830" y="9548087"/>
            <a:ext cx="14495772" cy="49292"/>
          </a:xfrm>
          <a:prstGeom prst="line">
            <a:avLst/>
          </a:prstGeom>
          <a:ln cap="flat" w="76200">
            <a:solidFill>
              <a:srgbClr val="F2EDDB"/>
            </a:solidFill>
            <a:prstDash val="solid"/>
            <a:headEnd type="none" len="sm" w="sm"/>
            <a:tailEnd type="none" len="sm" w="sm"/>
          </a:ln>
        </p:spPr>
      </p:sp>
      <p:grpSp>
        <p:nvGrpSpPr>
          <p:cNvPr name="Group 4" id="4"/>
          <p:cNvGrpSpPr/>
          <p:nvPr/>
        </p:nvGrpSpPr>
        <p:grpSpPr>
          <a:xfrm rot="0">
            <a:off x="16192500" y="10137246"/>
            <a:ext cx="2283181" cy="167947"/>
            <a:chOff x="0" y="0"/>
            <a:chExt cx="601332" cy="44233"/>
          </a:xfrm>
        </p:grpSpPr>
        <p:sp>
          <p:nvSpPr>
            <p:cNvPr name="Freeform 5" id="5"/>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2EDDB"/>
            </a:solidFill>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grpSp>
        <p:nvGrpSpPr>
          <p:cNvPr name="Group 7" id="7"/>
          <p:cNvGrpSpPr/>
          <p:nvPr/>
        </p:nvGrpSpPr>
        <p:grpSpPr>
          <a:xfrm rot="0">
            <a:off x="0" y="0"/>
            <a:ext cx="16192500" cy="172508"/>
            <a:chOff x="0" y="0"/>
            <a:chExt cx="4264691" cy="45434"/>
          </a:xfrm>
        </p:grpSpPr>
        <p:sp>
          <p:nvSpPr>
            <p:cNvPr name="Freeform 8" id="8"/>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2EDDB"/>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pic>
        <p:nvPicPr>
          <p:cNvPr name="Picture 10" id="10"/>
          <p:cNvPicPr>
            <a:picLocks noChangeAspect="true"/>
          </p:cNvPicPr>
          <p:nvPr/>
        </p:nvPicPr>
        <p:blipFill>
          <a:blip r:embed="rId2"/>
          <a:srcRect l="0" t="0" r="0" b="0"/>
          <a:stretch>
            <a:fillRect/>
          </a:stretch>
        </p:blipFill>
        <p:spPr>
          <a:xfrm flipH="false" flipV="false" rot="0">
            <a:off x="1028700" y="3348500"/>
            <a:ext cx="8246869" cy="5635360"/>
          </a:xfrm>
          <a:prstGeom prst="rect">
            <a:avLst/>
          </a:prstGeom>
        </p:spPr>
      </p:pic>
      <p:pic>
        <p:nvPicPr>
          <p:cNvPr name="Picture 11" id="11"/>
          <p:cNvPicPr>
            <a:picLocks noChangeAspect="true"/>
          </p:cNvPicPr>
          <p:nvPr/>
        </p:nvPicPr>
        <p:blipFill>
          <a:blip r:embed="rId3"/>
          <a:srcRect l="29227" t="0" r="33089" b="0"/>
          <a:stretch>
            <a:fillRect/>
          </a:stretch>
        </p:blipFill>
        <p:spPr>
          <a:xfrm flipH="false" flipV="false" rot="0">
            <a:off x="9485946" y="3348500"/>
            <a:ext cx="6038785" cy="5635360"/>
          </a:xfrm>
          <a:prstGeom prst="rect">
            <a:avLst/>
          </a:prstGeom>
        </p:spPr>
      </p:pic>
      <p:sp>
        <p:nvSpPr>
          <p:cNvPr name="TextBox 12" id="12"/>
          <p:cNvSpPr txBox="true"/>
          <p:nvPr/>
        </p:nvSpPr>
        <p:spPr>
          <a:xfrm rot="0">
            <a:off x="1028700" y="915458"/>
            <a:ext cx="12246346" cy="573405"/>
          </a:xfrm>
          <a:prstGeom prst="rect">
            <a:avLst/>
          </a:prstGeom>
        </p:spPr>
        <p:txBody>
          <a:bodyPr anchor="t" rtlCol="false" tIns="0" lIns="0" bIns="0" rIns="0">
            <a:spAutoFit/>
          </a:bodyPr>
          <a:lstStyle/>
          <a:p>
            <a:pPr>
              <a:lnSpc>
                <a:spcPts val="4680"/>
              </a:lnSpc>
            </a:pPr>
            <a:r>
              <a:rPr lang="en-US" sz="3600">
                <a:solidFill>
                  <a:srgbClr val="2B46BD"/>
                </a:solidFill>
                <a:latin typeface="Fredoka One"/>
              </a:rPr>
              <a:t>INSERTION EXAMPLE CONTINUED...</a:t>
            </a:r>
          </a:p>
        </p:txBody>
      </p:sp>
      <p:sp>
        <p:nvSpPr>
          <p:cNvPr name="TextBox 13" id="13"/>
          <p:cNvSpPr txBox="true"/>
          <p:nvPr/>
        </p:nvSpPr>
        <p:spPr>
          <a:xfrm rot="0">
            <a:off x="1028700" y="1591733"/>
            <a:ext cx="12246346" cy="382905"/>
          </a:xfrm>
          <a:prstGeom prst="rect">
            <a:avLst/>
          </a:prstGeom>
        </p:spPr>
        <p:txBody>
          <a:bodyPr anchor="t" rtlCol="false" tIns="0" lIns="0" bIns="0" rIns="0">
            <a:spAutoFit/>
          </a:bodyPr>
          <a:lstStyle/>
          <a:p>
            <a:pPr>
              <a:lnSpc>
                <a:spcPts val="3299"/>
              </a:lnSpc>
            </a:pPr>
            <a:r>
              <a:rPr lang="en-US" sz="2199">
                <a:solidFill>
                  <a:srgbClr val="FFFFFF"/>
                </a:solidFill>
                <a:latin typeface="Varela Round"/>
              </a:rPr>
              <a:t>Creating a red-black tree with elements 3, 21, 32 and 15</a:t>
            </a:r>
          </a:p>
        </p:txBody>
      </p:sp>
      <p:sp>
        <p:nvSpPr>
          <p:cNvPr name="TextBox 14" id="14"/>
          <p:cNvSpPr txBox="true"/>
          <p:nvPr/>
        </p:nvSpPr>
        <p:spPr>
          <a:xfrm rot="0">
            <a:off x="13516768" y="8260493"/>
            <a:ext cx="1845063" cy="441991"/>
          </a:xfrm>
          <a:prstGeom prst="rect">
            <a:avLst/>
          </a:prstGeom>
        </p:spPr>
        <p:txBody>
          <a:bodyPr anchor="t" rtlCol="false" tIns="0" lIns="0" bIns="0" rIns="0">
            <a:spAutoFit/>
          </a:bodyPr>
          <a:lstStyle/>
          <a:p>
            <a:pPr>
              <a:lnSpc>
                <a:spcPts val="3506"/>
              </a:lnSpc>
            </a:pPr>
            <a:r>
              <a:rPr lang="en-US" sz="2697">
                <a:solidFill>
                  <a:srgbClr val="2B46BD"/>
                </a:solidFill>
                <a:latin typeface="Varela Round"/>
              </a:rPr>
              <a:t>Final Tree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sp>
        <p:nvSpPr>
          <p:cNvPr name="TextBox 2" id="2"/>
          <p:cNvSpPr txBox="true"/>
          <p:nvPr/>
        </p:nvSpPr>
        <p:spPr>
          <a:xfrm rot="0">
            <a:off x="3101214" y="4533622"/>
            <a:ext cx="6235154" cy="1360170"/>
          </a:xfrm>
          <a:prstGeom prst="rect">
            <a:avLst/>
          </a:prstGeom>
        </p:spPr>
        <p:txBody>
          <a:bodyPr anchor="t" rtlCol="false" tIns="0" lIns="0" bIns="0" rIns="0">
            <a:spAutoFit/>
          </a:bodyPr>
          <a:lstStyle/>
          <a:p>
            <a:pPr algn="r" marL="0" indent="0" lvl="0">
              <a:lnSpc>
                <a:spcPts val="10560"/>
              </a:lnSpc>
            </a:pPr>
            <a:r>
              <a:rPr lang="en-US" sz="9600">
                <a:solidFill>
                  <a:srgbClr val="F2EDDB"/>
                </a:solidFill>
                <a:latin typeface="Fredoka One"/>
              </a:rPr>
              <a:t>DELETION</a:t>
            </a:r>
          </a:p>
        </p:txBody>
      </p:sp>
      <p:sp>
        <p:nvSpPr>
          <p:cNvPr name="TextBox 3" id="3"/>
          <p:cNvSpPr txBox="true"/>
          <p:nvPr/>
        </p:nvSpPr>
        <p:spPr>
          <a:xfrm rot="0">
            <a:off x="10365865" y="2851150"/>
            <a:ext cx="4820921" cy="4556125"/>
          </a:xfrm>
          <a:prstGeom prst="rect">
            <a:avLst/>
          </a:prstGeom>
        </p:spPr>
        <p:txBody>
          <a:bodyPr anchor="t" rtlCol="false" tIns="0" lIns="0" bIns="0" rIns="0">
            <a:spAutoFit/>
          </a:bodyPr>
          <a:lstStyle/>
          <a:p>
            <a:pPr marL="0" indent="0" lvl="0">
              <a:lnSpc>
                <a:spcPts val="4550"/>
              </a:lnSpc>
            </a:pPr>
            <a:r>
              <a:rPr lang="en-US" sz="3500">
                <a:solidFill>
                  <a:srgbClr val="FFFFFF"/>
                </a:solidFill>
                <a:latin typeface="Varela Round"/>
              </a:rPr>
              <a:t>Deletion in a red-black tree is a bit more complicated than insertion. When a node is to be deleted, it can either have no children, one child or two children.</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653104" y="-2041424"/>
            <a:ext cx="4091462" cy="4491625"/>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585185" y="715363"/>
            <a:ext cx="2706594" cy="2751621"/>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4692050">
            <a:off x="17045614" y="2741318"/>
            <a:ext cx="3380152" cy="3455546"/>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313942" y="-1013752"/>
            <a:ext cx="3137559" cy="3458231"/>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504451" y="-1354089"/>
            <a:ext cx="3378271" cy="3322990"/>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359664" y="7750105"/>
            <a:ext cx="2440491" cy="2298499"/>
          </a:xfrm>
          <a:prstGeom prst="rect">
            <a:avLst/>
          </a:prstGeom>
        </p:spPr>
      </p:pic>
      <p:pic>
        <p:nvPicPr>
          <p:cNvPr name="Picture 10" id="1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2841843" y="7314034"/>
            <a:ext cx="4788215" cy="4631509"/>
          </a:xfrm>
          <a:prstGeom prst="rect">
            <a:avLst/>
          </a:prstGeom>
        </p:spPr>
      </p:pic>
      <p:pic>
        <p:nvPicPr>
          <p:cNvPr name="Picture 11" id="11"/>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337690" y="5628024"/>
            <a:ext cx="3372856" cy="3630276"/>
          </a:xfrm>
          <a:prstGeom prst="rect">
            <a:avLst/>
          </a:prstGeom>
        </p:spPr>
      </p:pic>
      <p:pic>
        <p:nvPicPr>
          <p:cNvPr name="Picture 12" id="12"/>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5121374">
            <a:off x="2456715" y="9310573"/>
            <a:ext cx="3443245" cy="4020775"/>
          </a:xfrm>
          <a:prstGeom prst="rect">
            <a:avLst/>
          </a:prstGeom>
        </p:spPr>
      </p:pic>
      <p:pic>
        <p:nvPicPr>
          <p:cNvPr name="Picture 13" id="13"/>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2600013" y="1968902"/>
            <a:ext cx="4277239" cy="415281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bg>
      <p:bgPr>
        <a:solidFill>
          <a:srgbClr val="C42217"/>
        </a:solidFill>
      </p:bgPr>
    </p:bg>
    <p:spTree>
      <p:nvGrpSpPr>
        <p:cNvPr id="1" name=""/>
        <p:cNvGrpSpPr/>
        <p:nvPr/>
      </p:nvGrpSpPr>
      <p:grpSpPr>
        <a:xfrm>
          <a:off x="0" y="0"/>
          <a:ext cx="0" cy="0"/>
          <a:chOff x="0" y="0"/>
          <a:chExt cx="0" cy="0"/>
        </a:xfrm>
      </p:grpSpPr>
      <p:grpSp>
        <p:nvGrpSpPr>
          <p:cNvPr name="Group 2" id="2"/>
          <p:cNvGrpSpPr/>
          <p:nvPr/>
        </p:nvGrpSpPr>
        <p:grpSpPr>
          <a:xfrm rot="0">
            <a:off x="9322720" y="1674900"/>
            <a:ext cx="7325469" cy="6925313"/>
            <a:chOff x="0" y="0"/>
            <a:chExt cx="9767291" cy="9233750"/>
          </a:xfrm>
        </p:grpSpPr>
        <p:sp>
          <p:nvSpPr>
            <p:cNvPr name="TextBox 3" id="3"/>
            <p:cNvSpPr txBox="true"/>
            <p:nvPr/>
          </p:nvSpPr>
          <p:spPr>
            <a:xfrm rot="0">
              <a:off x="0" y="1141754"/>
              <a:ext cx="9767291" cy="8091996"/>
            </a:xfrm>
            <a:prstGeom prst="rect">
              <a:avLst/>
            </a:prstGeom>
          </p:spPr>
          <p:txBody>
            <a:bodyPr anchor="t" rtlCol="false" tIns="0" lIns="0" bIns="0" rIns="0">
              <a:spAutoFit/>
            </a:bodyPr>
            <a:lstStyle/>
            <a:p>
              <a:pPr marL="436388" indent="-218194" lvl="1">
                <a:lnSpc>
                  <a:spcPts val="3031"/>
                </a:lnSpc>
                <a:buFont typeface="Arial"/>
                <a:buChar char="•"/>
              </a:pPr>
              <a:r>
                <a:rPr lang="en-US" sz="2021">
                  <a:solidFill>
                    <a:srgbClr val="FFFFFF"/>
                  </a:solidFill>
                  <a:latin typeface="Varela Round"/>
                </a:rPr>
                <a:t>If the node to be deleted has no children, simply remove it and update the parent node.</a:t>
              </a:r>
            </a:p>
            <a:p>
              <a:pPr marL="436388" indent="-218194" lvl="1">
                <a:lnSpc>
                  <a:spcPts val="3031"/>
                </a:lnSpc>
                <a:buFont typeface="Arial"/>
                <a:buChar char="•"/>
              </a:pPr>
              <a:r>
                <a:rPr lang="en-US" sz="2021">
                  <a:solidFill>
                    <a:srgbClr val="FFFFFF"/>
                  </a:solidFill>
                  <a:latin typeface="Varela Round"/>
                </a:rPr>
                <a:t>If the node to be deleted has only one child, replace the node with its child.</a:t>
              </a:r>
            </a:p>
            <a:p>
              <a:pPr marL="436388" indent="-218194" lvl="1">
                <a:lnSpc>
                  <a:spcPts val="3031"/>
                </a:lnSpc>
                <a:buFont typeface="Arial"/>
                <a:buChar char="•"/>
              </a:pPr>
              <a:r>
                <a:rPr lang="en-US" sz="2021">
                  <a:solidFill>
                    <a:srgbClr val="FFFFFF"/>
                  </a:solidFill>
                  <a:latin typeface="Varela Round"/>
                </a:rPr>
                <a:t>If the node to be deleted has two children, then replace the node with its in-order successor, which is the leftmost node in the right subtree. Then delete the in-order successor node as if it has at most one child.</a:t>
              </a:r>
            </a:p>
            <a:p>
              <a:pPr marL="436388" indent="-218194" lvl="1">
                <a:lnSpc>
                  <a:spcPts val="3031"/>
                </a:lnSpc>
                <a:buFont typeface="Arial"/>
                <a:buChar char="•"/>
              </a:pPr>
              <a:r>
                <a:rPr lang="en-US" sz="2021">
                  <a:solidFill>
                    <a:srgbClr val="FFFFFF"/>
                  </a:solidFill>
                  <a:latin typeface="Varela Round"/>
                </a:rPr>
                <a:t>After the node is deleted, the red-black properties might be violated. To restore these properties, some color changes and rotations are performed on the nodes in the tree. The changes are similar to those performed during insertion, but with different conditions.</a:t>
              </a:r>
            </a:p>
            <a:p>
              <a:pPr marL="436388" indent="-218194" lvl="1">
                <a:lnSpc>
                  <a:spcPts val="3031"/>
                </a:lnSpc>
                <a:buFont typeface="Arial"/>
                <a:buChar char="•"/>
              </a:pPr>
              <a:r>
                <a:rPr lang="en-US" sz="2021">
                  <a:solidFill>
                    <a:srgbClr val="FFFFFF"/>
                  </a:solidFill>
                  <a:latin typeface="Varela Round"/>
                </a:rPr>
                <a:t>The deletion operation in a red-black tree takes O(log n) time on average, making it a good choice for searching and deleting elements in large data sets.</a:t>
              </a:r>
            </a:p>
          </p:txBody>
        </p:sp>
        <p:sp>
          <p:nvSpPr>
            <p:cNvPr name="TextBox 4" id="4"/>
            <p:cNvSpPr txBox="true"/>
            <p:nvPr/>
          </p:nvSpPr>
          <p:spPr>
            <a:xfrm rot="0">
              <a:off x="0" y="-19050"/>
              <a:ext cx="9767291" cy="546523"/>
            </a:xfrm>
            <a:prstGeom prst="rect">
              <a:avLst/>
            </a:prstGeom>
          </p:spPr>
          <p:txBody>
            <a:bodyPr anchor="t" rtlCol="false" tIns="0" lIns="0" bIns="0" rIns="0">
              <a:spAutoFit/>
            </a:bodyPr>
            <a:lstStyle/>
            <a:p>
              <a:pPr algn="l" marL="0" indent="0" lvl="0">
                <a:lnSpc>
                  <a:spcPts val="3380"/>
                </a:lnSpc>
                <a:spcBef>
                  <a:spcPct val="0"/>
                </a:spcBef>
              </a:pPr>
            </a:p>
          </p:txBody>
        </p:sp>
      </p:grpSp>
      <p:sp>
        <p:nvSpPr>
          <p:cNvPr name="TextBox 5" id="5"/>
          <p:cNvSpPr txBox="true"/>
          <p:nvPr/>
        </p:nvSpPr>
        <p:spPr>
          <a:xfrm rot="0">
            <a:off x="1639812" y="3305175"/>
            <a:ext cx="6491853" cy="3667125"/>
          </a:xfrm>
          <a:prstGeom prst="rect">
            <a:avLst/>
          </a:prstGeom>
        </p:spPr>
        <p:txBody>
          <a:bodyPr anchor="t" rtlCol="false" tIns="0" lIns="0" bIns="0" rIns="0">
            <a:spAutoFit/>
          </a:bodyPr>
          <a:lstStyle/>
          <a:p>
            <a:pPr marL="0" indent="0" lvl="0">
              <a:lnSpc>
                <a:spcPts val="9600"/>
              </a:lnSpc>
              <a:spcBef>
                <a:spcPct val="0"/>
              </a:spcBef>
            </a:pPr>
            <a:r>
              <a:rPr lang="en-US" sz="8000">
                <a:solidFill>
                  <a:srgbClr val="FFFFFF"/>
                </a:solidFill>
                <a:latin typeface="Fredoka One"/>
              </a:rPr>
              <a:t>STEPS INVOLVED IN DELETION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513895" y="4156203"/>
            <a:ext cx="7380525" cy="4889598"/>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8179256">
            <a:off x="2965309" y="4794844"/>
            <a:ext cx="3886409" cy="4022157"/>
          </a:xfrm>
          <a:prstGeom prst="rect">
            <a:avLst/>
          </a:prstGeom>
        </p:spPr>
      </p:pic>
      <p:pic>
        <p:nvPicPr>
          <p:cNvPr name="Picture 4" id="4"/>
          <p:cNvPicPr>
            <a:picLocks noChangeAspect="true"/>
          </p:cNvPicPr>
          <p:nvPr/>
        </p:nvPicPr>
        <p:blipFill>
          <a:blip r:embed="rId6"/>
          <a:srcRect l="2523" t="1733" r="0" b="1733"/>
          <a:stretch>
            <a:fillRect/>
          </a:stretch>
        </p:blipFill>
        <p:spPr>
          <a:xfrm flipH="false" flipV="false" rot="0">
            <a:off x="3834923" y="3440962"/>
            <a:ext cx="11088842" cy="3941122"/>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114262" y="1442564"/>
            <a:ext cx="3672056" cy="3996796"/>
          </a:xfrm>
          <a:prstGeom prst="rect">
            <a:avLst/>
          </a:prstGeom>
        </p:spPr>
      </p:pic>
      <p:sp>
        <p:nvSpPr>
          <p:cNvPr name="TextBox 6" id="6"/>
          <p:cNvSpPr txBox="true"/>
          <p:nvPr/>
        </p:nvSpPr>
        <p:spPr>
          <a:xfrm rot="0">
            <a:off x="5373943" y="1345180"/>
            <a:ext cx="7540113" cy="1381125"/>
          </a:xfrm>
          <a:prstGeom prst="rect">
            <a:avLst/>
          </a:prstGeom>
        </p:spPr>
        <p:txBody>
          <a:bodyPr anchor="t" rtlCol="false" tIns="0" lIns="0" bIns="0" rIns="0">
            <a:spAutoFit/>
          </a:bodyPr>
          <a:lstStyle/>
          <a:p>
            <a:pPr algn="ctr" marL="0" indent="0" lvl="0">
              <a:lnSpc>
                <a:spcPts val="10949"/>
              </a:lnSpc>
            </a:pPr>
            <a:r>
              <a:rPr lang="en-US" sz="9124">
                <a:solidFill>
                  <a:srgbClr val="FFFFFF"/>
                </a:solidFill>
                <a:latin typeface="Fredoka One"/>
              </a:rPr>
              <a:t>SIMPLE CASE</a:t>
            </a:r>
          </a:p>
        </p:txBody>
      </p:sp>
      <p:sp>
        <p:nvSpPr>
          <p:cNvPr name="TextBox 7" id="7"/>
          <p:cNvSpPr txBox="true"/>
          <p:nvPr/>
        </p:nvSpPr>
        <p:spPr>
          <a:xfrm rot="0">
            <a:off x="5373943" y="8079013"/>
            <a:ext cx="7540113" cy="1298575"/>
          </a:xfrm>
          <a:prstGeom prst="rect">
            <a:avLst/>
          </a:prstGeom>
        </p:spPr>
        <p:txBody>
          <a:bodyPr anchor="t" rtlCol="false" tIns="0" lIns="0" bIns="0" rIns="0">
            <a:spAutoFit/>
          </a:bodyPr>
          <a:lstStyle/>
          <a:p>
            <a:pPr algn="ctr" marL="0" indent="0" lvl="0">
              <a:lnSpc>
                <a:spcPts val="2600"/>
              </a:lnSpc>
            </a:pPr>
            <a:r>
              <a:rPr lang="en-US" sz="2000">
                <a:solidFill>
                  <a:srgbClr val="FFFFFF"/>
                </a:solidFill>
                <a:latin typeface="Varela Round"/>
              </a:rPr>
              <a:t>Simple Case: If either u or v is red, we mark the replaced child as black (No change in black height). Note that both u and v cannot be red as v is parent of u and two consecutive reds are not allowed in red-black tree.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grpSp>
        <p:nvGrpSpPr>
          <p:cNvPr name="Group 2" id="2"/>
          <p:cNvGrpSpPr/>
          <p:nvPr/>
        </p:nvGrpSpPr>
        <p:grpSpPr>
          <a:xfrm rot="0">
            <a:off x="-187681" y="10119053"/>
            <a:ext cx="2283181" cy="167947"/>
            <a:chOff x="0" y="0"/>
            <a:chExt cx="601332" cy="44233"/>
          </a:xfrm>
        </p:grpSpPr>
        <p:sp>
          <p:nvSpPr>
            <p:cNvPr name="Freeform 3" id="3"/>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EDD947"/>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sp>
        <p:nvSpPr>
          <p:cNvPr name="AutoShape 5" id="5"/>
          <p:cNvSpPr/>
          <p:nvPr/>
        </p:nvSpPr>
        <p:spPr>
          <a:xfrm flipH="true" flipV="true">
            <a:off x="14348649" y="-674692"/>
            <a:ext cx="6077" cy="10961670"/>
          </a:xfrm>
          <a:prstGeom prst="line">
            <a:avLst/>
          </a:prstGeom>
          <a:ln cap="flat" w="76200">
            <a:solidFill>
              <a:srgbClr val="FFFFFF"/>
            </a:solidFill>
            <a:prstDash val="solid"/>
            <a:headEnd type="none" len="sm" w="sm"/>
            <a:tailEnd type="none" len="sm" w="sm"/>
          </a:ln>
        </p:spPr>
      </p:sp>
      <p:grpSp>
        <p:nvGrpSpPr>
          <p:cNvPr name="Group 6" id="6"/>
          <p:cNvGrpSpPr/>
          <p:nvPr/>
        </p:nvGrpSpPr>
        <p:grpSpPr>
          <a:xfrm rot="0">
            <a:off x="2095500" y="0"/>
            <a:ext cx="16192500" cy="172508"/>
            <a:chOff x="0" y="0"/>
            <a:chExt cx="4264691" cy="45434"/>
          </a:xfrm>
        </p:grpSpPr>
        <p:sp>
          <p:nvSpPr>
            <p:cNvPr name="Freeform 7" id="7"/>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EDD947"/>
            </a:solidFill>
          </p:spPr>
        </p:sp>
        <p:sp>
          <p:nvSpPr>
            <p:cNvPr name="TextBox 8" id="8"/>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pic>
        <p:nvPicPr>
          <p:cNvPr name="Picture 9" id="9"/>
          <p:cNvPicPr>
            <a:picLocks noChangeAspect="true"/>
          </p:cNvPicPr>
          <p:nvPr/>
        </p:nvPicPr>
        <p:blipFill>
          <a:blip r:embed="rId2"/>
          <a:srcRect l="0" t="1507" r="0" b="2656"/>
          <a:stretch>
            <a:fillRect/>
          </a:stretch>
        </p:blipFill>
        <p:spPr>
          <a:xfrm flipH="false" flipV="false" rot="0">
            <a:off x="663189" y="4634823"/>
            <a:ext cx="12368257" cy="5108212"/>
          </a:xfrm>
          <a:prstGeom prst="rect">
            <a:avLst/>
          </a:prstGeom>
        </p:spPr>
      </p:pic>
      <p:sp>
        <p:nvSpPr>
          <p:cNvPr name="TextBox 10" id="10"/>
          <p:cNvSpPr txBox="true"/>
          <p:nvPr/>
        </p:nvSpPr>
        <p:spPr>
          <a:xfrm rot="0">
            <a:off x="663189" y="1142004"/>
            <a:ext cx="9169112" cy="777240"/>
          </a:xfrm>
          <a:prstGeom prst="rect">
            <a:avLst/>
          </a:prstGeom>
        </p:spPr>
        <p:txBody>
          <a:bodyPr anchor="t" rtlCol="false" tIns="0" lIns="0" bIns="0" rIns="0">
            <a:spAutoFit/>
          </a:bodyPr>
          <a:lstStyle/>
          <a:p>
            <a:pPr>
              <a:lnSpc>
                <a:spcPts val="6240"/>
              </a:lnSpc>
            </a:pPr>
            <a:r>
              <a:rPr lang="en-US" sz="4800">
                <a:solidFill>
                  <a:srgbClr val="FFFFFF"/>
                </a:solidFill>
                <a:latin typeface="Varela Round"/>
              </a:rPr>
              <a:t>3) If Both u and v are Black.</a:t>
            </a:r>
          </a:p>
        </p:txBody>
      </p:sp>
      <p:sp>
        <p:nvSpPr>
          <p:cNvPr name="TextBox 11" id="11"/>
          <p:cNvSpPr txBox="true"/>
          <p:nvPr/>
        </p:nvSpPr>
        <p:spPr>
          <a:xfrm rot="0">
            <a:off x="663189" y="2118519"/>
            <a:ext cx="12208121" cy="1813560"/>
          </a:xfrm>
          <a:prstGeom prst="rect">
            <a:avLst/>
          </a:prstGeom>
        </p:spPr>
        <p:txBody>
          <a:bodyPr anchor="t" rtlCol="false" tIns="0" lIns="0" bIns="0" rIns="0">
            <a:spAutoFit/>
          </a:bodyPr>
          <a:lstStyle/>
          <a:p>
            <a:pPr>
              <a:lnSpc>
                <a:spcPts val="3600"/>
              </a:lnSpc>
            </a:pPr>
            <a:r>
              <a:rPr lang="en-US" sz="2400">
                <a:solidFill>
                  <a:srgbClr val="FFFFFF"/>
                </a:solidFill>
                <a:latin typeface="Varela Round"/>
              </a:rPr>
              <a:t>3.1</a:t>
            </a:r>
          </a:p>
          <a:p>
            <a:pPr>
              <a:lnSpc>
                <a:spcPts val="3600"/>
              </a:lnSpc>
            </a:pPr>
            <a:r>
              <a:rPr lang="en-US" sz="2400">
                <a:solidFill>
                  <a:srgbClr val="FFFFFF"/>
                </a:solidFill>
                <a:latin typeface="Varela Round"/>
              </a:rPr>
              <a:t>Color u as double black. Now our task reduces to convert this double black to single black. Note that If v is leaf, then u is NULL and color of NULL is considered black. So the deletion of a black leaf also causes a double black.</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0000"/>
          </a:blip>
          <a:srcRect l="28779" t="4492" r="24728" b="4492"/>
          <a:stretch>
            <a:fillRect/>
          </a:stretch>
        </p:blipFill>
        <p:spPr>
          <a:xfrm flipH="false" flipV="false" rot="0">
            <a:off x="0" y="0"/>
            <a:ext cx="9341769" cy="10287000"/>
          </a:xfrm>
          <a:prstGeom prst="rect">
            <a:avLst/>
          </a:prstGeom>
        </p:spPr>
      </p:pic>
      <p:grpSp>
        <p:nvGrpSpPr>
          <p:cNvPr name="Group 3" id="3"/>
          <p:cNvGrpSpPr/>
          <p:nvPr/>
        </p:nvGrpSpPr>
        <p:grpSpPr>
          <a:xfrm rot="0">
            <a:off x="-187681" y="10119053"/>
            <a:ext cx="2283181" cy="167947"/>
            <a:chOff x="0" y="0"/>
            <a:chExt cx="601332" cy="44233"/>
          </a:xfrm>
        </p:grpSpPr>
        <p:sp>
          <p:nvSpPr>
            <p:cNvPr name="Freeform 4" id="4"/>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EDD947"/>
            </a:solidFill>
          </p:spPr>
        </p:sp>
        <p:sp>
          <p:nvSpPr>
            <p:cNvPr name="TextBox 5" id="5"/>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sp>
        <p:nvSpPr>
          <p:cNvPr name="AutoShape 6" id="6"/>
          <p:cNvSpPr/>
          <p:nvPr/>
        </p:nvSpPr>
        <p:spPr>
          <a:xfrm flipH="true" flipV="true">
            <a:off x="9379869" y="-674692"/>
            <a:ext cx="6077" cy="10961670"/>
          </a:xfrm>
          <a:prstGeom prst="line">
            <a:avLst/>
          </a:prstGeom>
          <a:ln cap="flat" w="76200">
            <a:solidFill>
              <a:srgbClr val="FFFFFF"/>
            </a:solidFill>
            <a:prstDash val="solid"/>
            <a:headEnd type="none" len="sm" w="sm"/>
            <a:tailEnd type="none" len="sm" w="sm"/>
          </a:ln>
        </p:spPr>
      </p:sp>
      <p:grpSp>
        <p:nvGrpSpPr>
          <p:cNvPr name="Group 7" id="7"/>
          <p:cNvGrpSpPr/>
          <p:nvPr/>
        </p:nvGrpSpPr>
        <p:grpSpPr>
          <a:xfrm rot="0">
            <a:off x="2095500" y="0"/>
            <a:ext cx="16192500" cy="172508"/>
            <a:chOff x="0" y="0"/>
            <a:chExt cx="4264691" cy="45434"/>
          </a:xfrm>
        </p:grpSpPr>
        <p:sp>
          <p:nvSpPr>
            <p:cNvPr name="Freeform 8" id="8"/>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EDD947"/>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pic>
        <p:nvPicPr>
          <p:cNvPr name="Picture 10" id="10"/>
          <p:cNvPicPr>
            <a:picLocks noChangeAspect="true"/>
          </p:cNvPicPr>
          <p:nvPr/>
        </p:nvPicPr>
        <p:blipFill>
          <a:blip r:embed="rId3"/>
          <a:srcRect l="0" t="0" r="0" b="0"/>
          <a:stretch>
            <a:fillRect/>
          </a:stretch>
        </p:blipFill>
        <p:spPr>
          <a:xfrm flipH="false" flipV="false" rot="0">
            <a:off x="546622" y="2678746"/>
            <a:ext cx="8248525" cy="2464754"/>
          </a:xfrm>
          <a:prstGeom prst="rect">
            <a:avLst/>
          </a:prstGeom>
        </p:spPr>
      </p:pic>
      <p:pic>
        <p:nvPicPr>
          <p:cNvPr name="Picture 11" id="11"/>
          <p:cNvPicPr>
            <a:picLocks noChangeAspect="true"/>
          </p:cNvPicPr>
          <p:nvPr/>
        </p:nvPicPr>
        <p:blipFill>
          <a:blip r:embed="rId4"/>
          <a:srcRect l="0" t="0" r="0" b="0"/>
          <a:stretch>
            <a:fillRect/>
          </a:stretch>
        </p:blipFill>
        <p:spPr>
          <a:xfrm flipH="false" flipV="false" rot="0">
            <a:off x="546622" y="5694600"/>
            <a:ext cx="8144655" cy="3873354"/>
          </a:xfrm>
          <a:prstGeom prst="rect">
            <a:avLst/>
          </a:prstGeom>
        </p:spPr>
      </p:pic>
      <p:sp>
        <p:nvSpPr>
          <p:cNvPr name="TextBox 12" id="12"/>
          <p:cNvSpPr txBox="true"/>
          <p:nvPr/>
        </p:nvSpPr>
        <p:spPr>
          <a:xfrm rot="0">
            <a:off x="663189" y="1142004"/>
            <a:ext cx="9169112" cy="777240"/>
          </a:xfrm>
          <a:prstGeom prst="rect">
            <a:avLst/>
          </a:prstGeom>
        </p:spPr>
        <p:txBody>
          <a:bodyPr anchor="t" rtlCol="false" tIns="0" lIns="0" bIns="0" rIns="0">
            <a:spAutoFit/>
          </a:bodyPr>
          <a:lstStyle/>
          <a:p>
            <a:pPr>
              <a:lnSpc>
                <a:spcPts val="6240"/>
              </a:lnSpc>
            </a:pPr>
            <a:r>
              <a:rPr lang="en-US" sz="4800">
                <a:solidFill>
                  <a:srgbClr val="FFFFFF"/>
                </a:solidFill>
                <a:latin typeface="Varela Round"/>
              </a:rPr>
              <a:t>3.2 a</a:t>
            </a:r>
          </a:p>
        </p:txBody>
      </p:sp>
      <p:sp>
        <p:nvSpPr>
          <p:cNvPr name="TextBox 13" id="13"/>
          <p:cNvSpPr txBox="true"/>
          <p:nvPr/>
        </p:nvSpPr>
        <p:spPr>
          <a:xfrm rot="0">
            <a:off x="9832301" y="2005460"/>
            <a:ext cx="7934260" cy="7596950"/>
          </a:xfrm>
          <a:prstGeom prst="rect">
            <a:avLst/>
          </a:prstGeom>
        </p:spPr>
        <p:txBody>
          <a:bodyPr anchor="t" rtlCol="false" tIns="0" lIns="0" bIns="0" rIns="0">
            <a:spAutoFit/>
          </a:bodyPr>
          <a:lstStyle/>
          <a:p>
            <a:pPr>
              <a:lnSpc>
                <a:spcPts val="3532"/>
              </a:lnSpc>
            </a:pPr>
            <a:r>
              <a:rPr lang="en-US" sz="2355">
                <a:solidFill>
                  <a:srgbClr val="FFFFFF"/>
                </a:solidFill>
                <a:latin typeface="Varela Round"/>
              </a:rPr>
              <a:t>3.2) Do the following while the current node u is double black, and it is not the root. Let the sibling of node be s. </a:t>
            </a:r>
          </a:p>
          <a:p>
            <a:pPr>
              <a:lnSpc>
                <a:spcPts val="3532"/>
              </a:lnSpc>
            </a:pPr>
            <a:r>
              <a:rPr lang="en-US" sz="2355">
                <a:solidFill>
                  <a:srgbClr val="FFFFFF"/>
                </a:solidFill>
                <a:latin typeface="Varela Round"/>
              </a:rPr>
              <a:t>….(a): If sibling s is black and at least one of sibling’s children is red, perform rotation(s). Let the red child of s be r. This case can be divided into four subcases depending upon the positions of s and r.</a:t>
            </a:r>
          </a:p>
          <a:p>
            <a:pPr>
              <a:lnSpc>
                <a:spcPts val="3532"/>
              </a:lnSpc>
            </a:pPr>
            <a:r>
              <a:rPr lang="en-US" sz="2355">
                <a:solidFill>
                  <a:srgbClr val="FFFFFF"/>
                </a:solidFill>
                <a:latin typeface="Varela Round"/>
              </a:rPr>
              <a:t>…………..(i) Left Left Case (s is left child of its parent and r is left child of s or both children of s are red). This is mirror of right right case shown in the below diagram.</a:t>
            </a:r>
          </a:p>
          <a:p>
            <a:pPr>
              <a:lnSpc>
                <a:spcPts val="3532"/>
              </a:lnSpc>
            </a:pPr>
            <a:r>
              <a:rPr lang="en-US" sz="2355">
                <a:solidFill>
                  <a:srgbClr val="FFFFFF"/>
                </a:solidFill>
                <a:latin typeface="Varela Round"/>
              </a:rPr>
              <a:t>…………..(ii) Left Right Case (s is left child of its parent and r is right child). This is mirror of right left case shown in below diagram.</a:t>
            </a:r>
          </a:p>
          <a:p>
            <a:pPr>
              <a:lnSpc>
                <a:spcPts val="3532"/>
              </a:lnSpc>
            </a:pPr>
            <a:r>
              <a:rPr lang="en-US" sz="2355">
                <a:solidFill>
                  <a:srgbClr val="FFFFFF"/>
                </a:solidFill>
                <a:latin typeface="Varela Round"/>
              </a:rPr>
              <a:t>…………..(iii) Right Right Case (s is right child of its parent and r is right child of s or both children of s are red)</a:t>
            </a:r>
          </a:p>
          <a:p>
            <a:pPr>
              <a:lnSpc>
                <a:spcPts val="3532"/>
              </a:lnSpc>
            </a:pPr>
            <a:r>
              <a:rPr lang="en-US" sz="2355">
                <a:solidFill>
                  <a:srgbClr val="FFFFFF"/>
                </a:solidFill>
                <a:latin typeface="Varela Round"/>
              </a:rPr>
              <a:t>…………..(iv) Right Left Case (s is right child of its parent and r is left child of s)</a:t>
            </a:r>
            <a:r>
              <a:rPr lang="en-US" sz="2355">
                <a:solidFill>
                  <a:srgbClr val="FFFFFF"/>
                </a:solidFill>
                <a:latin typeface="Varela Round"/>
              </a:rPr>
              <a:t>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0000"/>
          </a:blip>
          <a:srcRect l="26738" t="4492" r="24728" b="4492"/>
          <a:stretch>
            <a:fillRect/>
          </a:stretch>
        </p:blipFill>
        <p:spPr>
          <a:xfrm flipH="false" flipV="false" rot="0">
            <a:off x="8535965" y="86254"/>
            <a:ext cx="9752035" cy="10287000"/>
          </a:xfrm>
          <a:prstGeom prst="rect">
            <a:avLst/>
          </a:prstGeom>
        </p:spPr>
      </p:pic>
      <p:grpSp>
        <p:nvGrpSpPr>
          <p:cNvPr name="Group 3" id="3"/>
          <p:cNvGrpSpPr/>
          <p:nvPr/>
        </p:nvGrpSpPr>
        <p:grpSpPr>
          <a:xfrm rot="0">
            <a:off x="-187681" y="10119053"/>
            <a:ext cx="2283181" cy="167947"/>
            <a:chOff x="0" y="0"/>
            <a:chExt cx="601332" cy="44233"/>
          </a:xfrm>
        </p:grpSpPr>
        <p:sp>
          <p:nvSpPr>
            <p:cNvPr name="Freeform 4" id="4"/>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2B46BD"/>
            </a:solidFill>
          </p:spPr>
        </p:sp>
        <p:sp>
          <p:nvSpPr>
            <p:cNvPr name="TextBox 5" id="5"/>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sp>
        <p:nvSpPr>
          <p:cNvPr name="AutoShape 6" id="6"/>
          <p:cNvSpPr/>
          <p:nvPr/>
        </p:nvSpPr>
        <p:spPr>
          <a:xfrm flipH="true" flipV="true">
            <a:off x="8574065" y="-588438"/>
            <a:ext cx="6077" cy="10961670"/>
          </a:xfrm>
          <a:prstGeom prst="line">
            <a:avLst/>
          </a:prstGeom>
          <a:ln cap="flat" w="76200">
            <a:solidFill>
              <a:srgbClr val="FFFFFF"/>
            </a:solidFill>
            <a:prstDash val="solid"/>
            <a:headEnd type="none" len="sm" w="sm"/>
            <a:tailEnd type="none" len="sm" w="sm"/>
          </a:ln>
        </p:spPr>
      </p:sp>
      <p:grpSp>
        <p:nvGrpSpPr>
          <p:cNvPr name="Group 7" id="7"/>
          <p:cNvGrpSpPr/>
          <p:nvPr/>
        </p:nvGrpSpPr>
        <p:grpSpPr>
          <a:xfrm rot="0">
            <a:off x="2095500" y="0"/>
            <a:ext cx="16192500" cy="172508"/>
            <a:chOff x="0" y="0"/>
            <a:chExt cx="4264691" cy="45434"/>
          </a:xfrm>
        </p:grpSpPr>
        <p:sp>
          <p:nvSpPr>
            <p:cNvPr name="Freeform 8" id="8"/>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2B46BD"/>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pic>
        <p:nvPicPr>
          <p:cNvPr name="Picture 10" id="10"/>
          <p:cNvPicPr>
            <a:picLocks noChangeAspect="true"/>
          </p:cNvPicPr>
          <p:nvPr/>
        </p:nvPicPr>
        <p:blipFill>
          <a:blip r:embed="rId3"/>
          <a:srcRect l="0" t="6278" r="0" b="3220"/>
          <a:stretch>
            <a:fillRect/>
          </a:stretch>
        </p:blipFill>
        <p:spPr>
          <a:xfrm flipH="false" flipV="false" rot="0">
            <a:off x="9144000" y="1152525"/>
            <a:ext cx="8213723" cy="3147130"/>
          </a:xfrm>
          <a:prstGeom prst="rect">
            <a:avLst/>
          </a:prstGeom>
        </p:spPr>
      </p:pic>
      <p:pic>
        <p:nvPicPr>
          <p:cNvPr name="Picture 11" id="11"/>
          <p:cNvPicPr>
            <a:picLocks noChangeAspect="true"/>
          </p:cNvPicPr>
          <p:nvPr/>
        </p:nvPicPr>
        <p:blipFill>
          <a:blip r:embed="rId4"/>
          <a:srcRect l="0" t="0" r="0" b="0"/>
          <a:stretch>
            <a:fillRect/>
          </a:stretch>
        </p:blipFill>
        <p:spPr>
          <a:xfrm flipH="false" flipV="false" rot="0">
            <a:off x="9144000" y="4423480"/>
            <a:ext cx="8238835" cy="5664199"/>
          </a:xfrm>
          <a:prstGeom prst="rect">
            <a:avLst/>
          </a:prstGeom>
        </p:spPr>
      </p:pic>
      <p:sp>
        <p:nvSpPr>
          <p:cNvPr name="TextBox 12" id="12"/>
          <p:cNvSpPr txBox="true"/>
          <p:nvPr/>
        </p:nvSpPr>
        <p:spPr>
          <a:xfrm rot="0">
            <a:off x="9118888" y="251460"/>
            <a:ext cx="9169112" cy="777240"/>
          </a:xfrm>
          <a:prstGeom prst="rect">
            <a:avLst/>
          </a:prstGeom>
        </p:spPr>
        <p:txBody>
          <a:bodyPr anchor="t" rtlCol="false" tIns="0" lIns="0" bIns="0" rIns="0">
            <a:spAutoFit/>
          </a:bodyPr>
          <a:lstStyle/>
          <a:p>
            <a:pPr>
              <a:lnSpc>
                <a:spcPts val="6240"/>
              </a:lnSpc>
            </a:pPr>
            <a:r>
              <a:rPr lang="en-US" sz="4800">
                <a:solidFill>
                  <a:srgbClr val="FFFFFF"/>
                </a:solidFill>
                <a:latin typeface="Varela Round"/>
              </a:rPr>
              <a:t>3.2 b and 3.2 c</a:t>
            </a:r>
          </a:p>
        </p:txBody>
      </p:sp>
      <p:sp>
        <p:nvSpPr>
          <p:cNvPr name="TextBox 13" id="13"/>
          <p:cNvSpPr txBox="true"/>
          <p:nvPr/>
        </p:nvSpPr>
        <p:spPr>
          <a:xfrm rot="0">
            <a:off x="350591" y="330094"/>
            <a:ext cx="7934260" cy="10043160"/>
          </a:xfrm>
          <a:prstGeom prst="rect">
            <a:avLst/>
          </a:prstGeom>
        </p:spPr>
        <p:txBody>
          <a:bodyPr anchor="t" rtlCol="false" tIns="0" lIns="0" bIns="0" rIns="0">
            <a:spAutoFit/>
          </a:bodyPr>
          <a:lstStyle/>
          <a:p>
            <a:pPr>
              <a:lnSpc>
                <a:spcPts val="3600"/>
              </a:lnSpc>
            </a:pPr>
            <a:r>
              <a:rPr lang="en-US" sz="2400">
                <a:solidFill>
                  <a:srgbClr val="FFFFFF"/>
                </a:solidFill>
                <a:latin typeface="Varela Round"/>
              </a:rPr>
              <a:t>3.2) Do the following while the current node u is double black, and it is not the root. Let the sibling of node be s. </a:t>
            </a:r>
          </a:p>
          <a:p>
            <a:pPr>
              <a:lnSpc>
                <a:spcPts val="3600"/>
              </a:lnSpc>
            </a:pPr>
            <a:r>
              <a:rPr lang="en-US" sz="2400">
                <a:solidFill>
                  <a:srgbClr val="FFFFFF"/>
                </a:solidFill>
                <a:latin typeface="Varela Round"/>
              </a:rPr>
              <a:t>…..(b): If sibling is black and its both children are black, perform recoloring, and recur for the parent if parent is black. </a:t>
            </a:r>
          </a:p>
          <a:p>
            <a:pPr>
              <a:lnSpc>
                <a:spcPts val="3600"/>
              </a:lnSpc>
            </a:pPr>
            <a:r>
              <a:rPr lang="en-US" sz="2400">
                <a:solidFill>
                  <a:srgbClr val="FFFFFF"/>
                </a:solidFill>
                <a:latin typeface="Varela Round"/>
              </a:rPr>
              <a:t>In this case, if parent was red, then we didn’t need to recur for parent, we can simply make it black (red + double black = single black)</a:t>
            </a:r>
          </a:p>
          <a:p>
            <a:pPr>
              <a:lnSpc>
                <a:spcPts val="3600"/>
              </a:lnSpc>
            </a:pPr>
          </a:p>
          <a:p>
            <a:pPr>
              <a:lnSpc>
                <a:spcPts val="3600"/>
              </a:lnSpc>
            </a:pPr>
            <a:r>
              <a:rPr lang="en-US" sz="2400">
                <a:solidFill>
                  <a:srgbClr val="FFFFFF"/>
                </a:solidFill>
                <a:latin typeface="Varela Round"/>
              </a:rPr>
              <a:t>…..(c): If sibling is red, perform a rotation to move old sibling up, recolor the old sibling and parent. The new sibling is always black (See the below diagram). This mainly converts the tree to black sibling case (by rotation) and leads to case (a) or (b). This case can be divided in two subcases. </a:t>
            </a:r>
          </a:p>
          <a:p>
            <a:pPr>
              <a:lnSpc>
                <a:spcPts val="3600"/>
              </a:lnSpc>
            </a:pPr>
            <a:r>
              <a:rPr lang="en-US" sz="2400">
                <a:solidFill>
                  <a:srgbClr val="FFFFFF"/>
                </a:solidFill>
                <a:latin typeface="Varela Round"/>
              </a:rPr>
              <a:t>…………..(i) Left Case (s is left child of its parent). This is mirror of right right case shown in below diagram. We right rotate the parent p. </a:t>
            </a:r>
          </a:p>
          <a:p>
            <a:pPr>
              <a:lnSpc>
                <a:spcPts val="3600"/>
              </a:lnSpc>
            </a:pPr>
            <a:r>
              <a:rPr lang="en-US" sz="2400">
                <a:solidFill>
                  <a:srgbClr val="FFFFFF"/>
                </a:solidFill>
                <a:latin typeface="Varela Round"/>
              </a:rPr>
              <a:t>…………..(ii) Right Case (s is right child of its parent). We left rotate the parent p. </a:t>
            </a:r>
          </a:p>
          <a:p>
            <a:pPr>
              <a:lnSpc>
                <a:spcPts val="3600"/>
              </a:lnSpc>
            </a:pPr>
            <a:r>
              <a:rPr lang="en-US" sz="2400">
                <a:solidFill>
                  <a:srgbClr val="FFFFFF"/>
                </a:solidFill>
                <a:latin typeface="Varela Round"/>
              </a:rPr>
              <a: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sp>
        <p:nvSpPr>
          <p:cNvPr name="TextBox 2" id="2"/>
          <p:cNvSpPr txBox="true"/>
          <p:nvPr/>
        </p:nvSpPr>
        <p:spPr>
          <a:xfrm rot="0">
            <a:off x="3101214" y="4533622"/>
            <a:ext cx="6235154" cy="1360170"/>
          </a:xfrm>
          <a:prstGeom prst="rect">
            <a:avLst/>
          </a:prstGeom>
        </p:spPr>
        <p:txBody>
          <a:bodyPr anchor="t" rtlCol="false" tIns="0" lIns="0" bIns="0" rIns="0">
            <a:spAutoFit/>
          </a:bodyPr>
          <a:lstStyle/>
          <a:p>
            <a:pPr algn="r" marL="0" indent="0" lvl="0">
              <a:lnSpc>
                <a:spcPts val="10560"/>
              </a:lnSpc>
            </a:pPr>
            <a:r>
              <a:rPr lang="en-US" sz="9600">
                <a:solidFill>
                  <a:srgbClr val="FFFFFF"/>
                </a:solidFill>
                <a:latin typeface="Fredoka One"/>
              </a:rPr>
              <a:t>3.3</a:t>
            </a:r>
          </a:p>
        </p:txBody>
      </p:sp>
      <p:sp>
        <p:nvSpPr>
          <p:cNvPr name="TextBox 3" id="3"/>
          <p:cNvSpPr txBox="true"/>
          <p:nvPr/>
        </p:nvSpPr>
        <p:spPr>
          <a:xfrm rot="0">
            <a:off x="10365865" y="3708400"/>
            <a:ext cx="4820921" cy="2841625"/>
          </a:xfrm>
          <a:prstGeom prst="rect">
            <a:avLst/>
          </a:prstGeom>
        </p:spPr>
        <p:txBody>
          <a:bodyPr anchor="t" rtlCol="false" tIns="0" lIns="0" bIns="0" rIns="0">
            <a:spAutoFit/>
          </a:bodyPr>
          <a:lstStyle/>
          <a:p>
            <a:pPr marL="0" indent="0" lvl="0">
              <a:lnSpc>
                <a:spcPts val="4550"/>
              </a:lnSpc>
            </a:pPr>
            <a:r>
              <a:rPr lang="en-US" sz="3500">
                <a:solidFill>
                  <a:srgbClr val="FFFFFF"/>
                </a:solidFill>
                <a:latin typeface="Varela Round"/>
              </a:rPr>
              <a:t>If u is the root, make it single black and return (Black height of the complete tree reduces by 1).</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653104" y="-2041424"/>
            <a:ext cx="4091462" cy="4491625"/>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585185" y="715363"/>
            <a:ext cx="2706594" cy="2751621"/>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4692050">
            <a:off x="17045614" y="2741318"/>
            <a:ext cx="3380152" cy="3455546"/>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313942" y="-1013752"/>
            <a:ext cx="3137559" cy="3458231"/>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504451" y="-1354089"/>
            <a:ext cx="3378271" cy="3322990"/>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359664" y="7750105"/>
            <a:ext cx="2440491" cy="2298499"/>
          </a:xfrm>
          <a:prstGeom prst="rect">
            <a:avLst/>
          </a:prstGeom>
        </p:spPr>
      </p:pic>
      <p:pic>
        <p:nvPicPr>
          <p:cNvPr name="Picture 10" id="1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2841843" y="7314034"/>
            <a:ext cx="4788215" cy="4631509"/>
          </a:xfrm>
          <a:prstGeom prst="rect">
            <a:avLst/>
          </a:prstGeom>
        </p:spPr>
      </p:pic>
      <p:pic>
        <p:nvPicPr>
          <p:cNvPr name="Picture 11" id="11"/>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337690" y="5628024"/>
            <a:ext cx="3372856" cy="3630276"/>
          </a:xfrm>
          <a:prstGeom prst="rect">
            <a:avLst/>
          </a:prstGeom>
        </p:spPr>
      </p:pic>
      <p:pic>
        <p:nvPicPr>
          <p:cNvPr name="Picture 12" id="12"/>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5121374">
            <a:off x="2456715" y="9310573"/>
            <a:ext cx="3443245" cy="4020775"/>
          </a:xfrm>
          <a:prstGeom prst="rect">
            <a:avLst/>
          </a:prstGeom>
        </p:spPr>
      </p:pic>
      <p:pic>
        <p:nvPicPr>
          <p:cNvPr name="Picture 13" id="13"/>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2600013" y="1968902"/>
            <a:ext cx="4277239" cy="415281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bg>
      <p:bgPr>
        <a:solidFill>
          <a:srgbClr val="C42217"/>
        </a:solidFill>
      </p:bgPr>
    </p:bg>
    <p:spTree>
      <p:nvGrpSpPr>
        <p:cNvPr id="1" name=""/>
        <p:cNvGrpSpPr/>
        <p:nvPr/>
      </p:nvGrpSpPr>
      <p:grpSpPr>
        <a:xfrm>
          <a:off x="0" y="0"/>
          <a:ext cx="0" cy="0"/>
          <a:chOff x="0" y="0"/>
          <a:chExt cx="0" cy="0"/>
        </a:xfrm>
      </p:grpSpPr>
      <p:sp>
        <p:nvSpPr>
          <p:cNvPr name="AutoShape 2" id="2"/>
          <p:cNvSpPr/>
          <p:nvPr/>
        </p:nvSpPr>
        <p:spPr>
          <a:xfrm rot="-5400000">
            <a:off x="-1657588" y="7461647"/>
            <a:ext cx="5574506" cy="0"/>
          </a:xfrm>
          <a:prstGeom prst="line">
            <a:avLst/>
          </a:prstGeom>
          <a:ln cap="flat" w="76200">
            <a:solidFill>
              <a:srgbClr val="2B46BD"/>
            </a:solidFill>
            <a:prstDash val="solid"/>
            <a:headEnd type="none" len="sm" w="sm"/>
            <a:tailEnd type="none" len="sm" w="sm"/>
          </a:ln>
        </p:spPr>
      </p:sp>
      <p:grpSp>
        <p:nvGrpSpPr>
          <p:cNvPr name="Group 3" id="3"/>
          <p:cNvGrpSpPr/>
          <p:nvPr/>
        </p:nvGrpSpPr>
        <p:grpSpPr>
          <a:xfrm rot="0">
            <a:off x="390049" y="3233261"/>
            <a:ext cx="1479233" cy="1479233"/>
            <a:chOff x="0" y="0"/>
            <a:chExt cx="812800" cy="812800"/>
          </a:xfrm>
        </p:grpSpPr>
        <p:sp>
          <p:nvSpPr>
            <p:cNvPr name="Freeform 4" id="4"/>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6BD"/>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6" id="6"/>
          <p:cNvGrpSpPr/>
          <p:nvPr/>
        </p:nvGrpSpPr>
        <p:grpSpPr>
          <a:xfrm rot="0">
            <a:off x="3811722" y="5099936"/>
            <a:ext cx="1479233" cy="1479233"/>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D7151"/>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9" id="9"/>
          <p:cNvGrpSpPr/>
          <p:nvPr/>
        </p:nvGrpSpPr>
        <p:grpSpPr>
          <a:xfrm rot="0">
            <a:off x="7233394" y="3233261"/>
            <a:ext cx="1479233" cy="1479233"/>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6BD"/>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2" id="12"/>
          <p:cNvGrpSpPr/>
          <p:nvPr/>
        </p:nvGrpSpPr>
        <p:grpSpPr>
          <a:xfrm rot="0">
            <a:off x="14048720" y="3233261"/>
            <a:ext cx="1479233" cy="1479233"/>
            <a:chOff x="0" y="0"/>
            <a:chExt cx="812800" cy="812800"/>
          </a:xfrm>
        </p:grpSpPr>
        <p:sp>
          <p:nvSpPr>
            <p:cNvPr name="Freeform 13" id="1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6BD"/>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5" id="15"/>
          <p:cNvGrpSpPr/>
          <p:nvPr/>
        </p:nvGrpSpPr>
        <p:grpSpPr>
          <a:xfrm rot="0">
            <a:off x="10627048" y="5099936"/>
            <a:ext cx="1479233" cy="1479233"/>
            <a:chOff x="0" y="0"/>
            <a:chExt cx="812800" cy="812800"/>
          </a:xfrm>
        </p:grpSpPr>
        <p:sp>
          <p:nvSpPr>
            <p:cNvPr name="Freeform 16" id="1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6BD"/>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8" id="18"/>
          <p:cNvGrpSpPr/>
          <p:nvPr/>
        </p:nvGrpSpPr>
        <p:grpSpPr>
          <a:xfrm rot="0">
            <a:off x="0" y="0"/>
            <a:ext cx="16192500" cy="172508"/>
            <a:chOff x="0" y="0"/>
            <a:chExt cx="4264691" cy="45434"/>
          </a:xfrm>
        </p:grpSpPr>
        <p:sp>
          <p:nvSpPr>
            <p:cNvPr name="Freeform 19" id="19"/>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2B46BD"/>
            </a:solidFill>
          </p:spPr>
        </p:sp>
        <p:sp>
          <p:nvSpPr>
            <p:cNvPr name="TextBox 20" id="20"/>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grpSp>
        <p:nvGrpSpPr>
          <p:cNvPr name="Group 21" id="21"/>
          <p:cNvGrpSpPr/>
          <p:nvPr/>
        </p:nvGrpSpPr>
        <p:grpSpPr>
          <a:xfrm rot="0">
            <a:off x="1028700" y="772160"/>
            <a:ext cx="12246346" cy="1621155"/>
            <a:chOff x="0" y="0"/>
            <a:chExt cx="16328461" cy="2161540"/>
          </a:xfrm>
        </p:grpSpPr>
        <p:sp>
          <p:nvSpPr>
            <p:cNvPr name="TextBox 22" id="22"/>
            <p:cNvSpPr txBox="true"/>
            <p:nvPr/>
          </p:nvSpPr>
          <p:spPr>
            <a:xfrm rot="0">
              <a:off x="0" y="-28575"/>
              <a:ext cx="16328461" cy="1542415"/>
            </a:xfrm>
            <a:prstGeom prst="rect">
              <a:avLst/>
            </a:prstGeom>
          </p:spPr>
          <p:txBody>
            <a:bodyPr anchor="t" rtlCol="false" tIns="0" lIns="0" bIns="0" rIns="0">
              <a:spAutoFit/>
            </a:bodyPr>
            <a:lstStyle/>
            <a:p>
              <a:pPr>
                <a:lnSpc>
                  <a:spcPts val="4680"/>
                </a:lnSpc>
              </a:pPr>
              <a:r>
                <a:rPr lang="en-US" sz="3600">
                  <a:solidFill>
                    <a:srgbClr val="FFFFFF"/>
                  </a:solidFill>
                  <a:latin typeface="Varela Round"/>
                </a:rPr>
                <a:t>Properties of Red Black Tree:</a:t>
              </a:r>
            </a:p>
            <a:p>
              <a:pPr>
                <a:lnSpc>
                  <a:spcPts val="4680"/>
                </a:lnSpc>
              </a:pPr>
            </a:p>
          </p:txBody>
        </p:sp>
        <p:sp>
          <p:nvSpPr>
            <p:cNvPr name="TextBox 23" id="23"/>
            <p:cNvSpPr txBox="true"/>
            <p:nvPr/>
          </p:nvSpPr>
          <p:spPr>
            <a:xfrm rot="0">
              <a:off x="0" y="1670050"/>
              <a:ext cx="16328461" cy="491490"/>
            </a:xfrm>
            <a:prstGeom prst="rect">
              <a:avLst/>
            </a:prstGeom>
          </p:spPr>
          <p:txBody>
            <a:bodyPr anchor="t" rtlCol="false" tIns="0" lIns="0" bIns="0" rIns="0">
              <a:spAutoFit/>
            </a:bodyPr>
            <a:lstStyle/>
            <a:p>
              <a:pPr>
                <a:lnSpc>
                  <a:spcPts val="3299"/>
                </a:lnSpc>
              </a:pPr>
            </a:p>
          </p:txBody>
        </p:sp>
      </p:grpSp>
      <p:sp>
        <p:nvSpPr>
          <p:cNvPr name="TextBox 24" id="24"/>
          <p:cNvSpPr txBox="true"/>
          <p:nvPr/>
        </p:nvSpPr>
        <p:spPr>
          <a:xfrm rot="0">
            <a:off x="1455606" y="7811068"/>
            <a:ext cx="2676631" cy="382905"/>
          </a:xfrm>
          <a:prstGeom prst="rect">
            <a:avLst/>
          </a:prstGeom>
        </p:spPr>
        <p:txBody>
          <a:bodyPr anchor="t" rtlCol="false" tIns="0" lIns="0" bIns="0" rIns="0">
            <a:spAutoFit/>
          </a:bodyPr>
          <a:lstStyle/>
          <a:p>
            <a:pPr>
              <a:lnSpc>
                <a:spcPts val="3299"/>
              </a:lnSpc>
            </a:pPr>
            <a:r>
              <a:rPr lang="en-US" sz="2199">
                <a:solidFill>
                  <a:srgbClr val="F2EDDB"/>
                </a:solidFill>
                <a:latin typeface="Varela Round"/>
              </a:rPr>
              <a:t>The root is black.</a:t>
            </a:r>
          </a:p>
        </p:txBody>
      </p:sp>
      <p:sp>
        <p:nvSpPr>
          <p:cNvPr name="TextBox 25" id="25"/>
          <p:cNvSpPr txBox="true"/>
          <p:nvPr/>
        </p:nvSpPr>
        <p:spPr>
          <a:xfrm rot="0">
            <a:off x="1455606" y="6550593"/>
            <a:ext cx="2676631" cy="1127125"/>
          </a:xfrm>
          <a:prstGeom prst="rect">
            <a:avLst/>
          </a:prstGeom>
        </p:spPr>
        <p:txBody>
          <a:bodyPr anchor="t" rtlCol="false" tIns="0" lIns="0" bIns="0" rIns="0">
            <a:spAutoFit/>
          </a:bodyPr>
          <a:lstStyle/>
          <a:p>
            <a:pPr>
              <a:lnSpc>
                <a:spcPts val="4549"/>
              </a:lnSpc>
            </a:pPr>
            <a:r>
              <a:rPr lang="en-US" sz="3499">
                <a:solidFill>
                  <a:srgbClr val="FFFFFF"/>
                </a:solidFill>
                <a:latin typeface="Fredoka One"/>
              </a:rPr>
              <a:t>ROOT PROPERTY</a:t>
            </a:r>
          </a:p>
        </p:txBody>
      </p:sp>
      <p:grpSp>
        <p:nvGrpSpPr>
          <p:cNvPr name="Group 26" id="26"/>
          <p:cNvGrpSpPr/>
          <p:nvPr/>
        </p:nvGrpSpPr>
        <p:grpSpPr>
          <a:xfrm rot="0">
            <a:off x="4875188" y="6579168"/>
            <a:ext cx="2678438" cy="2843530"/>
            <a:chOff x="0" y="0"/>
            <a:chExt cx="3571251" cy="3791374"/>
          </a:xfrm>
        </p:grpSpPr>
        <p:sp>
          <p:nvSpPr>
            <p:cNvPr name="TextBox 27" id="27"/>
            <p:cNvSpPr txBox="true"/>
            <p:nvPr/>
          </p:nvSpPr>
          <p:spPr>
            <a:xfrm rot="0">
              <a:off x="0" y="1661584"/>
              <a:ext cx="3571251" cy="2129790"/>
            </a:xfrm>
            <a:prstGeom prst="rect">
              <a:avLst/>
            </a:prstGeom>
          </p:spPr>
          <p:txBody>
            <a:bodyPr anchor="t" rtlCol="false" tIns="0" lIns="0" bIns="0" rIns="0">
              <a:spAutoFit/>
            </a:bodyPr>
            <a:lstStyle/>
            <a:p>
              <a:pPr>
                <a:lnSpc>
                  <a:spcPts val="3299"/>
                </a:lnSpc>
              </a:pPr>
              <a:r>
                <a:rPr lang="en-US" sz="2199">
                  <a:solidFill>
                    <a:srgbClr val="F2EDDB"/>
                  </a:solidFill>
                  <a:latin typeface="Varela Round"/>
                </a:rPr>
                <a:t>Every leaf (Leaf is a NULL child of a node) is black in Red-Black tree.</a:t>
              </a:r>
            </a:p>
          </p:txBody>
        </p:sp>
        <p:sp>
          <p:nvSpPr>
            <p:cNvPr name="TextBox 28" id="28"/>
            <p:cNvSpPr txBox="true"/>
            <p:nvPr/>
          </p:nvSpPr>
          <p:spPr>
            <a:xfrm rot="0">
              <a:off x="2409" y="-28575"/>
              <a:ext cx="3568842" cy="1493309"/>
            </a:xfrm>
            <a:prstGeom prst="rect">
              <a:avLst/>
            </a:prstGeom>
          </p:spPr>
          <p:txBody>
            <a:bodyPr anchor="t" rtlCol="false" tIns="0" lIns="0" bIns="0" rIns="0">
              <a:spAutoFit/>
            </a:bodyPr>
            <a:lstStyle/>
            <a:p>
              <a:pPr>
                <a:lnSpc>
                  <a:spcPts val="4549"/>
                </a:lnSpc>
              </a:pPr>
              <a:r>
                <a:rPr lang="en-US" sz="3499">
                  <a:solidFill>
                    <a:srgbClr val="FFFFFF"/>
                  </a:solidFill>
                  <a:latin typeface="Fredoka One"/>
                </a:rPr>
                <a:t>EXTERNAL PROPERTY</a:t>
              </a:r>
            </a:p>
          </p:txBody>
        </p:sp>
      </p:grpSp>
      <p:grpSp>
        <p:nvGrpSpPr>
          <p:cNvPr name="Group 29" id="29"/>
          <p:cNvGrpSpPr/>
          <p:nvPr/>
        </p:nvGrpSpPr>
        <p:grpSpPr>
          <a:xfrm rot="0">
            <a:off x="8299509" y="6567421"/>
            <a:ext cx="2676631" cy="3253105"/>
            <a:chOff x="0" y="0"/>
            <a:chExt cx="3568842" cy="4337474"/>
          </a:xfrm>
        </p:grpSpPr>
        <p:sp>
          <p:nvSpPr>
            <p:cNvPr name="TextBox 30" id="30"/>
            <p:cNvSpPr txBox="true"/>
            <p:nvPr/>
          </p:nvSpPr>
          <p:spPr>
            <a:xfrm rot="0">
              <a:off x="0" y="1661584"/>
              <a:ext cx="3568842" cy="2675890"/>
            </a:xfrm>
            <a:prstGeom prst="rect">
              <a:avLst/>
            </a:prstGeom>
          </p:spPr>
          <p:txBody>
            <a:bodyPr anchor="t" rtlCol="false" tIns="0" lIns="0" bIns="0" rIns="0">
              <a:spAutoFit/>
            </a:bodyPr>
            <a:lstStyle/>
            <a:p>
              <a:pPr>
                <a:lnSpc>
                  <a:spcPts val="3299"/>
                </a:lnSpc>
              </a:pPr>
              <a:r>
                <a:rPr lang="en-US" sz="2199">
                  <a:solidFill>
                    <a:srgbClr val="F2EDDB"/>
                  </a:solidFill>
                  <a:latin typeface="Varela Round"/>
                </a:rPr>
                <a:t>The children of a red node are black. Hence possible parent of red node is a black node.</a:t>
              </a:r>
            </a:p>
          </p:txBody>
        </p:sp>
        <p:sp>
          <p:nvSpPr>
            <p:cNvPr name="TextBox 31" id="31"/>
            <p:cNvSpPr txBox="true"/>
            <p:nvPr/>
          </p:nvSpPr>
          <p:spPr>
            <a:xfrm rot="0">
              <a:off x="0" y="-28575"/>
              <a:ext cx="3568842" cy="1493309"/>
            </a:xfrm>
            <a:prstGeom prst="rect">
              <a:avLst/>
            </a:prstGeom>
          </p:spPr>
          <p:txBody>
            <a:bodyPr anchor="t" rtlCol="false" tIns="0" lIns="0" bIns="0" rIns="0">
              <a:spAutoFit/>
            </a:bodyPr>
            <a:lstStyle/>
            <a:p>
              <a:pPr>
                <a:lnSpc>
                  <a:spcPts val="4549"/>
                </a:lnSpc>
              </a:pPr>
              <a:r>
                <a:rPr lang="en-US" sz="3499">
                  <a:solidFill>
                    <a:srgbClr val="FFFFFF"/>
                  </a:solidFill>
                  <a:latin typeface="Fredoka One"/>
                </a:rPr>
                <a:t>INTERNAL PROPERTY</a:t>
              </a:r>
            </a:p>
          </p:txBody>
        </p:sp>
      </p:grpSp>
      <p:grpSp>
        <p:nvGrpSpPr>
          <p:cNvPr name="Group 32" id="32"/>
          <p:cNvGrpSpPr/>
          <p:nvPr/>
        </p:nvGrpSpPr>
        <p:grpSpPr>
          <a:xfrm rot="0">
            <a:off x="11768250" y="6579168"/>
            <a:ext cx="2676631" cy="2433955"/>
            <a:chOff x="0" y="0"/>
            <a:chExt cx="3568842" cy="3245274"/>
          </a:xfrm>
        </p:grpSpPr>
        <p:sp>
          <p:nvSpPr>
            <p:cNvPr name="TextBox 33" id="33"/>
            <p:cNvSpPr txBox="true"/>
            <p:nvPr/>
          </p:nvSpPr>
          <p:spPr>
            <a:xfrm rot="0">
              <a:off x="0" y="1661584"/>
              <a:ext cx="3568842" cy="1583690"/>
            </a:xfrm>
            <a:prstGeom prst="rect">
              <a:avLst/>
            </a:prstGeom>
          </p:spPr>
          <p:txBody>
            <a:bodyPr anchor="t" rtlCol="false" tIns="0" lIns="0" bIns="0" rIns="0">
              <a:spAutoFit/>
            </a:bodyPr>
            <a:lstStyle/>
            <a:p>
              <a:pPr>
                <a:lnSpc>
                  <a:spcPts val="3299"/>
                </a:lnSpc>
              </a:pPr>
              <a:r>
                <a:rPr lang="en-US" sz="2199">
                  <a:solidFill>
                    <a:srgbClr val="F2EDDB"/>
                  </a:solidFill>
                  <a:latin typeface="Varela Round"/>
                </a:rPr>
                <a:t>All the leaves have the same black depth.</a:t>
              </a:r>
            </a:p>
          </p:txBody>
        </p:sp>
        <p:sp>
          <p:nvSpPr>
            <p:cNvPr name="TextBox 34" id="34"/>
            <p:cNvSpPr txBox="true"/>
            <p:nvPr/>
          </p:nvSpPr>
          <p:spPr>
            <a:xfrm rot="0">
              <a:off x="0" y="-28575"/>
              <a:ext cx="3568842" cy="1493309"/>
            </a:xfrm>
            <a:prstGeom prst="rect">
              <a:avLst/>
            </a:prstGeom>
          </p:spPr>
          <p:txBody>
            <a:bodyPr anchor="t" rtlCol="false" tIns="0" lIns="0" bIns="0" rIns="0">
              <a:spAutoFit/>
            </a:bodyPr>
            <a:lstStyle/>
            <a:p>
              <a:pPr>
                <a:lnSpc>
                  <a:spcPts val="4549"/>
                </a:lnSpc>
              </a:pPr>
              <a:r>
                <a:rPr lang="en-US" sz="3499">
                  <a:solidFill>
                    <a:srgbClr val="FFFFFF"/>
                  </a:solidFill>
                  <a:latin typeface="Fredoka One"/>
                </a:rPr>
                <a:t>DEPTH PROPERTY</a:t>
              </a:r>
            </a:p>
          </p:txBody>
        </p:sp>
      </p:grpSp>
      <p:grpSp>
        <p:nvGrpSpPr>
          <p:cNvPr name="Group 35" id="35"/>
          <p:cNvGrpSpPr/>
          <p:nvPr/>
        </p:nvGrpSpPr>
        <p:grpSpPr>
          <a:xfrm rot="0">
            <a:off x="15151078" y="6567421"/>
            <a:ext cx="2676631" cy="3662680"/>
            <a:chOff x="0" y="0"/>
            <a:chExt cx="3568842" cy="4883574"/>
          </a:xfrm>
        </p:grpSpPr>
        <p:sp>
          <p:nvSpPr>
            <p:cNvPr name="TextBox 36" id="36"/>
            <p:cNvSpPr txBox="true"/>
            <p:nvPr/>
          </p:nvSpPr>
          <p:spPr>
            <a:xfrm rot="0">
              <a:off x="0" y="1661584"/>
              <a:ext cx="3568842" cy="3221990"/>
            </a:xfrm>
            <a:prstGeom prst="rect">
              <a:avLst/>
            </a:prstGeom>
          </p:spPr>
          <p:txBody>
            <a:bodyPr anchor="t" rtlCol="false" tIns="0" lIns="0" bIns="0" rIns="0">
              <a:spAutoFit/>
            </a:bodyPr>
            <a:lstStyle/>
            <a:p>
              <a:pPr>
                <a:lnSpc>
                  <a:spcPts val="3299"/>
                </a:lnSpc>
              </a:pPr>
              <a:r>
                <a:rPr lang="en-US" sz="2199">
                  <a:solidFill>
                    <a:srgbClr val="F2EDDB"/>
                  </a:solidFill>
                  <a:latin typeface="Varela Round"/>
                </a:rPr>
                <a:t>Every simple path from root to descendant leaf node contains same number of black nodes. </a:t>
              </a:r>
            </a:p>
          </p:txBody>
        </p:sp>
        <p:sp>
          <p:nvSpPr>
            <p:cNvPr name="TextBox 37" id="37"/>
            <p:cNvSpPr txBox="true"/>
            <p:nvPr/>
          </p:nvSpPr>
          <p:spPr>
            <a:xfrm rot="0">
              <a:off x="0" y="-28575"/>
              <a:ext cx="3568842" cy="1493309"/>
            </a:xfrm>
            <a:prstGeom prst="rect">
              <a:avLst/>
            </a:prstGeom>
          </p:spPr>
          <p:txBody>
            <a:bodyPr anchor="t" rtlCol="false" tIns="0" lIns="0" bIns="0" rIns="0">
              <a:spAutoFit/>
            </a:bodyPr>
            <a:lstStyle/>
            <a:p>
              <a:pPr>
                <a:lnSpc>
                  <a:spcPts val="4549"/>
                </a:lnSpc>
              </a:pPr>
              <a:r>
                <a:rPr lang="en-US" sz="3499">
                  <a:solidFill>
                    <a:srgbClr val="FFFFFF"/>
                  </a:solidFill>
                  <a:latin typeface="Fredoka One"/>
                </a:rPr>
                <a:t>PATH PROPERTY</a:t>
              </a:r>
            </a:p>
          </p:txBody>
        </p:sp>
      </p:grpSp>
      <p:sp>
        <p:nvSpPr>
          <p:cNvPr name="AutoShape 38" id="38"/>
          <p:cNvSpPr/>
          <p:nvPr/>
        </p:nvSpPr>
        <p:spPr>
          <a:xfrm rot="-5400000">
            <a:off x="2697422" y="8394984"/>
            <a:ext cx="3707832" cy="0"/>
          </a:xfrm>
          <a:prstGeom prst="line">
            <a:avLst/>
          </a:prstGeom>
          <a:ln cap="flat" w="76200">
            <a:solidFill>
              <a:srgbClr val="1D7151"/>
            </a:solidFill>
            <a:prstDash val="solid"/>
            <a:headEnd type="none" len="sm" w="sm"/>
            <a:tailEnd type="none" len="sm" w="sm"/>
          </a:ln>
        </p:spPr>
      </p:sp>
      <p:sp>
        <p:nvSpPr>
          <p:cNvPr name="AutoShape 39" id="39"/>
          <p:cNvSpPr/>
          <p:nvPr/>
        </p:nvSpPr>
        <p:spPr>
          <a:xfrm rot="-5400000">
            <a:off x="5185758" y="7461647"/>
            <a:ext cx="5574506" cy="0"/>
          </a:xfrm>
          <a:prstGeom prst="line">
            <a:avLst/>
          </a:prstGeom>
          <a:ln cap="flat" w="76200">
            <a:solidFill>
              <a:srgbClr val="2B46BD"/>
            </a:solidFill>
            <a:prstDash val="solid"/>
            <a:headEnd type="none" len="sm" w="sm"/>
            <a:tailEnd type="none" len="sm" w="sm"/>
          </a:ln>
        </p:spPr>
      </p:sp>
      <p:sp>
        <p:nvSpPr>
          <p:cNvPr name="AutoShape 40" id="40"/>
          <p:cNvSpPr/>
          <p:nvPr/>
        </p:nvSpPr>
        <p:spPr>
          <a:xfrm rot="-5435323">
            <a:off x="9531700" y="8394984"/>
            <a:ext cx="3708027" cy="0"/>
          </a:xfrm>
          <a:prstGeom prst="line">
            <a:avLst/>
          </a:prstGeom>
          <a:ln cap="flat" w="76200">
            <a:solidFill>
              <a:srgbClr val="2B46BD"/>
            </a:solidFill>
            <a:prstDash val="solid"/>
            <a:headEnd type="none" len="sm" w="sm"/>
            <a:tailEnd type="none" len="sm" w="sm"/>
          </a:ln>
        </p:spPr>
      </p:sp>
      <p:sp>
        <p:nvSpPr>
          <p:cNvPr name="AutoShape 41" id="41"/>
          <p:cNvSpPr/>
          <p:nvPr/>
        </p:nvSpPr>
        <p:spPr>
          <a:xfrm>
            <a:off x="12034730" y="7461843"/>
            <a:ext cx="5574125" cy="76200"/>
          </a:xfrm>
          <a:prstGeom prst="line">
            <a:avLst/>
          </a:prstGeom>
          <a:ln cap="flat" w="76200">
            <a:solidFill>
              <a:srgbClr val="2B46BD"/>
            </a:solidFill>
            <a:prstDash val="solid"/>
            <a:headEnd type="none" len="sm" w="sm"/>
            <a:tailEnd type="none" len="sm" w="sm"/>
          </a:ln>
        </p:spPr>
      </p:sp>
      <p:sp>
        <p:nvSpPr>
          <p:cNvPr name="TextBox 42" id="42"/>
          <p:cNvSpPr txBox="true"/>
          <p:nvPr/>
        </p:nvSpPr>
        <p:spPr>
          <a:xfrm rot="0">
            <a:off x="1004014" y="3761757"/>
            <a:ext cx="251301" cy="539115"/>
          </a:xfrm>
          <a:prstGeom prst="rect">
            <a:avLst/>
          </a:prstGeom>
        </p:spPr>
        <p:txBody>
          <a:bodyPr anchor="t" rtlCol="false" tIns="0" lIns="0" bIns="0" rIns="0">
            <a:spAutoFit/>
          </a:bodyPr>
          <a:lstStyle/>
          <a:p>
            <a:pPr algn="ctr">
              <a:lnSpc>
                <a:spcPts val="4409"/>
              </a:lnSpc>
            </a:pPr>
            <a:r>
              <a:rPr lang="en-US" sz="3150">
                <a:solidFill>
                  <a:srgbClr val="F2EDDB"/>
                </a:solidFill>
                <a:latin typeface="Varela Round"/>
              </a:rPr>
              <a:t>1</a:t>
            </a:r>
          </a:p>
        </p:txBody>
      </p:sp>
      <p:sp>
        <p:nvSpPr>
          <p:cNvPr name="TextBox 43" id="43"/>
          <p:cNvSpPr txBox="true"/>
          <p:nvPr/>
        </p:nvSpPr>
        <p:spPr>
          <a:xfrm rot="0">
            <a:off x="4425687" y="5536657"/>
            <a:ext cx="251301" cy="539115"/>
          </a:xfrm>
          <a:prstGeom prst="rect">
            <a:avLst/>
          </a:prstGeom>
        </p:spPr>
        <p:txBody>
          <a:bodyPr anchor="t" rtlCol="false" tIns="0" lIns="0" bIns="0" rIns="0">
            <a:spAutoFit/>
          </a:bodyPr>
          <a:lstStyle/>
          <a:p>
            <a:pPr algn="ctr">
              <a:lnSpc>
                <a:spcPts val="4409"/>
              </a:lnSpc>
            </a:pPr>
            <a:r>
              <a:rPr lang="en-US" sz="3150">
                <a:solidFill>
                  <a:srgbClr val="F2EDDB"/>
                </a:solidFill>
                <a:latin typeface="Varela Round"/>
              </a:rPr>
              <a:t>2</a:t>
            </a:r>
          </a:p>
        </p:txBody>
      </p:sp>
      <p:sp>
        <p:nvSpPr>
          <p:cNvPr name="TextBox 44" id="44"/>
          <p:cNvSpPr txBox="true"/>
          <p:nvPr/>
        </p:nvSpPr>
        <p:spPr>
          <a:xfrm rot="0">
            <a:off x="7847360" y="3661410"/>
            <a:ext cx="251301" cy="539115"/>
          </a:xfrm>
          <a:prstGeom prst="rect">
            <a:avLst/>
          </a:prstGeom>
        </p:spPr>
        <p:txBody>
          <a:bodyPr anchor="t" rtlCol="false" tIns="0" lIns="0" bIns="0" rIns="0">
            <a:spAutoFit/>
          </a:bodyPr>
          <a:lstStyle/>
          <a:p>
            <a:pPr algn="ctr">
              <a:lnSpc>
                <a:spcPts val="4409"/>
              </a:lnSpc>
            </a:pPr>
            <a:r>
              <a:rPr lang="en-US" sz="3150">
                <a:solidFill>
                  <a:srgbClr val="F2EDDB"/>
                </a:solidFill>
                <a:latin typeface="Varela Round"/>
              </a:rPr>
              <a:t>3</a:t>
            </a:r>
          </a:p>
        </p:txBody>
      </p:sp>
      <p:sp>
        <p:nvSpPr>
          <p:cNvPr name="TextBox 45" id="45"/>
          <p:cNvSpPr txBox="true"/>
          <p:nvPr/>
        </p:nvSpPr>
        <p:spPr>
          <a:xfrm rot="0">
            <a:off x="11268581" y="5536657"/>
            <a:ext cx="251301" cy="539115"/>
          </a:xfrm>
          <a:prstGeom prst="rect">
            <a:avLst/>
          </a:prstGeom>
        </p:spPr>
        <p:txBody>
          <a:bodyPr anchor="t" rtlCol="false" tIns="0" lIns="0" bIns="0" rIns="0">
            <a:spAutoFit/>
          </a:bodyPr>
          <a:lstStyle/>
          <a:p>
            <a:pPr algn="ctr">
              <a:lnSpc>
                <a:spcPts val="4409"/>
              </a:lnSpc>
            </a:pPr>
            <a:r>
              <a:rPr lang="en-US" sz="3150">
                <a:solidFill>
                  <a:srgbClr val="F2EDDB"/>
                </a:solidFill>
                <a:latin typeface="Varela Round"/>
              </a:rPr>
              <a:t>4</a:t>
            </a:r>
          </a:p>
        </p:txBody>
      </p:sp>
      <p:sp>
        <p:nvSpPr>
          <p:cNvPr name="TextBox 46" id="46"/>
          <p:cNvSpPr txBox="true"/>
          <p:nvPr/>
        </p:nvSpPr>
        <p:spPr>
          <a:xfrm rot="0">
            <a:off x="14690706" y="3669982"/>
            <a:ext cx="251301" cy="539115"/>
          </a:xfrm>
          <a:prstGeom prst="rect">
            <a:avLst/>
          </a:prstGeom>
        </p:spPr>
        <p:txBody>
          <a:bodyPr anchor="t" rtlCol="false" tIns="0" lIns="0" bIns="0" rIns="0">
            <a:spAutoFit/>
          </a:bodyPr>
          <a:lstStyle/>
          <a:p>
            <a:pPr algn="ctr">
              <a:lnSpc>
                <a:spcPts val="4409"/>
              </a:lnSpc>
            </a:pPr>
            <a:r>
              <a:rPr lang="en-US" sz="3150">
                <a:solidFill>
                  <a:srgbClr val="F2EDDB"/>
                </a:solidFill>
                <a:latin typeface="Varela Round"/>
              </a:rPr>
              <a:t>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0000"/>
          </a:blip>
          <a:srcRect l="28779" t="0" r="28779" b="0"/>
          <a:stretch>
            <a:fillRect/>
          </a:stretch>
        </p:blipFill>
        <p:spPr>
          <a:xfrm flipH="false" flipV="false" rot="0">
            <a:off x="0" y="0"/>
            <a:ext cx="7761484" cy="10287000"/>
          </a:xfrm>
          <a:prstGeom prst="rect">
            <a:avLst/>
          </a:prstGeom>
        </p:spPr>
      </p:pic>
      <p:grpSp>
        <p:nvGrpSpPr>
          <p:cNvPr name="Group 3" id="3"/>
          <p:cNvGrpSpPr/>
          <p:nvPr/>
        </p:nvGrpSpPr>
        <p:grpSpPr>
          <a:xfrm rot="0">
            <a:off x="-187681" y="10119053"/>
            <a:ext cx="2283181" cy="167947"/>
            <a:chOff x="0" y="0"/>
            <a:chExt cx="601332" cy="44233"/>
          </a:xfrm>
        </p:grpSpPr>
        <p:sp>
          <p:nvSpPr>
            <p:cNvPr name="Freeform 4" id="4"/>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FFFFF"/>
            </a:solidFill>
          </p:spPr>
        </p:sp>
        <p:sp>
          <p:nvSpPr>
            <p:cNvPr name="TextBox 5" id="5"/>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sp>
        <p:nvSpPr>
          <p:cNvPr name="AutoShape 6" id="6"/>
          <p:cNvSpPr/>
          <p:nvPr/>
        </p:nvSpPr>
        <p:spPr>
          <a:xfrm flipV="true">
            <a:off x="7755406" y="-674670"/>
            <a:ext cx="0" cy="7836419"/>
          </a:xfrm>
          <a:prstGeom prst="line">
            <a:avLst/>
          </a:prstGeom>
          <a:ln cap="flat" w="76200">
            <a:solidFill>
              <a:srgbClr val="EDD947"/>
            </a:solidFill>
            <a:prstDash val="solid"/>
            <a:headEnd type="none" len="sm" w="sm"/>
            <a:tailEnd type="none" len="sm" w="sm"/>
          </a:ln>
        </p:spPr>
      </p:sp>
      <p:grpSp>
        <p:nvGrpSpPr>
          <p:cNvPr name="Group 7" id="7"/>
          <p:cNvGrpSpPr/>
          <p:nvPr/>
        </p:nvGrpSpPr>
        <p:grpSpPr>
          <a:xfrm rot="0">
            <a:off x="2095500" y="0"/>
            <a:ext cx="16192500" cy="172508"/>
            <a:chOff x="0" y="0"/>
            <a:chExt cx="4264691" cy="45434"/>
          </a:xfrm>
        </p:grpSpPr>
        <p:sp>
          <p:nvSpPr>
            <p:cNvPr name="Freeform 8" id="8"/>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FFFFF"/>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sp>
        <p:nvSpPr>
          <p:cNvPr name="TextBox 10" id="10"/>
          <p:cNvSpPr txBox="true"/>
          <p:nvPr/>
        </p:nvSpPr>
        <p:spPr>
          <a:xfrm rot="0">
            <a:off x="8747911" y="2131497"/>
            <a:ext cx="3146962" cy="493396"/>
          </a:xfrm>
          <a:prstGeom prst="rect">
            <a:avLst/>
          </a:prstGeom>
        </p:spPr>
        <p:txBody>
          <a:bodyPr anchor="t" rtlCol="false" tIns="0" lIns="0" bIns="0" rIns="0">
            <a:spAutoFit/>
          </a:bodyPr>
          <a:lstStyle/>
          <a:p>
            <a:pPr>
              <a:lnSpc>
                <a:spcPts val="4199"/>
              </a:lnSpc>
            </a:pPr>
            <a:r>
              <a:rPr lang="en-US" sz="2799">
                <a:solidFill>
                  <a:srgbClr val="FFFFFF"/>
                </a:solidFill>
                <a:latin typeface="Varela Round"/>
              </a:rPr>
              <a:t>Search</a:t>
            </a:r>
          </a:p>
        </p:txBody>
      </p:sp>
      <p:sp>
        <p:nvSpPr>
          <p:cNvPr name="TextBox 11" id="11"/>
          <p:cNvSpPr txBox="true"/>
          <p:nvPr/>
        </p:nvSpPr>
        <p:spPr>
          <a:xfrm rot="0">
            <a:off x="13352011" y="2139166"/>
            <a:ext cx="3146962" cy="493396"/>
          </a:xfrm>
          <a:prstGeom prst="rect">
            <a:avLst/>
          </a:prstGeom>
        </p:spPr>
        <p:txBody>
          <a:bodyPr anchor="t" rtlCol="false" tIns="0" lIns="0" bIns="0" rIns="0">
            <a:spAutoFit/>
          </a:bodyPr>
          <a:lstStyle/>
          <a:p>
            <a:pPr>
              <a:lnSpc>
                <a:spcPts val="4199"/>
              </a:lnSpc>
            </a:pPr>
            <a:r>
              <a:rPr lang="en-US" sz="2799">
                <a:solidFill>
                  <a:srgbClr val="FFFFFF"/>
                </a:solidFill>
                <a:latin typeface="Varela Round"/>
              </a:rPr>
              <a:t>O(log n)</a:t>
            </a:r>
          </a:p>
        </p:txBody>
      </p:sp>
      <p:sp>
        <p:nvSpPr>
          <p:cNvPr name="TextBox 12" id="12"/>
          <p:cNvSpPr txBox="true"/>
          <p:nvPr/>
        </p:nvSpPr>
        <p:spPr>
          <a:xfrm rot="0">
            <a:off x="8747911" y="4731920"/>
            <a:ext cx="3146962" cy="493396"/>
          </a:xfrm>
          <a:prstGeom prst="rect">
            <a:avLst/>
          </a:prstGeom>
        </p:spPr>
        <p:txBody>
          <a:bodyPr anchor="t" rtlCol="false" tIns="0" lIns="0" bIns="0" rIns="0">
            <a:spAutoFit/>
          </a:bodyPr>
          <a:lstStyle/>
          <a:p>
            <a:pPr>
              <a:lnSpc>
                <a:spcPts val="4199"/>
              </a:lnSpc>
            </a:pPr>
            <a:r>
              <a:rPr lang="en-US" sz="2799">
                <a:solidFill>
                  <a:srgbClr val="FFFFFF"/>
                </a:solidFill>
                <a:latin typeface="Varela Round"/>
              </a:rPr>
              <a:t>Insert</a:t>
            </a:r>
          </a:p>
        </p:txBody>
      </p:sp>
      <p:sp>
        <p:nvSpPr>
          <p:cNvPr name="TextBox 13" id="13"/>
          <p:cNvSpPr txBox="true"/>
          <p:nvPr/>
        </p:nvSpPr>
        <p:spPr>
          <a:xfrm rot="0">
            <a:off x="13352011" y="4739589"/>
            <a:ext cx="3146962" cy="493396"/>
          </a:xfrm>
          <a:prstGeom prst="rect">
            <a:avLst/>
          </a:prstGeom>
        </p:spPr>
        <p:txBody>
          <a:bodyPr anchor="t" rtlCol="false" tIns="0" lIns="0" bIns="0" rIns="0">
            <a:spAutoFit/>
          </a:bodyPr>
          <a:lstStyle/>
          <a:p>
            <a:pPr>
              <a:lnSpc>
                <a:spcPts val="4199"/>
              </a:lnSpc>
            </a:pPr>
            <a:r>
              <a:rPr lang="en-US" sz="2799">
                <a:solidFill>
                  <a:srgbClr val="FFFFFF"/>
                </a:solidFill>
                <a:latin typeface="Varela Round"/>
              </a:rPr>
              <a:t>O(log n)</a:t>
            </a:r>
          </a:p>
        </p:txBody>
      </p:sp>
      <p:sp>
        <p:nvSpPr>
          <p:cNvPr name="TextBox 14" id="14"/>
          <p:cNvSpPr txBox="true"/>
          <p:nvPr/>
        </p:nvSpPr>
        <p:spPr>
          <a:xfrm rot="0">
            <a:off x="8728412" y="7317005"/>
            <a:ext cx="3146962" cy="493396"/>
          </a:xfrm>
          <a:prstGeom prst="rect">
            <a:avLst/>
          </a:prstGeom>
        </p:spPr>
        <p:txBody>
          <a:bodyPr anchor="t" rtlCol="false" tIns="0" lIns="0" bIns="0" rIns="0">
            <a:spAutoFit/>
          </a:bodyPr>
          <a:lstStyle/>
          <a:p>
            <a:pPr>
              <a:lnSpc>
                <a:spcPts val="4199"/>
              </a:lnSpc>
            </a:pPr>
            <a:r>
              <a:rPr lang="en-US" sz="2799">
                <a:solidFill>
                  <a:srgbClr val="FFFFFF"/>
                </a:solidFill>
                <a:latin typeface="Varela Round"/>
              </a:rPr>
              <a:t>Delete</a:t>
            </a:r>
          </a:p>
        </p:txBody>
      </p:sp>
      <p:sp>
        <p:nvSpPr>
          <p:cNvPr name="TextBox 15" id="15"/>
          <p:cNvSpPr txBox="true"/>
          <p:nvPr/>
        </p:nvSpPr>
        <p:spPr>
          <a:xfrm rot="0">
            <a:off x="13332511" y="7324674"/>
            <a:ext cx="3146962" cy="493396"/>
          </a:xfrm>
          <a:prstGeom prst="rect">
            <a:avLst/>
          </a:prstGeom>
        </p:spPr>
        <p:txBody>
          <a:bodyPr anchor="t" rtlCol="false" tIns="0" lIns="0" bIns="0" rIns="0">
            <a:spAutoFit/>
          </a:bodyPr>
          <a:lstStyle/>
          <a:p>
            <a:pPr>
              <a:lnSpc>
                <a:spcPts val="4199"/>
              </a:lnSpc>
            </a:pPr>
            <a:r>
              <a:rPr lang="en-US" sz="2799">
                <a:solidFill>
                  <a:srgbClr val="FFFFFF"/>
                </a:solidFill>
                <a:latin typeface="Varela Round"/>
              </a:rPr>
              <a:t>O(log n)</a:t>
            </a:r>
          </a:p>
        </p:txBody>
      </p:sp>
      <p:sp>
        <p:nvSpPr>
          <p:cNvPr name="TextBox 16" id="16"/>
          <p:cNvSpPr txBox="true"/>
          <p:nvPr/>
        </p:nvSpPr>
        <p:spPr>
          <a:xfrm rot="0">
            <a:off x="663189" y="1142004"/>
            <a:ext cx="6099712" cy="1567815"/>
          </a:xfrm>
          <a:prstGeom prst="rect">
            <a:avLst/>
          </a:prstGeom>
        </p:spPr>
        <p:txBody>
          <a:bodyPr anchor="t" rtlCol="false" tIns="0" lIns="0" bIns="0" rIns="0">
            <a:spAutoFit/>
          </a:bodyPr>
          <a:lstStyle/>
          <a:p>
            <a:pPr>
              <a:lnSpc>
                <a:spcPts val="6240"/>
              </a:lnSpc>
            </a:pPr>
            <a:r>
              <a:rPr lang="en-US" sz="4800">
                <a:solidFill>
                  <a:srgbClr val="EDD947"/>
                </a:solidFill>
                <a:latin typeface="Fredoka One"/>
              </a:rPr>
              <a:t>WHY RED BLACK TREES?</a:t>
            </a:r>
          </a:p>
        </p:txBody>
      </p:sp>
      <p:sp>
        <p:nvSpPr>
          <p:cNvPr name="TextBox 17" id="17"/>
          <p:cNvSpPr txBox="true"/>
          <p:nvPr/>
        </p:nvSpPr>
        <p:spPr>
          <a:xfrm rot="0">
            <a:off x="663189" y="2939051"/>
            <a:ext cx="6099712" cy="5471160"/>
          </a:xfrm>
          <a:prstGeom prst="rect">
            <a:avLst/>
          </a:prstGeom>
        </p:spPr>
        <p:txBody>
          <a:bodyPr anchor="t" rtlCol="false" tIns="0" lIns="0" bIns="0" rIns="0">
            <a:spAutoFit/>
          </a:bodyPr>
          <a:lstStyle/>
          <a:p>
            <a:pPr>
              <a:lnSpc>
                <a:spcPts val="3600"/>
              </a:lnSpc>
            </a:pPr>
            <a:r>
              <a:rPr lang="en-US" sz="2400">
                <a:solidFill>
                  <a:srgbClr val="FFFFFF"/>
                </a:solidFill>
                <a:latin typeface="Varela Round"/>
              </a:rPr>
              <a:t>Most of the BST operations (e.g., search, max, min, insert, delete.. etc) take O(h) time where h is the height of the BST. The cost of these operations may become O(n) for a skewed Binary tree. If we make sure that the height of the tree remains O(log n) after every insertion and deletion, then we can guarantee an upper bound of O(log n) for all these operations. The height of a Red-Black tree is always O(log n) where n is the number of nodes in the tree. </a:t>
            </a:r>
          </a:p>
        </p:txBody>
      </p:sp>
      <p:grpSp>
        <p:nvGrpSpPr>
          <p:cNvPr name="Group 18" id="18"/>
          <p:cNvGrpSpPr/>
          <p:nvPr/>
        </p:nvGrpSpPr>
        <p:grpSpPr>
          <a:xfrm rot="0">
            <a:off x="7315351" y="1995071"/>
            <a:ext cx="880110" cy="880110"/>
            <a:chOff x="0" y="0"/>
            <a:chExt cx="812800" cy="812800"/>
          </a:xfrm>
        </p:grpSpPr>
        <p:sp>
          <p:nvSpPr>
            <p:cNvPr name="Freeform 19" id="19"/>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6BD"/>
            </a:solidFill>
          </p:spPr>
        </p:sp>
        <p:sp>
          <p:nvSpPr>
            <p:cNvPr name="TextBox 20" id="20"/>
            <p:cNvSpPr txBox="true"/>
            <p:nvPr/>
          </p:nvSpPr>
          <p:spPr>
            <a:xfrm>
              <a:off x="76200" y="-19050"/>
              <a:ext cx="660400" cy="755650"/>
            </a:xfrm>
            <a:prstGeom prst="rect">
              <a:avLst/>
            </a:prstGeom>
          </p:spPr>
          <p:txBody>
            <a:bodyPr anchor="ctr" rtlCol="false" tIns="50800" lIns="50800" bIns="50800" rIns="50800"/>
            <a:lstStyle/>
            <a:p>
              <a:pPr algn="ctr">
                <a:lnSpc>
                  <a:spcPts val="4800"/>
                </a:lnSpc>
              </a:pPr>
              <a:r>
                <a:rPr lang="en-US" sz="3200">
                  <a:solidFill>
                    <a:srgbClr val="FFFFFF"/>
                  </a:solidFill>
                  <a:latin typeface="Varela Round"/>
                </a:rPr>
                <a:t>1</a:t>
              </a:r>
            </a:p>
          </p:txBody>
        </p:sp>
      </p:grpSp>
      <p:grpSp>
        <p:nvGrpSpPr>
          <p:cNvPr name="Group 21" id="21"/>
          <p:cNvGrpSpPr/>
          <p:nvPr/>
        </p:nvGrpSpPr>
        <p:grpSpPr>
          <a:xfrm rot="0">
            <a:off x="7315351" y="4576663"/>
            <a:ext cx="880110" cy="880110"/>
            <a:chOff x="0" y="0"/>
            <a:chExt cx="812800" cy="812800"/>
          </a:xfrm>
        </p:grpSpPr>
        <p:sp>
          <p:nvSpPr>
            <p:cNvPr name="Freeform 22" id="22"/>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6BD"/>
            </a:solidFill>
          </p:spPr>
        </p:sp>
        <p:sp>
          <p:nvSpPr>
            <p:cNvPr name="TextBox 23" id="23"/>
            <p:cNvSpPr txBox="true"/>
            <p:nvPr/>
          </p:nvSpPr>
          <p:spPr>
            <a:xfrm>
              <a:off x="76200" y="-19050"/>
              <a:ext cx="660400" cy="755650"/>
            </a:xfrm>
            <a:prstGeom prst="rect">
              <a:avLst/>
            </a:prstGeom>
          </p:spPr>
          <p:txBody>
            <a:bodyPr anchor="ctr" rtlCol="false" tIns="50800" lIns="50800" bIns="50800" rIns="50800"/>
            <a:lstStyle/>
            <a:p>
              <a:pPr algn="ctr">
                <a:lnSpc>
                  <a:spcPts val="4800"/>
                </a:lnSpc>
              </a:pPr>
              <a:r>
                <a:rPr lang="en-US" sz="3200">
                  <a:solidFill>
                    <a:srgbClr val="FFFFFF"/>
                  </a:solidFill>
                  <a:latin typeface="Varela Round"/>
                </a:rPr>
                <a:t>2</a:t>
              </a:r>
            </a:p>
          </p:txBody>
        </p:sp>
      </p:grpSp>
      <p:grpSp>
        <p:nvGrpSpPr>
          <p:cNvPr name="Group 24" id="24"/>
          <p:cNvGrpSpPr/>
          <p:nvPr/>
        </p:nvGrpSpPr>
        <p:grpSpPr>
          <a:xfrm rot="0">
            <a:off x="7315351" y="7161748"/>
            <a:ext cx="880110" cy="880110"/>
            <a:chOff x="0" y="0"/>
            <a:chExt cx="812800" cy="812800"/>
          </a:xfrm>
        </p:grpSpPr>
        <p:sp>
          <p:nvSpPr>
            <p:cNvPr name="Freeform 25" id="25"/>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6BD"/>
            </a:solidFill>
          </p:spPr>
        </p:sp>
        <p:sp>
          <p:nvSpPr>
            <p:cNvPr name="TextBox 26" id="26"/>
            <p:cNvSpPr txBox="true"/>
            <p:nvPr/>
          </p:nvSpPr>
          <p:spPr>
            <a:xfrm>
              <a:off x="76200" y="-19050"/>
              <a:ext cx="660400" cy="755650"/>
            </a:xfrm>
            <a:prstGeom prst="rect">
              <a:avLst/>
            </a:prstGeom>
          </p:spPr>
          <p:txBody>
            <a:bodyPr anchor="ctr" rtlCol="false" tIns="50800" lIns="50800" bIns="50800" rIns="50800"/>
            <a:lstStyle/>
            <a:p>
              <a:pPr algn="ctr">
                <a:lnSpc>
                  <a:spcPts val="4800"/>
                </a:lnSpc>
              </a:pPr>
              <a:r>
                <a:rPr lang="en-US" sz="3200">
                  <a:solidFill>
                    <a:srgbClr val="FFFFFF"/>
                  </a:solidFill>
                  <a:latin typeface="Varela Round"/>
                </a:rPr>
                <a:t>3</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grpSp>
        <p:nvGrpSpPr>
          <p:cNvPr name="Group 2" id="2"/>
          <p:cNvGrpSpPr/>
          <p:nvPr/>
        </p:nvGrpSpPr>
        <p:grpSpPr>
          <a:xfrm rot="0">
            <a:off x="16192500" y="10137246"/>
            <a:ext cx="2283181" cy="167947"/>
            <a:chOff x="0" y="0"/>
            <a:chExt cx="601332" cy="44233"/>
          </a:xfrm>
        </p:grpSpPr>
        <p:sp>
          <p:nvSpPr>
            <p:cNvPr name="Freeform 3" id="3"/>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FFFFF"/>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0" y="0"/>
            <a:ext cx="16192500" cy="172508"/>
            <a:chOff x="0" y="0"/>
            <a:chExt cx="4264691" cy="45434"/>
          </a:xfrm>
        </p:grpSpPr>
        <p:sp>
          <p:nvSpPr>
            <p:cNvPr name="Freeform 6" id="6"/>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FFFFF"/>
            </a:solidFill>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pic>
        <p:nvPicPr>
          <p:cNvPr name="Picture 8" id="8"/>
          <p:cNvPicPr>
            <a:picLocks noChangeAspect="true"/>
          </p:cNvPicPr>
          <p:nvPr/>
        </p:nvPicPr>
        <p:blipFill>
          <a:blip r:embed="rId2"/>
          <a:srcRect l="0" t="0" r="0" b="0"/>
          <a:stretch>
            <a:fillRect/>
          </a:stretch>
        </p:blipFill>
        <p:spPr>
          <a:xfrm flipH="false" flipV="false" rot="0">
            <a:off x="3626756" y="2636157"/>
            <a:ext cx="11034489" cy="6966218"/>
          </a:xfrm>
          <a:prstGeom prst="rect">
            <a:avLst/>
          </a:prstGeom>
        </p:spPr>
      </p:pic>
      <p:grpSp>
        <p:nvGrpSpPr>
          <p:cNvPr name="Group 9" id="9"/>
          <p:cNvGrpSpPr/>
          <p:nvPr/>
        </p:nvGrpSpPr>
        <p:grpSpPr>
          <a:xfrm rot="0">
            <a:off x="3020827" y="1189214"/>
            <a:ext cx="12246346" cy="1030605"/>
            <a:chOff x="0" y="0"/>
            <a:chExt cx="16328461" cy="1374140"/>
          </a:xfrm>
        </p:grpSpPr>
        <p:sp>
          <p:nvSpPr>
            <p:cNvPr name="TextBox 10" id="10"/>
            <p:cNvSpPr txBox="true"/>
            <p:nvPr/>
          </p:nvSpPr>
          <p:spPr>
            <a:xfrm rot="0">
              <a:off x="0" y="-28575"/>
              <a:ext cx="16328461" cy="755015"/>
            </a:xfrm>
            <a:prstGeom prst="rect">
              <a:avLst/>
            </a:prstGeom>
          </p:spPr>
          <p:txBody>
            <a:bodyPr anchor="t" rtlCol="false" tIns="0" lIns="0" bIns="0" rIns="0">
              <a:spAutoFit/>
            </a:bodyPr>
            <a:lstStyle/>
            <a:p>
              <a:pPr algn="ctr">
                <a:lnSpc>
                  <a:spcPts val="4680"/>
                </a:lnSpc>
              </a:pPr>
              <a:r>
                <a:rPr lang="en-US" sz="3600">
                  <a:solidFill>
                    <a:srgbClr val="FFFFFF"/>
                  </a:solidFill>
                  <a:latin typeface="Varela Round"/>
                </a:rPr>
                <a:t>Example : Search for 11</a:t>
              </a:r>
            </a:p>
          </p:txBody>
        </p:sp>
        <p:sp>
          <p:nvSpPr>
            <p:cNvPr name="TextBox 11" id="11"/>
            <p:cNvSpPr txBox="true"/>
            <p:nvPr/>
          </p:nvSpPr>
          <p:spPr>
            <a:xfrm rot="0">
              <a:off x="0" y="882650"/>
              <a:ext cx="16328461" cy="491490"/>
            </a:xfrm>
            <a:prstGeom prst="rect">
              <a:avLst/>
            </a:prstGeom>
          </p:spPr>
          <p:txBody>
            <a:bodyPr anchor="t" rtlCol="false" tIns="0" lIns="0" bIns="0" rIns="0">
              <a:spAutoFit/>
            </a:bodyPr>
            <a:lstStyle/>
            <a:p>
              <a:pPr algn="ctr">
                <a:lnSpc>
                  <a:spcPts val="3299"/>
                </a:lnSpc>
              </a:pPr>
              <a:r>
                <a:rPr lang="en-US" sz="2199">
                  <a:solidFill>
                    <a:srgbClr val="F2EDDB"/>
                  </a:solidFill>
                  <a:latin typeface="Varela Round"/>
                </a:rPr>
                <a:t>Just follow the blue bubble</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C42217"/>
        </a:solidFill>
      </p:bgPr>
    </p:bg>
    <p:spTree>
      <p:nvGrpSpPr>
        <p:cNvPr id="1" name=""/>
        <p:cNvGrpSpPr/>
        <p:nvPr/>
      </p:nvGrpSpPr>
      <p:grpSpPr>
        <a:xfrm>
          <a:off x="0" y="0"/>
          <a:ext cx="0" cy="0"/>
          <a:chOff x="0" y="0"/>
          <a:chExt cx="0" cy="0"/>
        </a:xfrm>
      </p:grpSpPr>
      <p:sp>
        <p:nvSpPr>
          <p:cNvPr name="AutoShape 2" id="2"/>
          <p:cNvSpPr/>
          <p:nvPr/>
        </p:nvSpPr>
        <p:spPr>
          <a:xfrm rot="0">
            <a:off x="1028700" y="2746173"/>
            <a:ext cx="14614227" cy="0"/>
          </a:xfrm>
          <a:prstGeom prst="line">
            <a:avLst/>
          </a:prstGeom>
          <a:ln cap="flat" w="76200">
            <a:solidFill>
              <a:srgbClr val="F2EDDB"/>
            </a:solidFill>
            <a:prstDash val="solid"/>
            <a:headEnd type="none" len="sm" w="sm"/>
            <a:tailEnd type="none" len="sm" w="sm"/>
          </a:ln>
        </p:spPr>
      </p:sp>
      <p:sp>
        <p:nvSpPr>
          <p:cNvPr name="AutoShape 3" id="3"/>
          <p:cNvSpPr/>
          <p:nvPr/>
        </p:nvSpPr>
        <p:spPr>
          <a:xfrm flipV="true">
            <a:off x="1087928" y="9233654"/>
            <a:ext cx="14495772" cy="49292"/>
          </a:xfrm>
          <a:prstGeom prst="line">
            <a:avLst/>
          </a:prstGeom>
          <a:ln cap="flat" w="76200">
            <a:solidFill>
              <a:srgbClr val="F2EDDB"/>
            </a:solidFill>
            <a:prstDash val="solid"/>
            <a:headEnd type="none" len="sm" w="sm"/>
            <a:tailEnd type="none" len="sm" w="sm"/>
          </a:ln>
        </p:spPr>
      </p:sp>
      <p:grpSp>
        <p:nvGrpSpPr>
          <p:cNvPr name="Group 4" id="4"/>
          <p:cNvGrpSpPr/>
          <p:nvPr/>
        </p:nvGrpSpPr>
        <p:grpSpPr>
          <a:xfrm rot="0">
            <a:off x="16192500" y="10137246"/>
            <a:ext cx="2283181" cy="167947"/>
            <a:chOff x="0" y="0"/>
            <a:chExt cx="601332" cy="44233"/>
          </a:xfrm>
        </p:grpSpPr>
        <p:sp>
          <p:nvSpPr>
            <p:cNvPr name="Freeform 5" id="5"/>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2EDDB"/>
            </a:solidFill>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grpSp>
        <p:nvGrpSpPr>
          <p:cNvPr name="Group 7" id="7"/>
          <p:cNvGrpSpPr/>
          <p:nvPr/>
        </p:nvGrpSpPr>
        <p:grpSpPr>
          <a:xfrm rot="0">
            <a:off x="0" y="0"/>
            <a:ext cx="16192500" cy="172508"/>
            <a:chOff x="0" y="0"/>
            <a:chExt cx="4264691" cy="45434"/>
          </a:xfrm>
        </p:grpSpPr>
        <p:sp>
          <p:nvSpPr>
            <p:cNvPr name="Freeform 8" id="8"/>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2EDDB"/>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grpSp>
        <p:nvGrpSpPr>
          <p:cNvPr name="Group 10" id="10"/>
          <p:cNvGrpSpPr/>
          <p:nvPr/>
        </p:nvGrpSpPr>
        <p:grpSpPr>
          <a:xfrm rot="0">
            <a:off x="1028700" y="943509"/>
            <a:ext cx="12246346" cy="1031653"/>
            <a:chOff x="0" y="0"/>
            <a:chExt cx="16328461" cy="1375537"/>
          </a:xfrm>
        </p:grpSpPr>
        <p:sp>
          <p:nvSpPr>
            <p:cNvPr name="TextBox 11" id="11"/>
            <p:cNvSpPr txBox="true"/>
            <p:nvPr/>
          </p:nvSpPr>
          <p:spPr>
            <a:xfrm rot="0">
              <a:off x="0" y="-28575"/>
              <a:ext cx="16328461" cy="755015"/>
            </a:xfrm>
            <a:prstGeom prst="rect">
              <a:avLst/>
            </a:prstGeom>
          </p:spPr>
          <p:txBody>
            <a:bodyPr anchor="t" rtlCol="false" tIns="0" lIns="0" bIns="0" rIns="0">
              <a:spAutoFit/>
            </a:bodyPr>
            <a:lstStyle/>
            <a:p>
              <a:pPr>
                <a:lnSpc>
                  <a:spcPts val="4680"/>
                </a:lnSpc>
              </a:pPr>
              <a:r>
                <a:rPr lang="en-US" sz="3600">
                  <a:solidFill>
                    <a:srgbClr val="F2EDDB"/>
                  </a:solidFill>
                  <a:latin typeface="Fredoka One"/>
                </a:rPr>
                <a:t>SEARCH ALGORITHM </a:t>
              </a:r>
            </a:p>
          </p:txBody>
        </p:sp>
        <p:sp>
          <p:nvSpPr>
            <p:cNvPr name="TextBox 12" id="12"/>
            <p:cNvSpPr txBox="true"/>
            <p:nvPr/>
          </p:nvSpPr>
          <p:spPr>
            <a:xfrm rot="0">
              <a:off x="0" y="873125"/>
              <a:ext cx="16328461" cy="502412"/>
            </a:xfrm>
            <a:prstGeom prst="rect">
              <a:avLst/>
            </a:prstGeom>
          </p:spPr>
          <p:txBody>
            <a:bodyPr anchor="t" rtlCol="false" tIns="0" lIns="0" bIns="0" rIns="0">
              <a:spAutoFit/>
            </a:bodyPr>
            <a:lstStyle/>
            <a:p>
              <a:pPr>
                <a:lnSpc>
                  <a:spcPts val="3258"/>
                </a:lnSpc>
              </a:pPr>
              <a:r>
                <a:rPr lang="en-US" sz="2172">
                  <a:solidFill>
                    <a:srgbClr val="FFFFFF"/>
                  </a:solidFill>
                  <a:latin typeface="Varela Round"/>
                </a:rPr>
                <a:t>New Project Timeline</a:t>
              </a:r>
            </a:p>
          </p:txBody>
        </p:sp>
      </p:grpSp>
      <p:sp>
        <p:nvSpPr>
          <p:cNvPr name="TextBox 13" id="13"/>
          <p:cNvSpPr txBox="true"/>
          <p:nvPr/>
        </p:nvSpPr>
        <p:spPr>
          <a:xfrm rot="0">
            <a:off x="1087798" y="3187685"/>
            <a:ext cx="11491760" cy="6295391"/>
          </a:xfrm>
          <a:prstGeom prst="rect">
            <a:avLst/>
          </a:prstGeom>
        </p:spPr>
        <p:txBody>
          <a:bodyPr anchor="t" rtlCol="false" tIns="0" lIns="0" bIns="0" rIns="0">
            <a:spAutoFit/>
          </a:bodyPr>
          <a:lstStyle/>
          <a:p>
            <a:pPr>
              <a:lnSpc>
                <a:spcPts val="3335"/>
              </a:lnSpc>
            </a:pPr>
            <a:r>
              <a:rPr lang="en-US" sz="2900">
                <a:solidFill>
                  <a:srgbClr val="FFFFFF"/>
                </a:solidFill>
                <a:latin typeface="Varela Round"/>
              </a:rPr>
              <a:t>searchElement (tree, val)</a:t>
            </a:r>
          </a:p>
          <a:p>
            <a:pPr>
              <a:lnSpc>
                <a:spcPts val="3335"/>
              </a:lnSpc>
            </a:pPr>
          </a:p>
          <a:p>
            <a:pPr>
              <a:lnSpc>
                <a:spcPts val="3335"/>
              </a:lnSpc>
            </a:pPr>
            <a:r>
              <a:rPr lang="en-US" sz="2900">
                <a:solidFill>
                  <a:srgbClr val="FFFFFF"/>
                </a:solidFill>
                <a:latin typeface="Varela Round"/>
              </a:rPr>
              <a:t>Step 1:</a:t>
            </a:r>
          </a:p>
          <a:p>
            <a:pPr>
              <a:lnSpc>
                <a:spcPts val="3335"/>
              </a:lnSpc>
            </a:pPr>
            <a:r>
              <a:rPr lang="en-US" sz="2900">
                <a:solidFill>
                  <a:srgbClr val="FFFFFF"/>
                </a:solidFill>
                <a:latin typeface="Varela Round"/>
              </a:rPr>
              <a:t>If tree -&gt; data = val OR tree = NULL</a:t>
            </a:r>
          </a:p>
          <a:p>
            <a:pPr>
              <a:lnSpc>
                <a:spcPts val="3335"/>
              </a:lnSpc>
            </a:pPr>
            <a:r>
              <a:rPr lang="en-US" sz="2900">
                <a:solidFill>
                  <a:srgbClr val="FFFFFF"/>
                </a:solidFill>
                <a:latin typeface="Varela Round"/>
              </a:rPr>
              <a:t>    Return tree</a:t>
            </a:r>
          </a:p>
          <a:p>
            <a:pPr>
              <a:lnSpc>
                <a:spcPts val="3335"/>
              </a:lnSpc>
            </a:pPr>
            <a:r>
              <a:rPr lang="en-US" sz="2900">
                <a:solidFill>
                  <a:srgbClr val="FFFFFF"/>
                </a:solidFill>
                <a:latin typeface="Varela Round"/>
              </a:rPr>
              <a:t>Else</a:t>
            </a:r>
          </a:p>
          <a:p>
            <a:pPr>
              <a:lnSpc>
                <a:spcPts val="3335"/>
              </a:lnSpc>
            </a:pPr>
            <a:r>
              <a:rPr lang="en-US" sz="2900">
                <a:solidFill>
                  <a:srgbClr val="FFFFFF"/>
                </a:solidFill>
                <a:latin typeface="Varela Round"/>
              </a:rPr>
              <a:t>If val &lt; data</a:t>
            </a:r>
          </a:p>
          <a:p>
            <a:pPr>
              <a:lnSpc>
                <a:spcPts val="3335"/>
              </a:lnSpc>
            </a:pPr>
            <a:r>
              <a:rPr lang="en-US" sz="2900">
                <a:solidFill>
                  <a:srgbClr val="FFFFFF"/>
                </a:solidFill>
                <a:latin typeface="Varela Round"/>
              </a:rPr>
              <a:t>        Return searchElement (tree -&gt; left, val)</a:t>
            </a:r>
          </a:p>
          <a:p>
            <a:pPr>
              <a:lnSpc>
                <a:spcPts val="3335"/>
              </a:lnSpc>
            </a:pPr>
            <a:r>
              <a:rPr lang="en-US" sz="2900">
                <a:solidFill>
                  <a:srgbClr val="FFFFFF"/>
                </a:solidFill>
                <a:latin typeface="Varela Round"/>
              </a:rPr>
              <a:t>    Else</a:t>
            </a:r>
          </a:p>
          <a:p>
            <a:pPr>
              <a:lnSpc>
                <a:spcPts val="3335"/>
              </a:lnSpc>
            </a:pPr>
            <a:r>
              <a:rPr lang="en-US" sz="2900">
                <a:solidFill>
                  <a:srgbClr val="FFFFFF"/>
                </a:solidFill>
                <a:latin typeface="Varela Round"/>
              </a:rPr>
              <a:t>        Return searchElement (tree -&gt; right, val)</a:t>
            </a:r>
          </a:p>
          <a:p>
            <a:pPr>
              <a:lnSpc>
                <a:spcPts val="3335"/>
              </a:lnSpc>
            </a:pPr>
            <a:r>
              <a:rPr lang="en-US" sz="2900">
                <a:solidFill>
                  <a:srgbClr val="FFFFFF"/>
                </a:solidFill>
                <a:latin typeface="Varela Round"/>
              </a:rPr>
              <a:t>    [ End of if ]</a:t>
            </a:r>
          </a:p>
          <a:p>
            <a:pPr>
              <a:lnSpc>
                <a:spcPts val="3335"/>
              </a:lnSpc>
            </a:pPr>
            <a:r>
              <a:rPr lang="en-US" sz="2900">
                <a:solidFill>
                  <a:srgbClr val="FFFFFF"/>
                </a:solidFill>
                <a:latin typeface="Varela Round"/>
              </a:rPr>
              <a:t>[ End of if ]</a:t>
            </a:r>
          </a:p>
          <a:p>
            <a:pPr>
              <a:lnSpc>
                <a:spcPts val="3335"/>
              </a:lnSpc>
            </a:pPr>
          </a:p>
          <a:p>
            <a:pPr>
              <a:lnSpc>
                <a:spcPts val="3335"/>
              </a:lnSpc>
            </a:pPr>
            <a:r>
              <a:rPr lang="en-US" sz="2900">
                <a:solidFill>
                  <a:srgbClr val="FFFFFF"/>
                </a:solidFill>
                <a:latin typeface="Varela Round"/>
              </a:rPr>
              <a:t>Step 2: END</a:t>
            </a:r>
          </a:p>
          <a:p>
            <a:pPr algn="l">
              <a:lnSpc>
                <a:spcPts val="3335"/>
              </a:lnSpc>
            </a:pPr>
          </a:p>
        </p:txBody>
      </p:sp>
      <p:sp>
        <p:nvSpPr>
          <p:cNvPr name="TextBox 14" id="14"/>
          <p:cNvSpPr txBox="true"/>
          <p:nvPr/>
        </p:nvSpPr>
        <p:spPr>
          <a:xfrm rot="0">
            <a:off x="5996473" y="10459268"/>
            <a:ext cx="9794755" cy="1132523"/>
          </a:xfrm>
          <a:prstGeom prst="rect">
            <a:avLst/>
          </a:prstGeom>
        </p:spPr>
        <p:txBody>
          <a:bodyPr anchor="t" rtlCol="false" tIns="0" lIns="0" bIns="0" rIns="0">
            <a:spAutoFit/>
          </a:bodyPr>
          <a:lstStyle/>
          <a:p>
            <a:pPr algn="l">
              <a:lnSpc>
                <a:spcPts val="3037"/>
              </a:lnSpc>
            </a:pPr>
            <a:r>
              <a:rPr lang="en-US" sz="2025">
                <a:solidFill>
                  <a:srgbClr val="FFFFFF"/>
                </a:solidFill>
                <a:latin typeface="Varela Round"/>
              </a:rPr>
              <a:t>New Logo Identity</a:t>
            </a:r>
          </a:p>
          <a:p>
            <a:pPr algn="l">
              <a:lnSpc>
                <a:spcPts val="3037"/>
              </a:lnSpc>
            </a:pPr>
            <a:r>
              <a:rPr lang="en-US" sz="2025">
                <a:solidFill>
                  <a:srgbClr val="FFFFFF"/>
                </a:solidFill>
                <a:latin typeface="Varela Round"/>
              </a:rPr>
              <a:t>Promotional Material Templates</a:t>
            </a:r>
          </a:p>
          <a:p>
            <a:pPr algn="l">
              <a:lnSpc>
                <a:spcPts val="3037"/>
              </a:lnSpc>
            </a:pPr>
            <a:r>
              <a:rPr lang="en-US" sz="2025">
                <a:solidFill>
                  <a:srgbClr val="FFFFFF"/>
                </a:solidFill>
                <a:latin typeface="Varela Round"/>
              </a:rPr>
              <a:t>Set of graphic designs, illustrations &amp; concepts for corporate materials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sp>
        <p:nvSpPr>
          <p:cNvPr name="TextBox 2" id="2"/>
          <p:cNvSpPr txBox="true"/>
          <p:nvPr/>
        </p:nvSpPr>
        <p:spPr>
          <a:xfrm rot="0">
            <a:off x="3101214" y="4550196"/>
            <a:ext cx="6235154" cy="1317498"/>
          </a:xfrm>
          <a:prstGeom prst="rect">
            <a:avLst/>
          </a:prstGeom>
        </p:spPr>
        <p:txBody>
          <a:bodyPr anchor="t" rtlCol="false" tIns="0" lIns="0" bIns="0" rIns="0">
            <a:spAutoFit/>
          </a:bodyPr>
          <a:lstStyle/>
          <a:p>
            <a:pPr algn="r" marL="0" indent="0" lvl="0">
              <a:lnSpc>
                <a:spcPts val="10164"/>
              </a:lnSpc>
            </a:pPr>
            <a:r>
              <a:rPr lang="en-US" sz="9240">
                <a:solidFill>
                  <a:srgbClr val="F2EDDB"/>
                </a:solidFill>
                <a:latin typeface="Fredoka One"/>
              </a:rPr>
              <a:t>INSERTION</a:t>
            </a:r>
          </a:p>
        </p:txBody>
      </p:sp>
      <p:sp>
        <p:nvSpPr>
          <p:cNvPr name="TextBox 3" id="3"/>
          <p:cNvSpPr txBox="true"/>
          <p:nvPr/>
        </p:nvSpPr>
        <p:spPr>
          <a:xfrm rot="0">
            <a:off x="10365865" y="3708400"/>
            <a:ext cx="4820921" cy="2841625"/>
          </a:xfrm>
          <a:prstGeom prst="rect">
            <a:avLst/>
          </a:prstGeom>
        </p:spPr>
        <p:txBody>
          <a:bodyPr anchor="t" rtlCol="false" tIns="0" lIns="0" bIns="0" rIns="0">
            <a:spAutoFit/>
          </a:bodyPr>
          <a:lstStyle/>
          <a:p>
            <a:pPr marL="0" indent="0" lvl="0">
              <a:lnSpc>
                <a:spcPts val="4550"/>
              </a:lnSpc>
            </a:pPr>
            <a:r>
              <a:rPr lang="en-US" sz="3500">
                <a:solidFill>
                  <a:srgbClr val="FFFFFF"/>
                </a:solidFill>
                <a:latin typeface="Varela Round"/>
              </a:rPr>
              <a:t>In the Red-Black tree, we use two tools to do the balancing. </a:t>
            </a:r>
          </a:p>
          <a:p>
            <a:pPr marL="0" indent="0" lvl="0">
              <a:lnSpc>
                <a:spcPts val="4550"/>
              </a:lnSpc>
            </a:pPr>
            <a:r>
              <a:rPr lang="en-US" sz="3500">
                <a:solidFill>
                  <a:srgbClr val="FFFFFF"/>
                </a:solidFill>
                <a:latin typeface="Varela Round"/>
              </a:rPr>
              <a:t>1 Recoloring</a:t>
            </a:r>
          </a:p>
          <a:p>
            <a:pPr marL="0" indent="0" lvl="0">
              <a:lnSpc>
                <a:spcPts val="4550"/>
              </a:lnSpc>
            </a:pPr>
            <a:r>
              <a:rPr lang="en-US" sz="3500">
                <a:solidFill>
                  <a:srgbClr val="FFFFFF"/>
                </a:solidFill>
                <a:latin typeface="Varela Round"/>
              </a:rPr>
              <a:t>2 </a:t>
            </a:r>
            <a:r>
              <a:rPr lang="en-US" sz="3500" u="sng">
                <a:solidFill>
                  <a:srgbClr val="FFFFFF"/>
                </a:solidFill>
                <a:latin typeface="Varela Round"/>
                <a:hlinkClick r:id="rId2" tooltip="http://en.wikipedia.org/wiki/Tree_rotation"/>
              </a:rPr>
              <a:t>Rotation</a:t>
            </a:r>
          </a:p>
        </p:txBody>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4653104" y="-2041424"/>
            <a:ext cx="4091462" cy="4491625"/>
          </a:xfrm>
          <a:prstGeom prst="rect">
            <a:avLst/>
          </a:prstGeom>
        </p:spPr>
      </p:pic>
      <p:pic>
        <p:nvPicPr>
          <p:cNvPr name="Picture 5" id="5"/>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5585185" y="715363"/>
            <a:ext cx="2706594" cy="2751621"/>
          </a:xfrm>
          <a:prstGeom prst="rect">
            <a:avLst/>
          </a:prstGeom>
        </p:spPr>
      </p:pic>
      <p:pic>
        <p:nvPicPr>
          <p:cNvPr name="Picture 6" id="6"/>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4692050">
            <a:off x="17045614" y="2741318"/>
            <a:ext cx="3380152" cy="3455546"/>
          </a:xfrm>
          <a:prstGeom prst="rect">
            <a:avLst/>
          </a:prstGeom>
        </p:spPr>
      </p:pic>
      <p:pic>
        <p:nvPicPr>
          <p:cNvPr name="Picture 7" id="7"/>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2313942" y="-1013752"/>
            <a:ext cx="3137559" cy="3458231"/>
          </a:xfrm>
          <a:prstGeom prst="rect">
            <a:avLst/>
          </a:prstGeom>
        </p:spPr>
      </p:pic>
      <p:pic>
        <p:nvPicPr>
          <p:cNvPr name="Picture 8" id="8"/>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0504451" y="-1354089"/>
            <a:ext cx="3378271" cy="3322990"/>
          </a:xfrm>
          <a:prstGeom prst="rect">
            <a:avLst/>
          </a:prstGeom>
        </p:spPr>
      </p:pic>
      <p:pic>
        <p:nvPicPr>
          <p:cNvPr name="Picture 9" id="9"/>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359664" y="7750105"/>
            <a:ext cx="2440491" cy="2298499"/>
          </a:xfrm>
          <a:prstGeom prst="rect">
            <a:avLst/>
          </a:prstGeom>
        </p:spPr>
      </p:pic>
      <p:pic>
        <p:nvPicPr>
          <p:cNvPr name="Picture 10" id="10"/>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2841843" y="7314034"/>
            <a:ext cx="4788215" cy="4631509"/>
          </a:xfrm>
          <a:prstGeom prst="rect">
            <a:avLst/>
          </a:prstGeom>
        </p:spPr>
      </p:pic>
      <p:pic>
        <p:nvPicPr>
          <p:cNvPr name="Picture 11" id="11"/>
          <p:cNvPicPr>
            <a:picLocks noChangeAspect="true"/>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0" t="0" r="0" b="0"/>
          <a:stretch>
            <a:fillRect/>
          </a:stretch>
        </p:blipFill>
        <p:spPr>
          <a:xfrm flipH="false" flipV="false" rot="0">
            <a:off x="-1337690" y="5628024"/>
            <a:ext cx="3372856" cy="3630276"/>
          </a:xfrm>
          <a:prstGeom prst="rect">
            <a:avLst/>
          </a:prstGeom>
        </p:spPr>
      </p:pic>
      <p:pic>
        <p:nvPicPr>
          <p:cNvPr name="Picture 12" id="12"/>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5121374">
            <a:off x="2456715" y="9310573"/>
            <a:ext cx="3443245" cy="4020775"/>
          </a:xfrm>
          <a:prstGeom prst="rect">
            <a:avLst/>
          </a:prstGeom>
        </p:spPr>
      </p:pic>
      <p:pic>
        <p:nvPicPr>
          <p:cNvPr name="Picture 13" id="13"/>
          <p:cNvPicPr>
            <a:picLocks noChangeAspect="true"/>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l="0" t="0" r="0" b="0"/>
          <a:stretch>
            <a:fillRect/>
          </a:stretch>
        </p:blipFill>
        <p:spPr>
          <a:xfrm flipH="false" flipV="false" rot="0">
            <a:off x="-2600013" y="1968902"/>
            <a:ext cx="4277239" cy="415281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grpSp>
        <p:nvGrpSpPr>
          <p:cNvPr name="Group 2" id="2"/>
          <p:cNvGrpSpPr/>
          <p:nvPr/>
        </p:nvGrpSpPr>
        <p:grpSpPr>
          <a:xfrm rot="0">
            <a:off x="16192500" y="10137246"/>
            <a:ext cx="2283181" cy="167947"/>
            <a:chOff x="0" y="0"/>
            <a:chExt cx="601332" cy="44233"/>
          </a:xfrm>
        </p:grpSpPr>
        <p:sp>
          <p:nvSpPr>
            <p:cNvPr name="Freeform 3" id="3"/>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2EDDB"/>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0" y="0"/>
            <a:ext cx="16192500" cy="172508"/>
            <a:chOff x="0" y="0"/>
            <a:chExt cx="4264691" cy="45434"/>
          </a:xfrm>
        </p:grpSpPr>
        <p:sp>
          <p:nvSpPr>
            <p:cNvPr name="Freeform 6" id="6"/>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2EDDB"/>
            </a:solidFill>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pic>
        <p:nvPicPr>
          <p:cNvPr name="Picture 8" id="8"/>
          <p:cNvPicPr>
            <a:picLocks noChangeAspect="true"/>
          </p:cNvPicPr>
          <p:nvPr/>
        </p:nvPicPr>
        <p:blipFill>
          <a:blip r:embed="rId2"/>
          <a:srcRect l="0" t="0" r="0" b="0"/>
          <a:stretch>
            <a:fillRect/>
          </a:stretch>
        </p:blipFill>
        <p:spPr>
          <a:xfrm flipH="false" flipV="false" rot="0">
            <a:off x="1028700" y="2468534"/>
            <a:ext cx="8832237" cy="3522328"/>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8427063" y="5990862"/>
            <a:ext cx="8832237" cy="3297368"/>
          </a:xfrm>
          <a:prstGeom prst="rect">
            <a:avLst/>
          </a:prstGeom>
        </p:spPr>
      </p:pic>
      <p:grpSp>
        <p:nvGrpSpPr>
          <p:cNvPr name="Group 10" id="10"/>
          <p:cNvGrpSpPr/>
          <p:nvPr/>
        </p:nvGrpSpPr>
        <p:grpSpPr>
          <a:xfrm rot="0">
            <a:off x="3020827" y="1189214"/>
            <a:ext cx="12246346" cy="1030605"/>
            <a:chOff x="0" y="0"/>
            <a:chExt cx="16328461" cy="1374140"/>
          </a:xfrm>
        </p:grpSpPr>
        <p:sp>
          <p:nvSpPr>
            <p:cNvPr name="TextBox 11" id="11"/>
            <p:cNvSpPr txBox="true"/>
            <p:nvPr/>
          </p:nvSpPr>
          <p:spPr>
            <a:xfrm rot="0">
              <a:off x="0" y="-28575"/>
              <a:ext cx="16328461" cy="755015"/>
            </a:xfrm>
            <a:prstGeom prst="rect">
              <a:avLst/>
            </a:prstGeom>
          </p:spPr>
          <p:txBody>
            <a:bodyPr anchor="t" rtlCol="false" tIns="0" lIns="0" bIns="0" rIns="0">
              <a:spAutoFit/>
            </a:bodyPr>
            <a:lstStyle/>
            <a:p>
              <a:pPr algn="ctr">
                <a:lnSpc>
                  <a:spcPts val="4680"/>
                </a:lnSpc>
              </a:pPr>
              <a:r>
                <a:rPr lang="en-US" sz="3600">
                  <a:solidFill>
                    <a:srgbClr val="F2EDDB"/>
                  </a:solidFill>
                  <a:latin typeface="Varela Round"/>
                </a:rPr>
                <a:t>Rotation and Recoloring</a:t>
              </a:r>
            </a:p>
          </p:txBody>
        </p:sp>
        <p:sp>
          <p:nvSpPr>
            <p:cNvPr name="TextBox 12" id="12"/>
            <p:cNvSpPr txBox="true"/>
            <p:nvPr/>
          </p:nvSpPr>
          <p:spPr>
            <a:xfrm rot="0">
              <a:off x="0" y="882650"/>
              <a:ext cx="16328461" cy="491490"/>
            </a:xfrm>
            <a:prstGeom prst="rect">
              <a:avLst/>
            </a:prstGeom>
          </p:spPr>
          <p:txBody>
            <a:bodyPr anchor="t" rtlCol="false" tIns="0" lIns="0" bIns="0" rIns="0">
              <a:spAutoFit/>
            </a:bodyPr>
            <a:lstStyle/>
            <a:p>
              <a:pPr algn="ctr">
                <a:lnSpc>
                  <a:spcPts val="3299"/>
                </a:lnSpc>
              </a:pPr>
            </a:p>
          </p:txBody>
        </p:sp>
      </p:grpSp>
      <p:sp>
        <p:nvSpPr>
          <p:cNvPr name="TextBox 13" id="13"/>
          <p:cNvSpPr txBox="true"/>
          <p:nvPr/>
        </p:nvSpPr>
        <p:spPr>
          <a:xfrm rot="0">
            <a:off x="11504866" y="3651848"/>
            <a:ext cx="2676631" cy="555625"/>
          </a:xfrm>
          <a:prstGeom prst="rect">
            <a:avLst/>
          </a:prstGeom>
        </p:spPr>
        <p:txBody>
          <a:bodyPr anchor="t" rtlCol="false" tIns="0" lIns="0" bIns="0" rIns="0">
            <a:spAutoFit/>
          </a:bodyPr>
          <a:lstStyle/>
          <a:p>
            <a:pPr>
              <a:lnSpc>
                <a:spcPts val="4549"/>
              </a:lnSpc>
            </a:pPr>
            <a:r>
              <a:rPr lang="en-US" sz="3499">
                <a:solidFill>
                  <a:srgbClr val="FFFFFF"/>
                </a:solidFill>
                <a:latin typeface="Varela Round"/>
              </a:rPr>
              <a:t>LL Rotation</a:t>
            </a:r>
          </a:p>
        </p:txBody>
      </p:sp>
      <p:sp>
        <p:nvSpPr>
          <p:cNvPr name="TextBox 14" id="14"/>
          <p:cNvSpPr txBox="true"/>
          <p:nvPr/>
        </p:nvSpPr>
        <p:spPr>
          <a:xfrm rot="0">
            <a:off x="4106503" y="7061696"/>
            <a:ext cx="2676631" cy="1127125"/>
          </a:xfrm>
          <a:prstGeom prst="rect">
            <a:avLst/>
          </a:prstGeom>
        </p:spPr>
        <p:txBody>
          <a:bodyPr anchor="t" rtlCol="false" tIns="0" lIns="0" bIns="0" rIns="0">
            <a:spAutoFit/>
          </a:bodyPr>
          <a:lstStyle/>
          <a:p>
            <a:pPr>
              <a:lnSpc>
                <a:spcPts val="4549"/>
              </a:lnSpc>
            </a:pPr>
            <a:r>
              <a:rPr lang="en-US" sz="3499">
                <a:solidFill>
                  <a:srgbClr val="FFFFFF"/>
                </a:solidFill>
                <a:latin typeface="Varela Round"/>
              </a:rPr>
              <a:t>lr</a:t>
            </a:r>
          </a:p>
          <a:p>
            <a:pPr>
              <a:lnSpc>
                <a:spcPts val="4549"/>
              </a:lnSpc>
            </a:pPr>
            <a:r>
              <a:rPr lang="en-US" sz="3499">
                <a:solidFill>
                  <a:srgbClr val="FFFFFF"/>
                </a:solidFill>
                <a:latin typeface="Varela Round"/>
              </a:rPr>
              <a:t>Rotation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grpSp>
        <p:nvGrpSpPr>
          <p:cNvPr name="Group 2" id="2"/>
          <p:cNvGrpSpPr/>
          <p:nvPr/>
        </p:nvGrpSpPr>
        <p:grpSpPr>
          <a:xfrm rot="0">
            <a:off x="16192500" y="10137246"/>
            <a:ext cx="2283181" cy="167947"/>
            <a:chOff x="0" y="0"/>
            <a:chExt cx="601332" cy="44233"/>
          </a:xfrm>
        </p:grpSpPr>
        <p:sp>
          <p:nvSpPr>
            <p:cNvPr name="Freeform 3" id="3"/>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2EDDB"/>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0" y="0"/>
            <a:ext cx="16192500" cy="172508"/>
            <a:chOff x="0" y="0"/>
            <a:chExt cx="4264691" cy="45434"/>
          </a:xfrm>
        </p:grpSpPr>
        <p:sp>
          <p:nvSpPr>
            <p:cNvPr name="Freeform 6" id="6"/>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2EDDB"/>
            </a:solidFill>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pic>
        <p:nvPicPr>
          <p:cNvPr name="Picture 8" id="8"/>
          <p:cNvPicPr>
            <a:picLocks noChangeAspect="true"/>
          </p:cNvPicPr>
          <p:nvPr/>
        </p:nvPicPr>
        <p:blipFill>
          <a:blip r:embed="rId2"/>
          <a:srcRect l="0" t="0" r="0" b="0"/>
          <a:stretch>
            <a:fillRect/>
          </a:stretch>
        </p:blipFill>
        <p:spPr>
          <a:xfrm flipH="false" flipV="false" rot="0">
            <a:off x="1106294" y="2862255"/>
            <a:ext cx="8677049" cy="2734887"/>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8846783" y="6143842"/>
            <a:ext cx="8412517" cy="3114458"/>
          </a:xfrm>
          <a:prstGeom prst="rect">
            <a:avLst/>
          </a:prstGeom>
        </p:spPr>
      </p:pic>
      <p:grpSp>
        <p:nvGrpSpPr>
          <p:cNvPr name="Group 10" id="10"/>
          <p:cNvGrpSpPr/>
          <p:nvPr/>
        </p:nvGrpSpPr>
        <p:grpSpPr>
          <a:xfrm rot="0">
            <a:off x="3020827" y="1189214"/>
            <a:ext cx="12246346" cy="1030605"/>
            <a:chOff x="0" y="0"/>
            <a:chExt cx="16328461" cy="1374140"/>
          </a:xfrm>
        </p:grpSpPr>
        <p:sp>
          <p:nvSpPr>
            <p:cNvPr name="TextBox 11" id="11"/>
            <p:cNvSpPr txBox="true"/>
            <p:nvPr/>
          </p:nvSpPr>
          <p:spPr>
            <a:xfrm rot="0">
              <a:off x="0" y="-28575"/>
              <a:ext cx="16328461" cy="755015"/>
            </a:xfrm>
            <a:prstGeom prst="rect">
              <a:avLst/>
            </a:prstGeom>
          </p:spPr>
          <p:txBody>
            <a:bodyPr anchor="t" rtlCol="false" tIns="0" lIns="0" bIns="0" rIns="0">
              <a:spAutoFit/>
            </a:bodyPr>
            <a:lstStyle/>
            <a:p>
              <a:pPr algn="ctr">
                <a:lnSpc>
                  <a:spcPts val="4680"/>
                </a:lnSpc>
              </a:pPr>
              <a:r>
                <a:rPr lang="en-US" sz="3600">
                  <a:solidFill>
                    <a:srgbClr val="F2EDDB"/>
                  </a:solidFill>
                  <a:latin typeface="Varela Round"/>
                </a:rPr>
                <a:t>Rotation and Recoloring</a:t>
              </a:r>
            </a:p>
          </p:txBody>
        </p:sp>
        <p:sp>
          <p:nvSpPr>
            <p:cNvPr name="TextBox 12" id="12"/>
            <p:cNvSpPr txBox="true"/>
            <p:nvPr/>
          </p:nvSpPr>
          <p:spPr>
            <a:xfrm rot="0">
              <a:off x="0" y="882650"/>
              <a:ext cx="16328461" cy="491490"/>
            </a:xfrm>
            <a:prstGeom prst="rect">
              <a:avLst/>
            </a:prstGeom>
          </p:spPr>
          <p:txBody>
            <a:bodyPr anchor="t" rtlCol="false" tIns="0" lIns="0" bIns="0" rIns="0">
              <a:spAutoFit/>
            </a:bodyPr>
            <a:lstStyle/>
            <a:p>
              <a:pPr algn="ctr">
                <a:lnSpc>
                  <a:spcPts val="3299"/>
                </a:lnSpc>
              </a:pPr>
            </a:p>
          </p:txBody>
        </p:sp>
      </p:grpSp>
      <p:sp>
        <p:nvSpPr>
          <p:cNvPr name="TextBox 13" id="13"/>
          <p:cNvSpPr txBox="true"/>
          <p:nvPr/>
        </p:nvSpPr>
        <p:spPr>
          <a:xfrm rot="0">
            <a:off x="11504866" y="3651848"/>
            <a:ext cx="2676631" cy="555625"/>
          </a:xfrm>
          <a:prstGeom prst="rect">
            <a:avLst/>
          </a:prstGeom>
        </p:spPr>
        <p:txBody>
          <a:bodyPr anchor="t" rtlCol="false" tIns="0" lIns="0" bIns="0" rIns="0">
            <a:spAutoFit/>
          </a:bodyPr>
          <a:lstStyle/>
          <a:p>
            <a:pPr>
              <a:lnSpc>
                <a:spcPts val="4549"/>
              </a:lnSpc>
            </a:pPr>
            <a:r>
              <a:rPr lang="en-US" sz="3499">
                <a:solidFill>
                  <a:srgbClr val="FFFFFF"/>
                </a:solidFill>
                <a:latin typeface="Varela Round"/>
              </a:rPr>
              <a:t>rr Rotation</a:t>
            </a:r>
          </a:p>
        </p:txBody>
      </p:sp>
      <p:sp>
        <p:nvSpPr>
          <p:cNvPr name="TextBox 14" id="14"/>
          <p:cNvSpPr txBox="true"/>
          <p:nvPr/>
        </p:nvSpPr>
        <p:spPr>
          <a:xfrm rot="0">
            <a:off x="4106503" y="7061696"/>
            <a:ext cx="2676631" cy="555625"/>
          </a:xfrm>
          <a:prstGeom prst="rect">
            <a:avLst/>
          </a:prstGeom>
        </p:spPr>
        <p:txBody>
          <a:bodyPr anchor="t" rtlCol="false" tIns="0" lIns="0" bIns="0" rIns="0">
            <a:spAutoFit/>
          </a:bodyPr>
          <a:lstStyle/>
          <a:p>
            <a:pPr>
              <a:lnSpc>
                <a:spcPts val="4549"/>
              </a:lnSpc>
            </a:pPr>
            <a:r>
              <a:rPr lang="en-US" sz="3499">
                <a:solidFill>
                  <a:srgbClr val="FFFFFF"/>
                </a:solidFill>
                <a:latin typeface="Varela Round"/>
              </a:rPr>
              <a:t>RL Rotation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42217"/>
        </a:solidFill>
      </p:bgPr>
    </p:bg>
    <p:spTree>
      <p:nvGrpSpPr>
        <p:cNvPr id="1" name=""/>
        <p:cNvGrpSpPr/>
        <p:nvPr/>
      </p:nvGrpSpPr>
      <p:grpSpPr>
        <a:xfrm>
          <a:off x="0" y="0"/>
          <a:ext cx="0" cy="0"/>
          <a:chOff x="0" y="0"/>
          <a:chExt cx="0" cy="0"/>
        </a:xfrm>
      </p:grpSpPr>
      <p:sp>
        <p:nvSpPr>
          <p:cNvPr name="AutoShape 2" id="2"/>
          <p:cNvSpPr/>
          <p:nvPr/>
        </p:nvSpPr>
        <p:spPr>
          <a:xfrm>
            <a:off x="1087798" y="1842180"/>
            <a:ext cx="14614227" cy="0"/>
          </a:xfrm>
          <a:prstGeom prst="line">
            <a:avLst/>
          </a:prstGeom>
          <a:ln cap="flat" w="76200">
            <a:solidFill>
              <a:srgbClr val="F2EDDB"/>
            </a:solidFill>
            <a:prstDash val="solid"/>
            <a:headEnd type="none" len="sm" w="sm"/>
            <a:tailEnd type="none" len="sm" w="sm"/>
          </a:ln>
        </p:spPr>
      </p:sp>
      <p:sp>
        <p:nvSpPr>
          <p:cNvPr name="AutoShape 3" id="3"/>
          <p:cNvSpPr/>
          <p:nvPr/>
        </p:nvSpPr>
        <p:spPr>
          <a:xfrm flipV="true">
            <a:off x="1087928" y="9233654"/>
            <a:ext cx="14495772" cy="49292"/>
          </a:xfrm>
          <a:prstGeom prst="line">
            <a:avLst/>
          </a:prstGeom>
          <a:ln cap="flat" w="76200">
            <a:solidFill>
              <a:srgbClr val="F2EDDB"/>
            </a:solidFill>
            <a:prstDash val="solid"/>
            <a:headEnd type="none" len="sm" w="sm"/>
            <a:tailEnd type="none" len="sm" w="sm"/>
          </a:ln>
        </p:spPr>
      </p:sp>
      <p:grpSp>
        <p:nvGrpSpPr>
          <p:cNvPr name="Group 4" id="4"/>
          <p:cNvGrpSpPr/>
          <p:nvPr/>
        </p:nvGrpSpPr>
        <p:grpSpPr>
          <a:xfrm rot="0">
            <a:off x="16192500" y="10137246"/>
            <a:ext cx="2283181" cy="167947"/>
            <a:chOff x="0" y="0"/>
            <a:chExt cx="601332" cy="44233"/>
          </a:xfrm>
        </p:grpSpPr>
        <p:sp>
          <p:nvSpPr>
            <p:cNvPr name="Freeform 5" id="5"/>
            <p:cNvSpPr/>
            <p:nvPr/>
          </p:nvSpPr>
          <p:spPr>
            <a:xfrm flipH="false" flipV="false">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F2EDDB"/>
            </a:solidFill>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grpSp>
        <p:nvGrpSpPr>
          <p:cNvPr name="Group 7" id="7"/>
          <p:cNvGrpSpPr/>
          <p:nvPr/>
        </p:nvGrpSpPr>
        <p:grpSpPr>
          <a:xfrm rot="0">
            <a:off x="0" y="0"/>
            <a:ext cx="16192500" cy="172508"/>
            <a:chOff x="0" y="0"/>
            <a:chExt cx="4264691" cy="45434"/>
          </a:xfrm>
        </p:grpSpPr>
        <p:sp>
          <p:nvSpPr>
            <p:cNvPr name="Freeform 8" id="8"/>
            <p:cNvSpPr/>
            <p:nvPr/>
          </p:nvSpPr>
          <p:spPr>
            <a:xfrm flipH="false" flipV="false">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F2EDDB"/>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algn="ctr">
                <a:lnSpc>
                  <a:spcPts val="3299"/>
                </a:lnSpc>
              </a:pPr>
            </a:p>
          </p:txBody>
        </p:sp>
      </p:grpSp>
      <p:sp>
        <p:nvSpPr>
          <p:cNvPr name="TextBox 10" id="10"/>
          <p:cNvSpPr txBox="true"/>
          <p:nvPr/>
        </p:nvSpPr>
        <p:spPr>
          <a:xfrm rot="0">
            <a:off x="1028700" y="915458"/>
            <a:ext cx="12246346" cy="573405"/>
          </a:xfrm>
          <a:prstGeom prst="rect">
            <a:avLst/>
          </a:prstGeom>
        </p:spPr>
        <p:txBody>
          <a:bodyPr anchor="t" rtlCol="false" tIns="0" lIns="0" bIns="0" rIns="0">
            <a:spAutoFit/>
          </a:bodyPr>
          <a:lstStyle/>
          <a:p>
            <a:pPr>
              <a:lnSpc>
                <a:spcPts val="4680"/>
              </a:lnSpc>
            </a:pPr>
            <a:r>
              <a:rPr lang="en-US" sz="3600">
                <a:solidFill>
                  <a:srgbClr val="F2EDDB"/>
                </a:solidFill>
                <a:latin typeface="Fredoka One"/>
              </a:rPr>
              <a:t>INSERTION ALGORITHM </a:t>
            </a:r>
          </a:p>
        </p:txBody>
      </p:sp>
      <p:sp>
        <p:nvSpPr>
          <p:cNvPr name="TextBox 11" id="11"/>
          <p:cNvSpPr txBox="true"/>
          <p:nvPr/>
        </p:nvSpPr>
        <p:spPr>
          <a:xfrm rot="0">
            <a:off x="1087798" y="2204130"/>
            <a:ext cx="14496031" cy="6615113"/>
          </a:xfrm>
          <a:prstGeom prst="rect">
            <a:avLst/>
          </a:prstGeom>
        </p:spPr>
        <p:txBody>
          <a:bodyPr anchor="t" rtlCol="false" tIns="0" lIns="0" bIns="0" rIns="0">
            <a:spAutoFit/>
          </a:bodyPr>
          <a:lstStyle/>
          <a:p>
            <a:pPr>
              <a:lnSpc>
                <a:spcPts val="2645"/>
              </a:lnSpc>
            </a:pPr>
            <a:r>
              <a:rPr lang="en-US" sz="2300">
                <a:solidFill>
                  <a:srgbClr val="FFFFFF"/>
                </a:solidFill>
                <a:latin typeface="Varela Round"/>
              </a:rPr>
              <a:t>Let x be the newly inserted node.</a:t>
            </a:r>
          </a:p>
          <a:p>
            <a:pPr marL="496575" indent="-248288" lvl="1">
              <a:lnSpc>
                <a:spcPts val="2645"/>
              </a:lnSpc>
              <a:buFont typeface="Arial"/>
              <a:buChar char="•"/>
            </a:pPr>
            <a:r>
              <a:rPr lang="en-US" sz="2300">
                <a:solidFill>
                  <a:srgbClr val="FFFFFF"/>
                </a:solidFill>
                <a:latin typeface="Varela Round"/>
              </a:rPr>
              <a:t>Perform </a:t>
            </a:r>
            <a:r>
              <a:rPr lang="en-US" sz="2300">
                <a:solidFill>
                  <a:srgbClr val="FFFFFF"/>
                </a:solidFill>
                <a:latin typeface="Varela Round"/>
                <a:hlinkClick r:id="rId2" tooltip="https://www.geeksforgeeks.org/binary-search-tree-set-1-search-and-insertion/"/>
              </a:rPr>
              <a:t>standard BST insertion</a:t>
            </a:r>
            <a:r>
              <a:rPr lang="en-US" sz="2300">
                <a:solidFill>
                  <a:srgbClr val="FFFFFF"/>
                </a:solidFill>
                <a:latin typeface="Varela Round"/>
              </a:rPr>
              <a:t> and make the colour of newly inser</a:t>
            </a:r>
            <a:r>
              <a:rPr lang="en-US" sz="2300">
                <a:solidFill>
                  <a:srgbClr val="FFFFFF"/>
                </a:solidFill>
                <a:latin typeface="Varela Round"/>
              </a:rPr>
              <a:t>ted nodes as RED.</a:t>
            </a:r>
          </a:p>
          <a:p>
            <a:pPr marL="496575" indent="-248288" lvl="1">
              <a:lnSpc>
                <a:spcPts val="2645"/>
              </a:lnSpc>
              <a:buFont typeface="Arial"/>
              <a:buChar char="•"/>
            </a:pPr>
            <a:r>
              <a:rPr lang="en-US" sz="2300">
                <a:solidFill>
                  <a:srgbClr val="FFFFFF"/>
                </a:solidFill>
                <a:latin typeface="Varela Round"/>
              </a:rPr>
              <a:t>If x is the root, change the colour of x as BLACK (Black height of complete tree increases by 1).</a:t>
            </a:r>
          </a:p>
          <a:p>
            <a:pPr marL="496575" indent="-248288" lvl="1">
              <a:lnSpc>
                <a:spcPts val="2645"/>
              </a:lnSpc>
              <a:buFont typeface="Arial"/>
              <a:buChar char="•"/>
            </a:pPr>
            <a:r>
              <a:rPr lang="en-US" sz="2300">
                <a:solidFill>
                  <a:srgbClr val="FFFFFF"/>
                </a:solidFill>
                <a:latin typeface="Varela Round"/>
              </a:rPr>
              <a:t>Do the following if the color of x’s parent is not BLACK and x is not the root. </a:t>
            </a:r>
          </a:p>
          <a:p>
            <a:pPr marL="496575" indent="-248288" lvl="1">
              <a:lnSpc>
                <a:spcPts val="2645"/>
              </a:lnSpc>
              <a:buFont typeface="Arial"/>
              <a:buChar char="•"/>
            </a:pPr>
            <a:r>
              <a:rPr lang="en-US" sz="2300">
                <a:solidFill>
                  <a:srgbClr val="FFFFFF"/>
                </a:solidFill>
                <a:latin typeface="Varela Round"/>
              </a:rPr>
              <a:t>a)</a:t>
            </a:r>
            <a:r>
              <a:rPr lang="en-US" sz="2300">
                <a:solidFill>
                  <a:srgbClr val="FFFFFF"/>
                </a:solidFill>
                <a:latin typeface="Varela Round"/>
              </a:rPr>
              <a:t> If x’s uncle is RED (Grandparent must have been black from </a:t>
            </a:r>
            <a:r>
              <a:rPr lang="en-US" sz="2300">
                <a:solidFill>
                  <a:srgbClr val="FFFFFF"/>
                </a:solidFill>
                <a:latin typeface="Varela Round"/>
                <a:hlinkClick r:id="rId3" tooltip="https://www.geeksforgeeks.org/red-black-tree-set-1-introduction-2/"/>
              </a:rPr>
              <a:t>property 4</a:t>
            </a:r>
            <a:r>
              <a:rPr lang="en-US" sz="2300">
                <a:solidFill>
                  <a:srgbClr val="FFFFFF"/>
                </a:solidFill>
                <a:latin typeface="Varela Round"/>
              </a:rPr>
              <a:t>) </a:t>
            </a:r>
          </a:p>
          <a:p>
            <a:pPr marL="496575" indent="-248288" lvl="1">
              <a:lnSpc>
                <a:spcPts val="2645"/>
              </a:lnSpc>
              <a:buFont typeface="Arial"/>
              <a:buChar char="•"/>
            </a:pPr>
            <a:r>
              <a:rPr lang="en-US" sz="2300">
                <a:solidFill>
                  <a:srgbClr val="FFFFFF"/>
                </a:solidFill>
                <a:latin typeface="Varela Round"/>
              </a:rPr>
              <a:t>(i) Change the colour of parent and uncle as BLACK. </a:t>
            </a:r>
          </a:p>
          <a:p>
            <a:pPr marL="496575" indent="-248288" lvl="1">
              <a:lnSpc>
                <a:spcPts val="2645"/>
              </a:lnSpc>
              <a:buFont typeface="Arial"/>
              <a:buChar char="•"/>
            </a:pPr>
            <a:r>
              <a:rPr lang="en-US" sz="2300">
                <a:solidFill>
                  <a:srgbClr val="FFFFFF"/>
                </a:solidFill>
                <a:latin typeface="Varela Round"/>
              </a:rPr>
              <a:t>(ii) Co</a:t>
            </a:r>
            <a:r>
              <a:rPr lang="en-US" sz="2300">
                <a:solidFill>
                  <a:srgbClr val="FFFFFF"/>
                </a:solidFill>
                <a:latin typeface="Varela Round"/>
              </a:rPr>
              <a:t>lour of a grandparent as RED. </a:t>
            </a:r>
          </a:p>
          <a:p>
            <a:pPr marL="496575" indent="-248288" lvl="1">
              <a:lnSpc>
                <a:spcPts val="2645"/>
              </a:lnSpc>
              <a:buFont typeface="Arial"/>
              <a:buChar char="•"/>
            </a:pPr>
            <a:r>
              <a:rPr lang="en-US" sz="2300">
                <a:solidFill>
                  <a:srgbClr val="FFFFFF"/>
                </a:solidFill>
                <a:latin typeface="Varela Round"/>
              </a:rPr>
              <a:t>(iii) Change</a:t>
            </a:r>
            <a:r>
              <a:rPr lang="en-US" sz="2300">
                <a:solidFill>
                  <a:srgbClr val="FFFFFF"/>
                </a:solidFill>
                <a:latin typeface="Varela Round"/>
              </a:rPr>
              <a:t> x = x’s grandparent, repeat steps 2 and 3 for new x. </a:t>
            </a:r>
          </a:p>
          <a:p>
            <a:pPr marL="496575" indent="-248288" lvl="1">
              <a:lnSpc>
                <a:spcPts val="2645"/>
              </a:lnSpc>
              <a:buFont typeface="Arial"/>
              <a:buChar char="•"/>
            </a:pPr>
            <a:r>
              <a:rPr lang="en-US" sz="2300">
                <a:solidFill>
                  <a:srgbClr val="FFFFFF"/>
                </a:solidFill>
                <a:latin typeface="Varela Round"/>
              </a:rPr>
              <a:t>b) If x’s uncle is BLACK, then there can be four configurations for x, x’s parent (p) and x’s grandparent (g) (This is similar to</a:t>
            </a:r>
            <a:r>
              <a:rPr lang="en-US" sz="2300">
                <a:solidFill>
                  <a:srgbClr val="FFFFFF"/>
                </a:solidFill>
                <a:latin typeface="Varela Round"/>
                <a:hlinkClick r:id="rId4" tooltip="https://www.geeksforgeeks.org/avl-tree-set-1-insertion/"/>
              </a:rPr>
              <a:t> AVL Tree</a:t>
            </a:r>
            <a:r>
              <a:rPr lang="en-US" sz="2300">
                <a:solidFill>
                  <a:srgbClr val="FFFFFF"/>
                </a:solidFill>
                <a:latin typeface="Varela Round"/>
              </a:rPr>
              <a:t>) </a:t>
            </a:r>
          </a:p>
          <a:p>
            <a:pPr marL="496575" indent="-248288" lvl="1">
              <a:lnSpc>
                <a:spcPts val="2645"/>
              </a:lnSpc>
              <a:buFont typeface="Arial"/>
              <a:buChar char="•"/>
            </a:pPr>
            <a:r>
              <a:rPr lang="en-US" sz="2300">
                <a:solidFill>
                  <a:srgbClr val="FFFFFF"/>
                </a:solidFill>
                <a:latin typeface="Varela Round"/>
              </a:rPr>
              <a:t>(i) Left Left Case (p is left child of g and x is left child of p) </a:t>
            </a:r>
          </a:p>
          <a:p>
            <a:pPr marL="496575" indent="-248288" lvl="1">
              <a:lnSpc>
                <a:spcPts val="2645"/>
              </a:lnSpc>
              <a:buFont typeface="Arial"/>
              <a:buChar char="•"/>
            </a:pPr>
            <a:r>
              <a:rPr lang="en-US" sz="2300">
                <a:solidFill>
                  <a:srgbClr val="FFFFFF"/>
                </a:solidFill>
                <a:latin typeface="Varela Round"/>
              </a:rPr>
              <a:t>(ii) Left</a:t>
            </a:r>
            <a:r>
              <a:rPr lang="en-US" sz="2300">
                <a:solidFill>
                  <a:srgbClr val="FFFFFF"/>
                </a:solidFill>
                <a:latin typeface="Varela Round"/>
              </a:rPr>
              <a:t> Right Case (p is left child of g and x is the right child of p) </a:t>
            </a:r>
          </a:p>
          <a:p>
            <a:pPr marL="496575" indent="-248288" lvl="1">
              <a:lnSpc>
                <a:spcPts val="2645"/>
              </a:lnSpc>
              <a:buFont typeface="Arial"/>
              <a:buChar char="•"/>
            </a:pPr>
            <a:r>
              <a:rPr lang="en-US" sz="2300">
                <a:solidFill>
                  <a:srgbClr val="FFFFFF"/>
                </a:solidFill>
                <a:latin typeface="Varela Round"/>
              </a:rPr>
              <a:t>(iii) Right Right Case (Mirror of case i) </a:t>
            </a:r>
          </a:p>
          <a:p>
            <a:pPr marL="496575" indent="-248288" lvl="1">
              <a:lnSpc>
                <a:spcPts val="2645"/>
              </a:lnSpc>
              <a:buFont typeface="Arial"/>
              <a:buChar char="•"/>
            </a:pPr>
            <a:r>
              <a:rPr lang="en-US" sz="2300">
                <a:solidFill>
                  <a:srgbClr val="FFFFFF"/>
                </a:solidFill>
                <a:latin typeface="Varela Round"/>
              </a:rPr>
              <a:t>(iv) Right Left Case (Mirror of case ii)</a:t>
            </a:r>
          </a:p>
          <a:p>
            <a:pPr>
              <a:lnSpc>
                <a:spcPts val="2645"/>
              </a:lnSpc>
            </a:pPr>
            <a:r>
              <a:rPr lang="en-US" sz="2300">
                <a:solidFill>
                  <a:srgbClr val="FFFFFF"/>
                </a:solidFill>
                <a:latin typeface="Varela Round"/>
              </a:rPr>
              <a:t>Re-coloring after rotations:</a:t>
            </a:r>
          </a:p>
          <a:p>
            <a:pPr>
              <a:lnSpc>
                <a:spcPts val="2645"/>
              </a:lnSpc>
            </a:pPr>
            <a:r>
              <a:rPr lang="en-US" sz="2300">
                <a:solidFill>
                  <a:srgbClr val="FFFFFF"/>
                </a:solidFill>
                <a:latin typeface="Varela Round"/>
              </a:rPr>
              <a:t>For Left Left Case [3.b (i)] and Right Right case [3.b (iii)], swap colors of grandparent and parent after rotations</a:t>
            </a:r>
          </a:p>
          <a:p>
            <a:pPr>
              <a:lnSpc>
                <a:spcPts val="2530"/>
              </a:lnSpc>
            </a:pPr>
            <a:r>
              <a:rPr lang="en-US" sz="2200">
                <a:solidFill>
                  <a:srgbClr val="FFFFFF"/>
                </a:solidFill>
                <a:latin typeface="Varela Round"/>
              </a:rPr>
              <a:t>For Left Right Case [3.b (ii)]and Right Left Case [3.b (iv)], swap colors of grandparent and inserted node after rotations</a:t>
            </a:r>
          </a:p>
          <a:p>
            <a:pPr algn="l">
              <a:lnSpc>
                <a:spcPts val="2530"/>
              </a:lnSpc>
            </a:pPr>
          </a:p>
        </p:txBody>
      </p:sp>
      <p:sp>
        <p:nvSpPr>
          <p:cNvPr name="TextBox 12" id="12"/>
          <p:cNvSpPr txBox="true"/>
          <p:nvPr/>
        </p:nvSpPr>
        <p:spPr>
          <a:xfrm rot="0">
            <a:off x="5996473" y="10459268"/>
            <a:ext cx="9794755" cy="1132523"/>
          </a:xfrm>
          <a:prstGeom prst="rect">
            <a:avLst/>
          </a:prstGeom>
        </p:spPr>
        <p:txBody>
          <a:bodyPr anchor="t" rtlCol="false" tIns="0" lIns="0" bIns="0" rIns="0">
            <a:spAutoFit/>
          </a:bodyPr>
          <a:lstStyle/>
          <a:p>
            <a:pPr algn="l">
              <a:lnSpc>
                <a:spcPts val="3037"/>
              </a:lnSpc>
            </a:pPr>
            <a:r>
              <a:rPr lang="en-US" sz="2025">
                <a:solidFill>
                  <a:srgbClr val="FFFFFF"/>
                </a:solidFill>
                <a:latin typeface="Varela Round"/>
              </a:rPr>
              <a:t>New Logo Identity</a:t>
            </a:r>
          </a:p>
          <a:p>
            <a:pPr algn="l">
              <a:lnSpc>
                <a:spcPts val="3037"/>
              </a:lnSpc>
            </a:pPr>
            <a:r>
              <a:rPr lang="en-US" sz="2025">
                <a:solidFill>
                  <a:srgbClr val="FFFFFF"/>
                </a:solidFill>
                <a:latin typeface="Varela Round"/>
              </a:rPr>
              <a:t>Promotional Material Templates</a:t>
            </a:r>
          </a:p>
          <a:p>
            <a:pPr algn="l">
              <a:lnSpc>
                <a:spcPts val="3037"/>
              </a:lnSpc>
            </a:pPr>
            <a:r>
              <a:rPr lang="en-US" sz="2025">
                <a:solidFill>
                  <a:srgbClr val="FFFFFF"/>
                </a:solidFill>
                <a:latin typeface="Varela Round"/>
              </a:rPr>
              <a:t>Set of graphic designs, illustrations &amp; concepts for corporate materials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DAFgVk0T5gA</dc:identifier>
  <dcterms:modified xsi:type="dcterms:W3CDTF">2011-08-01T06:04:30Z</dcterms:modified>
  <cp:revision>1</cp:revision>
  <dc:title>Red Black Tree</dc:title>
</cp:coreProperties>
</file>