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A260-0DA0-2D3C-B609-B8CF310C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AA20E-3F67-3EA9-1F99-9144320E7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E6C0-B14C-6CED-9380-55C1074A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5B3A0-C90C-42C8-A946-4A31D0EA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185E8-484C-43FA-B343-6D3AD40D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8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2D5-AAD7-90F4-BD0C-EB88EC1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2971-F098-C015-094C-2733F81E5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35E7-87D2-F1E2-67B5-498D7587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5A11-B34B-2120-1933-DCB5F0C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E3AB-D25D-8C5E-8E6A-F0930C2F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5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AE3BE-AB0D-23E0-AEEF-C48260523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C8CA3-252F-7765-08E2-7D4573500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AA07-E272-16C9-22EE-C5DB872F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2BDB-DC50-19A4-22AA-7C33C672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CA2B-0ECF-1C1A-24CF-C80AFCC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2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21E3-36EB-4127-C93E-9D9C38A0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4285-ABA8-0E79-9BA0-F1781456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77F7-1E25-30DB-FD6A-FD8DCE1B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C967-4F42-3C46-8BA8-AFF87E75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82EF-1363-B72B-C94F-EA5A0AA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9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60FB-3658-651F-A9FA-A1AD4AEE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BBA6-7F7A-8AF3-26CF-BA27D8A8B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020A-5E9F-004F-4FE0-D64192B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1B3B-08E5-D7DD-FF61-9204EAAE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DCA4-732D-39C8-F28F-ED191C5E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1AEA-011F-0DFA-03C3-054666C4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6960-95A3-0573-FBF1-66F339D24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0E40-661F-6BE2-D142-6AAA232E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0A206-AD49-5832-919A-503C5177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C950-BA41-B435-FC2F-3C354154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6478D-BB85-E7F5-855B-E921DD5F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6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D206-7E04-DF0E-9EF9-B18AF0AE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32F0C-AA78-4164-A03C-122B0914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F3FB6-844A-FF52-8C2D-D13ABFE7A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97B7B-9FE0-0766-47BA-EB3C55C7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5436-B511-A209-DC0B-67C4A0AA3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FB2C6-D6B1-89A9-FE1C-170294EC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AE1A9-DAA0-7F76-64B9-3449A43F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BC64C-C7AC-0EE4-D5FA-26B72826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0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79E-BA55-421E-6AE3-CEF49BB9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7037F-A121-B3CA-0BBE-D449975B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5E75-B25B-274C-96B5-9D084FED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12D2E-BB84-EFAD-E458-77BC57BB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DC9A7-FB9D-1D0D-2478-6045A4FC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07C61-C318-EC2B-6EDF-262360E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8CBEF-3C74-0478-5B14-4C56F63F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9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3966-154C-3FFA-0FF5-5C8DEC40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2B75-8180-AD16-1209-7B8134EA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BC961-6FBB-2D6F-2CF6-C89E889A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7535-EA8D-125D-AEC8-B6DD6033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B3FE0-C17C-8283-85C4-FD0F3DAE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92FBC-AAD9-5331-08EA-A788EBB0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730E-E363-A4D6-36BC-A0608F36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FDA3B-3799-0CC5-75BE-9F7BD4C2B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FD0A5-2DDD-F99F-9DFB-D99763E1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052E2-B15F-EA77-0BFC-AD37DD0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D598-BD63-B8E4-1236-DA4AD022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4D3B-6046-EE76-219F-B197408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090B0-0F97-74EF-F93E-C8B13122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141C-2223-A53B-D0CE-81857E73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22058-7650-8C0D-F7D3-658AE2F65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441B-921E-4162-9EC2-3B22B3CF00B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37EE-3D9D-BEE6-A4DA-FC0893EBB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894D-FD4A-4C15-7C73-5511D944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8136-16C1-4533-BAA5-C403BCED8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9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D10-2D91-C2A2-4B58-ED8B4A55E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03175-9937-2A4D-1F9D-98FAE7791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NAMAN ANAND</a:t>
            </a:r>
          </a:p>
        </p:txBody>
      </p:sp>
    </p:spTree>
    <p:extLst>
      <p:ext uri="{BB962C8B-B14F-4D97-AF65-F5344CB8AC3E}">
        <p14:creationId xmlns:p14="http://schemas.microsoft.com/office/powerpoint/2010/main" val="28033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A0F5-40B5-63EA-5AFF-E94D4E91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60" y="82321"/>
            <a:ext cx="9455870" cy="803799"/>
          </a:xfrm>
        </p:spPr>
        <p:txBody>
          <a:bodyPr/>
          <a:lstStyle/>
          <a:p>
            <a:pPr algn="ctr"/>
            <a:r>
              <a:rPr lang="en-IN" dirty="0"/>
              <a:t>LEC 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A396A-A010-9609-9826-63DC329E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3" y="886120"/>
            <a:ext cx="4639283" cy="3473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B60252-F75A-8485-1789-8E20DC96D2A7}"/>
              </a:ext>
            </a:extLst>
          </p:cNvPr>
          <p:cNvSpPr txBox="1"/>
          <p:nvPr/>
        </p:nvSpPr>
        <p:spPr>
          <a:xfrm>
            <a:off x="5194169" y="1074656"/>
            <a:ext cx="6570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Breakdown shows :</a:t>
            </a:r>
          </a:p>
          <a:p>
            <a:r>
              <a:rPr lang="en-IN" dirty="0"/>
              <a:t>More than equal to half is invested on </a:t>
            </a:r>
            <a:r>
              <a:rPr lang="en-IN" dirty="0">
                <a:highlight>
                  <a:srgbClr val="FFFF00"/>
                </a:highlight>
              </a:rPr>
              <a:t>cooling </a:t>
            </a:r>
          </a:p>
          <a:p>
            <a:r>
              <a:rPr lang="en-IN" dirty="0"/>
              <a:t>Then </a:t>
            </a:r>
            <a:r>
              <a:rPr lang="en-IN" dirty="0">
                <a:highlight>
                  <a:srgbClr val="FFFF00"/>
                </a:highlight>
              </a:rPr>
              <a:t>Server and storage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E0BF7-8CB3-643B-E395-0AA7551B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3" y="4415200"/>
            <a:ext cx="3547051" cy="1948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555B88-2146-ED74-D02B-56F1A280F47D}"/>
              </a:ext>
            </a:extLst>
          </p:cNvPr>
          <p:cNvSpPr txBox="1"/>
          <p:nvPr/>
        </p:nvSpPr>
        <p:spPr>
          <a:xfrm>
            <a:off x="3799002" y="4596141"/>
            <a:ext cx="246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PARTS :</a:t>
            </a:r>
          </a:p>
          <a:p>
            <a:r>
              <a:rPr lang="en-IN" dirty="0">
                <a:highlight>
                  <a:srgbClr val="FFFF00"/>
                </a:highlight>
              </a:rPr>
              <a:t>SERVER</a:t>
            </a:r>
          </a:p>
          <a:p>
            <a:r>
              <a:rPr lang="en-IN" dirty="0">
                <a:highlight>
                  <a:srgbClr val="FFFF00"/>
                </a:highlight>
              </a:rPr>
              <a:t>STORAGE</a:t>
            </a:r>
          </a:p>
          <a:p>
            <a:r>
              <a:rPr lang="en-IN" dirty="0">
                <a:highlight>
                  <a:srgbClr val="FFFF00"/>
                </a:highlight>
              </a:rPr>
              <a:t>NETWORKING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3114C-2DBB-F2EC-2EF0-635A77795818}"/>
              </a:ext>
            </a:extLst>
          </p:cNvPr>
          <p:cNvSpPr txBox="1"/>
          <p:nvPr/>
        </p:nvSpPr>
        <p:spPr>
          <a:xfrm>
            <a:off x="6096000" y="4547916"/>
            <a:ext cx="2699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 IT PARTS :</a:t>
            </a:r>
          </a:p>
          <a:p>
            <a:r>
              <a:rPr lang="en-IN" dirty="0">
                <a:highlight>
                  <a:srgbClr val="FFFF00"/>
                </a:highlight>
              </a:rPr>
              <a:t>COOLING</a:t>
            </a:r>
          </a:p>
          <a:p>
            <a:r>
              <a:rPr lang="en-IN" dirty="0">
                <a:highlight>
                  <a:srgbClr val="FFFF00"/>
                </a:highlight>
              </a:rPr>
              <a:t>LIGHTING</a:t>
            </a:r>
          </a:p>
          <a:p>
            <a:r>
              <a:rPr lang="en-IN" dirty="0">
                <a:highlight>
                  <a:srgbClr val="FFFF00"/>
                </a:highlight>
              </a:rPr>
              <a:t>LOSS POWER CONVERSION</a:t>
            </a:r>
          </a:p>
          <a:p>
            <a:r>
              <a:rPr lang="en-IN" dirty="0">
                <a:highlight>
                  <a:srgbClr val="FFFF00"/>
                </a:highlight>
              </a:rPr>
              <a:t>TRANSMISSION</a:t>
            </a:r>
          </a:p>
        </p:txBody>
      </p:sp>
    </p:spTree>
    <p:extLst>
      <p:ext uri="{BB962C8B-B14F-4D97-AF65-F5344CB8AC3E}">
        <p14:creationId xmlns:p14="http://schemas.microsoft.com/office/powerpoint/2010/main" val="215706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08073-914C-F9D4-0601-B71EB29A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1" y="0"/>
            <a:ext cx="4067416" cy="2683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12342-4F29-84D4-00C2-AF4BD1815FEF}"/>
              </a:ext>
            </a:extLst>
          </p:cNvPr>
          <p:cNvSpPr txBox="1"/>
          <p:nvPr/>
        </p:nvSpPr>
        <p:spPr>
          <a:xfrm>
            <a:off x="4619134" y="282804"/>
            <a:ext cx="6909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CENTER :</a:t>
            </a:r>
          </a:p>
          <a:p>
            <a:r>
              <a:rPr lang="en-IN" dirty="0"/>
              <a:t>WANT TO INVEST ON IT PARTS NOT ON NON IT PARTS</a:t>
            </a:r>
          </a:p>
          <a:p>
            <a:r>
              <a:rPr lang="en-IN" dirty="0"/>
              <a:t>EFFICENCY METRIC : TOTAL/IT</a:t>
            </a:r>
          </a:p>
          <a:p>
            <a:r>
              <a:rPr lang="en-IN" dirty="0"/>
              <a:t>PUE : POWER USAGE EFFECTIVENESS </a:t>
            </a:r>
          </a:p>
          <a:p>
            <a:r>
              <a:rPr lang="en-IN" dirty="0"/>
              <a:t>HIGHER PUE : IT SPEND MORE ELECTRICITY ON COOLING AND REST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 calculation of power usage effectiveness is </a:t>
            </a:r>
            <a:r>
              <a:rPr lang="en-US" b="0" i="1" dirty="0">
                <a:solidFill>
                  <a:srgbClr val="6666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total facility power/IT equipment energy = PUE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. Total facility power is the amount of power the facility uses, which includes all data center hardware, power delivery components, cooling systems and lighting systems. 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169D9-AD26-3527-2A0B-AD548765EDEB}"/>
              </a:ext>
            </a:extLst>
          </p:cNvPr>
          <p:cNvSpPr/>
          <p:nvPr/>
        </p:nvSpPr>
        <p:spPr>
          <a:xfrm>
            <a:off x="358219" y="3648173"/>
            <a:ext cx="11444140" cy="3063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How can you lower PUE?</a:t>
            </a:r>
          </a:p>
          <a:p>
            <a:br>
              <a:rPr lang="en-US" dirty="0"/>
            </a:br>
            <a:r>
              <a:rPr lang="en-US" dirty="0"/>
              <a:t>1&gt; virtualize servers : 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reduces energy consumption and frees up more floor space.</a:t>
            </a:r>
            <a:endParaRPr lang="en-US" dirty="0"/>
          </a:p>
          <a:p>
            <a:r>
              <a:rPr lang="en-US" dirty="0"/>
              <a:t>2&gt; improve cooling systems :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refrigerant-based cooling systems use a lot of power. Improving these systems or reducing the data center's reliance on them can help lower PUE.</a:t>
            </a:r>
            <a:endParaRPr lang="en-US" dirty="0"/>
          </a:p>
          <a:p>
            <a:r>
              <a:rPr lang="en-US" dirty="0"/>
              <a:t>3&gt; natural cool air and energy efficient lighting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68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F7586-8D71-783F-E86E-C1D8B23A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61496" cy="3385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36DAB-DFF6-2459-B25D-6A81356CB3C9}"/>
              </a:ext>
            </a:extLst>
          </p:cNvPr>
          <p:cNvSpPr txBox="1"/>
          <p:nvPr/>
        </p:nvSpPr>
        <p:spPr>
          <a:xfrm>
            <a:off x="5514680" y="197963"/>
            <a:ext cx="6136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CENTER INFRASTRUCTURE EFFICIENCY</a:t>
            </a:r>
          </a:p>
          <a:p>
            <a:r>
              <a:rPr lang="en-IN" dirty="0"/>
              <a:t>=&gt; IT / TOTAL * 100</a:t>
            </a:r>
          </a:p>
          <a:p>
            <a:r>
              <a:rPr lang="en-IN" dirty="0"/>
              <a:t>More the IT device consumption in total more will be its efficiency as less invested on infra</a:t>
            </a:r>
          </a:p>
          <a:p>
            <a:endParaRPr lang="en-IN" dirty="0"/>
          </a:p>
          <a:p>
            <a:r>
              <a:rPr lang="en-IN" dirty="0"/>
              <a:t>DATA CENTER PERFORMANCE PER ENERGY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dirty="0"/>
              <a:t>THROUGHPUT AT DATA CENTER / ENERGY </a:t>
            </a:r>
          </a:p>
          <a:p>
            <a:endParaRPr lang="en-IN" dirty="0"/>
          </a:p>
          <a:p>
            <a:r>
              <a:rPr lang="en-IN" dirty="0"/>
              <a:t>Data centre green energy :</a:t>
            </a:r>
          </a:p>
          <a:p>
            <a:r>
              <a:rPr lang="en-IN" dirty="0"/>
              <a:t>Total green energy source / total power consumed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539BD-7F3A-737F-CB31-15DD4A0A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4" y="3385966"/>
            <a:ext cx="4930914" cy="31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8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91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HPC</vt:lpstr>
      <vt:lpstr>LEC 25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</dc:title>
  <dc:creator>Naman Anand</dc:creator>
  <cp:lastModifiedBy>Naman Anand</cp:lastModifiedBy>
  <cp:revision>1</cp:revision>
  <dcterms:created xsi:type="dcterms:W3CDTF">2023-04-28T04:07:43Z</dcterms:created>
  <dcterms:modified xsi:type="dcterms:W3CDTF">2023-04-28T04:39:48Z</dcterms:modified>
</cp:coreProperties>
</file>