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5" r:id="rId3"/>
    <p:sldId id="262" r:id="rId4"/>
    <p:sldId id="256" r:id="rId5"/>
    <p:sldId id="258" r:id="rId6"/>
    <p:sldId id="259" r:id="rId7"/>
    <p:sldId id="266" r:id="rId8"/>
    <p:sldId id="261" r:id="rId9"/>
    <p:sldId id="263" r:id="rId10"/>
    <p:sldId id="264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A893-9724-A1CC-DDE7-F7D595DCF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F3350-4ACF-A246-96C7-F38C6EE34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14A47-C445-64F4-4B42-6601A227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3EFE-2CB3-4679-8DFF-233B1A160DD1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45B20-F097-290B-B698-9DF8AE51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8122-BC09-A5FD-C455-0C22DB7D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EC68-4931-46F9-9BCB-9D77276A2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41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EBABB-3F09-F549-6CB9-F457E8A6B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CDA6B-542F-13E7-F0A8-A9D5943B6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F164B-F9FD-4847-10CC-71A8F5832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3EFE-2CB3-4679-8DFF-233B1A160DD1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746CA-BBCF-7C06-9FC1-8648808D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7D34D-F09C-39BE-C59D-79C1B8AE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EC68-4931-46F9-9BCB-9D77276A2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98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F86CCB-2FBC-E5D6-E6B5-4D42B4154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7BEE4-5478-B1D7-25D3-95ED302A5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2B456-FEEE-583C-FF8E-F659ABB9A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3EFE-2CB3-4679-8DFF-233B1A160DD1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60CDC-5259-0A15-73BF-5BA1E4B52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A4DA5-8BC0-C3CF-7DD7-13AB590C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EC68-4931-46F9-9BCB-9D77276A2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8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24-5DE8-DCB5-4553-D8751A32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8A6F7-AC48-A99F-5106-251B8BA83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1AA2A-A0C6-13FE-621C-5E1ED564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3EFE-2CB3-4679-8DFF-233B1A160DD1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6F6F3-1125-729A-14CA-4CF8BD02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A68CF-04E4-A6AA-C369-A5984331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EC68-4931-46F9-9BCB-9D77276A2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2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F5F98-1B4F-DAD1-7D2A-554A97345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A3564-6F87-FF70-0BA4-6CB04472A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7FFE7-9D55-9FEE-245F-A8131E0F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3EFE-2CB3-4679-8DFF-233B1A160DD1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69595-E0ED-FAA5-9960-EEF921673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ECAEC-949B-1252-A124-74611E8ED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EC68-4931-46F9-9BCB-9D77276A2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385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CEF4-28F6-A8D8-E5E4-1374C3E4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6D3DA-A915-50BE-1A7F-DE8DED9EC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21930-40BF-11C6-66CF-D378738D4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DFB2B-7422-CE02-5D71-BAF860B5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3EFE-2CB3-4679-8DFF-233B1A160DD1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A9344-D701-13B8-B73D-E4CDCFC9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57611-133A-6A28-75C1-8910D818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EC68-4931-46F9-9BCB-9D77276A2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29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B89D-1221-6893-1186-535E2C79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F3CA0-5631-6CB7-282A-93987EA9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4F283-1DC0-9A4A-1E38-C3338B90D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4F615-FBCF-0568-85AF-F59F02B81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900AF-7503-F22F-0D4F-1634AD7A1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5C6771-483D-03DC-3E37-869BBF108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3EFE-2CB3-4679-8DFF-233B1A160DD1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65A9BF-4D9F-BBBB-AF75-7F047340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2F8EE-815A-ECEF-49AA-A267309E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EC68-4931-46F9-9BCB-9D77276A2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93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BB6C-2FB5-EE08-6F9B-8D462C16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93ED2-0678-6DE8-16E9-75922CEE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3EFE-2CB3-4679-8DFF-233B1A160DD1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E7F424-0BF9-D416-17A8-FD52C198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638A4-9650-EDE4-971C-8DEE5AAA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EC68-4931-46F9-9BCB-9D77276A2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24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42311A-3750-5949-3662-BBFD9F776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3EFE-2CB3-4679-8DFF-233B1A160DD1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DCE8A6-04B4-8408-E6DE-C35D415A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8A695-C009-BE75-E385-9EE69941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EC68-4931-46F9-9BCB-9D77276A2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14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5468-24F6-7B93-00FE-08D6EB027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E6A9C-8A53-B482-8ACB-C7D06F228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684B3-97FB-9C74-199B-DEAEB292D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BB037-F8FC-A8E7-DE4F-D7701FDCD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3EFE-2CB3-4679-8DFF-233B1A160DD1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C891E-85DA-4597-B9D3-64E1850B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93DCF-DF2C-690B-8649-A2555167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EC68-4931-46F9-9BCB-9D77276A2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78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FD8B-F2F9-A06E-AFB1-80E5D766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D710D-EE77-813B-1CF1-194704455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1AFC3-F91C-69C1-509B-13A0BE582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EF971-AAF0-A37F-8F4A-9FC7CA18A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3EFE-2CB3-4679-8DFF-233B1A160DD1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48B65-3869-1D3E-9548-18388E132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98EAD-A330-1150-030E-BB2A5148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EC68-4931-46F9-9BCB-9D77276A2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49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C35E47-F87D-1F18-D666-7DE1BE91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871B1-3AE2-EC57-4A3B-49152641D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B9D08-9E11-4EFC-8AF4-C5C36A669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73EFE-2CB3-4679-8DFF-233B1A160DD1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D408D-CCAA-DE66-3597-F92157925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30B76-9FAE-EFC2-1C28-36899A021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DEC68-4931-46F9-9BCB-9D77276A2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14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vovakurbatov.com/articles/10-rules-of-using-fonts-in-virtual-realit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D8E162-5113-89C7-DEBC-BDC0E23A4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5" y="188536"/>
            <a:ext cx="1855889" cy="1862082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990DF3-702C-4CDC-B43A-01D72FEA0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77140"/>
              </p:ext>
            </p:extLst>
          </p:nvPr>
        </p:nvGraphicFramePr>
        <p:xfrm>
          <a:off x="2243579" y="3755097"/>
          <a:ext cx="8029542" cy="25958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965542">
                  <a:extLst>
                    <a:ext uri="{9D8B030D-6E8A-4147-A177-3AD203B41FA5}">
                      <a16:colId xmlns:a16="http://schemas.microsoft.com/office/drawing/2014/main" val="23774557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59930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Roll.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04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Arpan Khandare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200101018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76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Ashish Paide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200101072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09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Bhoomiraj Patel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200101075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82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Naman Anand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200101070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630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Souradeep Kar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200101096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33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Sujeet Kamble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200101097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109889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34115C-7ADC-B996-BC79-8BD9B68A1942}"/>
              </a:ext>
            </a:extLst>
          </p:cNvPr>
          <p:cNvSpPr/>
          <p:nvPr/>
        </p:nvSpPr>
        <p:spPr>
          <a:xfrm>
            <a:off x="4110086" y="931041"/>
            <a:ext cx="3695308" cy="19818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Early Evaluation</a:t>
            </a:r>
          </a:p>
          <a:p>
            <a:pPr algn="ctr"/>
            <a:r>
              <a:rPr lang="en-IN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804556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9753-093F-365A-49AE-8CD003D0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Improvements Made Following Suggestions By Experts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7E39C-D338-DC7C-D693-48DAADE1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 We have added the “Edit Video” option after recording.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 We are going to provide instructions while hovering on the options.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 For simple view , we didn’t took colorful icons instead took black and white icons to make it simple and minimalistic.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 We are providing graph icons in analytics sections for better representation.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 We have created different hierarchies for importance of icons by allotting different sizes to different icons.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 For Font we are following this website :</a:t>
            </a:r>
          </a:p>
          <a:p>
            <a:pPr lvl="1"/>
            <a:r>
              <a:rPr lang="en-IN" dirty="0"/>
              <a:t> </a:t>
            </a:r>
            <a:r>
              <a:rPr lang="en-IN" dirty="0">
                <a:hlinkClick r:id="rId2"/>
              </a:rPr>
              <a:t>http://vovakurbatov.com/articles/10-rules-of-using-fonts-in-virtual-reality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5838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30579B-7795-95B6-CC2F-91320A00C159}"/>
              </a:ext>
            </a:extLst>
          </p:cNvPr>
          <p:cNvSpPr txBox="1"/>
          <p:nvPr/>
        </p:nvSpPr>
        <p:spPr>
          <a:xfrm>
            <a:off x="3048786" y="2921168"/>
            <a:ext cx="60944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0" b="1" dirty="0"/>
              <a:t>User Evaluation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073636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036A6AC-2B07-8C8A-5948-AFC80F11C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603743"/>
              </p:ext>
            </p:extLst>
          </p:nvPr>
        </p:nvGraphicFramePr>
        <p:xfrm>
          <a:off x="5801674" y="530315"/>
          <a:ext cx="6010111" cy="579737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198026">
                  <a:extLst>
                    <a:ext uri="{9D8B030D-6E8A-4147-A177-3AD203B41FA5}">
                      <a16:colId xmlns:a16="http://schemas.microsoft.com/office/drawing/2014/main" val="2254944733"/>
                    </a:ext>
                  </a:extLst>
                </a:gridCol>
                <a:gridCol w="812085">
                  <a:extLst>
                    <a:ext uri="{9D8B030D-6E8A-4147-A177-3AD203B41FA5}">
                      <a16:colId xmlns:a16="http://schemas.microsoft.com/office/drawing/2014/main" val="1543963394"/>
                    </a:ext>
                  </a:extLst>
                </a:gridCol>
              </a:tblGrid>
              <a:tr h="515729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Nielsen's 10 </a:t>
                      </a:r>
                      <a:r>
                        <a:rPr lang="en-IN" dirty="0"/>
                        <a:t>Heuristics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765800"/>
                  </a:ext>
                </a:extLst>
              </a:tr>
              <a:tr h="515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Visibility of system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13158"/>
                  </a:ext>
                </a:extLst>
              </a:tr>
              <a:tr h="515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between system and the real 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607327"/>
                  </a:ext>
                </a:extLst>
              </a:tr>
              <a:tr h="515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control and freedom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190740"/>
                  </a:ext>
                </a:extLst>
              </a:tr>
              <a:tr h="515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Consistency and standards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13546"/>
                  </a:ext>
                </a:extLst>
              </a:tr>
              <a:tr h="515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 prevention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137956"/>
                  </a:ext>
                </a:extLst>
              </a:tr>
              <a:tr h="515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Recognition rather than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652642"/>
                  </a:ext>
                </a:extLst>
              </a:tr>
              <a:tr h="515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Flexibility and efficiency of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467230"/>
                  </a:ext>
                </a:extLst>
              </a:tr>
              <a:tr h="515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Aesthetic and minimalist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849515"/>
                  </a:ext>
                </a:extLst>
              </a:tr>
              <a:tr h="515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 users recognize, diagnose, and recover from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412196"/>
                  </a:ext>
                </a:extLst>
              </a:tr>
              <a:tr h="515729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 and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7531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9BAADD3-A74F-551F-9D3C-6E51E3118B6D}"/>
              </a:ext>
            </a:extLst>
          </p:cNvPr>
          <p:cNvSpPr txBox="1"/>
          <p:nvPr/>
        </p:nvSpPr>
        <p:spPr>
          <a:xfrm>
            <a:off x="452486" y="1014225"/>
            <a:ext cx="461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Facing Problem For New Comer , so given less points.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234D8-53B9-C642-956B-DEA728A4A597}"/>
              </a:ext>
            </a:extLst>
          </p:cNvPr>
          <p:cNvSpPr txBox="1"/>
          <p:nvPr/>
        </p:nvSpPr>
        <p:spPr>
          <a:xfrm>
            <a:off x="452486" y="1533842"/>
            <a:ext cx="461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Icons were clearly shown. But can’t do zoom in and zoom out in map.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51FD4-0B16-9EE9-BE50-C51A58CD675B}"/>
              </a:ext>
            </a:extLst>
          </p:cNvPr>
          <p:cNvSpPr txBox="1"/>
          <p:nvPr/>
        </p:nvSpPr>
        <p:spPr>
          <a:xfrm>
            <a:off x="452486" y="2180173"/>
            <a:ext cx="461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Emergency exit was not provided.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837EF1-A1BE-008A-31A5-8FAB6882D6AD}"/>
              </a:ext>
            </a:extLst>
          </p:cNvPr>
          <p:cNvSpPr txBox="1"/>
          <p:nvPr/>
        </p:nvSpPr>
        <p:spPr>
          <a:xfrm>
            <a:off x="452486" y="2595671"/>
            <a:ext cx="461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Consistency was mediocre.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720D27-FD24-55B6-D7DB-22FA8B0D8EDE}"/>
              </a:ext>
            </a:extLst>
          </p:cNvPr>
          <p:cNvSpPr txBox="1"/>
          <p:nvPr/>
        </p:nvSpPr>
        <p:spPr>
          <a:xfrm>
            <a:off x="452486" y="3011170"/>
            <a:ext cx="461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Can’t comment much but think ok.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2B803-ADAE-1B0D-B898-4EB1310EABF4}"/>
              </a:ext>
            </a:extLst>
          </p:cNvPr>
          <p:cNvSpPr txBox="1"/>
          <p:nvPr/>
        </p:nvSpPr>
        <p:spPr>
          <a:xfrm>
            <a:off x="452486" y="3380502"/>
            <a:ext cx="4619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Recall I have to use multiple times but I guess you have provided options at each screen so it will not be much problem.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219A8C-A1E0-F7B8-4095-C22CCBD1B378}"/>
              </a:ext>
            </a:extLst>
          </p:cNvPr>
          <p:cNvSpPr txBox="1"/>
          <p:nvPr/>
        </p:nvSpPr>
        <p:spPr>
          <a:xfrm>
            <a:off x="452486" y="4303832"/>
            <a:ext cx="461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E02F6C-C863-D550-7D4C-11E59EC871CC}"/>
              </a:ext>
            </a:extLst>
          </p:cNvPr>
          <p:cNvSpPr txBox="1"/>
          <p:nvPr/>
        </p:nvSpPr>
        <p:spPr>
          <a:xfrm>
            <a:off x="452486" y="4228799"/>
            <a:ext cx="461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You can see for some more flexibility.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9ED8A0-A523-95D7-9557-D8BE5EEC4A8D}"/>
              </a:ext>
            </a:extLst>
          </p:cNvPr>
          <p:cNvSpPr txBox="1"/>
          <p:nvPr/>
        </p:nvSpPr>
        <p:spPr>
          <a:xfrm>
            <a:off x="452486" y="4673164"/>
            <a:ext cx="461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is minimalistic design but doesn’t feel much aesthetic.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C76E75-700F-4D1A-B393-8A0626244C87}"/>
              </a:ext>
            </a:extLst>
          </p:cNvPr>
          <p:cNvSpPr txBox="1"/>
          <p:nvPr/>
        </p:nvSpPr>
        <p:spPr>
          <a:xfrm>
            <a:off x="452486" y="5261762"/>
            <a:ext cx="461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Report bug and other options were there.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6CDC39-83C2-039C-1EFE-CD02D6F6F19F}"/>
              </a:ext>
            </a:extLst>
          </p:cNvPr>
          <p:cNvSpPr txBox="1"/>
          <p:nvPr/>
        </p:nvSpPr>
        <p:spPr>
          <a:xfrm>
            <a:off x="452486" y="5723427"/>
            <a:ext cx="461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 doesn’t have appropriate walkthrough for some functions.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F0BE6C8-C8BA-DDC4-02A3-495385BBB73C}"/>
              </a:ext>
            </a:extLst>
          </p:cNvPr>
          <p:cNvSpPr/>
          <p:nvPr/>
        </p:nvSpPr>
        <p:spPr>
          <a:xfrm>
            <a:off x="612742" y="131975"/>
            <a:ext cx="3487918" cy="882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Prabhat Saini : B.Des. Student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B0663A-70DC-4317-F27A-D5EC529B559E}"/>
              </a:ext>
            </a:extLst>
          </p:cNvPr>
          <p:cNvSpPr/>
          <p:nvPr/>
        </p:nvSpPr>
        <p:spPr>
          <a:xfrm>
            <a:off x="7107810" y="6419654"/>
            <a:ext cx="4581427" cy="3299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OVERALL  SCORE  :  51</a:t>
            </a:r>
          </a:p>
        </p:txBody>
      </p:sp>
    </p:spTree>
    <p:extLst>
      <p:ext uri="{BB962C8B-B14F-4D97-AF65-F5344CB8AC3E}">
        <p14:creationId xmlns:p14="http://schemas.microsoft.com/office/powerpoint/2010/main" val="1218084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036A6AC-2B07-8C8A-5948-AFC80F11C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264326"/>
              </p:ext>
            </p:extLst>
          </p:nvPr>
        </p:nvGraphicFramePr>
        <p:xfrm>
          <a:off x="5801674" y="530315"/>
          <a:ext cx="6010111" cy="579737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198026">
                  <a:extLst>
                    <a:ext uri="{9D8B030D-6E8A-4147-A177-3AD203B41FA5}">
                      <a16:colId xmlns:a16="http://schemas.microsoft.com/office/drawing/2014/main" val="2254944733"/>
                    </a:ext>
                  </a:extLst>
                </a:gridCol>
                <a:gridCol w="812085">
                  <a:extLst>
                    <a:ext uri="{9D8B030D-6E8A-4147-A177-3AD203B41FA5}">
                      <a16:colId xmlns:a16="http://schemas.microsoft.com/office/drawing/2014/main" val="1543963394"/>
                    </a:ext>
                  </a:extLst>
                </a:gridCol>
              </a:tblGrid>
              <a:tr h="515729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Nielsen's 10 </a:t>
                      </a:r>
                      <a:r>
                        <a:rPr lang="en-IN" dirty="0"/>
                        <a:t>Heuristics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765800"/>
                  </a:ext>
                </a:extLst>
              </a:tr>
              <a:tr h="515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Visibility of system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13158"/>
                  </a:ext>
                </a:extLst>
              </a:tr>
              <a:tr h="515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between system and the real 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607327"/>
                  </a:ext>
                </a:extLst>
              </a:tr>
              <a:tr h="515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control and freedom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190740"/>
                  </a:ext>
                </a:extLst>
              </a:tr>
              <a:tr h="515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Consistency and standards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13546"/>
                  </a:ext>
                </a:extLst>
              </a:tr>
              <a:tr h="515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 prevention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137956"/>
                  </a:ext>
                </a:extLst>
              </a:tr>
              <a:tr h="515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Recognition rather than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652642"/>
                  </a:ext>
                </a:extLst>
              </a:tr>
              <a:tr h="515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Flexibility and efficiency of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467230"/>
                  </a:ext>
                </a:extLst>
              </a:tr>
              <a:tr h="515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Aesthetic and minimalist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849515"/>
                  </a:ext>
                </a:extLst>
              </a:tr>
              <a:tr h="515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 users recognize, diagnose, and recover from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412196"/>
                  </a:ext>
                </a:extLst>
              </a:tr>
              <a:tr h="515729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 and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75314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F0234D8-53B9-C642-956B-DEA728A4A597}"/>
              </a:ext>
            </a:extLst>
          </p:cNvPr>
          <p:cNvSpPr txBox="1"/>
          <p:nvPr/>
        </p:nvSpPr>
        <p:spPr>
          <a:xfrm>
            <a:off x="438871" y="1427590"/>
            <a:ext cx="461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Icons seemed perfectly clear and the temple view seems real.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51FD4-0B16-9EE9-BE50-C51A58CD675B}"/>
              </a:ext>
            </a:extLst>
          </p:cNvPr>
          <p:cNvSpPr txBox="1"/>
          <p:nvPr/>
        </p:nvSpPr>
        <p:spPr>
          <a:xfrm>
            <a:off x="438871" y="1972199"/>
            <a:ext cx="461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Undo a process can be done by user, so user has control over app.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837EF1-A1BE-008A-31A5-8FAB6882D6AD}"/>
              </a:ext>
            </a:extLst>
          </p:cNvPr>
          <p:cNvSpPr txBox="1"/>
          <p:nvPr/>
        </p:nvSpPr>
        <p:spPr>
          <a:xfrm>
            <a:off x="452486" y="2493205"/>
            <a:ext cx="461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Consistency for icons position, it’s colour and it’s meaning was there.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720D27-FD24-55B6-D7DB-22FA8B0D8EDE}"/>
              </a:ext>
            </a:extLst>
          </p:cNvPr>
          <p:cNvSpPr txBox="1"/>
          <p:nvPr/>
        </p:nvSpPr>
        <p:spPr>
          <a:xfrm>
            <a:off x="452486" y="3065099"/>
            <a:ext cx="461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wasn’t shown specifically error screens but not much need also in tour.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2B803-ADAE-1B0D-B898-4EB1310EABF4}"/>
              </a:ext>
            </a:extLst>
          </p:cNvPr>
          <p:cNvSpPr txBox="1"/>
          <p:nvPr/>
        </p:nvSpPr>
        <p:spPr>
          <a:xfrm>
            <a:off x="438871" y="3647136"/>
            <a:ext cx="461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will feel easy due to options provided for each task.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219A8C-A1E0-F7B8-4095-C22CCBD1B378}"/>
              </a:ext>
            </a:extLst>
          </p:cNvPr>
          <p:cNvSpPr txBox="1"/>
          <p:nvPr/>
        </p:nvSpPr>
        <p:spPr>
          <a:xfrm>
            <a:off x="452486" y="4303832"/>
            <a:ext cx="461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E02F6C-C863-D550-7D4C-11E59EC871CC}"/>
              </a:ext>
            </a:extLst>
          </p:cNvPr>
          <p:cNvSpPr txBox="1"/>
          <p:nvPr/>
        </p:nvSpPr>
        <p:spPr>
          <a:xfrm>
            <a:off x="438871" y="4234738"/>
            <a:ext cx="461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Mostly all the tasks are flexible.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9ED8A0-A523-95D7-9557-D8BE5EEC4A8D}"/>
              </a:ext>
            </a:extLst>
          </p:cNvPr>
          <p:cNvSpPr txBox="1"/>
          <p:nvPr/>
        </p:nvSpPr>
        <p:spPr>
          <a:xfrm>
            <a:off x="452486" y="4569265"/>
            <a:ext cx="495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interactions page was very realistic and overall I felt the app has Aesthetic and minimalist design.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C76E75-700F-4D1A-B393-8A0626244C87}"/>
              </a:ext>
            </a:extLst>
          </p:cNvPr>
          <p:cNvSpPr txBox="1"/>
          <p:nvPr/>
        </p:nvSpPr>
        <p:spPr>
          <a:xfrm>
            <a:off x="452486" y="5261762"/>
            <a:ext cx="461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options were provided at menu.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6CDC39-83C2-039C-1EFE-CD02D6F6F19F}"/>
              </a:ext>
            </a:extLst>
          </p:cNvPr>
          <p:cNvSpPr txBox="1"/>
          <p:nvPr/>
        </p:nvSpPr>
        <p:spPr>
          <a:xfrm>
            <a:off x="452486" y="5677260"/>
            <a:ext cx="461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Help provided but would be much better in  case tutorials were provided.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F0BE6C8-C8BA-DDC4-02A3-495385BBB73C}"/>
              </a:ext>
            </a:extLst>
          </p:cNvPr>
          <p:cNvSpPr/>
          <p:nvPr/>
        </p:nvSpPr>
        <p:spPr>
          <a:xfrm>
            <a:off x="584461" y="72082"/>
            <a:ext cx="3827283" cy="882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Himanshu Upadhyay: B.Des. Student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88B40A-B234-DEE7-D66B-5A1D5EEBD9C6}"/>
              </a:ext>
            </a:extLst>
          </p:cNvPr>
          <p:cNvSpPr txBox="1"/>
          <p:nvPr/>
        </p:nvSpPr>
        <p:spPr>
          <a:xfrm>
            <a:off x="487575" y="1066247"/>
            <a:ext cx="461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 status was not much clearly shown.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0DC924-72E1-1194-CE5E-7ADE62CFBC15}"/>
              </a:ext>
            </a:extLst>
          </p:cNvPr>
          <p:cNvSpPr/>
          <p:nvPr/>
        </p:nvSpPr>
        <p:spPr>
          <a:xfrm>
            <a:off x="7107810" y="6419654"/>
            <a:ext cx="4581427" cy="3299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OVERALL  SCORE  :  72</a:t>
            </a:r>
          </a:p>
        </p:txBody>
      </p:sp>
    </p:spTree>
    <p:extLst>
      <p:ext uri="{BB962C8B-B14F-4D97-AF65-F5344CB8AC3E}">
        <p14:creationId xmlns:p14="http://schemas.microsoft.com/office/powerpoint/2010/main" val="302450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30579B-7795-95B6-CC2F-91320A00C159}"/>
              </a:ext>
            </a:extLst>
          </p:cNvPr>
          <p:cNvSpPr txBox="1"/>
          <p:nvPr/>
        </p:nvSpPr>
        <p:spPr>
          <a:xfrm>
            <a:off x="3048786" y="2921168"/>
            <a:ext cx="60944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0" b="1" dirty="0"/>
              <a:t>Expert Evaluation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4053439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E3610-0CB8-025C-8B11-8AA54B3F3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72" y="1159498"/>
            <a:ext cx="10599656" cy="5592501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>
                <a:solidFill>
                  <a:srgbClr val="0070C0"/>
                </a:solidFill>
              </a:rPr>
              <a:t> </a:t>
            </a:r>
            <a:endParaRPr lang="en-IN" b="1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b="0" i="0" dirty="0">
                <a:solidFill>
                  <a:srgbClr val="0070C0"/>
                </a:solidFill>
                <a:effectLst/>
              </a:rPr>
              <a:t>Shakuntala Acharya (Professor)		</a:t>
            </a:r>
            <a:r>
              <a:rPr lang="en-IN" dirty="0">
                <a:solidFill>
                  <a:srgbClr val="0070C0"/>
                </a:solidFill>
              </a:rPr>
              <a:t>: Department of Design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70C0"/>
                </a:solidFill>
              </a:rPr>
              <a:t> Saurjeet (Research Scholar) 			: Department of Design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70C0"/>
                </a:solidFill>
              </a:rPr>
              <a:t> Sanika (Research Scholar) 			: Department of Design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70C0"/>
                </a:solidFill>
              </a:rPr>
              <a:t> Ankit (on Internship) 				: Department of Design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70C0"/>
                </a:solidFill>
              </a:rPr>
              <a:t> Arka (Research Scholar) 			: Department of Design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70C0"/>
                </a:solidFill>
              </a:rPr>
              <a:t> Akshara (Research Scholar) 			: Department of Design</a:t>
            </a:r>
          </a:p>
          <a:p>
            <a:pPr marL="0" indent="0">
              <a:buNone/>
            </a:pPr>
            <a:endParaRPr lang="en-IN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F4B9E-9C17-B764-847E-1F73C8B7E0D0}"/>
              </a:ext>
            </a:extLst>
          </p:cNvPr>
          <p:cNvSpPr txBox="1"/>
          <p:nvPr/>
        </p:nvSpPr>
        <p:spPr>
          <a:xfrm>
            <a:off x="1583703" y="871136"/>
            <a:ext cx="91604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/>
              <a:t>Expert Team Members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33313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E92ECF-A150-0BD1-D61E-8415DE88F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305" y="2282285"/>
            <a:ext cx="9144000" cy="1655762"/>
          </a:xfrm>
        </p:spPr>
        <p:txBody>
          <a:bodyPr>
            <a:normAutofit/>
          </a:bodyPr>
          <a:lstStyle/>
          <a:p>
            <a:r>
              <a:rPr lang="en-IN" sz="6600" b="1" dirty="0"/>
              <a:t>1</a:t>
            </a:r>
            <a:r>
              <a:rPr lang="en-IN" sz="6600" b="1" baseline="30000" dirty="0"/>
              <a:t>st</a:t>
            </a:r>
            <a:r>
              <a:rPr lang="en-IN" sz="6600" b="1" dirty="0"/>
              <a:t> Cycle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091F8-F254-5F52-B898-9C1A49BE8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055" y="34290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4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BFA67F-CC2F-7E75-E729-BF1CFB2EB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718" y="829559"/>
            <a:ext cx="10609082" cy="5347404"/>
          </a:xfrm>
        </p:spPr>
        <p:txBody>
          <a:bodyPr/>
          <a:lstStyle/>
          <a:p>
            <a:r>
              <a:rPr lang="en-IN" i="1" dirty="0"/>
              <a:t>Suggestions By </a:t>
            </a:r>
            <a:r>
              <a:rPr lang="en-IN" b="1" i="1" dirty="0"/>
              <a:t>Ankit</a:t>
            </a:r>
            <a:r>
              <a:rPr lang="en-IN" i="1" dirty="0"/>
              <a:t>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Back Button wasn’t available at some screens .Therefore, try to add back button on all pages. Also make the location of the back button at top left corner.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Some Icons were inconsistent in the main menu.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Add guest mode in authentication.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Use standard fonts like </a:t>
            </a:r>
            <a:r>
              <a:rPr lang="en-IN" i="1" dirty="0"/>
              <a:t>SEGOE UI</a:t>
            </a:r>
            <a:r>
              <a:rPr lang="en-IN" dirty="0"/>
              <a:t>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Add “Remember Me” option in authentication.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Create “Journey Map” for understanding user flow.</a:t>
            </a:r>
          </a:p>
        </p:txBody>
      </p:sp>
    </p:spTree>
    <p:extLst>
      <p:ext uri="{BB962C8B-B14F-4D97-AF65-F5344CB8AC3E}">
        <p14:creationId xmlns:p14="http://schemas.microsoft.com/office/powerpoint/2010/main" val="97774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BFA67F-CC2F-7E75-E729-BF1CFB2EB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718" y="829559"/>
            <a:ext cx="10609082" cy="5347404"/>
          </a:xfrm>
        </p:spPr>
        <p:txBody>
          <a:bodyPr/>
          <a:lstStyle/>
          <a:p>
            <a:r>
              <a:rPr lang="en-IN" i="1" dirty="0"/>
              <a:t>Suggestions By </a:t>
            </a:r>
            <a:r>
              <a:rPr lang="en-IN" b="1" i="1" dirty="0"/>
              <a:t>Arka and Akshara </a:t>
            </a:r>
            <a:r>
              <a:rPr lang="en-IN" i="1" dirty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Instead of using 3D and colorful icons, try to use simple icons for display.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Follow the Nelson’s heuristics for each screen.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The virtual keyboard is very small in size, try to enlarge it.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Make the authentication screen centre-aligned instead of left-aligned.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Try to develop Persona for user classes for representation of user class.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643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E92ECF-A150-0BD1-D61E-8415DE88F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305" y="2282285"/>
            <a:ext cx="9144000" cy="1655762"/>
          </a:xfrm>
        </p:spPr>
        <p:txBody>
          <a:bodyPr>
            <a:normAutofit/>
          </a:bodyPr>
          <a:lstStyle/>
          <a:p>
            <a:r>
              <a:rPr lang="en-IN" sz="6600" b="1" dirty="0"/>
              <a:t> 2</a:t>
            </a:r>
            <a:r>
              <a:rPr lang="en-IN" sz="6600" b="1" baseline="30000" dirty="0"/>
              <a:t>nd</a:t>
            </a:r>
            <a:r>
              <a:rPr lang="en-IN" sz="6600" b="1" dirty="0"/>
              <a:t> Cycle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C3597-BC44-C782-5118-A2382C1B5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0" y="34290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3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BFA67F-CC2F-7E75-E729-BF1CFB2EB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718" y="829559"/>
            <a:ext cx="10609082" cy="5347404"/>
          </a:xfrm>
        </p:spPr>
        <p:txBody>
          <a:bodyPr/>
          <a:lstStyle/>
          <a:p>
            <a:r>
              <a:rPr lang="en-IN" i="1" dirty="0"/>
              <a:t>Suggestions By </a:t>
            </a:r>
            <a:r>
              <a:rPr lang="en-IN" b="1" i="1" dirty="0">
                <a:solidFill>
                  <a:srgbClr val="333333"/>
                </a:solidFill>
                <a:effectLst/>
              </a:rPr>
              <a:t>Shakuntala Ma’am</a:t>
            </a:r>
            <a:r>
              <a:rPr lang="en-IN" i="1" dirty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Some tutorials would be better.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Font should be thin. Because in Google Cardboard it would be very inconvenient to see these curve fonts.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Try to make the most used functions at centre.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Also it will be better if we are able to provide edit the recording for vlogger.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All the options are given equal importance. Try to highlight some options.</a:t>
            </a:r>
          </a:p>
        </p:txBody>
      </p:sp>
    </p:spTree>
    <p:extLst>
      <p:ext uri="{BB962C8B-B14F-4D97-AF65-F5344CB8AC3E}">
        <p14:creationId xmlns:p14="http://schemas.microsoft.com/office/powerpoint/2010/main" val="392335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BFA67F-CC2F-7E75-E729-BF1CFB2EB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718" y="829559"/>
            <a:ext cx="10609082" cy="5347404"/>
          </a:xfrm>
        </p:spPr>
        <p:txBody>
          <a:bodyPr/>
          <a:lstStyle/>
          <a:p>
            <a:r>
              <a:rPr lang="en-IN" i="1" dirty="0"/>
              <a:t>Suggestions By </a:t>
            </a:r>
            <a:r>
              <a:rPr lang="en-IN" b="1" i="1" dirty="0"/>
              <a:t>Saurjeet and Sanika</a:t>
            </a:r>
            <a:r>
              <a:rPr lang="en-IN" i="1" dirty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i="1" dirty="0"/>
              <a:t> </a:t>
            </a:r>
            <a:r>
              <a:rPr lang="en-IN" dirty="0"/>
              <a:t>Efficiency would be higher in case we provide more tutorial / instructions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Put “Help” feature in nearly all pages.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Also in the analytics section, put graph icons for more interactive view.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Try to have all icons on single screen, instead of scrolling. It would be much better.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i="1" dirty="0"/>
          </a:p>
          <a:p>
            <a:pPr marL="0" indent="0">
              <a:buNone/>
            </a:pP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76908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889</Words>
  <Application>Microsoft Office PowerPoint</Application>
  <PresentationFormat>Widescreen</PresentationFormat>
  <Paragraphs>131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Improvements Made Following Suggestions By Experts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Expert Evaluation</dc:title>
  <dc:creator>Naman Anand</dc:creator>
  <cp:lastModifiedBy>Naman Anand</cp:lastModifiedBy>
  <cp:revision>10</cp:revision>
  <cp:lastPrinted>2023-02-21T17:35:13Z</cp:lastPrinted>
  <dcterms:created xsi:type="dcterms:W3CDTF">2023-02-21T05:05:55Z</dcterms:created>
  <dcterms:modified xsi:type="dcterms:W3CDTF">2023-02-21T18:04:08Z</dcterms:modified>
</cp:coreProperties>
</file>