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5" r:id="rId5"/>
    <p:sldId id="258" r:id="rId6"/>
    <p:sldId id="261" r:id="rId7"/>
    <p:sldId id="262" r:id="rId8"/>
    <p:sldId id="263" r:id="rId9"/>
    <p:sldId id="264" r:id="rId10"/>
    <p:sldId id="266" r:id="rId11"/>
    <p:sldId id="267" r:id="rId12"/>
    <p:sldId id="268" r:id="rId13"/>
    <p:sldId id="291" r:id="rId14"/>
    <p:sldId id="289"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2" r:id="rId30"/>
    <p:sldId id="293" r:id="rId31"/>
    <p:sldId id="283" r:id="rId32"/>
    <p:sldId id="284" r:id="rId33"/>
    <p:sldId id="285" r:id="rId34"/>
    <p:sldId id="290" r:id="rId35"/>
    <p:sldId id="286" r:id="rId36"/>
    <p:sldId id="287" r:id="rId37"/>
    <p:sldId id="288" r:id="rId38"/>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48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326BF-856D-4E45-88B4-31310E15B110}"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326BF-856D-4E45-88B4-31310E15B110}"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326BF-856D-4E45-88B4-31310E15B110}" type="datetimeFigureOut">
              <a:rPr lang="en-US" smtClean="0"/>
              <a:pPr/>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326BF-856D-4E45-88B4-31310E15B110}" type="datetimeFigureOut">
              <a:rPr lang="en-US" smtClean="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326BF-856D-4E45-88B4-31310E15B110}" type="datetimeFigureOut">
              <a:rPr lang="en-US" smtClean="0"/>
              <a:pPr/>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326BF-856D-4E45-88B4-31310E15B110}"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326BF-856D-4E45-88B4-31310E15B110}"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326BF-856D-4E45-88B4-31310E15B110}" type="datetimeFigureOut">
              <a:rPr lang="en-US" smtClean="0"/>
              <a:pPr/>
              <a:t>3/4/2021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96EFC-E10B-45A8-8C04-E0DE2D92E3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Figures/Fig2.5-Page55.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gures/Fig2.6-Page5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gures/Fig2.6-Page58.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gures/Fig2.7-Page6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Figures/Fig2.8-Page65.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gures/Fig2.10-Page68.pdf" TargetMode="External"/><Relationship Id="rId2" Type="http://schemas.openxmlformats.org/officeDocument/2006/relationships/hyperlink" Target="Figures/Fig2.9-Page67.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gures/Fig2.1-Page45.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igures/Fig2.11-Page79.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gures/Fig2.14-Page84.pdf" TargetMode="External"/><Relationship Id="rId2" Type="http://schemas.openxmlformats.org/officeDocument/2006/relationships/hyperlink" Target="Figures/Fig2.13-Page83.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gures/Fig2.15-Page86.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gures/Fig2.16-Page87.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Figures/Fig2.17-Page90.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gures/Fig2.19(a)-Page95.pdf" TargetMode="External"/><Relationship Id="rId2" Type="http://schemas.openxmlformats.org/officeDocument/2006/relationships/hyperlink" Target="Figures/Fig2.18-Page94.pdf" TargetMode="External"/><Relationship Id="rId1" Type="http://schemas.openxmlformats.org/officeDocument/2006/relationships/slideLayout" Target="../slideLayouts/slideLayout2.xml"/><Relationship Id="rId5" Type="http://schemas.openxmlformats.org/officeDocument/2006/relationships/hyperlink" Target="Figures/Fig2.20-Page97.pdf" TargetMode="External"/><Relationship Id="rId4" Type="http://schemas.openxmlformats.org/officeDocument/2006/relationships/hyperlink" Target="Figures/Fig2.19(b)-Page96.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Figures/Fig2.21(b)-Page99.pdf" TargetMode="External"/><Relationship Id="rId7" Type="http://schemas.openxmlformats.org/officeDocument/2006/relationships/hyperlink" Target="Figures/Fig2.21(f)-Page101.pdf" TargetMode="External"/><Relationship Id="rId2" Type="http://schemas.openxmlformats.org/officeDocument/2006/relationships/hyperlink" Target="Figures/Fig2.21(a)-Page99.pdf" TargetMode="External"/><Relationship Id="rId1" Type="http://schemas.openxmlformats.org/officeDocument/2006/relationships/slideLayout" Target="../slideLayouts/slideLayout2.xml"/><Relationship Id="rId6" Type="http://schemas.openxmlformats.org/officeDocument/2006/relationships/hyperlink" Target="Figures/Fig2.21(e)-Page101.pdf" TargetMode="External"/><Relationship Id="rId5" Type="http://schemas.openxmlformats.org/officeDocument/2006/relationships/hyperlink" Target="Figures/Fig2.21(d)-Page100.pdf" TargetMode="External"/><Relationship Id="rId4" Type="http://schemas.openxmlformats.org/officeDocument/2006/relationships/hyperlink" Target="Figures/Fig2.21(c)-Page10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gures/Fig2.3-Page49.pdf" TargetMode="External"/><Relationship Id="rId2" Type="http://schemas.openxmlformats.org/officeDocument/2006/relationships/hyperlink" Target="Figures/Fig2.2-Page47.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gures/Fig2.4(b)-Page54.pdf" TargetMode="External"/><Relationship Id="rId2" Type="http://schemas.openxmlformats.org/officeDocument/2006/relationships/hyperlink" Target="Figures/Fig2.4(a)-Page5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Assemblers</a:t>
            </a:r>
            <a:endParaRPr lang="en-US" dirty="0"/>
          </a:p>
        </p:txBody>
      </p:sp>
      <p:sp>
        <p:nvSpPr>
          <p:cNvPr id="3" name="Content Placeholder 2"/>
          <p:cNvSpPr>
            <a:spLocks noGrp="1"/>
          </p:cNvSpPr>
          <p:nvPr>
            <p:ph idx="1"/>
          </p:nvPr>
        </p:nvSpPr>
        <p:spPr>
          <a:xfrm>
            <a:off x="457200" y="1524000"/>
            <a:ext cx="8458200" cy="4602163"/>
          </a:xfrm>
        </p:spPr>
        <p:txBody>
          <a:bodyPr>
            <a:normAutofit fontScale="92500" lnSpcReduction="20000"/>
          </a:bodyPr>
          <a:lstStyle/>
          <a:p>
            <a:r>
              <a:rPr lang="en-US" dirty="0" smtClean="0"/>
              <a:t>Two functions:</a:t>
            </a:r>
          </a:p>
          <a:p>
            <a:pPr lvl="1"/>
            <a:r>
              <a:rPr lang="en-US" dirty="0" smtClean="0"/>
              <a:t>Mnemonic </a:t>
            </a:r>
            <a:r>
              <a:rPr lang="en-US" dirty="0" err="1" smtClean="0"/>
              <a:t>opcode</a:t>
            </a:r>
            <a:r>
              <a:rPr lang="en-US" dirty="0" err="1" smtClean="0">
                <a:sym typeface="Wingdings" pitchFamily="2" charset="2"/>
              </a:rPr>
              <a:t>Machine</a:t>
            </a:r>
            <a:r>
              <a:rPr lang="en-US" dirty="0" smtClean="0">
                <a:sym typeface="Wingdings" pitchFamily="2" charset="2"/>
              </a:rPr>
              <a:t> Code</a:t>
            </a:r>
          </a:p>
          <a:p>
            <a:pPr lvl="1"/>
            <a:r>
              <a:rPr lang="en-US" dirty="0" smtClean="0">
                <a:sym typeface="Wingdings" pitchFamily="2" charset="2"/>
              </a:rPr>
              <a:t>Symbolic labels  machine addresses (in memory)</a:t>
            </a:r>
          </a:p>
          <a:p>
            <a:r>
              <a:rPr lang="en-US" dirty="0" smtClean="0">
                <a:sym typeface="Wingdings" pitchFamily="2" charset="2"/>
              </a:rPr>
              <a:t>Some features:</a:t>
            </a:r>
          </a:p>
          <a:p>
            <a:pPr lvl="1"/>
            <a:r>
              <a:rPr lang="en-US" dirty="0" smtClean="0">
                <a:sym typeface="Wingdings" pitchFamily="2" charset="2"/>
              </a:rPr>
              <a:t>Depend on assembly language </a:t>
            </a:r>
          </a:p>
          <a:p>
            <a:pPr lvl="1"/>
            <a:r>
              <a:rPr lang="en-US" dirty="0" smtClean="0">
                <a:sym typeface="Wingdings" pitchFamily="2" charset="2"/>
              </a:rPr>
              <a:t>and machine language as well, may be very subtle.</a:t>
            </a:r>
          </a:p>
          <a:p>
            <a:r>
              <a:rPr lang="en-US" dirty="0" smtClean="0">
                <a:sym typeface="Wingdings" pitchFamily="2" charset="2"/>
              </a:rPr>
              <a:t>Other features:</a:t>
            </a:r>
          </a:p>
          <a:p>
            <a:pPr lvl="1"/>
            <a:r>
              <a:rPr lang="en-US" dirty="0" smtClean="0">
                <a:sym typeface="Wingdings" pitchFamily="2" charset="2"/>
              </a:rPr>
              <a:t>Machine-independent, </a:t>
            </a:r>
          </a:p>
          <a:p>
            <a:pPr lvl="1"/>
            <a:r>
              <a:rPr lang="en-US" dirty="0" smtClean="0">
                <a:sym typeface="Wingdings" pitchFamily="2" charset="2"/>
              </a:rPr>
              <a:t>Even are arbitrary decisions by the designers of the language </a:t>
            </a:r>
          </a:p>
          <a:p>
            <a:r>
              <a:rPr lang="en-US" dirty="0" smtClean="0">
                <a:sym typeface="Wingdings" pitchFamily="2" charset="2"/>
              </a:rPr>
              <a:t>Follows the steps for chapters. </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Machine-dependent Assembler Features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ction="ppaction://hlinkfile"/>
              </a:rPr>
              <a:t>Example of a SIC/XE program (Fig2.5)</a:t>
            </a:r>
            <a:endParaRPr lang="en-US" dirty="0" smtClean="0"/>
          </a:p>
          <a:p>
            <a:r>
              <a:rPr lang="en-US" dirty="0" smtClean="0"/>
              <a:t>Real machines have features similar to those of this SIC/XE, so the discussion and understanding of this SIC/XE will apply to other machines.</a:t>
            </a:r>
          </a:p>
          <a:p>
            <a:r>
              <a:rPr lang="en-US" dirty="0" smtClean="0"/>
              <a:t>New features</a:t>
            </a:r>
          </a:p>
          <a:p>
            <a:pPr lvl="1"/>
            <a:r>
              <a:rPr lang="en-US" dirty="0" smtClean="0"/>
              <a:t>Indirect addressing @, e.g. line 70</a:t>
            </a:r>
          </a:p>
          <a:p>
            <a:pPr lvl="1"/>
            <a:r>
              <a:rPr lang="en-US" dirty="0" smtClean="0"/>
              <a:t>Immediate addressing #, e.g., lines 25,55,133</a:t>
            </a:r>
          </a:p>
          <a:p>
            <a:pPr lvl="1"/>
            <a:r>
              <a:rPr lang="en-US" dirty="0" smtClean="0"/>
              <a:t> extended instruction (4-byte) +, e.g., lines 15, 35, 65</a:t>
            </a:r>
          </a:p>
          <a:p>
            <a:pPr lvl="1"/>
            <a:r>
              <a:rPr lang="en-US" dirty="0" smtClean="0"/>
              <a:t>Memory references are normally assembled as PC-relative or base-relative (with PC-relative first).</a:t>
            </a:r>
          </a:p>
          <a:p>
            <a:pPr lvl="2"/>
            <a:r>
              <a:rPr lang="en-US" dirty="0" smtClean="0"/>
              <a:t>So BASE assembler directive (line 13).</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of SIC and SIC/XE programs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Register-to-register instructions</a:t>
            </a:r>
          </a:p>
          <a:p>
            <a:pPr lvl="1"/>
            <a:r>
              <a:rPr lang="en-US" dirty="0" smtClean="0"/>
              <a:t>COMP ZERO  to COMP A,S</a:t>
            </a:r>
          </a:p>
          <a:p>
            <a:pPr lvl="1"/>
            <a:r>
              <a:rPr lang="en-US" dirty="0" smtClean="0"/>
              <a:t>TIX MAXLEN to TIXR T</a:t>
            </a:r>
          </a:p>
          <a:p>
            <a:pPr lvl="1"/>
            <a:r>
              <a:rPr lang="en-US" dirty="0" smtClean="0"/>
              <a:t>faster</a:t>
            </a:r>
          </a:p>
          <a:p>
            <a:r>
              <a:rPr lang="en-US" dirty="0" smtClean="0"/>
              <a:t>Immediate operands </a:t>
            </a:r>
          </a:p>
          <a:p>
            <a:pPr lvl="1"/>
            <a:r>
              <a:rPr lang="en-US" dirty="0" smtClean="0"/>
              <a:t>Faster</a:t>
            </a:r>
          </a:p>
          <a:p>
            <a:r>
              <a:rPr lang="en-US" dirty="0" smtClean="0"/>
              <a:t>Indirect addressing</a:t>
            </a:r>
          </a:p>
          <a:p>
            <a:pPr lvl="1"/>
            <a:r>
              <a:rPr lang="en-US" dirty="0" smtClean="0"/>
              <a:t>Avoid another instruction</a:t>
            </a:r>
          </a:p>
          <a:p>
            <a:r>
              <a:rPr lang="en-US" dirty="0" smtClean="0"/>
              <a:t>Some additions of instructions</a:t>
            </a:r>
          </a:p>
          <a:p>
            <a:pPr lvl="1"/>
            <a:r>
              <a:rPr lang="en-US" dirty="0" smtClean="0"/>
              <a:t>COMP to COMPR (line 50), with addition of CLEAR instruction</a:t>
            </a:r>
          </a:p>
          <a:p>
            <a:pPr lvl="1"/>
            <a:r>
              <a:rPr lang="en-US" dirty="0" smtClean="0"/>
              <a:t>But still faster, since CLEAR is executed once for a record but COMPR is executed once for each byte.</a:t>
            </a:r>
          </a:p>
          <a:p>
            <a:r>
              <a:rPr lang="en-US" dirty="0" smtClean="0"/>
              <a:t>So changes to assembler</a:t>
            </a:r>
          </a:p>
          <a:p>
            <a:pPr lvl="1"/>
            <a:r>
              <a:rPr lang="en-US" dirty="0" smtClean="0"/>
              <a:t>Instruction formats and addressing modes</a:t>
            </a:r>
          </a:p>
          <a:p>
            <a:pPr lvl="1"/>
            <a:r>
              <a:rPr lang="en-US" dirty="0" smtClean="0"/>
              <a:t>Multiprogramming and program relocation.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Instruction formats and addressing modes</a:t>
            </a:r>
            <a:endParaRPr lang="en-US" sz="3600" dirty="0"/>
          </a:p>
        </p:txBody>
      </p:sp>
      <p:sp>
        <p:nvSpPr>
          <p:cNvPr id="3" name="Content Placeholder 2"/>
          <p:cNvSpPr>
            <a:spLocks noGrp="1"/>
          </p:cNvSpPr>
          <p:nvPr>
            <p:ph idx="1"/>
          </p:nvPr>
        </p:nvSpPr>
        <p:spPr>
          <a:xfrm>
            <a:off x="533400" y="990600"/>
            <a:ext cx="8229600" cy="5562600"/>
          </a:xfrm>
        </p:spPr>
        <p:txBody>
          <a:bodyPr>
            <a:normAutofit fontScale="62500" lnSpcReduction="20000"/>
          </a:bodyPr>
          <a:lstStyle/>
          <a:p>
            <a:r>
              <a:rPr lang="en-US" sz="2800" dirty="0" smtClean="0">
                <a:hlinkClick r:id="rId2" action="ppaction://hlinkfile"/>
              </a:rPr>
              <a:t>Program of Figure 2.5 with object code (Figure 2.6)</a:t>
            </a:r>
            <a:endParaRPr lang="en-US" sz="2800" dirty="0" smtClean="0"/>
          </a:p>
          <a:p>
            <a:r>
              <a:rPr lang="en-US" sz="2800" dirty="0" smtClean="0"/>
              <a:t>Start address: 0</a:t>
            </a:r>
          </a:p>
          <a:p>
            <a:pPr lvl="1"/>
            <a:r>
              <a:rPr lang="en-US" sz="2400" dirty="0" smtClean="0"/>
              <a:t>Translated exactly as if it is loaded to address 0</a:t>
            </a:r>
          </a:p>
          <a:p>
            <a:pPr lvl="1"/>
            <a:r>
              <a:rPr lang="en-US" sz="2400" dirty="0" smtClean="0"/>
              <a:t>But the program should run anywhere it is loaded in memory.</a:t>
            </a:r>
          </a:p>
          <a:p>
            <a:r>
              <a:rPr lang="en-US" dirty="0" smtClean="0"/>
              <a:t>Register to register instruction: </a:t>
            </a:r>
          </a:p>
          <a:p>
            <a:pPr lvl="1"/>
            <a:r>
              <a:rPr lang="en-US" dirty="0" smtClean="0"/>
              <a:t>no problem, just Register mnemonics </a:t>
            </a:r>
            <a:r>
              <a:rPr lang="en-US" dirty="0" smtClean="0">
                <a:sym typeface="Wingdings" pitchFamily="2" charset="2"/>
              </a:rPr>
              <a:t> numbers (in Pass 2), with a separate table or SYMTAB.</a:t>
            </a:r>
          </a:p>
          <a:p>
            <a:r>
              <a:rPr lang="en-US" dirty="0" smtClean="0">
                <a:sym typeface="Wingdings" pitchFamily="2" charset="2"/>
              </a:rPr>
              <a:t>Register to memory</a:t>
            </a:r>
          </a:p>
          <a:p>
            <a:pPr lvl="1"/>
            <a:r>
              <a:rPr lang="en-US" dirty="0" smtClean="0">
                <a:sym typeface="Wingdings" pitchFamily="2" charset="2"/>
              </a:rPr>
              <a:t>PC relative or Base relative</a:t>
            </a:r>
          </a:p>
          <a:p>
            <a:pPr lvl="1"/>
            <a:r>
              <a:rPr lang="en-US" dirty="0" smtClean="0">
                <a:sym typeface="Wingdings" pitchFamily="2" charset="2"/>
              </a:rPr>
              <a:t>Assembler must compute </a:t>
            </a:r>
            <a:r>
              <a:rPr lang="en-US" dirty="0" err="1" smtClean="0">
                <a:sym typeface="Wingdings" pitchFamily="2" charset="2"/>
              </a:rPr>
              <a:t>disp</a:t>
            </a:r>
            <a:r>
              <a:rPr lang="en-US" dirty="0" smtClean="0">
                <a:sym typeface="Wingdings" pitchFamily="2" charset="2"/>
              </a:rPr>
              <a:t> (with 12 bits) to put in object code</a:t>
            </a:r>
          </a:p>
          <a:p>
            <a:pPr lvl="2"/>
            <a:r>
              <a:rPr lang="en-US" dirty="0" smtClean="0">
                <a:sym typeface="Wingdings" pitchFamily="2" charset="2"/>
              </a:rPr>
              <a:t>10 0000 FIRST STL RETADR   17202D</a:t>
            </a:r>
          </a:p>
          <a:p>
            <a:pPr lvl="3"/>
            <a:r>
              <a:rPr lang="en-US" dirty="0" smtClean="0">
                <a:sym typeface="Wingdings" pitchFamily="2" charset="2"/>
              </a:rPr>
              <a:t>The length of this instruction is 3.</a:t>
            </a:r>
          </a:p>
          <a:p>
            <a:pPr lvl="3"/>
            <a:r>
              <a:rPr lang="en-US" dirty="0" smtClean="0">
                <a:sym typeface="Wingdings" pitchFamily="2" charset="2"/>
              </a:rPr>
              <a:t>PC relative, (PC=3), and RETADR is 0030 (line 95, from SYMTAB), so 30-3 =2D,  (so 02D is </a:t>
            </a:r>
            <a:r>
              <a:rPr lang="en-US" dirty="0" err="1" smtClean="0">
                <a:sym typeface="Wingdings" pitchFamily="2" charset="2"/>
              </a:rPr>
              <a:t>disp</a:t>
            </a:r>
            <a:r>
              <a:rPr lang="en-US" dirty="0" smtClean="0">
                <a:sym typeface="Wingdings" pitchFamily="2" charset="2"/>
              </a:rPr>
              <a:t>). </a:t>
            </a:r>
          </a:p>
          <a:p>
            <a:pPr lvl="3"/>
            <a:r>
              <a:rPr lang="en-US" dirty="0" smtClean="0">
                <a:sym typeface="Wingdings" pitchFamily="2" charset="2"/>
              </a:rPr>
              <a:t>During execution, (PC)+02D =0030, which is the address of RETADR.</a:t>
            </a:r>
          </a:p>
          <a:p>
            <a:pPr lvl="2"/>
            <a:r>
              <a:rPr lang="en-US" dirty="0" smtClean="0">
                <a:sym typeface="Wingdings" pitchFamily="2" charset="2"/>
              </a:rPr>
              <a:t>Another example:  40 0017 J CLOOP   3F2FEC</a:t>
            </a:r>
          </a:p>
          <a:p>
            <a:pPr lvl="3"/>
            <a:r>
              <a:rPr lang="en-US" dirty="0" err="1" smtClean="0">
                <a:sym typeface="Wingdings" pitchFamily="2" charset="2"/>
              </a:rPr>
              <a:t>Disp</a:t>
            </a:r>
            <a:r>
              <a:rPr lang="en-US" dirty="0" smtClean="0">
                <a:sym typeface="Wingdings" pitchFamily="2" charset="2"/>
              </a:rPr>
              <a:t>=address –(PC) =6 -001A=-14, in 2’s complement, it is FEC.</a:t>
            </a:r>
          </a:p>
          <a:p>
            <a:pPr lvl="2"/>
            <a:r>
              <a:rPr lang="en-US" dirty="0" smtClean="0">
                <a:sym typeface="Wingdings" pitchFamily="2" charset="2"/>
              </a:rPr>
              <a:t>12 0003           LDB    #LENGTH      69202D</a:t>
            </a:r>
          </a:p>
          <a:p>
            <a:pPr lvl="3"/>
            <a:r>
              <a:rPr lang="en-US" dirty="0" err="1" smtClean="0">
                <a:sym typeface="Wingdings" pitchFamily="2" charset="2"/>
              </a:rPr>
              <a:t>Disp</a:t>
            </a:r>
            <a:r>
              <a:rPr lang="en-US" dirty="0" smtClean="0">
                <a:sym typeface="Wingdings" pitchFamily="2" charset="2"/>
              </a:rPr>
              <a:t>=</a:t>
            </a:r>
            <a:r>
              <a:rPr lang="en-US" dirty="0" err="1" smtClean="0">
                <a:sym typeface="Wingdings" pitchFamily="2" charset="2"/>
              </a:rPr>
              <a:t>target_address</a:t>
            </a:r>
            <a:r>
              <a:rPr lang="en-US" dirty="0" smtClean="0">
                <a:sym typeface="Wingdings" pitchFamily="2" charset="2"/>
              </a:rPr>
              <a:t>-(PC)=0033 – 06= 002D</a:t>
            </a:r>
          </a:p>
          <a:p>
            <a:pPr lvl="3"/>
            <a:r>
              <a:rPr lang="en-US" dirty="0" smtClean="0">
                <a:sym typeface="Wingdings" pitchFamily="2" charset="2"/>
              </a:rPr>
              <a:t>Immediate addressing</a:t>
            </a:r>
          </a:p>
          <a:p>
            <a:pPr lvl="3"/>
            <a:r>
              <a:rPr lang="en-US" dirty="0" smtClean="0">
                <a:sym typeface="Wingdings" pitchFamily="2" charset="2"/>
              </a:rPr>
              <a:t>Thus, (</a:t>
            </a:r>
            <a:r>
              <a:rPr lang="en-US" dirty="0" err="1" smtClean="0">
                <a:sym typeface="Wingdings" pitchFamily="2" charset="2"/>
              </a:rPr>
              <a:t>n,i,x,b,p,e</a:t>
            </a:r>
            <a:r>
              <a:rPr lang="en-US" dirty="0" smtClean="0">
                <a:sym typeface="Wingdings" pitchFamily="2" charset="2"/>
              </a:rPr>
              <a:t>)=(0,1,0,0,1,0).   LDB’s opcode is 68.</a:t>
            </a:r>
          </a:p>
          <a:p>
            <a:pPr lvl="3"/>
            <a:r>
              <a:rPr lang="en-US" dirty="0" smtClean="0">
                <a:sym typeface="Wingdings" pitchFamily="2" charset="2"/>
              </a:rPr>
              <a:t>So, 0110 10 01 0010 0000 0010 1101, which is 69202D.  </a:t>
            </a:r>
          </a:p>
          <a:p>
            <a:pPr lvl="3"/>
            <a:r>
              <a:rPr lang="en-US" dirty="0" smtClean="0">
                <a:sym typeface="Wingdings" pitchFamily="2" charset="2"/>
              </a:rPr>
              <a:t>The combination of PC relative and immediate addressing. </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Instruction formats and addressing modes</a:t>
            </a:r>
            <a:endParaRPr lang="en-US" sz="3600" dirty="0"/>
          </a:p>
        </p:txBody>
      </p:sp>
      <p:sp>
        <p:nvSpPr>
          <p:cNvPr id="3" name="Content Placeholder 2"/>
          <p:cNvSpPr>
            <a:spLocks noGrp="1"/>
          </p:cNvSpPr>
          <p:nvPr>
            <p:ph idx="1"/>
          </p:nvPr>
        </p:nvSpPr>
        <p:spPr>
          <a:xfrm>
            <a:off x="533400" y="990600"/>
            <a:ext cx="8458200" cy="5867400"/>
          </a:xfrm>
        </p:spPr>
        <p:txBody>
          <a:bodyPr>
            <a:normAutofit fontScale="70000" lnSpcReduction="20000"/>
          </a:bodyPr>
          <a:lstStyle/>
          <a:p>
            <a:r>
              <a:rPr lang="en-US" sz="2800" dirty="0" smtClean="0">
                <a:hlinkClick r:id="rId2" action="ppaction://hlinkfile"/>
              </a:rPr>
              <a:t>Program of Figure 2.5 with object code (Figure 2.6)</a:t>
            </a:r>
            <a:endParaRPr lang="en-US" sz="2800" dirty="0" smtClean="0"/>
          </a:p>
          <a:p>
            <a:r>
              <a:rPr lang="en-US" dirty="0" smtClean="0">
                <a:sym typeface="Wingdings" pitchFamily="2" charset="2"/>
              </a:rPr>
              <a:t>Register to memory</a:t>
            </a:r>
          </a:p>
          <a:p>
            <a:pPr lvl="1"/>
            <a:r>
              <a:rPr lang="en-US" dirty="0" smtClean="0">
                <a:sym typeface="Wingdings" pitchFamily="2" charset="2"/>
              </a:rPr>
              <a:t>PC relative or Base relative</a:t>
            </a:r>
          </a:p>
          <a:p>
            <a:pPr lvl="2"/>
            <a:r>
              <a:rPr lang="en-US" dirty="0" smtClean="0">
                <a:sym typeface="Wingdings" pitchFamily="2" charset="2"/>
              </a:rPr>
              <a:t>160 104E STCH BUFFER, X    57C003</a:t>
            </a:r>
          </a:p>
          <a:p>
            <a:pPr lvl="3"/>
            <a:r>
              <a:rPr lang="en-US" dirty="0" smtClean="0">
                <a:sym typeface="Wingdings" pitchFamily="2" charset="2"/>
              </a:rPr>
              <a:t>Using PC relative first, (PC)=1051,  Address of BUFFER=0036, which is target address.</a:t>
            </a:r>
          </a:p>
          <a:p>
            <a:pPr lvl="3"/>
            <a:r>
              <a:rPr lang="en-US" dirty="0" smtClean="0">
                <a:sym typeface="Wingdings" pitchFamily="2" charset="2"/>
              </a:rPr>
              <a:t> </a:t>
            </a:r>
            <a:r>
              <a:rPr lang="en-US" dirty="0" err="1" smtClean="0">
                <a:sym typeface="Wingdings" pitchFamily="2" charset="2"/>
              </a:rPr>
              <a:t>disp</a:t>
            </a:r>
            <a:r>
              <a:rPr lang="en-US" dirty="0" smtClean="0">
                <a:sym typeface="Wingdings" pitchFamily="2" charset="2"/>
              </a:rPr>
              <a:t>= TA - (PC)=0036-1051 = -101B,  which cannot fit into 12 bits.</a:t>
            </a:r>
          </a:p>
          <a:p>
            <a:pPr lvl="3"/>
            <a:r>
              <a:rPr lang="en-US" dirty="0" smtClean="0">
                <a:sym typeface="Wingdings" pitchFamily="2" charset="2"/>
              </a:rPr>
              <a:t>Thus, PC relative does not work, use Base relative instead.</a:t>
            </a:r>
          </a:p>
          <a:p>
            <a:pPr lvl="4"/>
            <a:r>
              <a:rPr lang="en-US" dirty="0" smtClean="0">
                <a:sym typeface="Wingdings" pitchFamily="2" charset="2"/>
              </a:rPr>
              <a:t>What is BASE register value so that the assembler can use it to compute </a:t>
            </a:r>
            <a:r>
              <a:rPr lang="en-US" dirty="0" err="1" smtClean="0">
                <a:sym typeface="Wingdings" pitchFamily="2" charset="2"/>
              </a:rPr>
              <a:t>disp</a:t>
            </a:r>
            <a:r>
              <a:rPr lang="en-US" dirty="0" smtClean="0">
                <a:sym typeface="Wingdings" pitchFamily="2" charset="2"/>
              </a:rPr>
              <a:t>? </a:t>
            </a:r>
          </a:p>
          <a:p>
            <a:pPr lvl="5"/>
            <a:r>
              <a:rPr lang="en-US" dirty="0" smtClean="0">
                <a:sym typeface="Wingdings" pitchFamily="2" charset="2"/>
              </a:rPr>
              <a:t>Line 13 BASE </a:t>
            </a:r>
            <a:r>
              <a:rPr lang="en-US" dirty="0">
                <a:sym typeface="Wingdings" pitchFamily="2" charset="2"/>
              </a:rPr>
              <a:t>LENGTH </a:t>
            </a:r>
            <a:r>
              <a:rPr lang="en-US" dirty="0" smtClean="0">
                <a:sym typeface="Wingdings" pitchFamily="2" charset="2"/>
              </a:rPr>
              <a:t>, an assembler </a:t>
            </a:r>
            <a:r>
              <a:rPr lang="en-US" dirty="0">
                <a:sym typeface="Wingdings" pitchFamily="2" charset="2"/>
              </a:rPr>
              <a:t>directive </a:t>
            </a:r>
            <a:r>
              <a:rPr lang="en-US" dirty="0" smtClean="0">
                <a:sym typeface="Wingdings" pitchFamily="2" charset="2"/>
              </a:rPr>
              <a:t>, tells the </a:t>
            </a:r>
            <a:r>
              <a:rPr lang="en-US" dirty="0">
                <a:sym typeface="Wingdings" pitchFamily="2" charset="2"/>
              </a:rPr>
              <a:t>assembler that B register contains the address of LENGTH</a:t>
            </a:r>
            <a:r>
              <a:rPr lang="en-US" dirty="0" smtClean="0">
                <a:sym typeface="Wingdings" pitchFamily="2" charset="2"/>
              </a:rPr>
              <a:t>,  i.e., 0033</a:t>
            </a:r>
          </a:p>
          <a:p>
            <a:pPr lvl="4"/>
            <a:r>
              <a:rPr lang="en-US" dirty="0" smtClean="0">
                <a:sym typeface="Wingdings" pitchFamily="2" charset="2"/>
              </a:rPr>
              <a:t>But how does the CPU get (to know) the base value to compute target address? </a:t>
            </a:r>
          </a:p>
          <a:p>
            <a:pPr lvl="5"/>
            <a:r>
              <a:rPr lang="en-US" dirty="0" smtClean="0">
                <a:sym typeface="Wingdings" pitchFamily="2" charset="2"/>
              </a:rPr>
              <a:t>Line 12,  LDB #LENGTH, which is an instruction to load the address of LENGTH into base register B</a:t>
            </a:r>
          </a:p>
          <a:p>
            <a:pPr lvl="5"/>
            <a:r>
              <a:rPr lang="en-US" dirty="0">
                <a:sym typeface="Wingdings" pitchFamily="2" charset="2"/>
              </a:rPr>
              <a:t>the content of BASE is under the control of </a:t>
            </a:r>
            <a:r>
              <a:rPr lang="en-US" dirty="0" smtClean="0">
                <a:sym typeface="Wingdings" pitchFamily="2" charset="2"/>
              </a:rPr>
              <a:t>the programmer</a:t>
            </a:r>
            <a:r>
              <a:rPr lang="en-US" dirty="0">
                <a:sym typeface="Wingdings" pitchFamily="2" charset="2"/>
              </a:rPr>
              <a:t>, not the assembler</a:t>
            </a:r>
            <a:r>
              <a:rPr lang="en-US" dirty="0" smtClean="0">
                <a:sym typeface="Wingdings" pitchFamily="2" charset="2"/>
              </a:rPr>
              <a:t>.</a:t>
            </a:r>
          </a:p>
          <a:p>
            <a:pPr lvl="4"/>
            <a:r>
              <a:rPr lang="en-US" dirty="0" smtClean="0">
                <a:sym typeface="Wingdings" pitchFamily="2" charset="2"/>
              </a:rPr>
              <a:t>As a result,  LDB and BASE must use together.</a:t>
            </a:r>
          </a:p>
          <a:p>
            <a:pPr lvl="3"/>
            <a:r>
              <a:rPr lang="en-US" dirty="0" smtClean="0">
                <a:sym typeface="Wingdings" pitchFamily="2" charset="2"/>
              </a:rPr>
              <a:t> BASE, other BASE, NOBASE to change, but no object code is generated.</a:t>
            </a:r>
          </a:p>
          <a:p>
            <a:pPr lvl="3"/>
            <a:r>
              <a:rPr lang="en-US" dirty="0" smtClean="0">
                <a:sym typeface="Wingdings" pitchFamily="2" charset="2"/>
              </a:rPr>
              <a:t>So  </a:t>
            </a:r>
            <a:r>
              <a:rPr lang="en-US" dirty="0" err="1" smtClean="0">
                <a:sym typeface="Wingdings" pitchFamily="2" charset="2"/>
              </a:rPr>
              <a:t>disp</a:t>
            </a:r>
            <a:r>
              <a:rPr lang="en-US" dirty="0" smtClean="0">
                <a:sym typeface="Wingdings" pitchFamily="2" charset="2"/>
              </a:rPr>
              <a:t> = address of BUFFER – (Base, i.e., the address of LENGTH) = 36-33 =003.  in addition, ,X for index addressing. So x and b are both set to 1. </a:t>
            </a:r>
          </a:p>
          <a:p>
            <a:pPr lvl="2"/>
            <a:r>
              <a:rPr lang="en-US" dirty="0" smtClean="0">
                <a:sym typeface="Wingdings" pitchFamily="2" charset="2"/>
              </a:rPr>
              <a:t>Another example Line  175    1056   EXIT   STX   LENGTH   134000   </a:t>
            </a:r>
          </a:p>
          <a:p>
            <a:pPr lvl="3"/>
            <a:r>
              <a:rPr lang="en-US" dirty="0" smtClean="0">
                <a:sym typeface="Wingdings" pitchFamily="2" charset="2"/>
              </a:rPr>
              <a:t>(Base relative, </a:t>
            </a:r>
            <a:r>
              <a:rPr lang="en-US" dirty="0" err="1" smtClean="0">
                <a:sym typeface="Wingdings" pitchFamily="2" charset="2"/>
              </a:rPr>
              <a:t>disp</a:t>
            </a:r>
            <a:r>
              <a:rPr lang="en-US" dirty="0" smtClean="0">
                <a:sym typeface="Wingdings" pitchFamily="2" charset="2"/>
              </a:rPr>
              <a:t>=0.)</a:t>
            </a:r>
          </a:p>
          <a:p>
            <a:pPr lvl="2"/>
            <a:r>
              <a:rPr lang="en-US" dirty="0" smtClean="0">
                <a:sym typeface="Wingdings" pitchFamily="2" charset="2"/>
              </a:rPr>
              <a:t>Please try 225 1068  LDCH BUFFER,X    53C003</a:t>
            </a:r>
          </a:p>
          <a:p>
            <a:pPr lvl="2"/>
            <a:r>
              <a:rPr lang="en-US" dirty="0" smtClean="0">
                <a:sym typeface="Wingdings" pitchFamily="2" charset="2"/>
              </a:rPr>
              <a:t>Line 20, 000A  LDA  LENGTH   032026  (PC based. ), </a:t>
            </a:r>
          </a:p>
          <a:p>
            <a:pPr lvl="3"/>
            <a:r>
              <a:rPr lang="en-US" dirty="0" smtClean="0">
                <a:sym typeface="Wingdings" pitchFamily="2" charset="2"/>
              </a:rPr>
              <a:t>is it fine to use BASE relative? </a:t>
            </a:r>
          </a:p>
          <a:p>
            <a:pPr lvl="3"/>
            <a:r>
              <a:rPr lang="en-US" dirty="0" smtClean="0">
                <a:sym typeface="Wingdings" pitchFamily="2" charset="2"/>
              </a:rPr>
              <a:t>Yes, but choose PC relative first by default since the </a:t>
            </a:r>
            <a:r>
              <a:rPr lang="en-US" dirty="0" err="1" smtClean="0">
                <a:sym typeface="Wingdings" pitchFamily="2" charset="2"/>
              </a:rPr>
              <a:t>disp</a:t>
            </a:r>
            <a:r>
              <a:rPr lang="en-US" dirty="0" smtClean="0">
                <a:sym typeface="Wingdings" pitchFamily="2" charset="2"/>
              </a:rPr>
              <a:t> is within 12 bits. . </a:t>
            </a:r>
            <a:endParaRPr lang="en-US" dirty="0" smtClean="0"/>
          </a:p>
          <a:p>
            <a:endParaRPr lang="en-US" dirty="0"/>
          </a:p>
        </p:txBody>
      </p:sp>
    </p:spTree>
    <p:extLst>
      <p:ext uri="{BB962C8B-B14F-4D97-AF65-F5344CB8AC3E}">
        <p14:creationId xmlns:p14="http://schemas.microsoft.com/office/powerpoint/2010/main" val="3971549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animEffect transition="in" filter="checkerboard(across)">
                                      <p:cBhvr>
                                        <p:cTn id="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3600" dirty="0" smtClean="0"/>
              <a:t>Instruction formats and addressing modes (</a:t>
            </a:r>
            <a:r>
              <a:rPr lang="en-US" sz="3600" dirty="0" err="1" smtClean="0"/>
              <a:t>cnt</a:t>
            </a:r>
            <a:r>
              <a:rPr lang="en-US" sz="3600" dirty="0" smtClean="0"/>
              <a:t>.)</a:t>
            </a:r>
            <a:endParaRPr lang="en-US" sz="3600" dirty="0"/>
          </a:p>
        </p:txBody>
      </p:sp>
      <p:sp>
        <p:nvSpPr>
          <p:cNvPr id="3" name="Content Placeholder 2"/>
          <p:cNvSpPr>
            <a:spLocks noGrp="1"/>
          </p:cNvSpPr>
          <p:nvPr>
            <p:ph idx="1"/>
          </p:nvPr>
        </p:nvSpPr>
        <p:spPr>
          <a:xfrm>
            <a:off x="533400" y="990600"/>
            <a:ext cx="8229600" cy="5562600"/>
          </a:xfrm>
        </p:spPr>
        <p:txBody>
          <a:bodyPr>
            <a:normAutofit fontScale="55000" lnSpcReduction="20000"/>
          </a:bodyPr>
          <a:lstStyle/>
          <a:p>
            <a:r>
              <a:rPr lang="en-US" dirty="0" smtClean="0">
                <a:sym typeface="Wingdings" pitchFamily="2" charset="2"/>
              </a:rPr>
              <a:t>Register to memory</a:t>
            </a:r>
          </a:p>
          <a:p>
            <a:pPr lvl="1"/>
            <a:r>
              <a:rPr lang="en-US" dirty="0" smtClean="0">
                <a:sym typeface="Wingdings" pitchFamily="2" charset="2"/>
              </a:rPr>
              <a:t>Rules:</a:t>
            </a:r>
          </a:p>
          <a:p>
            <a:pPr lvl="2"/>
            <a:r>
              <a:rPr lang="en-US" dirty="0" smtClean="0">
                <a:sym typeface="Wingdings" pitchFamily="2" charset="2"/>
              </a:rPr>
              <a:t>Always use PC relative first as default.</a:t>
            </a:r>
          </a:p>
          <a:p>
            <a:pPr lvl="2"/>
            <a:r>
              <a:rPr lang="en-US" dirty="0" smtClean="0">
                <a:sym typeface="Wingdings" pitchFamily="2" charset="2"/>
              </a:rPr>
              <a:t>If </a:t>
            </a:r>
            <a:r>
              <a:rPr lang="en-US" dirty="0" err="1" smtClean="0">
                <a:sym typeface="Wingdings" pitchFamily="2" charset="2"/>
              </a:rPr>
              <a:t>disp</a:t>
            </a:r>
            <a:r>
              <a:rPr lang="en-US" dirty="0" smtClean="0">
                <a:sym typeface="Wingdings" pitchFamily="2" charset="2"/>
              </a:rPr>
              <a:t> is out of 12 bit limit, use base relative.</a:t>
            </a:r>
          </a:p>
          <a:p>
            <a:pPr lvl="2"/>
            <a:r>
              <a:rPr lang="en-US" dirty="0" smtClean="0">
                <a:sym typeface="Wingdings" pitchFamily="2" charset="2"/>
              </a:rPr>
              <a:t>If </a:t>
            </a:r>
            <a:r>
              <a:rPr lang="en-US" dirty="0" err="1" smtClean="0">
                <a:sym typeface="Wingdings" pitchFamily="2" charset="2"/>
              </a:rPr>
              <a:t>disp</a:t>
            </a:r>
            <a:r>
              <a:rPr lang="en-US" dirty="0" smtClean="0">
                <a:sym typeface="Wingdings" pitchFamily="2" charset="2"/>
              </a:rPr>
              <a:t> (in base relative) is out of 12 bit limit, report error, unless the instruction is in extended format indicated by +. </a:t>
            </a:r>
          </a:p>
          <a:p>
            <a:pPr lvl="2"/>
            <a:r>
              <a:rPr lang="en-US" dirty="0" smtClean="0">
                <a:sym typeface="Wingdings" pitchFamily="2" charset="2"/>
              </a:rPr>
              <a:t>For extended format (mode 4)</a:t>
            </a:r>
          </a:p>
          <a:p>
            <a:pPr lvl="3"/>
            <a:r>
              <a:rPr lang="en-US" dirty="0" smtClean="0">
                <a:sym typeface="Wingdings" pitchFamily="2" charset="2"/>
              </a:rPr>
              <a:t>So full address, relative addressing is not needed.</a:t>
            </a:r>
          </a:p>
          <a:p>
            <a:pPr lvl="3"/>
            <a:r>
              <a:rPr lang="en-US" dirty="0" smtClean="0">
                <a:sym typeface="Wingdings" pitchFamily="2" charset="2"/>
              </a:rPr>
              <a:t>Clearly indicate by programmer, such as +, otherwise, an error is reported. (How to processed?)</a:t>
            </a:r>
          </a:p>
          <a:p>
            <a:pPr lvl="3"/>
            <a:r>
              <a:rPr lang="en-US" dirty="0" smtClean="0">
                <a:sym typeface="Wingdings" pitchFamily="2" charset="2"/>
              </a:rPr>
              <a:t>Line 15, +JSUB RDREC, the address of RDREC is 1036 which is directly put in 20 bits of the instruction. </a:t>
            </a:r>
          </a:p>
          <a:p>
            <a:pPr lvl="3"/>
            <a:r>
              <a:rPr lang="en-US" dirty="0" smtClean="0">
                <a:sym typeface="Wingdings" pitchFamily="2" charset="2"/>
              </a:rPr>
              <a:t>Bit e is set to 1.</a:t>
            </a:r>
          </a:p>
          <a:p>
            <a:pPr lvl="4"/>
            <a:r>
              <a:rPr lang="en-US" dirty="0" smtClean="0">
                <a:sym typeface="Wingdings" pitchFamily="2" charset="2"/>
              </a:rPr>
              <a:t>4B101036</a:t>
            </a:r>
          </a:p>
          <a:p>
            <a:r>
              <a:rPr lang="en-US" dirty="0" smtClean="0">
                <a:sym typeface="Wingdings" pitchFamily="2" charset="2"/>
              </a:rPr>
              <a:t>Immediate addressing: easy, </a:t>
            </a:r>
          </a:p>
          <a:p>
            <a:pPr lvl="1"/>
            <a:r>
              <a:rPr lang="en-US" dirty="0" smtClean="0">
                <a:sym typeface="Wingdings" pitchFamily="2" charset="2"/>
              </a:rPr>
              <a:t>Line 55</a:t>
            </a:r>
          </a:p>
          <a:p>
            <a:pPr lvl="1"/>
            <a:r>
              <a:rPr lang="en-US" dirty="0" smtClean="0">
                <a:sym typeface="Wingdings" pitchFamily="2" charset="2"/>
              </a:rPr>
              <a:t>Line 133, 4096 is too large to fit into 12 bit </a:t>
            </a:r>
            <a:r>
              <a:rPr lang="en-US" dirty="0" err="1" smtClean="0">
                <a:sym typeface="Wingdings" pitchFamily="2" charset="2"/>
              </a:rPr>
              <a:t>disp</a:t>
            </a:r>
            <a:r>
              <a:rPr lang="en-US" dirty="0" smtClean="0">
                <a:sym typeface="Wingdings" pitchFamily="2" charset="2"/>
              </a:rPr>
              <a:t>, so extended format.</a:t>
            </a:r>
          </a:p>
          <a:p>
            <a:pPr lvl="1"/>
            <a:r>
              <a:rPr lang="en-US" dirty="0" smtClean="0">
                <a:sym typeface="Wingdings" pitchFamily="2" charset="2"/>
              </a:rPr>
              <a:t>Line 12, immediate operand is the </a:t>
            </a:r>
            <a:r>
              <a:rPr lang="en-US" i="1" dirty="0" smtClean="0">
                <a:sym typeface="Wingdings" pitchFamily="2" charset="2"/>
              </a:rPr>
              <a:t>symbol</a:t>
            </a:r>
            <a:r>
              <a:rPr lang="en-US" dirty="0" smtClean="0">
                <a:sym typeface="Wingdings" pitchFamily="2" charset="2"/>
              </a:rPr>
              <a:t> of LENGTH, i.e., the address of LENGTH.   </a:t>
            </a:r>
          </a:p>
          <a:p>
            <a:pPr lvl="2"/>
            <a:r>
              <a:rPr lang="en-US" dirty="0" smtClean="0">
                <a:sym typeface="Wingdings" pitchFamily="2" charset="2"/>
              </a:rPr>
              <a:t>Also PC relative.   So </a:t>
            </a:r>
            <a:r>
              <a:rPr lang="en-US" dirty="0" err="1" smtClean="0">
                <a:sym typeface="Wingdings" pitchFamily="2" charset="2"/>
              </a:rPr>
              <a:t>Disp</a:t>
            </a:r>
            <a:r>
              <a:rPr lang="en-US" dirty="0" smtClean="0">
                <a:sym typeface="Wingdings" pitchFamily="2" charset="2"/>
              </a:rPr>
              <a:t> =address of LENGTH –(PC)=33-6=2D.</a:t>
            </a:r>
          </a:p>
          <a:p>
            <a:pPr lvl="2"/>
            <a:r>
              <a:rPr lang="en-US" dirty="0" smtClean="0">
                <a:sym typeface="Wingdings" pitchFamily="2" charset="2"/>
              </a:rPr>
              <a:t>So TA= (PC)+ </a:t>
            </a:r>
            <a:r>
              <a:rPr lang="en-US" dirty="0" err="1" smtClean="0">
                <a:sym typeface="Wingdings" pitchFamily="2" charset="2"/>
              </a:rPr>
              <a:t>disp</a:t>
            </a:r>
            <a:r>
              <a:rPr lang="en-US" dirty="0" smtClean="0">
                <a:sym typeface="Wingdings" pitchFamily="2" charset="2"/>
              </a:rPr>
              <a:t> =33 as operand directly, loaded into B.</a:t>
            </a:r>
          </a:p>
          <a:p>
            <a:pPr lvl="1"/>
            <a:r>
              <a:rPr lang="en-US" dirty="0" smtClean="0">
                <a:sym typeface="Wingdings" pitchFamily="2" charset="2"/>
              </a:rPr>
              <a:t>Line 55, all </a:t>
            </a:r>
            <a:r>
              <a:rPr lang="en-US" dirty="0" err="1" smtClean="0">
                <a:sym typeface="Wingdings" pitchFamily="2" charset="2"/>
              </a:rPr>
              <a:t>x,b,p</a:t>
            </a:r>
            <a:r>
              <a:rPr lang="en-US" dirty="0" smtClean="0">
                <a:sym typeface="Wingdings" pitchFamily="2" charset="2"/>
              </a:rPr>
              <a:t> are set 0.</a:t>
            </a:r>
          </a:p>
          <a:p>
            <a:r>
              <a:rPr lang="en-US" dirty="0" smtClean="0">
                <a:sym typeface="Wingdings" pitchFamily="2" charset="2"/>
              </a:rPr>
              <a:t>Indirect address: </a:t>
            </a:r>
            <a:r>
              <a:rPr lang="en-US" dirty="0" err="1" smtClean="0">
                <a:sym typeface="Wingdings" pitchFamily="2" charset="2"/>
              </a:rPr>
              <a:t>disp</a:t>
            </a:r>
            <a:r>
              <a:rPr lang="en-US" dirty="0" smtClean="0">
                <a:sym typeface="Wingdings" pitchFamily="2" charset="2"/>
              </a:rPr>
              <a:t> is computed as usual, and bit n is set. </a:t>
            </a:r>
          </a:p>
          <a:p>
            <a:pPr lvl="1"/>
            <a:r>
              <a:rPr lang="en-US" dirty="0" smtClean="0">
                <a:sym typeface="Wingdings" pitchFamily="2" charset="2"/>
              </a:rPr>
              <a:t>Line 70: PC relative and indirect addressing.</a:t>
            </a:r>
          </a:p>
          <a:p>
            <a:pPr lvl="1"/>
            <a:r>
              <a:rPr lang="en-US" dirty="0" smtClean="0">
                <a:sym typeface="Wingdings" pitchFamily="2" charset="2"/>
              </a:rPr>
              <a:t>Example of combination of PC relative and indirect addressing </a:t>
            </a:r>
          </a:p>
          <a:p>
            <a:r>
              <a:rPr lang="en-US" dirty="0" smtClean="0">
                <a:sym typeface="Wingdings" pitchFamily="2" charset="2"/>
              </a:rPr>
              <a:t>Address and data (including constant items) are not distinguishable </a:t>
            </a:r>
            <a:r>
              <a:rPr lang="en-US" smtClean="0">
                <a:sym typeface="Wingdings" pitchFamily="2" charset="2"/>
              </a:rPr>
              <a:t>in machine code.</a:t>
            </a:r>
            <a:endParaRPr lang="en-US" dirty="0" smtClean="0">
              <a:sym typeface="Wingdings" pitchFamily="2" charset="2"/>
            </a:endParaRPr>
          </a:p>
          <a:p>
            <a:endParaRPr lang="en-US" dirty="0" smtClean="0"/>
          </a:p>
          <a:p>
            <a:endParaRPr lang="en-US" dirty="0"/>
          </a:p>
        </p:txBody>
      </p:sp>
    </p:spTree>
    <p:extLst>
      <p:ext uri="{BB962C8B-B14F-4D97-AF65-F5344CB8AC3E}">
        <p14:creationId xmlns:p14="http://schemas.microsoft.com/office/powerpoint/2010/main" val="20759252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relocation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Multiple programs, not sure what and when.</a:t>
            </a:r>
          </a:p>
          <a:p>
            <a:r>
              <a:rPr lang="en-US" dirty="0" smtClean="0"/>
              <a:t>Load a program into where there is a room</a:t>
            </a:r>
          </a:p>
          <a:p>
            <a:r>
              <a:rPr lang="en-US" dirty="0" smtClean="0"/>
              <a:t>So actual starting location is not known until load time.</a:t>
            </a:r>
          </a:p>
          <a:p>
            <a:pPr lvl="1"/>
            <a:r>
              <a:rPr lang="en-US" dirty="0" smtClean="0"/>
              <a:t>Absolute assembly will not work.</a:t>
            </a:r>
          </a:p>
          <a:p>
            <a:pPr lvl="1"/>
            <a:r>
              <a:rPr lang="en-US" dirty="0" smtClean="0"/>
              <a:t>Also, the assembler cannot change or set actual address.</a:t>
            </a:r>
          </a:p>
          <a:p>
            <a:pPr lvl="1"/>
            <a:r>
              <a:rPr lang="en-US" dirty="0" smtClean="0"/>
              <a:t>However, the assembler can tell the loader which addresses need to be modified into actual locations</a:t>
            </a:r>
          </a:p>
          <a:p>
            <a:pPr lvl="1"/>
            <a:r>
              <a:rPr lang="en-US" dirty="0" smtClean="0"/>
              <a:t>So re-locatable assembly. </a:t>
            </a:r>
          </a:p>
          <a:p>
            <a:r>
              <a:rPr lang="en-US" dirty="0" smtClean="0"/>
              <a:t>An object program containing necessary modification information is called re-locatable program. </a:t>
            </a:r>
          </a:p>
          <a:p>
            <a:r>
              <a:rPr lang="en-US" dirty="0" smtClean="0">
                <a:hlinkClick r:id="rId2" action="ppaction://hlinkfile"/>
              </a:rPr>
              <a:t>Examples of program relocation (Figure 2.7)</a:t>
            </a:r>
            <a:endParaRPr lang="en-US" dirty="0" smtClean="0"/>
          </a:p>
          <a:p>
            <a:pPr lvl="1"/>
            <a:r>
              <a:rPr lang="en-US" dirty="0" smtClean="0"/>
              <a:t>No matter where the program is loaded, RDREC is always 1036 bytes pass the starting address of the program.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for program relocation</a:t>
            </a:r>
            <a:endParaRPr lang="en-US" dirty="0"/>
          </a:p>
        </p:txBody>
      </p:sp>
      <p:sp>
        <p:nvSpPr>
          <p:cNvPr id="3" name="Content Placeholder 2"/>
          <p:cNvSpPr>
            <a:spLocks noGrp="1"/>
          </p:cNvSpPr>
          <p:nvPr>
            <p:ph idx="1"/>
          </p:nvPr>
        </p:nvSpPr>
        <p:spPr>
          <a:xfrm>
            <a:off x="457200" y="1600200"/>
            <a:ext cx="8229600" cy="4800600"/>
          </a:xfrm>
        </p:spPr>
        <p:txBody>
          <a:bodyPr>
            <a:normAutofit fontScale="55000" lnSpcReduction="20000"/>
          </a:bodyPr>
          <a:lstStyle/>
          <a:p>
            <a:r>
              <a:rPr lang="en-US" dirty="0" smtClean="0"/>
              <a:t>Assembler generates and inserts the relative address of RDREC (to the start of the program) into the object code</a:t>
            </a:r>
          </a:p>
          <a:p>
            <a:r>
              <a:rPr lang="en-US" dirty="0" smtClean="0"/>
              <a:t>Assembler will also produce a command for the loader, instructing it to add the beginning address of the program into the instruction.</a:t>
            </a:r>
          </a:p>
          <a:p>
            <a:pPr lvl="1"/>
            <a:r>
              <a:rPr lang="en-US" dirty="0" smtClean="0"/>
              <a:t>Which is part of the object code, </a:t>
            </a:r>
          </a:p>
          <a:p>
            <a:pPr lvl="1"/>
            <a:r>
              <a:rPr lang="en-US" dirty="0" smtClean="0"/>
              <a:t>So Modification record.</a:t>
            </a:r>
          </a:p>
          <a:p>
            <a:pPr lvl="2"/>
            <a:r>
              <a:rPr lang="en-US" dirty="0" smtClean="0"/>
              <a:t>Col.1 M</a:t>
            </a:r>
          </a:p>
          <a:p>
            <a:pPr lvl="2"/>
            <a:r>
              <a:rPr lang="en-US" dirty="0" smtClean="0"/>
              <a:t>Col. 2-7: starting (relative) location of  address field to be modified</a:t>
            </a:r>
          </a:p>
          <a:p>
            <a:pPr lvl="2"/>
            <a:r>
              <a:rPr lang="en-US" dirty="0" smtClean="0"/>
              <a:t>Col. 8-9: length of the address field (in half byte)</a:t>
            </a:r>
          </a:p>
          <a:p>
            <a:pPr lvl="1"/>
            <a:r>
              <a:rPr lang="en-US" dirty="0" smtClean="0"/>
              <a:t>So JSUB Modification record: M00000705</a:t>
            </a:r>
          </a:p>
          <a:p>
            <a:pPr lvl="1"/>
            <a:r>
              <a:rPr lang="en-US" dirty="0" smtClean="0"/>
              <a:t>Line 35 and 65:  M00001405, M00002705</a:t>
            </a:r>
          </a:p>
          <a:p>
            <a:r>
              <a:rPr lang="en-US" dirty="0" smtClean="0"/>
              <a:t>Many instructions do not need modification</a:t>
            </a:r>
          </a:p>
          <a:p>
            <a:pPr lvl="1"/>
            <a:r>
              <a:rPr lang="en-US" dirty="0" smtClean="0"/>
              <a:t>Immediate addressing</a:t>
            </a:r>
          </a:p>
          <a:p>
            <a:pPr lvl="1"/>
            <a:r>
              <a:rPr lang="en-US" dirty="0" smtClean="0"/>
              <a:t>PC relative or Base relative</a:t>
            </a:r>
          </a:p>
          <a:p>
            <a:r>
              <a:rPr lang="en-US" dirty="0" smtClean="0"/>
              <a:t>Only direct addresses:</a:t>
            </a:r>
          </a:p>
          <a:p>
            <a:pPr lvl="1"/>
            <a:r>
              <a:rPr lang="en-US" dirty="0" smtClean="0"/>
              <a:t>In SIC/XE: just extended format (4-byte instructions).</a:t>
            </a:r>
          </a:p>
          <a:p>
            <a:pPr lvl="1"/>
            <a:r>
              <a:rPr lang="en-US" dirty="0" smtClean="0"/>
              <a:t>One advantage of relative address.</a:t>
            </a:r>
          </a:p>
          <a:p>
            <a:r>
              <a:rPr lang="en-US" dirty="0" smtClean="0">
                <a:hlinkClick r:id="rId2" action="ppaction://hlinkfile"/>
              </a:rPr>
              <a:t>Object program corresponding to Figure 2.6 (Figure 2.8)</a:t>
            </a:r>
            <a:endParaRPr lang="en-US" dirty="0" smtClean="0"/>
          </a:p>
          <a:p>
            <a:r>
              <a:rPr lang="en-US" dirty="0" smtClean="0"/>
              <a:t>What does a loader do?</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Machine independent assembly features</a:t>
            </a:r>
            <a:endParaRPr lang="en-US" sz="3600" dirty="0"/>
          </a:p>
        </p:txBody>
      </p:sp>
      <p:sp>
        <p:nvSpPr>
          <p:cNvPr id="3" name="Content Placeholder 2"/>
          <p:cNvSpPr>
            <a:spLocks noGrp="1"/>
          </p:cNvSpPr>
          <p:nvPr>
            <p:ph idx="1"/>
          </p:nvPr>
        </p:nvSpPr>
        <p:spPr/>
        <p:txBody>
          <a:bodyPr/>
          <a:lstStyle/>
          <a:p>
            <a:r>
              <a:rPr lang="en-US" dirty="0" smtClean="0"/>
              <a:t>Literals (Sec. 2.3.1)</a:t>
            </a:r>
          </a:p>
          <a:p>
            <a:r>
              <a:rPr lang="en-US" dirty="0" smtClean="0"/>
              <a:t>Typical assembler directives: EQU, ORG (Sec. 2.3.2) </a:t>
            </a:r>
          </a:p>
          <a:p>
            <a:r>
              <a:rPr lang="en-US" dirty="0" smtClean="0"/>
              <a:t>Expressions (Sec. 2.3.3)</a:t>
            </a:r>
          </a:p>
          <a:p>
            <a:r>
              <a:rPr lang="en-US" dirty="0" smtClean="0"/>
              <a:t>Program blocks and control sections (Sec. 2.3.4 and 5)</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a:xfrm>
            <a:off x="457200" y="1295400"/>
            <a:ext cx="8534400" cy="5257800"/>
          </a:xfrm>
        </p:spPr>
        <p:txBody>
          <a:bodyPr>
            <a:normAutofit fontScale="47500" lnSpcReduction="20000"/>
          </a:bodyPr>
          <a:lstStyle/>
          <a:p>
            <a:r>
              <a:rPr lang="en-US" dirty="0" smtClean="0"/>
              <a:t>A constant value in an </a:t>
            </a:r>
            <a:r>
              <a:rPr lang="en-US" i="1" dirty="0" smtClean="0"/>
              <a:t>assembly</a:t>
            </a:r>
            <a:r>
              <a:rPr lang="en-US" dirty="0" smtClean="0"/>
              <a:t> instruction directly as an operand without a need of a label.</a:t>
            </a:r>
          </a:p>
          <a:p>
            <a:r>
              <a:rPr lang="en-US" dirty="0" smtClean="0"/>
              <a:t>Denoted by =, e.g., line 45 and 215</a:t>
            </a:r>
          </a:p>
          <a:p>
            <a:r>
              <a:rPr lang="en-US" dirty="0" smtClean="0">
                <a:hlinkClick r:id="rId2" action="ppaction://hlinkfile"/>
              </a:rPr>
              <a:t>Program demonstrating additional assembler features (Figure 2.9)</a:t>
            </a:r>
            <a:endParaRPr lang="en-US" dirty="0" smtClean="0"/>
          </a:p>
          <a:p>
            <a:r>
              <a:rPr lang="en-US" dirty="0" smtClean="0"/>
              <a:t>Difference between # and =:</a:t>
            </a:r>
          </a:p>
          <a:p>
            <a:pPr lvl="1"/>
            <a:r>
              <a:rPr lang="en-US" dirty="0" smtClean="0"/>
              <a:t>With #, operand value is assembled as part of the </a:t>
            </a:r>
            <a:r>
              <a:rPr lang="en-US" i="1" dirty="0" smtClean="0"/>
              <a:t>machine</a:t>
            </a:r>
            <a:r>
              <a:rPr lang="en-US" dirty="0" smtClean="0"/>
              <a:t> instruction.</a:t>
            </a:r>
          </a:p>
          <a:p>
            <a:pPr lvl="1"/>
            <a:r>
              <a:rPr lang="en-US" dirty="0" smtClean="0"/>
              <a:t>With =, the assembler generates the specified value as a constant in an other location of the memory and include the address of the constant as TA in the </a:t>
            </a:r>
            <a:r>
              <a:rPr lang="en-US" i="1" dirty="0" smtClean="0"/>
              <a:t>machine</a:t>
            </a:r>
            <a:r>
              <a:rPr lang="en-US" dirty="0" smtClean="0"/>
              <a:t> instruction. </a:t>
            </a:r>
          </a:p>
          <a:p>
            <a:r>
              <a:rPr lang="en-US" dirty="0" smtClean="0"/>
              <a:t>Free programmers from defining the constant, instead, the programmer uses the value directly.</a:t>
            </a:r>
          </a:p>
          <a:p>
            <a:r>
              <a:rPr lang="en-US" dirty="0" smtClean="0"/>
              <a:t>Literal pools: one or more pools. One is at the end of the program.</a:t>
            </a:r>
          </a:p>
          <a:p>
            <a:r>
              <a:rPr lang="en-US" dirty="0" smtClean="0"/>
              <a:t>LTORG directive:  --line 93.</a:t>
            </a:r>
          </a:p>
          <a:p>
            <a:pPr lvl="1"/>
            <a:r>
              <a:rPr lang="en-US" dirty="0" smtClean="0"/>
              <a:t>Indicate the location of literals encountered from the last LTORG or the beginning of the program.</a:t>
            </a:r>
          </a:p>
          <a:p>
            <a:pPr lvl="1"/>
            <a:r>
              <a:rPr lang="en-US" dirty="0" smtClean="0"/>
              <a:t>Avoid too far away of the literal constants from its referring locations, which may be the case when putting all literals at the end of the program.</a:t>
            </a:r>
          </a:p>
          <a:p>
            <a:r>
              <a:rPr lang="en-US" dirty="0" smtClean="0">
                <a:hlinkClick r:id="rId3" action="ppaction://hlinkfile"/>
              </a:rPr>
              <a:t>Program from Figure 2.9 with object code (Figure 2.10)</a:t>
            </a:r>
            <a:endParaRPr lang="en-US" dirty="0" smtClean="0"/>
          </a:p>
          <a:p>
            <a:pPr lvl="1"/>
            <a:r>
              <a:rPr lang="en-US" dirty="0" smtClean="0"/>
              <a:t>Object codes for lines 45 and 215 are identical to the corresponding codes in Figure 2.6.</a:t>
            </a:r>
          </a:p>
          <a:p>
            <a:pPr lvl="1"/>
            <a:r>
              <a:rPr lang="en-US" dirty="0" smtClean="0"/>
              <a:t>Look at line 45 and 55 to understand the difference of # and =. </a:t>
            </a:r>
          </a:p>
          <a:p>
            <a:r>
              <a:rPr lang="en-US" dirty="0" smtClean="0"/>
              <a:t>Duplicate literals: </a:t>
            </a:r>
          </a:p>
          <a:p>
            <a:pPr lvl="1"/>
            <a:r>
              <a:rPr lang="en-US" dirty="0" smtClean="0"/>
              <a:t>allowed but the assembler just generates one constant in memory.</a:t>
            </a:r>
          </a:p>
          <a:p>
            <a:pPr lvl="1"/>
            <a:r>
              <a:rPr lang="en-US" dirty="0" smtClean="0"/>
              <a:t>Different definitions but the same value: such as =C’EOF’ and =X’454F46’, </a:t>
            </a:r>
          </a:p>
          <a:p>
            <a:pPr lvl="2"/>
            <a:r>
              <a:rPr lang="en-US" dirty="0" smtClean="0"/>
              <a:t>The assembler can deal with it but it may not worth.</a:t>
            </a:r>
          </a:p>
          <a:p>
            <a:pPr lvl="1"/>
            <a:r>
              <a:rPr lang="en-US" dirty="0" smtClean="0"/>
              <a:t>Same name but different values: such as *, indicating the current value of location counter. </a:t>
            </a:r>
          </a:p>
          <a:p>
            <a:pPr lvl="2"/>
            <a:r>
              <a:rPr lang="en-US" dirty="0" smtClean="0"/>
              <a:t>Programmer needs to pay much attention</a:t>
            </a:r>
          </a:p>
          <a:p>
            <a:r>
              <a:rPr lang="en-US" dirty="0" smtClean="0"/>
              <a:t>How  does the assembler process literals and what is the data structure needed?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Data structure: LITTAB, </a:t>
            </a:r>
          </a:p>
          <a:p>
            <a:pPr lvl="1"/>
            <a:r>
              <a:rPr lang="en-US" dirty="0" smtClean="0"/>
              <a:t>Name, value, length, and address</a:t>
            </a:r>
          </a:p>
          <a:p>
            <a:pPr lvl="1"/>
            <a:r>
              <a:rPr lang="en-US" dirty="0" smtClean="0"/>
              <a:t>preferred a hash table, with literal name/value as key</a:t>
            </a:r>
          </a:p>
          <a:p>
            <a:r>
              <a:rPr lang="en-US" dirty="0" smtClean="0"/>
              <a:t>In Pass 1: </a:t>
            </a:r>
          </a:p>
          <a:p>
            <a:pPr lvl="1"/>
            <a:r>
              <a:rPr lang="en-US" dirty="0" smtClean="0"/>
              <a:t>When encountering a literal, search LITTAB via name/value, if not found, insert (name, value, length) into LITTAB</a:t>
            </a:r>
          </a:p>
          <a:p>
            <a:pPr lvl="1"/>
            <a:r>
              <a:rPr lang="en-US" dirty="0" smtClean="0"/>
              <a:t>When LTORG or end of the program is encountered, scan LITTAB and assign addresses, modify location counter accordingly.</a:t>
            </a:r>
          </a:p>
          <a:p>
            <a:r>
              <a:rPr lang="en-US" dirty="0" smtClean="0"/>
              <a:t> In Pass 2:</a:t>
            </a:r>
          </a:p>
          <a:p>
            <a:pPr lvl="1"/>
            <a:r>
              <a:rPr lang="en-US" dirty="0" smtClean="0"/>
              <a:t>For each literal encountered, search LITTAB, get the address and insert into the machine instruction. </a:t>
            </a:r>
          </a:p>
          <a:p>
            <a:pPr lvl="1"/>
            <a:r>
              <a:rPr lang="en-US" dirty="0" smtClean="0"/>
              <a:t>Moreover, the value of the literal is inserted into an appropriate location in the object program.</a:t>
            </a:r>
          </a:p>
          <a:p>
            <a:pPr lvl="1"/>
            <a:r>
              <a:rPr lang="en-US" dirty="0" smtClean="0"/>
              <a:t>If the literal value represents an address, (e.g., a program location counter), must generate proper Modification record.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 assembly language program as example</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action="ppaction://hlinkfile"/>
              </a:rPr>
              <a:t>Source Code</a:t>
            </a:r>
            <a:endParaRPr lang="en-US" dirty="0" smtClean="0"/>
          </a:p>
          <a:p>
            <a:pPr lvl="1"/>
            <a:r>
              <a:rPr lang="en-US" dirty="0" smtClean="0"/>
              <a:t>Normally, when entering into subroutine/method/function/procedure,  have STL to store the return address in Linkage </a:t>
            </a:r>
            <a:r>
              <a:rPr lang="en-US" dirty="0"/>
              <a:t>register</a:t>
            </a:r>
            <a:r>
              <a:rPr lang="en-US" dirty="0" smtClean="0"/>
              <a:t> into a variable, before return using RSUB, have LDL to load return address (from the variable) into Linkage register, particularly when it calls other subroutine(s) within it to avoid </a:t>
            </a:r>
            <a:r>
              <a:rPr lang="en-US" dirty="0"/>
              <a:t> </a:t>
            </a:r>
            <a:r>
              <a:rPr lang="en-US" dirty="0" smtClean="0"/>
              <a:t>the return address in Linkage register to be over-written by the new return address. </a:t>
            </a:r>
          </a:p>
          <a:p>
            <a:pPr lvl="1"/>
            <a:r>
              <a:rPr lang="en-US" dirty="0" smtClean="0"/>
              <a:t>Even subroutine call JSUB and return RSUB are hardware-supported, but they are parameter-less.  </a:t>
            </a:r>
            <a:r>
              <a:rPr lang="en-US" smtClean="0"/>
              <a:t>Parameters/arguments </a:t>
            </a:r>
            <a:r>
              <a:rPr lang="en-US" dirty="0" smtClean="0"/>
              <a:t>of a method/function/procedure are software features, and need to be specifically copied with/passed when you write assembly/machine language code yourself or by compiler.</a:t>
            </a:r>
          </a:p>
          <a:p>
            <a:r>
              <a:rPr lang="en-US" dirty="0" smtClean="0"/>
              <a:t>Mnemonic instructions</a:t>
            </a:r>
          </a:p>
          <a:p>
            <a:r>
              <a:rPr lang="en-US" dirty="0" smtClean="0"/>
              <a:t>Symbolic labels</a:t>
            </a:r>
          </a:p>
          <a:p>
            <a:r>
              <a:rPr lang="en-US" dirty="0" smtClean="0"/>
              <a:t>Assembler directives </a:t>
            </a:r>
          </a:p>
          <a:p>
            <a:r>
              <a:rPr lang="en-US" dirty="0" smtClean="0"/>
              <a:t>Function</a:t>
            </a:r>
          </a:p>
          <a:p>
            <a:pPr lvl="1"/>
            <a:r>
              <a:rPr lang="en-US" dirty="0" smtClean="0"/>
              <a:t>Read from an INPUT device (code F1) and then copy to an OUTPUT device (code 05)</a:t>
            </a:r>
          </a:p>
          <a:p>
            <a:pPr lvl="1"/>
            <a:r>
              <a:rPr lang="en-US" dirty="0" smtClean="0"/>
              <a:t>Call two subroutines: RDREC and WRREC</a:t>
            </a:r>
          </a:p>
          <a:p>
            <a:pPr lvl="1"/>
            <a:r>
              <a:rPr lang="en-US" dirty="0" smtClean="0"/>
              <a:t>Called from OS by JSUB, so save return address and return by RSUB</a:t>
            </a:r>
          </a:p>
          <a:p>
            <a:pPr lvl="1"/>
            <a:r>
              <a:rPr lang="en-US" dirty="0" smtClean="0"/>
              <a:t>Support buffer size of 4096 and no error check.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definition statements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Similar to constant definition in C/C++</a:t>
            </a:r>
          </a:p>
          <a:p>
            <a:r>
              <a:rPr lang="en-US" dirty="0" smtClean="0"/>
              <a:t>For example: +LDT #4096</a:t>
            </a:r>
          </a:p>
          <a:p>
            <a:pPr lvl="1"/>
            <a:r>
              <a:rPr lang="en-US" dirty="0" smtClean="0"/>
              <a:t>MAXLEN EQU 4096</a:t>
            </a:r>
          </a:p>
          <a:p>
            <a:pPr lvl="1"/>
            <a:r>
              <a:rPr lang="en-US" dirty="0" smtClean="0"/>
              <a:t>+LDT #MAXLEN</a:t>
            </a:r>
          </a:p>
          <a:p>
            <a:r>
              <a:rPr lang="en-US" dirty="0" smtClean="0"/>
              <a:t>Use symbolic name for a numeric value to improve readability and also easy modification.</a:t>
            </a:r>
          </a:p>
          <a:p>
            <a:r>
              <a:rPr lang="en-US" dirty="0" smtClean="0"/>
              <a:t>Defining mnemonic names for registers.</a:t>
            </a:r>
          </a:p>
          <a:p>
            <a:pPr lvl="1"/>
            <a:r>
              <a:rPr lang="en-US" dirty="0" smtClean="0"/>
              <a:t>A EQU 0, X EQU 1, L EQU 2</a:t>
            </a:r>
          </a:p>
          <a:p>
            <a:r>
              <a:rPr lang="en-US" dirty="0" smtClean="0"/>
              <a:t>Define the usage of general purpose registers</a:t>
            </a:r>
          </a:p>
          <a:p>
            <a:pPr lvl="1"/>
            <a:r>
              <a:rPr lang="en-US" dirty="0" smtClean="0"/>
              <a:t>BASE EQU R1, COUNT EQU R2, INDEX EUQ R3</a:t>
            </a:r>
          </a:p>
          <a:p>
            <a:r>
              <a:rPr lang="en-US" dirty="0" smtClean="0"/>
              <a:t>How to process EQU by assembler?</a:t>
            </a:r>
          </a:p>
          <a:p>
            <a:pPr lvl="1"/>
            <a:r>
              <a:rPr lang="en-US" dirty="0" smtClean="0"/>
              <a:t>Put into SYMTAB when the definition is encountered, </a:t>
            </a:r>
          </a:p>
          <a:p>
            <a:pPr lvl="1"/>
            <a:r>
              <a:rPr lang="en-US" dirty="0" smtClean="0"/>
              <a:t>Search SYMTAB for the value during its usage of an instruction.</a:t>
            </a:r>
          </a:p>
          <a:p>
            <a:r>
              <a:rPr lang="en-US" dirty="0" smtClean="0"/>
              <a:t>Another directive is ORG.  (Omitted, look at it if interested).</a:t>
            </a:r>
          </a:p>
          <a:p>
            <a:r>
              <a:rPr lang="en-US" dirty="0" smtClean="0"/>
              <a:t>Note: define a symbol first and then use it.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Operators plus terms well formed</a:t>
            </a:r>
          </a:p>
          <a:p>
            <a:pPr lvl="1"/>
            <a:r>
              <a:rPr lang="en-US" dirty="0" smtClean="0"/>
              <a:t>constants, user-defined symbols, or special terms.</a:t>
            </a:r>
          </a:p>
          <a:p>
            <a:pPr lvl="1"/>
            <a:r>
              <a:rPr lang="en-US" dirty="0" smtClean="0"/>
              <a:t>* (current value of location counter) is a specific term, e.g. BUFEND EQU *, so BUFEND will be the address of the next byte after the buffer.</a:t>
            </a:r>
          </a:p>
          <a:p>
            <a:r>
              <a:rPr lang="en-US" dirty="0" smtClean="0"/>
              <a:t>The value of a term or an expression can be either absolute or relative. </a:t>
            </a:r>
          </a:p>
          <a:p>
            <a:r>
              <a:rPr lang="en-US" dirty="0" smtClean="0"/>
              <a:t>An expression must be able to evaluate to a single value.</a:t>
            </a:r>
          </a:p>
          <a:p>
            <a:r>
              <a:rPr lang="en-US" dirty="0" smtClean="0"/>
              <a:t>Two relative terms that can be paired will generate a absolute value. </a:t>
            </a:r>
          </a:p>
          <a:p>
            <a:pPr lvl="1"/>
            <a:r>
              <a:rPr lang="en-US" dirty="0" smtClean="0"/>
              <a:t>E.g., MAXLEN EQU BUFEND-BUFFER</a:t>
            </a:r>
          </a:p>
          <a:p>
            <a:r>
              <a:rPr lang="en-US" dirty="0" smtClean="0"/>
              <a:t>Assembler must have the ability to compute well-formed expressions, otherwise, report error. </a:t>
            </a:r>
          </a:p>
          <a:p>
            <a:r>
              <a:rPr lang="en-US" dirty="0" smtClean="0"/>
              <a:t>In order to indicate relative or absolute, SYMTAB must contain a column TYPE. </a:t>
            </a:r>
          </a:p>
          <a:p>
            <a:r>
              <a:rPr lang="en-US" dirty="0" smtClean="0"/>
              <a:t>For absolute expressions, all the relative terms must be paired.</a:t>
            </a:r>
          </a:p>
          <a:p>
            <a:r>
              <a:rPr lang="en-US" dirty="0" smtClean="0"/>
              <a:t>For relative expressions, all except one must be paired.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Blocks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Previously, A single block of object code: so the instructions and data in object code appear in the same order as in source program. </a:t>
            </a:r>
          </a:p>
          <a:p>
            <a:r>
              <a:rPr lang="en-US" dirty="0" smtClean="0"/>
              <a:t>Program blocks: segments of code that are rearranged within a single object program unit.</a:t>
            </a:r>
          </a:p>
          <a:p>
            <a:r>
              <a:rPr lang="en-US" dirty="0" smtClean="0"/>
              <a:t>Control Sections: segments that are translated into independent object program units. </a:t>
            </a:r>
          </a:p>
          <a:p>
            <a:r>
              <a:rPr lang="en-US" dirty="0" smtClean="0">
                <a:hlinkClick r:id="rId2" action="ppaction://hlinkfile"/>
              </a:rPr>
              <a:t>Example of a program with multiple program blocks (Figure 2.11)</a:t>
            </a:r>
            <a:endParaRPr lang="en-US" dirty="0" smtClean="0"/>
          </a:p>
          <a:p>
            <a:pPr lvl="1"/>
            <a:r>
              <a:rPr lang="en-US" dirty="0" smtClean="0"/>
              <a:t>first (unnamed) block—executable code</a:t>
            </a:r>
          </a:p>
          <a:p>
            <a:pPr lvl="1"/>
            <a:r>
              <a:rPr lang="en-US" dirty="0" smtClean="0"/>
              <a:t>CDATA block—data areas of short length</a:t>
            </a:r>
          </a:p>
          <a:p>
            <a:pPr lvl="1"/>
            <a:r>
              <a:rPr lang="en-US" dirty="0" smtClean="0"/>
              <a:t>CBLKS block – data areas of large length</a:t>
            </a:r>
          </a:p>
          <a:p>
            <a:r>
              <a:rPr lang="en-US" dirty="0" smtClean="0"/>
              <a:t>USE directive</a:t>
            </a:r>
          </a:p>
          <a:p>
            <a:pPr lvl="1"/>
            <a:r>
              <a:rPr lang="en-US" dirty="0" smtClean="0"/>
              <a:t>USE &lt;name&gt; begins a new block &lt;name&gt; or resume a previous  block &lt;name&gt;</a:t>
            </a:r>
          </a:p>
          <a:p>
            <a:pPr lvl="1"/>
            <a:r>
              <a:rPr lang="en-US" dirty="0" smtClean="0"/>
              <a:t>USE resume the default (unnamed) block.</a:t>
            </a:r>
          </a:p>
          <a:p>
            <a:pPr lvl="1"/>
            <a:r>
              <a:rPr lang="en-US" dirty="0" smtClean="0"/>
              <a:t>A block can contain separate segments of code in source program. Assembler will logically re-arrange them together. </a:t>
            </a:r>
          </a:p>
          <a:p>
            <a:pPr lvl="1"/>
            <a:r>
              <a:rPr lang="en-US" dirty="0" smtClean="0"/>
              <a:t>Free programmer from re-arranging/sorting the segments.  </a:t>
            </a:r>
          </a:p>
          <a:p>
            <a:r>
              <a:rPr lang="en-US" dirty="0" smtClean="0"/>
              <a:t>How does the assembler process program blocks?</a:t>
            </a:r>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program blocks</a:t>
            </a:r>
            <a:endParaRPr lang="en-US" dirty="0"/>
          </a:p>
        </p:txBody>
      </p:sp>
      <p:sp>
        <p:nvSpPr>
          <p:cNvPr id="3" name="Content Placeholder 2"/>
          <p:cNvSpPr>
            <a:spLocks noGrp="1"/>
          </p:cNvSpPr>
          <p:nvPr>
            <p:ph idx="1"/>
          </p:nvPr>
        </p:nvSpPr>
        <p:spPr>
          <a:xfrm>
            <a:off x="457200" y="1219200"/>
            <a:ext cx="8229600" cy="4876800"/>
          </a:xfrm>
        </p:spPr>
        <p:txBody>
          <a:bodyPr>
            <a:normAutofit fontScale="40000" lnSpcReduction="20000"/>
          </a:bodyPr>
          <a:lstStyle/>
          <a:p>
            <a:r>
              <a:rPr lang="en-US" dirty="0" smtClean="0"/>
              <a:t>A program block table: block name, block number, address, length, and </a:t>
            </a:r>
            <a:r>
              <a:rPr lang="en-US" i="1" dirty="0" smtClean="0"/>
              <a:t>program block location counter</a:t>
            </a:r>
            <a:r>
              <a:rPr lang="en-US" dirty="0" smtClean="0"/>
              <a:t>.</a:t>
            </a:r>
          </a:p>
          <a:p>
            <a:pPr marL="342900" lvl="1" indent="-342900">
              <a:buFont typeface="Arial" pitchFamily="34" charset="0"/>
              <a:buChar char="•"/>
            </a:pPr>
            <a:r>
              <a:rPr lang="en-US" dirty="0" smtClean="0"/>
              <a:t>In Pass 1, </a:t>
            </a:r>
          </a:p>
          <a:p>
            <a:pPr marL="742950" lvl="2" indent="-342900"/>
            <a:r>
              <a:rPr lang="en-US" dirty="0" smtClean="0"/>
              <a:t>Location counter is initialized to 0 when the block begins. </a:t>
            </a:r>
          </a:p>
          <a:p>
            <a:pPr lvl="1"/>
            <a:r>
              <a:rPr lang="en-US" sz="2400" dirty="0" smtClean="0"/>
              <a:t>Save the location counter value when switching to another block and restore the location value when resuming a previous block.</a:t>
            </a:r>
          </a:p>
          <a:p>
            <a:pPr lvl="1"/>
            <a:r>
              <a:rPr lang="en-US" dirty="0" smtClean="0"/>
              <a:t>Each label is assigned the address which is relative to the start of its block. The block name or number the label belongs to is also stored along with its relative address.</a:t>
            </a:r>
          </a:p>
          <a:p>
            <a:pPr lvl="1"/>
            <a:r>
              <a:rPr lang="en-US" dirty="0" smtClean="0"/>
              <a:t>At the end of Pass 1, the location counter of each block indicates the length of the block.</a:t>
            </a:r>
          </a:p>
          <a:p>
            <a:pPr lvl="1"/>
            <a:r>
              <a:rPr lang="en-US" dirty="0" smtClean="0"/>
              <a:t>Finally, each block is assigned a start address which is relative to the beginning of the entire program (generally 0).</a:t>
            </a:r>
          </a:p>
          <a:p>
            <a:r>
              <a:rPr lang="en-US" dirty="0" smtClean="0"/>
              <a:t>In Pass 2, </a:t>
            </a:r>
          </a:p>
          <a:p>
            <a:pPr lvl="1"/>
            <a:r>
              <a:rPr lang="en-US" dirty="0" smtClean="0"/>
              <a:t>Compute the address for each symbol, which is relative to the start of entire object program</a:t>
            </a:r>
          </a:p>
          <a:p>
            <a:pPr lvl="2"/>
            <a:r>
              <a:rPr lang="en-US" dirty="0" smtClean="0"/>
              <a:t>i.e., the relative starting address of the block + the relative address of the symbol (in the block)</a:t>
            </a:r>
          </a:p>
          <a:p>
            <a:r>
              <a:rPr lang="en-US" dirty="0" smtClean="0"/>
              <a:t>Three program blocks:</a:t>
            </a:r>
          </a:p>
          <a:p>
            <a:pPr lvl="1"/>
            <a:r>
              <a:rPr lang="en-US" dirty="0" smtClean="0"/>
              <a:t>Default,  0,  0000, 0066 </a:t>
            </a:r>
            <a:r>
              <a:rPr lang="en-US" i="1" dirty="0" smtClean="0"/>
              <a:t>(,block location counter  is useless for pass 2)</a:t>
            </a:r>
            <a:r>
              <a:rPr lang="en-US" dirty="0" smtClean="0"/>
              <a:t>;  CDATA,  1,  0066, 000B; CBLKS, 2, 0071, 1000</a:t>
            </a:r>
          </a:p>
          <a:p>
            <a:r>
              <a:rPr lang="en-US" dirty="0" smtClean="0"/>
              <a:t>Example:  20 0006 0 LDA LENGTH   032060</a:t>
            </a:r>
          </a:p>
          <a:p>
            <a:pPr lvl="1"/>
            <a:r>
              <a:rPr lang="en-US" dirty="0" smtClean="0"/>
              <a:t>LENGTH: 03 (relative to CDATA block, which has relative address 66), </a:t>
            </a:r>
          </a:p>
          <a:p>
            <a:pPr lvl="1"/>
            <a:r>
              <a:rPr lang="en-US" dirty="0" smtClean="0"/>
              <a:t>So the relative address (to the start of the program) is 66+03=69.</a:t>
            </a:r>
          </a:p>
          <a:p>
            <a:pPr lvl="1"/>
            <a:r>
              <a:rPr lang="en-US" dirty="0" smtClean="0"/>
              <a:t>Using PC relative, when the instruction is executed, the PC will be 0009, which is relative to the start of this block. So the PC, relative to the start of the entire program, will be 0009+0000=0009.</a:t>
            </a:r>
          </a:p>
          <a:p>
            <a:pPr lvl="1"/>
            <a:r>
              <a:rPr lang="en-US" dirty="0" smtClean="0"/>
              <a:t>So the </a:t>
            </a:r>
            <a:r>
              <a:rPr lang="en-US" dirty="0" err="1" smtClean="0"/>
              <a:t>disp</a:t>
            </a:r>
            <a:r>
              <a:rPr lang="en-US" dirty="0" smtClean="0"/>
              <a:t> will be 69 –(PC)= 60. </a:t>
            </a:r>
          </a:p>
          <a:p>
            <a:r>
              <a:rPr lang="en-US" dirty="0" smtClean="0"/>
              <a:t>Advantages:</a:t>
            </a:r>
          </a:p>
          <a:p>
            <a:pPr lvl="1"/>
            <a:r>
              <a:rPr lang="en-US" dirty="0" smtClean="0"/>
              <a:t>Reduce addressing problem, without considering large data and reducing extended  instruction format (</a:t>
            </a:r>
            <a:r>
              <a:rPr lang="en-US" dirty="0" err="1" smtClean="0"/>
              <a:t>e.g</a:t>
            </a:r>
            <a:r>
              <a:rPr lang="en-US" dirty="0" smtClean="0"/>
              <a:t>, line 15,35,65). </a:t>
            </a:r>
          </a:p>
          <a:p>
            <a:pPr lvl="1"/>
            <a:r>
              <a:rPr lang="en-US" dirty="0" smtClean="0"/>
              <a:t>Base registers can be removed  (such as LDB and BASE)</a:t>
            </a:r>
          </a:p>
          <a:p>
            <a:pPr lvl="1"/>
            <a:r>
              <a:rPr lang="en-US" dirty="0" smtClean="0"/>
              <a:t>Literal placement is easier:  just include LTORG in CDATA to make sure the literals are places ahead of large data. </a:t>
            </a:r>
          </a:p>
          <a:p>
            <a:r>
              <a:rPr lang="en-US" dirty="0" smtClean="0"/>
              <a:t>One disadvantage:</a:t>
            </a:r>
          </a:p>
          <a:p>
            <a:pPr lvl="1"/>
            <a:r>
              <a:rPr lang="en-US" dirty="0" smtClean="0"/>
              <a:t>Readability is better if the data is closed to the instructions which refer to them.</a:t>
            </a:r>
          </a:p>
          <a:p>
            <a:pPr lvl="1"/>
            <a:r>
              <a:rPr lang="en-US" dirty="0" smtClean="0"/>
              <a:t>Programmer can insert data anywhere in the program (of course, need jump around).   THIS IS REAL PROGRAM!!</a:t>
            </a:r>
          </a:p>
          <a:p>
            <a:pPr lvl="1"/>
            <a:r>
              <a:rPr lang="en-US" dirty="0" smtClean="0"/>
              <a:t>But blocks separates the data with their instructions.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program blocks (cont.)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It is not needed to place the pieces of each block together in object program. </a:t>
            </a:r>
          </a:p>
          <a:p>
            <a:r>
              <a:rPr lang="en-US" dirty="0" smtClean="0"/>
              <a:t>Instead, the assembler simply write the object code as it is generated in Pass 2, and insert the proper load address in each Text record.</a:t>
            </a:r>
          </a:p>
          <a:p>
            <a:r>
              <a:rPr lang="en-US" dirty="0" smtClean="0"/>
              <a:t>It does not matter that the Text records are not in sequence by addresses, the loader can just load the records into the indicated addresses. </a:t>
            </a:r>
          </a:p>
          <a:p>
            <a:r>
              <a:rPr lang="en-US" dirty="0" smtClean="0">
                <a:hlinkClick r:id="rId2" action="ppaction://hlinkfile"/>
              </a:rPr>
              <a:t>Object Program corresponding to Fig 2.11 (Figure 2.13)</a:t>
            </a:r>
            <a:endParaRPr lang="en-US" dirty="0" smtClean="0"/>
          </a:p>
          <a:p>
            <a:pPr lvl="1"/>
            <a:r>
              <a:rPr lang="en-US" dirty="0" smtClean="0"/>
              <a:t>Two Text records for default block</a:t>
            </a:r>
          </a:p>
          <a:p>
            <a:pPr lvl="1"/>
            <a:r>
              <a:rPr lang="en-US" dirty="0" smtClean="0"/>
              <a:t>CDATA(1) and CBLKS do not generate object code.</a:t>
            </a:r>
          </a:p>
          <a:p>
            <a:pPr lvl="1"/>
            <a:r>
              <a:rPr lang="en-US" dirty="0" smtClean="0"/>
              <a:t>Two more Text records for default block</a:t>
            </a:r>
          </a:p>
          <a:p>
            <a:pPr lvl="1"/>
            <a:r>
              <a:rPr lang="en-US" dirty="0" smtClean="0"/>
              <a:t>One Text record for CDATA(2)  (one byte)</a:t>
            </a:r>
          </a:p>
          <a:p>
            <a:pPr lvl="1"/>
            <a:r>
              <a:rPr lang="en-US" dirty="0" smtClean="0"/>
              <a:t>Two more Text records for default block</a:t>
            </a:r>
          </a:p>
          <a:p>
            <a:pPr lvl="1"/>
            <a:r>
              <a:rPr lang="en-US" dirty="0" smtClean="0"/>
              <a:t>One Text record for CDATA(3) (4 bytes)</a:t>
            </a:r>
          </a:p>
          <a:p>
            <a:r>
              <a:rPr lang="en-US" dirty="0" smtClean="0">
                <a:hlinkClick r:id="rId3" action="ppaction://hlinkfile"/>
              </a:rPr>
              <a:t>Program blocks from Fig2.11 traced through assembly and loading processes (Figure 2.14)</a:t>
            </a:r>
            <a:endParaRPr lang="en-US" dirty="0" smtClean="0"/>
          </a:p>
          <a:p>
            <a:r>
              <a:rPr lang="en-US" dirty="0" smtClean="0"/>
              <a:t>As it can been seen:</a:t>
            </a:r>
          </a:p>
          <a:p>
            <a:pPr lvl="1"/>
            <a:r>
              <a:rPr lang="en-US" dirty="0" smtClean="0"/>
              <a:t>The pieces of a block are in different places of object program</a:t>
            </a:r>
          </a:p>
          <a:p>
            <a:pPr lvl="1"/>
            <a:r>
              <a:rPr lang="en-US" dirty="0" smtClean="0"/>
              <a:t>Some data blocks may not appear in object program, e.g. CDATA(1), CBLKS(1)</a:t>
            </a:r>
          </a:p>
          <a:p>
            <a:pPr lvl="1"/>
            <a:r>
              <a:rPr lang="en-US" dirty="0" smtClean="0"/>
              <a:t>After loading, the pieces of a block will be placed together and </a:t>
            </a:r>
          </a:p>
          <a:p>
            <a:pPr lvl="1"/>
            <a:r>
              <a:rPr lang="en-US" dirty="0" smtClean="0"/>
              <a:t>The memory will be automatically reserved for data blocks , even they do not appear in object program.  </a:t>
            </a:r>
          </a:p>
          <a:p>
            <a:r>
              <a:rPr lang="en-US" dirty="0" smtClean="0"/>
              <a:t>Examine Fig2.12, 2.13, and 2.14 carefully to understand how the assembler (along with loader) deals with program blocks.  </a:t>
            </a:r>
          </a:p>
          <a:p>
            <a:r>
              <a:rPr lang="en-US" dirty="0" smtClean="0"/>
              <a:t>Also get some idea about loaders.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sections and Program Linking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control section can be processed Independently.</a:t>
            </a:r>
          </a:p>
          <a:p>
            <a:r>
              <a:rPr lang="en-US" dirty="0" smtClean="0"/>
              <a:t>Main advantage: flexibility</a:t>
            </a:r>
          </a:p>
          <a:p>
            <a:r>
              <a:rPr lang="en-US" dirty="0" smtClean="0"/>
              <a:t>When control sections form logically related parts of a program, some linking method is needed. </a:t>
            </a:r>
          </a:p>
          <a:p>
            <a:r>
              <a:rPr lang="en-US" dirty="0" smtClean="0"/>
              <a:t>Reference between control sections are called external reference.</a:t>
            </a:r>
          </a:p>
          <a:p>
            <a:r>
              <a:rPr lang="en-US" dirty="0" smtClean="0"/>
              <a:t>Assembler generates information for each external reference to allow the loader to perform required linking.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sections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Default control section</a:t>
            </a:r>
          </a:p>
          <a:p>
            <a:r>
              <a:rPr lang="en-US" dirty="0" smtClean="0"/>
              <a:t>CSECT directive, indicate the beginning of a new CSECT. </a:t>
            </a:r>
          </a:p>
          <a:p>
            <a:r>
              <a:rPr lang="en-US" dirty="0" smtClean="0"/>
              <a:t>Different control sections may not be in one source program.</a:t>
            </a:r>
          </a:p>
          <a:p>
            <a:r>
              <a:rPr lang="en-US" dirty="0" smtClean="0"/>
              <a:t>EXTDEF: define a symbol as an external which can be used in other control sections</a:t>
            </a:r>
          </a:p>
          <a:p>
            <a:r>
              <a:rPr lang="en-US" dirty="0" smtClean="0"/>
              <a:t>EXTREF:  </a:t>
            </a:r>
            <a:r>
              <a:rPr lang="en-US" smtClean="0"/>
              <a:t>indicate an </a:t>
            </a:r>
            <a:r>
              <a:rPr lang="en-US" dirty="0" smtClean="0"/>
              <a:t>external reference of a symbol which is defined in another control section.</a:t>
            </a:r>
          </a:p>
          <a:p>
            <a:r>
              <a:rPr lang="en-US" dirty="0" smtClean="0">
                <a:hlinkClick r:id="rId2" action="ppaction://hlinkfile"/>
              </a:rPr>
              <a:t>Illustration of control sections and linking</a:t>
            </a:r>
            <a:endParaRPr lang="en-US" dirty="0" smtClean="0"/>
          </a:p>
          <a:p>
            <a:r>
              <a:rPr lang="en-US" dirty="0" smtClean="0"/>
              <a:t>How to deal with by assembler?</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Dealing with control sections</a:t>
            </a:r>
            <a:endParaRPr lang="en-US" dirty="0"/>
          </a:p>
        </p:txBody>
      </p:sp>
      <p:sp>
        <p:nvSpPr>
          <p:cNvPr id="3" name="Content Placeholder 2"/>
          <p:cNvSpPr>
            <a:spLocks noGrp="1"/>
          </p:cNvSpPr>
          <p:nvPr>
            <p:ph idx="1"/>
          </p:nvPr>
        </p:nvSpPr>
        <p:spPr>
          <a:xfrm>
            <a:off x="533400" y="1143000"/>
            <a:ext cx="8610600" cy="5638800"/>
          </a:xfrm>
        </p:spPr>
        <p:txBody>
          <a:bodyPr>
            <a:normAutofit fontScale="40000" lnSpcReduction="20000"/>
          </a:bodyPr>
          <a:lstStyle/>
          <a:p>
            <a:r>
              <a:rPr lang="en-US" dirty="0" smtClean="0"/>
              <a:t>Two more record: Define record and Refer Record</a:t>
            </a:r>
          </a:p>
          <a:p>
            <a:r>
              <a:rPr lang="en-US" dirty="0" smtClean="0"/>
              <a:t>For external definitions, add Define records in object program</a:t>
            </a:r>
          </a:p>
          <a:p>
            <a:r>
              <a:rPr lang="en-US" dirty="0" smtClean="0"/>
              <a:t>For external reference, add Refer records in object program</a:t>
            </a:r>
          </a:p>
          <a:p>
            <a:r>
              <a:rPr lang="en-US" dirty="0" smtClean="0"/>
              <a:t>Also change Modification record by adding: </a:t>
            </a:r>
          </a:p>
          <a:p>
            <a:pPr lvl="1"/>
            <a:r>
              <a:rPr lang="en-US" dirty="0" smtClean="0"/>
              <a:t>Modification flag: + or –</a:t>
            </a:r>
          </a:p>
          <a:p>
            <a:pPr lvl="1"/>
            <a:r>
              <a:rPr lang="en-US" dirty="0" smtClean="0"/>
              <a:t>External reference name</a:t>
            </a:r>
          </a:p>
          <a:p>
            <a:r>
              <a:rPr lang="en-US" dirty="0" smtClean="0"/>
              <a:t>When each external reference is encountered, </a:t>
            </a:r>
          </a:p>
          <a:p>
            <a:pPr lvl="1"/>
            <a:r>
              <a:rPr lang="en-US" dirty="0" smtClean="0"/>
              <a:t>ZERO is set as its address or is used to compute the value of an expression</a:t>
            </a:r>
          </a:p>
          <a:p>
            <a:pPr lvl="1"/>
            <a:r>
              <a:rPr lang="en-US" dirty="0" smtClean="0"/>
              <a:t>No relative addressing, so extended format is used.</a:t>
            </a:r>
          </a:p>
          <a:p>
            <a:pPr lvl="1"/>
            <a:r>
              <a:rPr lang="en-US" dirty="0" smtClean="0"/>
              <a:t>If relative references, must be paired and the paired two symbols belong to the same control section.</a:t>
            </a:r>
          </a:p>
          <a:p>
            <a:r>
              <a:rPr lang="en-US" dirty="0" smtClean="0"/>
              <a:t>Must clearly indicate external symbols, otherwise, assembler will give errors to the symbols not defined.</a:t>
            </a:r>
          </a:p>
          <a:p>
            <a:r>
              <a:rPr lang="en-US" dirty="0" smtClean="0">
                <a:hlinkClick r:id="rId2" action="ppaction://hlinkfile"/>
              </a:rPr>
              <a:t>Program from Figure 2.15 with object code</a:t>
            </a:r>
            <a:r>
              <a:rPr lang="en-US" dirty="0" smtClean="0"/>
              <a:t>   (Figure 2.16) </a:t>
            </a:r>
          </a:p>
          <a:p>
            <a:r>
              <a:rPr lang="en-US" dirty="0" smtClean="0"/>
              <a:t>15 0003 CLOOP +JSUB RDREC  4B100000</a:t>
            </a:r>
          </a:p>
          <a:p>
            <a:pPr lvl="1"/>
            <a:r>
              <a:rPr lang="en-US" dirty="0" smtClean="0"/>
              <a:t>RDREC is an external reference, assembler does not  know where it is, </a:t>
            </a:r>
          </a:p>
          <a:p>
            <a:pPr lvl="1"/>
            <a:r>
              <a:rPr lang="en-US" dirty="0" smtClean="0"/>
              <a:t>so address ZERO is inserted to the instruction.</a:t>
            </a:r>
          </a:p>
          <a:p>
            <a:pPr lvl="1"/>
            <a:r>
              <a:rPr lang="en-US" dirty="0" smtClean="0"/>
              <a:t>Also no relative addressing, so extended format</a:t>
            </a:r>
          </a:p>
          <a:p>
            <a:pPr lvl="1"/>
            <a:r>
              <a:rPr lang="en-US" dirty="0" smtClean="0"/>
              <a:t>Modification record is added in the object code: M00000405+RDREC</a:t>
            </a:r>
          </a:p>
          <a:p>
            <a:pPr lvl="1"/>
            <a:r>
              <a:rPr lang="en-US" dirty="0" smtClean="0"/>
              <a:t>When loaded, the modification record will allow the loader/linker to add RDREC’s address into the address.</a:t>
            </a:r>
          </a:p>
          <a:p>
            <a:r>
              <a:rPr lang="en-US" dirty="0" smtClean="0"/>
              <a:t>160 0017 +STCH BUFFER,X  57900000</a:t>
            </a:r>
          </a:p>
          <a:p>
            <a:pPr lvl="1"/>
            <a:r>
              <a:rPr lang="en-US" dirty="0" smtClean="0"/>
              <a:t>BUFFER—external ref, so ZERO as address, ,X is index addressing, so x bit is set to 1</a:t>
            </a:r>
          </a:p>
          <a:p>
            <a:pPr lvl="1"/>
            <a:r>
              <a:rPr lang="en-US" dirty="0" smtClean="0"/>
              <a:t>Modification record M00001805+BUFFER is added in the object code</a:t>
            </a:r>
          </a:p>
          <a:p>
            <a:pPr lvl="1"/>
            <a:r>
              <a:rPr lang="en-US" dirty="0" smtClean="0"/>
              <a:t>When loaded, this modification record allows the loader/linker to add the address of BUFFER to the instruction.</a:t>
            </a:r>
          </a:p>
          <a:p>
            <a:r>
              <a:rPr lang="en-US" dirty="0" smtClean="0"/>
              <a:t>190 0028 MAXLEN WORD BUFEND-BUFFER   000000</a:t>
            </a:r>
          </a:p>
          <a:p>
            <a:pPr lvl="1"/>
            <a:r>
              <a:rPr lang="en-US" dirty="0" smtClean="0"/>
              <a:t>Both are external references, so 00000 is set as the value of MAXLEN</a:t>
            </a:r>
          </a:p>
          <a:p>
            <a:pPr lvl="1"/>
            <a:r>
              <a:rPr lang="en-US" dirty="0" smtClean="0"/>
              <a:t>But two modification records  is added in the object program of CSECT RDREC</a:t>
            </a:r>
          </a:p>
          <a:p>
            <a:pPr lvl="2"/>
            <a:r>
              <a:rPr lang="en-US" dirty="0" smtClean="0"/>
              <a:t>M00002806+BUFEND  M00002806-BUFFER</a:t>
            </a:r>
          </a:p>
          <a:p>
            <a:pPr lvl="1"/>
            <a:r>
              <a:rPr lang="en-US" dirty="0" smtClean="0"/>
              <a:t>When the object is loaded, these two records will allow the loader or linker to add/sub correct values</a:t>
            </a:r>
          </a:p>
          <a:p>
            <a:r>
              <a:rPr lang="en-US" dirty="0" smtClean="0"/>
              <a:t>Compare:  107 MAXLEN EUQ BUFEND-BUFFER</a:t>
            </a:r>
          </a:p>
          <a:p>
            <a:pPr lvl="1"/>
            <a:r>
              <a:rPr lang="en-US" dirty="0" smtClean="0"/>
              <a:t>Since MAXLEN , BUFEND, and BUFFER are in the same control section, so can be computed by the assembler directly.</a:t>
            </a:r>
          </a:p>
          <a:p>
            <a:pPr lvl="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sections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Define record: </a:t>
            </a:r>
          </a:p>
          <a:p>
            <a:pPr lvl="1"/>
            <a:r>
              <a:rPr lang="en-US" dirty="0" smtClean="0"/>
              <a:t>Col. 1: D </a:t>
            </a:r>
          </a:p>
          <a:p>
            <a:pPr lvl="1"/>
            <a:r>
              <a:rPr lang="en-US" dirty="0" smtClean="0"/>
              <a:t>Col.2-7: Name of the external symbols defined in this </a:t>
            </a:r>
            <a:r>
              <a:rPr lang="en-US" dirty="0" smtClean="0"/>
              <a:t>section</a:t>
            </a:r>
          </a:p>
          <a:p>
            <a:pPr lvl="2"/>
            <a:r>
              <a:rPr lang="en-US" dirty="0" smtClean="0"/>
              <a:t>Limit symbol names to 6 characters.  Of course, it is easy to change to a random length for symbol names. </a:t>
            </a:r>
            <a:endParaRPr lang="en-US" dirty="0" smtClean="0"/>
          </a:p>
          <a:p>
            <a:pPr lvl="1"/>
            <a:r>
              <a:rPr lang="en-US" dirty="0" smtClean="0"/>
              <a:t>Col.8-13: Relative address in this section</a:t>
            </a:r>
          </a:p>
          <a:p>
            <a:pPr lvl="1"/>
            <a:r>
              <a:rPr lang="en-US" dirty="0" smtClean="0"/>
              <a:t>Col. 14-73: repeated info. Of Col.2-13 for others</a:t>
            </a:r>
          </a:p>
          <a:p>
            <a:r>
              <a:rPr lang="en-US" dirty="0" smtClean="0"/>
              <a:t>Refer record:</a:t>
            </a:r>
          </a:p>
          <a:p>
            <a:pPr lvl="1"/>
            <a:r>
              <a:rPr lang="en-US" dirty="0" smtClean="0"/>
              <a:t>Col. 1: R</a:t>
            </a:r>
          </a:p>
          <a:p>
            <a:pPr lvl="1"/>
            <a:r>
              <a:rPr lang="en-US" dirty="0" smtClean="0"/>
              <a:t>Col.2-7: Name of external symbol referred to in this section</a:t>
            </a:r>
          </a:p>
          <a:p>
            <a:pPr lvl="1"/>
            <a:r>
              <a:rPr lang="en-US" dirty="0" smtClean="0"/>
              <a:t>Col.8-73: Names of other external reference symbols.</a:t>
            </a:r>
          </a:p>
          <a:p>
            <a:r>
              <a:rPr lang="en-US" dirty="0" smtClean="0"/>
              <a:t>Modification record:</a:t>
            </a:r>
          </a:p>
          <a:p>
            <a:pPr lvl="1"/>
            <a:r>
              <a:rPr lang="en-US" dirty="0" smtClean="0"/>
              <a:t>Col. 1: M</a:t>
            </a:r>
          </a:p>
          <a:p>
            <a:pPr lvl="1"/>
            <a:r>
              <a:rPr lang="en-US" dirty="0" smtClean="0"/>
              <a:t>Col.2-7: Starting address of the field to be modified</a:t>
            </a:r>
          </a:p>
          <a:p>
            <a:pPr lvl="1"/>
            <a:r>
              <a:rPr lang="en-US" dirty="0" smtClean="0"/>
              <a:t>Col. 8-9: length of the field to be modified</a:t>
            </a:r>
          </a:p>
          <a:p>
            <a:pPr lvl="1"/>
            <a:r>
              <a:rPr lang="en-US" dirty="0" smtClean="0"/>
              <a:t>Col. 10: modification flag (+ or -)</a:t>
            </a:r>
          </a:p>
          <a:p>
            <a:pPr lvl="1"/>
            <a:r>
              <a:rPr lang="en-US" dirty="0" smtClean="0"/>
              <a:t>Col.11-16: external symbol whose value is to be added or subtracted.</a:t>
            </a:r>
          </a:p>
          <a:p>
            <a:r>
              <a:rPr lang="en-US" dirty="0" smtClean="0">
                <a:hlinkClick r:id="rId2" action="ppaction://hlinkfile"/>
              </a:rPr>
              <a:t>Object program corresponding to Fig2.15 (Figure 2.17)</a:t>
            </a:r>
            <a:endParaRPr lang="en-US" dirty="0" smtClean="0"/>
          </a:p>
          <a:p>
            <a:r>
              <a:rPr lang="en-US" dirty="0" smtClean="0"/>
              <a:t>The revised Modification record can also be used for program relocation:</a:t>
            </a:r>
          </a:p>
          <a:p>
            <a:pPr lvl="1"/>
            <a:r>
              <a:rPr lang="en-US" dirty="0" smtClean="0"/>
              <a:t>From Figure 2.8: M00000705 </a:t>
            </a:r>
            <a:r>
              <a:rPr lang="en-US" dirty="0" smtClean="0">
                <a:sym typeface="Wingdings" pitchFamily="2" charset="2"/>
              </a:rPr>
              <a:t>M00000705+COPY  (Here COPY, as a control section, has as its value the required address, i.e., starting address when loaded)</a:t>
            </a:r>
          </a:p>
          <a:p>
            <a:r>
              <a:rPr lang="en-US" dirty="0" smtClean="0">
                <a:sym typeface="Wingdings" pitchFamily="2" charset="2"/>
              </a:rPr>
              <a:t>Expressions with external references:</a:t>
            </a:r>
          </a:p>
          <a:p>
            <a:pPr lvl="1"/>
            <a:r>
              <a:rPr lang="en-US" dirty="0" smtClean="0">
                <a:sym typeface="Wingdings" pitchFamily="2" charset="2"/>
              </a:rPr>
              <a:t>Paired terms must be with the same control section.</a:t>
            </a:r>
          </a:p>
          <a:p>
            <a:pPr lvl="1"/>
            <a:r>
              <a:rPr lang="en-US" dirty="0" smtClean="0">
                <a:sym typeface="Wingdings" pitchFamily="2" charset="2"/>
              </a:rPr>
              <a:t>Assembler cannot determine the external terms for evaluation, so Modification record is generated so that the loader can finish evaluation when loading the codes.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functionality -summary</a:t>
            </a:r>
            <a:endParaRPr lang="en-US" dirty="0"/>
          </a:p>
        </p:txBody>
      </p:sp>
      <p:sp>
        <p:nvSpPr>
          <p:cNvPr id="3" name="Content Placeholder 2"/>
          <p:cNvSpPr>
            <a:spLocks noGrp="1"/>
          </p:cNvSpPr>
          <p:nvPr>
            <p:ph idx="1"/>
          </p:nvPr>
        </p:nvSpPr>
        <p:spPr>
          <a:xfrm>
            <a:off x="457200" y="1295400"/>
            <a:ext cx="8229600" cy="5257800"/>
          </a:xfrm>
        </p:spPr>
        <p:txBody>
          <a:bodyPr>
            <a:normAutofit fontScale="47500" lnSpcReduction="20000"/>
          </a:bodyPr>
          <a:lstStyle/>
          <a:p>
            <a:r>
              <a:rPr lang="en-US" dirty="0" smtClean="0"/>
              <a:t>Basic functions</a:t>
            </a:r>
          </a:p>
          <a:p>
            <a:pPr lvl="1"/>
            <a:r>
              <a:rPr lang="en-US" dirty="0" smtClean="0"/>
              <a:t>Assignment instructions and label addresses.</a:t>
            </a:r>
          </a:p>
          <a:p>
            <a:pPr lvl="1"/>
            <a:r>
              <a:rPr lang="en-US" dirty="0" smtClean="0"/>
              <a:t>Convert mnemonic (assembly) code into machine code.</a:t>
            </a:r>
          </a:p>
          <a:p>
            <a:r>
              <a:rPr lang="en-US" dirty="0" smtClean="0"/>
              <a:t>Subroutine (procedure, method, function</a:t>
            </a:r>
            <a:r>
              <a:rPr lang="en-US" dirty="0"/>
              <a:t>)</a:t>
            </a:r>
            <a:r>
              <a:rPr lang="en-US" dirty="0" smtClean="0"/>
              <a:t> </a:t>
            </a:r>
          </a:p>
          <a:p>
            <a:pPr lvl="1"/>
            <a:r>
              <a:rPr lang="en-US" dirty="0" smtClean="0"/>
              <a:t>JSUB and RSUB</a:t>
            </a:r>
          </a:p>
          <a:p>
            <a:pPr lvl="1"/>
            <a:r>
              <a:rPr lang="en-US" dirty="0" smtClean="0"/>
              <a:t>But no concept about parameters/arguments </a:t>
            </a:r>
          </a:p>
          <a:p>
            <a:pPr lvl="2"/>
            <a:r>
              <a:rPr lang="en-US" dirty="0" smtClean="0"/>
              <a:t>So </a:t>
            </a:r>
            <a:r>
              <a:rPr lang="en-US" dirty="0"/>
              <a:t>parameters/arguments </a:t>
            </a:r>
            <a:r>
              <a:rPr lang="en-US" dirty="0" smtClean="0"/>
              <a:t>are a machine-independent/software/high level language feature.</a:t>
            </a:r>
          </a:p>
          <a:p>
            <a:r>
              <a:rPr lang="en-US" dirty="0" smtClean="0"/>
              <a:t>Literals</a:t>
            </a:r>
          </a:p>
          <a:p>
            <a:pPr lvl="1"/>
            <a:r>
              <a:rPr lang="en-US" dirty="0" smtClean="0"/>
              <a:t>Will allocate memory to store the constant after = and put the memory address in machine instruction</a:t>
            </a:r>
          </a:p>
          <a:p>
            <a:pPr lvl="1"/>
            <a:r>
              <a:rPr lang="en-US" dirty="0" smtClean="0"/>
              <a:t>=, which is different from immediate addressing #.</a:t>
            </a:r>
          </a:p>
          <a:p>
            <a:pPr lvl="2"/>
            <a:r>
              <a:rPr lang="en-US" dirty="0" smtClean="0"/>
              <a:t>For #, put the constant after # in machine instruction directly</a:t>
            </a:r>
          </a:p>
          <a:p>
            <a:r>
              <a:rPr lang="en-US" dirty="0" smtClean="0"/>
              <a:t>Constant definition and expression</a:t>
            </a:r>
          </a:p>
          <a:p>
            <a:pPr lvl="1"/>
            <a:r>
              <a:rPr lang="en-US" dirty="0" smtClean="0"/>
              <a:t>Very simple for expression, + or -, well formed. </a:t>
            </a:r>
          </a:p>
          <a:p>
            <a:pPr lvl="1"/>
            <a:r>
              <a:rPr lang="en-US" dirty="0" smtClean="0"/>
              <a:t>In high language, expressions can be very complexity: statements and macros.  Complier will deal with it. </a:t>
            </a:r>
          </a:p>
          <a:p>
            <a:r>
              <a:rPr lang="en-US" dirty="0" smtClean="0"/>
              <a:t>Program blocks </a:t>
            </a:r>
          </a:p>
          <a:p>
            <a:pPr lvl="1"/>
            <a:r>
              <a:rPr lang="en-US" dirty="0" smtClean="0"/>
              <a:t>Flexibility allowing code segments in assembly programs to appear in different orders from in machine code.</a:t>
            </a:r>
          </a:p>
          <a:p>
            <a:r>
              <a:rPr lang="en-US" dirty="0" smtClean="0"/>
              <a:t>Control </a:t>
            </a:r>
            <a:r>
              <a:rPr lang="en-US" dirty="0" smtClean="0"/>
              <a:t>sections</a:t>
            </a:r>
            <a:endParaRPr lang="en-US" dirty="0" smtClean="0"/>
          </a:p>
          <a:p>
            <a:pPr lvl="1"/>
            <a:r>
              <a:rPr lang="en-US" dirty="0" smtClean="0"/>
              <a:t>Link multiple independent program units into one, allows flexibility and collaboration.  </a:t>
            </a:r>
          </a:p>
          <a:p>
            <a:r>
              <a:rPr lang="en-US" dirty="0" smtClean="0"/>
              <a:t>Macro</a:t>
            </a:r>
          </a:p>
          <a:p>
            <a:pPr lvl="1"/>
            <a:r>
              <a:rPr lang="en-US" dirty="0" smtClean="0"/>
              <a:t>Will discuss in Chapter 4 after discussing Chapter 3 on loader/linker. </a:t>
            </a:r>
          </a:p>
          <a:p>
            <a:pPr lvl="1"/>
            <a:r>
              <a:rPr lang="en-US" dirty="0" smtClean="0"/>
              <a:t>In C++, defined using constant definition: #define max(</a:t>
            </a:r>
            <a:r>
              <a:rPr lang="en-US" dirty="0" err="1" smtClean="0"/>
              <a:t>x,y</a:t>
            </a:r>
            <a:r>
              <a:rPr lang="en-US" dirty="0" smtClean="0"/>
              <a:t>)  (x)&gt;(y)? (x) </a:t>
            </a:r>
            <a:r>
              <a:rPr lang="en-US" dirty="0" smtClean="0">
                <a:sym typeface="Wingdings" panose="05000000000000000000" pitchFamily="2" charset="2"/>
              </a:rPr>
              <a:t>: (y)</a:t>
            </a:r>
            <a:endParaRPr lang="en-US" dirty="0" smtClean="0"/>
          </a:p>
          <a:p>
            <a:endParaRPr lang="en-US" dirty="0" smtClean="0"/>
          </a:p>
          <a:p>
            <a:pPr lvl="3"/>
            <a:endParaRPr lang="en-US" dirty="0"/>
          </a:p>
        </p:txBody>
      </p:sp>
    </p:spTree>
    <p:extLst>
      <p:ext uri="{BB962C8B-B14F-4D97-AF65-F5344CB8AC3E}">
        <p14:creationId xmlns:p14="http://schemas.microsoft.com/office/powerpoint/2010/main" val="17654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heel(1)">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heel(1)">
                                      <p:cBhvr>
                                        <p:cTn id="15" dur="2000"/>
                                        <p:tgtEl>
                                          <p:spTgt spid="3">
                                            <p:txEl>
                                              <p:pRg st="4" end="4"/>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heel(1)">
                                      <p:cBhvr>
                                        <p:cTn id="18" dur="2000"/>
                                        <p:tgtEl>
                                          <p:spTgt spid="3">
                                            <p:txEl>
                                              <p:pRg st="5" end="5"/>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heel(1)">
                                      <p:cBhvr>
                                        <p:cTn id="21" dur="20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ircle(in)">
                                      <p:cBhvr>
                                        <p:cTn id="26" dur="2000"/>
                                        <p:tgtEl>
                                          <p:spTgt spid="3">
                                            <p:txEl>
                                              <p:pRg st="8" end="8"/>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circle(in)">
                                      <p:cBhvr>
                                        <p:cTn id="29" dur="2000"/>
                                        <p:tgtEl>
                                          <p:spTgt spid="3">
                                            <p:txEl>
                                              <p:pRg st="9" end="9"/>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wipe(down)">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circle(in)">
                                      <p:cBhvr>
                                        <p:cTn id="45" dur="2000"/>
                                        <p:tgtEl>
                                          <p:spTgt spid="3">
                                            <p:txEl>
                                              <p:pRg st="15" end="1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wheel(1)">
                                      <p:cBhvr>
                                        <p:cTn id="50" dur="2000"/>
                                        <p:tgtEl>
                                          <p:spTgt spid="3">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animEffect transition="in" filter="wheel(1)">
                                      <p:cBhvr>
                                        <p:cTn id="55" dur="2000"/>
                                        <p:tgtEl>
                                          <p:spTgt spid="3">
                                            <p:txEl>
                                              <p:pRg st="19" end="19"/>
                                            </p:txEl>
                                          </p:spTgt>
                                        </p:tgtEl>
                                      </p:cBhvr>
                                    </p:animEffect>
                                  </p:childTnLst>
                                </p:cTn>
                              </p:par>
                              <p:par>
                                <p:cTn id="56" presetID="21" presetClass="entr" presetSubtype="1" fill="hold" nodeType="with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wheel(1)">
                                      <p:cBhvr>
                                        <p:cTn id="58" dur="20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r>
              <a:rPr lang="en-US" dirty="0" smtClean="0"/>
              <a:t>Simple SIC Assembler </a:t>
            </a:r>
            <a:endParaRPr lang="en-US" dirty="0"/>
          </a:p>
        </p:txBody>
      </p:sp>
      <p:sp>
        <p:nvSpPr>
          <p:cNvPr id="3" name="Content Placeholder 2"/>
          <p:cNvSpPr>
            <a:spLocks noGrp="1"/>
          </p:cNvSpPr>
          <p:nvPr>
            <p:ph idx="1"/>
          </p:nvPr>
        </p:nvSpPr>
        <p:spPr>
          <a:xfrm>
            <a:off x="457200" y="1447800"/>
            <a:ext cx="8686800" cy="4678363"/>
          </a:xfrm>
        </p:spPr>
        <p:txBody>
          <a:bodyPr>
            <a:normAutofit/>
          </a:bodyPr>
          <a:lstStyle/>
          <a:p>
            <a:r>
              <a:rPr lang="en-US" dirty="0" smtClean="0"/>
              <a:t>Translation of source code to object code needs:</a:t>
            </a:r>
          </a:p>
          <a:p>
            <a:pPr marL="971550" lvl="1" indent="-514350">
              <a:buFont typeface="+mj-lt"/>
              <a:buAutoNum type="arabicPeriod"/>
            </a:pPr>
            <a:r>
              <a:rPr lang="en-US" dirty="0" smtClean="0"/>
              <a:t>Mnemonic </a:t>
            </a:r>
            <a:r>
              <a:rPr lang="en-US" dirty="0" err="1" smtClean="0"/>
              <a:t>opcodes</a:t>
            </a:r>
            <a:r>
              <a:rPr lang="en-US" dirty="0" smtClean="0"/>
              <a:t> to equivalent machine codes</a:t>
            </a:r>
          </a:p>
          <a:p>
            <a:pPr marL="1371600" lvl="2" indent="-514350">
              <a:buFont typeface="+mj-lt"/>
              <a:buAutoNum type="arabicPeriod"/>
            </a:pPr>
            <a:r>
              <a:rPr lang="en-US" dirty="0" err="1" smtClean="0"/>
              <a:t>E.g</a:t>
            </a:r>
            <a:r>
              <a:rPr lang="en-US" dirty="0" smtClean="0"/>
              <a:t>, STL to 14</a:t>
            </a:r>
          </a:p>
          <a:p>
            <a:pPr marL="971550" lvl="1" indent="-514350">
              <a:buFont typeface="+mj-lt"/>
              <a:buAutoNum type="arabicPeriod"/>
            </a:pPr>
            <a:r>
              <a:rPr lang="en-US" dirty="0" smtClean="0"/>
              <a:t>Symbolic labels to equivalent machine address</a:t>
            </a:r>
          </a:p>
          <a:p>
            <a:pPr marL="1371600" lvl="2" indent="-514350">
              <a:buFont typeface="+mj-lt"/>
              <a:buAutoNum type="arabicPeriod"/>
            </a:pPr>
            <a:r>
              <a:rPr lang="en-US" dirty="0" smtClean="0"/>
              <a:t>E.g. RETADR to 1033</a:t>
            </a:r>
          </a:p>
          <a:p>
            <a:pPr marL="971550" lvl="1" indent="-514350">
              <a:buFont typeface="+mj-lt"/>
              <a:buAutoNum type="arabicPeriod"/>
            </a:pPr>
            <a:r>
              <a:rPr lang="en-US" dirty="0" smtClean="0"/>
              <a:t>Build machine instructions in proper format.</a:t>
            </a:r>
          </a:p>
          <a:p>
            <a:pPr marL="971550" lvl="1" indent="-514350">
              <a:buFont typeface="+mj-lt"/>
              <a:buAutoNum type="arabicPeriod"/>
            </a:pPr>
            <a:r>
              <a:rPr lang="en-US" dirty="0" smtClean="0"/>
              <a:t>Convert data constants into internal machine representation, such as EOF to 454F46</a:t>
            </a:r>
          </a:p>
          <a:p>
            <a:pPr marL="971550" lvl="1" indent="-514350">
              <a:buFont typeface="+mj-lt"/>
              <a:buAutoNum type="arabicPeriod"/>
            </a:pPr>
            <a:r>
              <a:rPr lang="en-US" dirty="0" smtClean="0"/>
              <a:t>Write the object program and the assembly listing.</a:t>
            </a:r>
          </a:p>
          <a:p>
            <a:pPr marL="971550" lvl="1" indent="-514350">
              <a:buFont typeface="+mj-lt"/>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361" y="-76200"/>
            <a:ext cx="8229600" cy="1143000"/>
          </a:xfrm>
        </p:spPr>
        <p:txBody>
          <a:bodyPr/>
          <a:lstStyle/>
          <a:p>
            <a:r>
              <a:rPr lang="en-US" dirty="0" smtClean="0"/>
              <a:t>Some points to highlight</a:t>
            </a:r>
            <a:endParaRPr lang="en-US" dirty="0"/>
          </a:p>
        </p:txBody>
      </p:sp>
      <p:sp>
        <p:nvSpPr>
          <p:cNvPr id="3" name="Content Placeholder 2"/>
          <p:cNvSpPr>
            <a:spLocks noGrp="1"/>
          </p:cNvSpPr>
          <p:nvPr>
            <p:ph idx="1"/>
          </p:nvPr>
        </p:nvSpPr>
        <p:spPr>
          <a:xfrm>
            <a:off x="515210" y="762000"/>
            <a:ext cx="8305800" cy="5791200"/>
          </a:xfrm>
        </p:spPr>
        <p:txBody>
          <a:bodyPr>
            <a:normAutofit fontScale="62500" lnSpcReduction="20000"/>
          </a:bodyPr>
          <a:lstStyle/>
          <a:p>
            <a:pPr lvl="1"/>
            <a:r>
              <a:rPr lang="en-US" dirty="0" smtClean="0"/>
              <a:t>Most functionalities are machine-independent</a:t>
            </a:r>
          </a:p>
          <a:p>
            <a:pPr lvl="2"/>
            <a:r>
              <a:rPr lang="en-US" dirty="0" smtClean="0"/>
              <a:t>Literals, expressions, program blocks, control sessions, macro, parameters/arguments (of functions)</a:t>
            </a:r>
          </a:p>
          <a:p>
            <a:pPr lvl="2"/>
            <a:r>
              <a:rPr lang="en-US" dirty="0" smtClean="0"/>
              <a:t>Mainly enhance the functionality of assembly languages and/or make programmer’s job easier. </a:t>
            </a:r>
          </a:p>
          <a:p>
            <a:pPr lvl="1"/>
            <a:r>
              <a:rPr lang="en-US" dirty="0" smtClean="0"/>
              <a:t>How to deal with each of these functions/features.</a:t>
            </a:r>
          </a:p>
          <a:p>
            <a:pPr lvl="2"/>
            <a:r>
              <a:rPr lang="en-US" dirty="0"/>
              <a:t>Some </a:t>
            </a:r>
            <a:r>
              <a:rPr lang="en-US" dirty="0" smtClean="0"/>
              <a:t>features </a:t>
            </a:r>
            <a:r>
              <a:rPr lang="en-US" dirty="0"/>
              <a:t>need to assembler and loader/linker to work together to </a:t>
            </a:r>
            <a:r>
              <a:rPr lang="en-US" dirty="0" smtClean="0"/>
              <a:t>realize </a:t>
            </a:r>
            <a:r>
              <a:rPr lang="en-US" dirty="0"/>
              <a:t>them</a:t>
            </a:r>
            <a:r>
              <a:rPr lang="en-US" dirty="0" smtClean="0"/>
              <a:t>.</a:t>
            </a:r>
          </a:p>
          <a:p>
            <a:pPr lvl="1"/>
            <a:r>
              <a:rPr lang="en-US" dirty="0" smtClean="0"/>
              <a:t>Labels:  </a:t>
            </a:r>
          </a:p>
          <a:p>
            <a:pPr lvl="2"/>
            <a:r>
              <a:rPr lang="en-US" dirty="0" smtClean="0"/>
              <a:t>Is Label machine-dependent or machine independent?  </a:t>
            </a:r>
            <a:endParaRPr lang="en-US" dirty="0"/>
          </a:p>
          <a:p>
            <a:pPr lvl="2"/>
            <a:r>
              <a:rPr lang="en-US" dirty="0" smtClean="0"/>
              <a:t>Instruction </a:t>
            </a:r>
            <a:r>
              <a:rPr lang="en-US" dirty="0"/>
              <a:t>address for jump</a:t>
            </a:r>
          </a:p>
          <a:p>
            <a:pPr lvl="2"/>
            <a:r>
              <a:rPr lang="en-US" dirty="0"/>
              <a:t>Data (</a:t>
            </a:r>
            <a:r>
              <a:rPr lang="en-US" dirty="0" smtClean="0"/>
              <a:t>constants, </a:t>
            </a:r>
            <a:r>
              <a:rPr lang="en-US" dirty="0"/>
              <a:t>variables)</a:t>
            </a:r>
          </a:p>
          <a:p>
            <a:pPr lvl="2"/>
            <a:r>
              <a:rPr lang="en-US" dirty="0"/>
              <a:t>Function names/macro names</a:t>
            </a:r>
          </a:p>
          <a:p>
            <a:pPr lvl="2"/>
            <a:r>
              <a:rPr lang="en-US" dirty="0"/>
              <a:t>All </a:t>
            </a:r>
            <a:r>
              <a:rPr lang="en-US" dirty="0" smtClean="0"/>
              <a:t>become/converted into </a:t>
            </a:r>
            <a:r>
              <a:rPr lang="en-US" dirty="0"/>
              <a:t>memory addresses in machine code. </a:t>
            </a:r>
          </a:p>
          <a:p>
            <a:pPr lvl="1"/>
            <a:r>
              <a:rPr lang="en-US" dirty="0"/>
              <a:t>Assembler directives:  </a:t>
            </a:r>
          </a:p>
          <a:p>
            <a:pPr lvl="2"/>
            <a:r>
              <a:rPr lang="en-US" dirty="0"/>
              <a:t>Facilitate assembler as well </a:t>
            </a:r>
            <a:r>
              <a:rPr lang="en-US"/>
              <a:t>as </a:t>
            </a:r>
            <a:r>
              <a:rPr lang="en-US" smtClean="0"/>
              <a:t>programmers</a:t>
            </a:r>
            <a:endParaRPr lang="en-US" dirty="0"/>
          </a:p>
          <a:p>
            <a:pPr lvl="2"/>
            <a:r>
              <a:rPr lang="en-US" dirty="0"/>
              <a:t>Tell assembler to do some thing during assembly </a:t>
            </a:r>
            <a:r>
              <a:rPr lang="en-US" dirty="0" smtClean="0"/>
              <a:t>but</a:t>
            </a:r>
          </a:p>
          <a:p>
            <a:pPr lvl="2"/>
            <a:r>
              <a:rPr lang="en-US" dirty="0" smtClean="0"/>
              <a:t>NO machine </a:t>
            </a:r>
            <a:r>
              <a:rPr lang="en-US" dirty="0"/>
              <a:t>code is generated. </a:t>
            </a:r>
            <a:endParaRPr lang="en-US" dirty="0" smtClean="0"/>
          </a:p>
          <a:p>
            <a:pPr lvl="1"/>
            <a:r>
              <a:rPr lang="en-US" dirty="0" smtClean="0"/>
              <a:t>Expressions:</a:t>
            </a:r>
          </a:p>
          <a:p>
            <a:pPr lvl="2"/>
            <a:r>
              <a:rPr lang="en-US" dirty="0" smtClean="0"/>
              <a:t>Very simple in assembly, </a:t>
            </a:r>
          </a:p>
          <a:p>
            <a:pPr lvl="2"/>
            <a:r>
              <a:rPr lang="en-US" dirty="0" smtClean="0"/>
              <a:t>for complex expression, compilers will deal with it. </a:t>
            </a:r>
          </a:p>
          <a:p>
            <a:pPr lvl="3"/>
            <a:r>
              <a:rPr lang="en-US" dirty="0" smtClean="0"/>
              <a:t>discuss compiler in Chapter 5. </a:t>
            </a:r>
          </a:p>
          <a:p>
            <a:pPr lvl="1"/>
            <a:r>
              <a:rPr lang="en-US" dirty="0" smtClean="0"/>
              <a:t>Similarity and differences between macros and functions/subroutines</a:t>
            </a:r>
          </a:p>
          <a:p>
            <a:pPr lvl="2"/>
            <a:r>
              <a:rPr lang="en-US" dirty="0" smtClean="0"/>
              <a:t>Discuss later in Chapter 4.</a:t>
            </a:r>
          </a:p>
          <a:p>
            <a:pPr lvl="1"/>
            <a:r>
              <a:rPr lang="en-US" dirty="0" smtClean="0"/>
              <a:t>Program relocation. </a:t>
            </a:r>
          </a:p>
          <a:p>
            <a:pPr lvl="1"/>
            <a:endParaRPr lang="en-US" dirty="0" smtClean="0"/>
          </a:p>
          <a:p>
            <a:endParaRPr lang="en-US" dirty="0"/>
          </a:p>
        </p:txBody>
      </p:sp>
    </p:spTree>
    <p:extLst>
      <p:ext uri="{BB962C8B-B14F-4D97-AF65-F5344CB8AC3E}">
        <p14:creationId xmlns:p14="http://schemas.microsoft.com/office/powerpoint/2010/main" val="1491101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Assembler Design Options</a:t>
            </a:r>
            <a:br>
              <a:rPr lang="en-US" dirty="0" smtClean="0"/>
            </a:br>
            <a:r>
              <a:rPr lang="en-US" dirty="0" smtClean="0"/>
              <a:t>--one pass assembler</a:t>
            </a:r>
            <a:endParaRPr lang="en-US" dirty="0"/>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r>
              <a:rPr lang="en-US" dirty="0" smtClean="0"/>
              <a:t>Forward reference</a:t>
            </a:r>
          </a:p>
          <a:p>
            <a:pPr lvl="1"/>
            <a:r>
              <a:rPr lang="en-US" dirty="0" smtClean="0"/>
              <a:t>Data: just put data before the codes which refer the data so prohibit forward reference</a:t>
            </a:r>
          </a:p>
          <a:p>
            <a:pPr lvl="1"/>
            <a:r>
              <a:rPr lang="en-US" dirty="0" smtClean="0"/>
              <a:t>But how about forward jump? Prohibiting forward jump is too restrictive and inconvenient.</a:t>
            </a:r>
          </a:p>
          <a:p>
            <a:r>
              <a:rPr lang="en-US" dirty="0" smtClean="0">
                <a:hlinkClick r:id="rId2" action="ppaction://hlinkfile"/>
              </a:rPr>
              <a:t>Sample program for one-pass assembler (Figure 2.18)</a:t>
            </a:r>
            <a:r>
              <a:rPr lang="en-US" dirty="0" smtClean="0"/>
              <a:t> </a:t>
            </a:r>
          </a:p>
          <a:p>
            <a:r>
              <a:rPr lang="en-US" dirty="0" smtClean="0"/>
              <a:t>Two scenarios:</a:t>
            </a:r>
          </a:p>
          <a:p>
            <a:pPr lvl="1"/>
            <a:r>
              <a:rPr lang="en-US" dirty="0" smtClean="0"/>
              <a:t>Generate object code in memory for immediate execution</a:t>
            </a:r>
          </a:p>
          <a:p>
            <a:pPr lvl="2"/>
            <a:r>
              <a:rPr lang="en-US" dirty="0" smtClean="0"/>
              <a:t>Where to use it? </a:t>
            </a:r>
          </a:p>
          <a:p>
            <a:pPr lvl="3"/>
            <a:r>
              <a:rPr lang="en-US" dirty="0" smtClean="0"/>
              <a:t>For development and testing.</a:t>
            </a:r>
          </a:p>
          <a:p>
            <a:pPr lvl="2"/>
            <a:r>
              <a:rPr lang="en-US" dirty="0" smtClean="0"/>
              <a:t>Efficiency is main concern.</a:t>
            </a:r>
          </a:p>
          <a:p>
            <a:pPr lvl="2"/>
            <a:r>
              <a:rPr lang="en-US" dirty="0" smtClean="0"/>
              <a:t>Also easier, since no need to write out.</a:t>
            </a:r>
          </a:p>
          <a:p>
            <a:pPr lvl="2"/>
            <a:r>
              <a:rPr lang="en-US" dirty="0" smtClean="0"/>
              <a:t>How to do:</a:t>
            </a:r>
          </a:p>
          <a:p>
            <a:pPr lvl="3"/>
            <a:r>
              <a:rPr lang="en-US" dirty="0" smtClean="0"/>
              <a:t>Symbol, flag, its forward reference list. </a:t>
            </a:r>
          </a:p>
          <a:p>
            <a:pPr lvl="3"/>
            <a:r>
              <a:rPr lang="en-US" dirty="0" smtClean="0"/>
              <a:t>When the definition of a symbol is encountered, scan the list to insert its address into all the instructions on the list.  </a:t>
            </a:r>
          </a:p>
          <a:p>
            <a:pPr lvl="2"/>
            <a:r>
              <a:rPr lang="en-US" dirty="0" smtClean="0">
                <a:hlinkClick r:id="rId3" action="ppaction://hlinkfile"/>
              </a:rPr>
              <a:t>Object code and symbol table after Scanning line 40 (Figure 2.19(a))</a:t>
            </a:r>
            <a:endParaRPr lang="en-US" dirty="0" smtClean="0"/>
          </a:p>
          <a:p>
            <a:pPr lvl="2"/>
            <a:r>
              <a:rPr lang="en-US" dirty="0" smtClean="0">
                <a:hlinkClick r:id="rId4" action="ppaction://hlinkfile"/>
              </a:rPr>
              <a:t>Object code and symbol table after scanning line 160 (Figure 2.19(b))</a:t>
            </a:r>
            <a:endParaRPr lang="en-US" dirty="0" smtClean="0"/>
          </a:p>
          <a:p>
            <a:pPr lvl="1"/>
            <a:r>
              <a:rPr lang="en-US" dirty="0" smtClean="0"/>
              <a:t>Write the object code into file for later executions</a:t>
            </a:r>
          </a:p>
          <a:p>
            <a:pPr lvl="2"/>
            <a:r>
              <a:rPr lang="en-US" dirty="0" smtClean="0"/>
              <a:t>When to use it?</a:t>
            </a:r>
          </a:p>
          <a:p>
            <a:pPr lvl="3"/>
            <a:r>
              <a:rPr lang="en-US" dirty="0" smtClean="0"/>
              <a:t>Working device for immediate file is not available, slow, or inconvenient.</a:t>
            </a:r>
          </a:p>
          <a:p>
            <a:pPr lvl="2"/>
            <a:r>
              <a:rPr lang="en-US" dirty="0" smtClean="0"/>
              <a:t>How to do?</a:t>
            </a:r>
          </a:p>
          <a:p>
            <a:pPr lvl="3"/>
            <a:r>
              <a:rPr lang="en-US" dirty="0" smtClean="0"/>
              <a:t>Symbol table is same as before.</a:t>
            </a:r>
          </a:p>
          <a:p>
            <a:pPr lvl="3"/>
            <a:r>
              <a:rPr lang="en-US" dirty="0" smtClean="0"/>
              <a:t>But cannot go back to modify an instruction since its Text record may write out on file already</a:t>
            </a:r>
          </a:p>
          <a:p>
            <a:pPr lvl="3"/>
            <a:r>
              <a:rPr lang="en-US" dirty="0" smtClean="0"/>
              <a:t>Additional Text record is generated, such as the third record: T00201C 02 2024</a:t>
            </a:r>
          </a:p>
          <a:p>
            <a:pPr lvl="3"/>
            <a:r>
              <a:rPr lang="en-US" dirty="0" smtClean="0"/>
              <a:t>So leave the task to loader.</a:t>
            </a:r>
          </a:p>
          <a:p>
            <a:pPr lvl="2"/>
            <a:r>
              <a:rPr lang="en-US" dirty="0" smtClean="0">
                <a:hlinkClick r:id="rId5" action="ppaction://hlinkfile"/>
              </a:rPr>
              <a:t>Object program for one-pass assembler with addition Text record (Figure 2.20)</a:t>
            </a:r>
            <a:endParaRPr lang="en-US" dirty="0" smtClean="0"/>
          </a:p>
          <a:p>
            <a:pPr lvl="1"/>
            <a:r>
              <a:rPr lang="en-US" dirty="0" smtClean="0"/>
              <a:t>We just consider single symbol and actual (not relative) address. </a:t>
            </a:r>
          </a:p>
          <a:p>
            <a:pPr lvl="2"/>
            <a:r>
              <a:rPr lang="en-US" dirty="0" smtClean="0"/>
              <a:t>How about other features, such as literals and expressions?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7" end="17"/>
                                            </p:txEl>
                                          </p:spTgt>
                                        </p:tgtEl>
                                        <p:attrNameLst>
                                          <p:attrName>style.visibility</p:attrName>
                                        </p:attrNameLst>
                                      </p:cBhvr>
                                      <p:to>
                                        <p:strVal val="visible"/>
                                      </p:to>
                                    </p:set>
                                    <p:animEffect transition="in" filter="blinds(horizontal)">
                                      <p:cBhvr>
                                        <p:cTn id="20" dur="500"/>
                                        <p:tgtEl>
                                          <p:spTgt spid="3">
                                            <p:txEl>
                                              <p:pRg st="17" end="1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blinds(horizontal)">
                                      <p:cBhvr>
                                        <p:cTn id="25" dur="500"/>
                                        <p:tgtEl>
                                          <p:spTgt spid="3">
                                            <p:txEl>
                                              <p:pRg st="19" end="1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blinds(horizontal)">
                                      <p:cBhvr>
                                        <p:cTn id="28" dur="500"/>
                                        <p:tgtEl>
                                          <p:spTgt spid="3">
                                            <p:txEl>
                                              <p:pRg st="20" end="2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blinds(horizontal)">
                                      <p:cBhvr>
                                        <p:cTn id="31" dur="500"/>
                                        <p:tgtEl>
                                          <p:spTgt spid="3">
                                            <p:txEl>
                                              <p:pRg st="21" end="2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blinds(horizontal)">
                                      <p:cBhvr>
                                        <p:cTn id="34"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Assembler Design Options</a:t>
            </a:r>
            <a:br>
              <a:rPr lang="en-US" dirty="0" smtClean="0"/>
            </a:br>
            <a:r>
              <a:rPr lang="en-US" dirty="0" smtClean="0"/>
              <a:t>---multiple pass assembler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Recall for EQU statement:</a:t>
            </a:r>
          </a:p>
          <a:p>
            <a:pPr lvl="1"/>
            <a:r>
              <a:rPr lang="en-US" dirty="0" smtClean="0"/>
              <a:t>A symbol on the right-hand of an EQU must be define previously. </a:t>
            </a:r>
          </a:p>
          <a:p>
            <a:pPr lvl="1"/>
            <a:r>
              <a:rPr lang="en-US" dirty="0" smtClean="0"/>
              <a:t>It is a basic requirement for all 2-pass assemblers.</a:t>
            </a:r>
          </a:p>
          <a:p>
            <a:r>
              <a:rPr lang="en-US" dirty="0" smtClean="0"/>
              <a:t>Consider the following example:</a:t>
            </a:r>
          </a:p>
          <a:p>
            <a:pPr lvl="1"/>
            <a:r>
              <a:rPr lang="en-US" dirty="0" smtClean="0"/>
              <a:t>ALPHA EQU BETA</a:t>
            </a:r>
          </a:p>
          <a:p>
            <a:pPr lvl="1"/>
            <a:r>
              <a:rPr lang="en-US" dirty="0" smtClean="0"/>
              <a:t>BETA EQU DELTA</a:t>
            </a:r>
          </a:p>
          <a:p>
            <a:pPr lvl="1"/>
            <a:r>
              <a:rPr lang="en-US" dirty="0" smtClean="0"/>
              <a:t>DELTA RESW 1</a:t>
            </a:r>
          </a:p>
          <a:p>
            <a:r>
              <a:rPr lang="en-US" dirty="0" smtClean="0"/>
              <a:t>BETA cannot be assigned value during pass 1 and ALPHA cannot be assigned during pass 2, so more passes are needed.</a:t>
            </a:r>
          </a:p>
          <a:p>
            <a:pPr lvl="1"/>
            <a:r>
              <a:rPr lang="en-US" dirty="0" smtClean="0"/>
              <a:t>Forward reference is bad for both programmer to read and for machine to process. </a:t>
            </a:r>
          </a:p>
          <a:p>
            <a:pPr lvl="1"/>
            <a:r>
              <a:rPr lang="en-US" dirty="0" smtClean="0"/>
              <a:t>If more than two passes, not entire source code to be scanned, but just portion of the code. </a:t>
            </a:r>
          </a:p>
          <a:p>
            <a:r>
              <a:rPr lang="en-US" dirty="0" smtClean="0"/>
              <a:t>Solutions</a:t>
            </a:r>
          </a:p>
          <a:p>
            <a:pPr lvl="1"/>
            <a:r>
              <a:rPr lang="en-US" dirty="0" smtClean="0"/>
              <a:t>Store the definition of a symbol involving forward references.</a:t>
            </a:r>
          </a:p>
          <a:p>
            <a:pPr lvl="1"/>
            <a:r>
              <a:rPr lang="en-US" dirty="0" smtClean="0"/>
              <a:t>Also a dependent list: record the symbols whose values are dependent on the symbol </a:t>
            </a:r>
          </a:p>
          <a:p>
            <a:r>
              <a:rPr lang="en-US" dirty="0" smtClean="0"/>
              <a:t>A few figures.</a:t>
            </a:r>
          </a:p>
          <a:p>
            <a:pPr lvl="1"/>
            <a:r>
              <a:rPr lang="en-US" smtClean="0"/>
              <a:t>Example </a:t>
            </a:r>
            <a:r>
              <a:rPr lang="en-US" dirty="0" smtClean="0"/>
              <a:t>of multiple assembler operation (Figure 2.21) </a:t>
            </a:r>
            <a:r>
              <a:rPr lang="en-US" dirty="0" smtClean="0">
                <a:hlinkClick r:id="rId2" action="ppaction://hlinkfile"/>
              </a:rPr>
              <a:t>(a)</a:t>
            </a:r>
            <a:r>
              <a:rPr lang="en-US" dirty="0" smtClean="0"/>
              <a:t> ) </a:t>
            </a:r>
            <a:r>
              <a:rPr lang="en-US" dirty="0" smtClean="0">
                <a:hlinkClick r:id="rId3" action="ppaction://hlinkfile"/>
              </a:rPr>
              <a:t>(b)</a:t>
            </a:r>
            <a:r>
              <a:rPr lang="en-US" dirty="0" smtClean="0"/>
              <a:t> ) </a:t>
            </a:r>
            <a:r>
              <a:rPr lang="en-US" dirty="0" smtClean="0">
                <a:hlinkClick r:id="rId4" action="ppaction://hlinkfile"/>
              </a:rPr>
              <a:t>(c)</a:t>
            </a:r>
            <a:r>
              <a:rPr lang="en-US" dirty="0" smtClean="0"/>
              <a:t> ) </a:t>
            </a:r>
            <a:r>
              <a:rPr lang="en-US" dirty="0" smtClean="0">
                <a:hlinkClick r:id="rId5" action="ppaction://hlinkfile"/>
              </a:rPr>
              <a:t>(d)</a:t>
            </a:r>
            <a:r>
              <a:rPr lang="en-US" dirty="0" smtClean="0"/>
              <a:t> ) </a:t>
            </a:r>
            <a:r>
              <a:rPr lang="en-US" dirty="0" smtClean="0">
                <a:hlinkClick r:id="rId6" action="ppaction://hlinkfile"/>
              </a:rPr>
              <a:t>(e)</a:t>
            </a:r>
            <a:r>
              <a:rPr lang="en-US" dirty="0" smtClean="0"/>
              <a:t> ) </a:t>
            </a:r>
            <a:r>
              <a:rPr lang="en-US" dirty="0" smtClean="0">
                <a:hlinkClick r:id="rId7" action="ppaction://hlinkfile"/>
              </a:rPr>
              <a:t>(f)</a:t>
            </a: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dirty="0" smtClean="0"/>
              <a:t>Implementation examples</a:t>
            </a:r>
            <a:br>
              <a:rPr lang="en-US" sz="2400" dirty="0" smtClean="0"/>
            </a:br>
            <a:r>
              <a:rPr lang="en-US" sz="2400" dirty="0" smtClean="0"/>
              <a:t>--MASM assembler for Pentium</a:t>
            </a:r>
            <a:endParaRPr lang="en-US" sz="2400" dirty="0"/>
          </a:p>
        </p:txBody>
      </p:sp>
      <p:sp>
        <p:nvSpPr>
          <p:cNvPr id="3" name="Content Placeholder 2"/>
          <p:cNvSpPr>
            <a:spLocks noGrp="1"/>
          </p:cNvSpPr>
          <p:nvPr>
            <p:ph idx="1"/>
          </p:nvPr>
        </p:nvSpPr>
        <p:spPr>
          <a:xfrm>
            <a:off x="1524000" y="1066800"/>
            <a:ext cx="6172200" cy="5562600"/>
          </a:xfrm>
        </p:spPr>
        <p:txBody>
          <a:bodyPr>
            <a:normAutofit fontScale="55000" lnSpcReduction="20000"/>
          </a:bodyPr>
          <a:lstStyle/>
          <a:p>
            <a:r>
              <a:rPr lang="en-US" dirty="0" smtClean="0"/>
              <a:t>A collection of segments.</a:t>
            </a:r>
          </a:p>
          <a:p>
            <a:pPr lvl="1"/>
            <a:r>
              <a:rPr lang="en-US" dirty="0" smtClean="0"/>
              <a:t>Each segment belongs to a specific class</a:t>
            </a:r>
          </a:p>
          <a:p>
            <a:pPr lvl="2"/>
            <a:r>
              <a:rPr lang="en-US" dirty="0" smtClean="0"/>
              <a:t>Common classes: CODE, DATA, CONST, STACK</a:t>
            </a:r>
          </a:p>
          <a:p>
            <a:pPr lvl="1"/>
            <a:r>
              <a:rPr lang="en-US" dirty="0" smtClean="0"/>
              <a:t>Segments are addressed by segment registers:</a:t>
            </a:r>
          </a:p>
          <a:p>
            <a:pPr lvl="2"/>
            <a:r>
              <a:rPr lang="en-US" dirty="0" smtClean="0"/>
              <a:t>Segment registers are automatically set by loader. </a:t>
            </a:r>
          </a:p>
          <a:p>
            <a:pPr lvl="2"/>
            <a:r>
              <a:rPr lang="en-US" dirty="0" smtClean="0"/>
              <a:t>CODE: CS, </a:t>
            </a:r>
          </a:p>
          <a:p>
            <a:pPr lvl="3"/>
            <a:r>
              <a:rPr lang="en-US" dirty="0" smtClean="0"/>
              <a:t>is set to the segment containing the starting label specified in the END statement. </a:t>
            </a:r>
          </a:p>
          <a:p>
            <a:pPr lvl="2"/>
            <a:r>
              <a:rPr lang="en-US" dirty="0" smtClean="0"/>
              <a:t>STACK: SS</a:t>
            </a:r>
          </a:p>
          <a:p>
            <a:pPr lvl="3"/>
            <a:r>
              <a:rPr lang="en-US" dirty="0" smtClean="0"/>
              <a:t>Is set to the last stack segment processed by the loader. </a:t>
            </a:r>
          </a:p>
          <a:p>
            <a:pPr lvl="2"/>
            <a:r>
              <a:rPr lang="en-US" dirty="0" smtClean="0"/>
              <a:t>DATA: DS, ES,FS,GS</a:t>
            </a:r>
          </a:p>
          <a:p>
            <a:pPr lvl="3"/>
            <a:r>
              <a:rPr lang="en-US" dirty="0" smtClean="0"/>
              <a:t>Can be specified by programmers in their programs.</a:t>
            </a:r>
          </a:p>
          <a:p>
            <a:pPr lvl="3"/>
            <a:r>
              <a:rPr lang="en-US" dirty="0" smtClean="0"/>
              <a:t>Otherwise, one of them is selected by assembler. </a:t>
            </a:r>
          </a:p>
          <a:p>
            <a:pPr lvl="3"/>
            <a:r>
              <a:rPr lang="en-US" dirty="0" smtClean="0"/>
              <a:t>DS is the data segment register by default</a:t>
            </a:r>
          </a:p>
          <a:p>
            <a:pPr lvl="4"/>
            <a:r>
              <a:rPr lang="en-US" dirty="0" smtClean="0"/>
              <a:t>Can be changed and set by: ASSUME ES:DATASEG2 </a:t>
            </a:r>
          </a:p>
          <a:p>
            <a:pPr lvl="4"/>
            <a:r>
              <a:rPr lang="en-US" dirty="0" smtClean="0"/>
              <a:t>Any reference to the labels defined in DATASEG2 will be assembled based on ES</a:t>
            </a:r>
          </a:p>
          <a:p>
            <a:pPr lvl="3"/>
            <a:r>
              <a:rPr lang="en-US" dirty="0" smtClean="0"/>
              <a:t>Must be loaded by program before they can be used.  </a:t>
            </a:r>
          </a:p>
          <a:p>
            <a:pPr lvl="4"/>
            <a:r>
              <a:rPr lang="en-US" dirty="0" smtClean="0"/>
              <a:t>MOV AX,DATASEG2 </a:t>
            </a:r>
          </a:p>
          <a:p>
            <a:pPr lvl="4"/>
            <a:r>
              <a:rPr lang="en-US" dirty="0" smtClean="0"/>
              <a:t>MOV ES, AX</a:t>
            </a:r>
          </a:p>
          <a:p>
            <a:pPr lvl="3"/>
            <a:r>
              <a:rPr lang="en-US" dirty="0" smtClean="0"/>
              <a:t>ASSUME is somewhat similar with BASE in SIC,  programmer must provide instructions to load the value to registers. </a:t>
            </a:r>
          </a:p>
          <a:p>
            <a:pPr lvl="2"/>
            <a:r>
              <a:rPr lang="en-US" dirty="0" smtClean="0"/>
              <a:t>Collect several segments into a group and use ASSUME to link a register with the group.</a:t>
            </a:r>
          </a:p>
          <a:p>
            <a:pPr lvl="1"/>
            <a:r>
              <a:rPr lang="en-US" dirty="0" smtClean="0"/>
              <a:t>Parts of a segment can be separated and assembler arranges them together, like program  blocks in SIC/XE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Implementation examples</a:t>
            </a:r>
            <a:br>
              <a:rPr lang="en-US" sz="2400" dirty="0" smtClean="0"/>
            </a:br>
            <a:r>
              <a:rPr lang="en-US" sz="2400" dirty="0" smtClean="0"/>
              <a:t>--MASM assembler for Pentium (cont.)</a:t>
            </a:r>
            <a:endParaRPr lang="en-US" sz="2400" dirty="0"/>
          </a:p>
        </p:txBody>
      </p:sp>
      <p:sp>
        <p:nvSpPr>
          <p:cNvPr id="3" name="Content Placeholder 2"/>
          <p:cNvSpPr>
            <a:spLocks noGrp="1"/>
          </p:cNvSpPr>
          <p:nvPr>
            <p:ph idx="1"/>
          </p:nvPr>
        </p:nvSpPr>
        <p:spPr>
          <a:xfrm>
            <a:off x="1600200" y="1219200"/>
            <a:ext cx="6248400" cy="5638800"/>
          </a:xfrm>
        </p:spPr>
        <p:txBody>
          <a:bodyPr>
            <a:normAutofit fontScale="55000" lnSpcReduction="20000"/>
          </a:bodyPr>
          <a:lstStyle/>
          <a:p>
            <a:r>
              <a:rPr lang="en-US" smtClean="0"/>
              <a:t>JMP </a:t>
            </a:r>
            <a:r>
              <a:rPr lang="en-US" dirty="0" smtClean="0"/>
              <a:t>is a main specific issue:</a:t>
            </a:r>
          </a:p>
          <a:p>
            <a:pPr lvl="1"/>
            <a:r>
              <a:rPr lang="en-US" dirty="0" smtClean="0"/>
              <a:t>Near JMP: 2 to 3 bytes, same segment, using current CS </a:t>
            </a:r>
          </a:p>
          <a:p>
            <a:pPr lvl="1"/>
            <a:r>
              <a:rPr lang="en-US" dirty="0" smtClean="0"/>
              <a:t>Far JMP: 5 bytes, different segment, using a different segment register, as the instruction prefix.  </a:t>
            </a:r>
          </a:p>
          <a:p>
            <a:pPr lvl="1"/>
            <a:r>
              <a:rPr lang="en-US" dirty="0" smtClean="0"/>
              <a:t>Forward JMP: e.g., JMP TARGET, </a:t>
            </a:r>
          </a:p>
          <a:p>
            <a:pPr lvl="2"/>
            <a:r>
              <a:rPr lang="en-US" dirty="0" smtClean="0"/>
              <a:t>Assembler does not know whether it is a near jump or far jump, so not sure how many bytes to reserve for the instruction.</a:t>
            </a:r>
          </a:p>
          <a:p>
            <a:pPr lvl="2"/>
            <a:r>
              <a:rPr lang="en-US" dirty="0" smtClean="0"/>
              <a:t>By default, assembler assumes a forward jump is near jump. Otherwise,</a:t>
            </a:r>
          </a:p>
          <a:p>
            <a:pPr lvl="2"/>
            <a:r>
              <a:rPr lang="en-US" dirty="0" smtClean="0"/>
              <a:t>JMP  FAR PTR TARGET , indicate a jump to a different segment</a:t>
            </a:r>
          </a:p>
          <a:p>
            <a:pPr lvl="3"/>
            <a:r>
              <a:rPr lang="en-US" dirty="0" smtClean="0"/>
              <a:t>Without FAR PTR, error will occur. </a:t>
            </a:r>
          </a:p>
          <a:p>
            <a:pPr lvl="3"/>
            <a:r>
              <a:rPr lang="en-US" dirty="0" smtClean="0"/>
              <a:t>Similar to SIC/EX extended format instructions. </a:t>
            </a:r>
          </a:p>
          <a:p>
            <a:pPr lvl="2"/>
            <a:r>
              <a:rPr lang="en-US" dirty="0" smtClean="0"/>
              <a:t>JMP SHORT TARGET, indicate a within-128 offset jump.</a:t>
            </a:r>
          </a:p>
          <a:p>
            <a:r>
              <a:rPr lang="en-US" dirty="0" smtClean="0"/>
              <a:t>Other situations that the length of an instruction depends on operands.  So more complicate than SIC/EX</a:t>
            </a:r>
          </a:p>
          <a:p>
            <a:pPr lvl="1"/>
            <a:r>
              <a:rPr lang="en-US" dirty="0" smtClean="0"/>
              <a:t>Must analyze operands, in addition to </a:t>
            </a:r>
            <a:r>
              <a:rPr lang="en-US" dirty="0" err="1" smtClean="0"/>
              <a:t>opcode</a:t>
            </a:r>
            <a:endParaRPr lang="en-US" dirty="0" smtClean="0"/>
          </a:p>
          <a:p>
            <a:pPr lvl="1"/>
            <a:r>
              <a:rPr lang="en-US" dirty="0" err="1" smtClean="0"/>
              <a:t>Opcode</a:t>
            </a:r>
            <a:r>
              <a:rPr lang="en-US" dirty="0" smtClean="0"/>
              <a:t> table is more complex. </a:t>
            </a:r>
          </a:p>
          <a:p>
            <a:r>
              <a:rPr lang="en-US" dirty="0" smtClean="0"/>
              <a:t>References between segments that are assembled together can be processed by assembler</a:t>
            </a:r>
          </a:p>
          <a:p>
            <a:r>
              <a:rPr lang="en-US" dirty="0" smtClean="0"/>
              <a:t>Otherwise, it must be processed by loader. </a:t>
            </a:r>
          </a:p>
          <a:p>
            <a:pPr lvl="1"/>
            <a:r>
              <a:rPr lang="en-US" dirty="0" smtClean="0"/>
              <a:t>PUBLIC is similar to EXTDEF</a:t>
            </a:r>
          </a:p>
          <a:p>
            <a:pPr lvl="1"/>
            <a:r>
              <a:rPr lang="en-US" dirty="0" smtClean="0"/>
              <a:t>EXTRN is similar to EXTREF</a:t>
            </a:r>
          </a:p>
          <a:p>
            <a:r>
              <a:rPr lang="en-US" dirty="0" smtClean="0"/>
              <a:t>Object programs from MASM can have different formats.</a:t>
            </a:r>
          </a:p>
          <a:p>
            <a:r>
              <a:rPr lang="en-US" dirty="0" smtClean="0"/>
              <a:t>MASM can also generate an instruction timing list.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examples</a:t>
            </a:r>
            <a:br>
              <a:rPr lang="en-US" dirty="0" smtClean="0"/>
            </a:br>
            <a:r>
              <a:rPr lang="en-US" dirty="0" smtClean="0"/>
              <a:t>--SPARC assembler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Sections: .TEXT, .DATA, .RODATA, .BSS, and others</a:t>
            </a:r>
          </a:p>
          <a:p>
            <a:r>
              <a:rPr lang="en-US" dirty="0" smtClean="0"/>
              <a:t>Programmers can switch between sections and assemblers will re-arrange a section together– similar to SIC/XE blocks</a:t>
            </a:r>
          </a:p>
          <a:p>
            <a:r>
              <a:rPr lang="en-US" dirty="0" smtClean="0"/>
              <a:t>Local symbols among sections with a program and global symbols among sections in different programs, processed by linker.</a:t>
            </a:r>
          </a:p>
          <a:p>
            <a:pPr lvl="1"/>
            <a:r>
              <a:rPr lang="en-US" dirty="0" smtClean="0"/>
              <a:t>Global or weak (weak symbols can be overridden) </a:t>
            </a:r>
          </a:p>
          <a:p>
            <a:pPr lvl="1"/>
            <a:r>
              <a:rPr lang="en-US" dirty="0" smtClean="0"/>
              <a:t>Object program contains these information for linking.</a:t>
            </a:r>
          </a:p>
          <a:p>
            <a:pPr lvl="1"/>
            <a:r>
              <a:rPr lang="en-US" dirty="0" smtClean="0"/>
              <a:t>Not similar to SIC/XE program blocks, but control sections. </a:t>
            </a:r>
          </a:p>
          <a:p>
            <a:r>
              <a:rPr lang="en-US" dirty="0" smtClean="0"/>
              <a:t>Delayed branch</a:t>
            </a:r>
          </a:p>
          <a:p>
            <a:pPr lvl="1"/>
            <a:r>
              <a:rPr lang="en-US" dirty="0" smtClean="0"/>
              <a:t>The instruction following a branch instruction is actually executed before the branch is taken.  Called delay instruction. Why?</a:t>
            </a:r>
          </a:p>
          <a:p>
            <a:pPr lvl="1"/>
            <a:r>
              <a:rPr lang="en-US" dirty="0" smtClean="0"/>
              <a:t>The specific pipeline architecture</a:t>
            </a:r>
          </a:p>
          <a:p>
            <a:pPr lvl="1"/>
            <a:r>
              <a:rPr lang="en-US" dirty="0" smtClean="0"/>
              <a:t>Put some useful or no harm instruction, or a NOP instruction</a:t>
            </a:r>
          </a:p>
          <a:p>
            <a:pPr lvl="1"/>
            <a:r>
              <a:rPr lang="en-US" dirty="0" smtClean="0"/>
              <a:t>Annulled:  the delay instruction is executed if the branch is taken and not if not taken.  ,A is included in the branch instruction.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examples</a:t>
            </a:r>
            <a:br>
              <a:rPr lang="en-US" dirty="0" smtClean="0"/>
            </a:br>
            <a:r>
              <a:rPr lang="en-US" dirty="0" smtClean="0"/>
              <a:t>--AIX assembler for PowerPC</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Different modes of PowerPC machines</a:t>
            </a:r>
          </a:p>
          <a:p>
            <a:pPr lvl="1"/>
            <a:r>
              <a:rPr lang="en-US" dirty="0" smtClean="0"/>
              <a:t>.MACHINE assembler directive.</a:t>
            </a:r>
          </a:p>
          <a:p>
            <a:r>
              <a:rPr lang="en-US" dirty="0" smtClean="0"/>
              <a:t>Any general purpose register (except GPR0) can be used as base register</a:t>
            </a:r>
          </a:p>
          <a:p>
            <a:pPr lvl="1"/>
            <a:r>
              <a:rPr lang="en-US" dirty="0" smtClean="0"/>
              <a:t>.USING and DROP, similar to SIC/XE BASE</a:t>
            </a:r>
          </a:p>
          <a:p>
            <a:r>
              <a:rPr lang="en-US" dirty="0" smtClean="0"/>
              <a:t>Allow programmers to write base register and </a:t>
            </a:r>
            <a:r>
              <a:rPr lang="en-US" dirty="0" err="1" smtClean="0"/>
              <a:t>disp</a:t>
            </a:r>
            <a:r>
              <a:rPr lang="en-US" dirty="0" smtClean="0"/>
              <a:t> explicitly in the source program. </a:t>
            </a:r>
          </a:p>
          <a:p>
            <a:pPr lvl="1"/>
            <a:r>
              <a:rPr lang="en-US" dirty="0" smtClean="0"/>
              <a:t>L 2,8(4): operand address is 8 bytes pass the address contained in GPR4.</a:t>
            </a:r>
          </a:p>
          <a:p>
            <a:r>
              <a:rPr lang="en-US" dirty="0" smtClean="0"/>
              <a:t>Control sections</a:t>
            </a:r>
          </a:p>
          <a:p>
            <a:pPr lvl="1"/>
            <a:r>
              <a:rPr lang="en-US" dirty="0" smtClean="0"/>
              <a:t>Include both SIC/XE control sections and program blocks.</a:t>
            </a:r>
          </a:p>
          <a:p>
            <a:pPr lvl="1"/>
            <a:r>
              <a:rPr lang="en-US" dirty="0" smtClean="0"/>
              <a:t>A control section can contain several program blocks. </a:t>
            </a:r>
          </a:p>
          <a:p>
            <a:pPr lvl="1"/>
            <a:r>
              <a:rPr lang="en-US" i="1" dirty="0" smtClean="0"/>
              <a:t>Dummy</a:t>
            </a:r>
            <a:r>
              <a:rPr lang="en-US" dirty="0" smtClean="0"/>
              <a:t> section and </a:t>
            </a:r>
            <a:r>
              <a:rPr lang="en-US" i="1" dirty="0" smtClean="0"/>
              <a:t>common</a:t>
            </a:r>
            <a:r>
              <a:rPr lang="en-US" dirty="0" smtClean="0"/>
              <a:t> blocks</a:t>
            </a:r>
          </a:p>
          <a:p>
            <a:pPr lvl="1"/>
            <a:r>
              <a:rPr lang="en-US" dirty="0" smtClean="0"/>
              <a:t>.GLOBAL and .EXTERN (similar to SIC/XE EXTDEF and EXTREF).</a:t>
            </a:r>
          </a:p>
          <a:p>
            <a:pPr lvl="1"/>
            <a:r>
              <a:rPr lang="en-US" dirty="0" smtClean="0"/>
              <a:t>TOC (Tables of Contents) , generated by assembler and used by linkers</a:t>
            </a:r>
          </a:p>
          <a:p>
            <a:r>
              <a:rPr lang="en-US" dirty="0" smtClean="0"/>
              <a:t>Two-pass assembling: </a:t>
            </a:r>
          </a:p>
          <a:p>
            <a:pPr lvl="1"/>
            <a:r>
              <a:rPr lang="en-US" dirty="0" smtClean="0"/>
              <a:t>Pass one also generates warning and error message</a:t>
            </a:r>
          </a:p>
          <a:p>
            <a:pPr lvl="1"/>
            <a:r>
              <a:rPr lang="en-US" dirty="0" smtClean="0"/>
              <a:t>Pass two reads the source program again, not from the intermediate file.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Functions</a:t>
            </a:r>
          </a:p>
          <a:p>
            <a:pPr lvl="1"/>
            <a:r>
              <a:rPr lang="en-US" dirty="0" smtClean="0"/>
              <a:t>Basic</a:t>
            </a:r>
          </a:p>
          <a:p>
            <a:pPr lvl="2"/>
            <a:r>
              <a:rPr lang="en-US" dirty="0" smtClean="0"/>
              <a:t>Mnemonic </a:t>
            </a:r>
            <a:r>
              <a:rPr lang="en-US" dirty="0" smtClean="0">
                <a:sym typeface="Wingdings" pitchFamily="2" charset="2"/>
              </a:rPr>
              <a:t> </a:t>
            </a:r>
            <a:r>
              <a:rPr lang="en-US" dirty="0" err="1" smtClean="0">
                <a:sym typeface="Wingdings" pitchFamily="2" charset="2"/>
              </a:rPr>
              <a:t>Opcode</a:t>
            </a:r>
            <a:endParaRPr lang="en-US" dirty="0" smtClean="0">
              <a:sym typeface="Wingdings" pitchFamily="2" charset="2"/>
            </a:endParaRPr>
          </a:p>
          <a:p>
            <a:pPr lvl="2"/>
            <a:r>
              <a:rPr lang="en-US" dirty="0" smtClean="0">
                <a:sym typeface="Wingdings" pitchFamily="2" charset="2"/>
              </a:rPr>
              <a:t>Labels  Addresses</a:t>
            </a:r>
            <a:endParaRPr lang="en-US" dirty="0" smtClean="0"/>
          </a:p>
          <a:p>
            <a:pPr lvl="1"/>
            <a:r>
              <a:rPr lang="en-US" dirty="0" smtClean="0"/>
              <a:t>Extended</a:t>
            </a:r>
          </a:p>
          <a:p>
            <a:pPr lvl="2"/>
            <a:r>
              <a:rPr lang="en-US" dirty="0" smtClean="0"/>
              <a:t>Program relocation</a:t>
            </a:r>
          </a:p>
          <a:p>
            <a:pPr lvl="2"/>
            <a:r>
              <a:rPr lang="en-US" dirty="0" smtClean="0"/>
              <a:t>Different instruction formats, addressing modes. </a:t>
            </a:r>
          </a:p>
          <a:p>
            <a:pPr lvl="2"/>
            <a:r>
              <a:rPr lang="en-US" dirty="0" smtClean="0"/>
              <a:t>Literals, EQU, Expression, Blocks, Control Sections.</a:t>
            </a:r>
          </a:p>
          <a:p>
            <a:r>
              <a:rPr lang="en-US" dirty="0" smtClean="0"/>
              <a:t>Two passes:</a:t>
            </a:r>
          </a:p>
          <a:p>
            <a:pPr lvl="1"/>
            <a:r>
              <a:rPr lang="en-US" dirty="0" smtClean="0"/>
              <a:t>Pass one</a:t>
            </a:r>
          </a:p>
          <a:p>
            <a:pPr lvl="2"/>
            <a:r>
              <a:rPr lang="en-US" dirty="0" smtClean="0"/>
              <a:t>Assign addresses to all statements in source code</a:t>
            </a:r>
          </a:p>
          <a:p>
            <a:pPr lvl="2"/>
            <a:r>
              <a:rPr lang="en-US" dirty="0" smtClean="0"/>
              <a:t>Enter names of symbols (labels/literals/blocks/Control Sections) into SYMTAB, LITTAB, ESTAB </a:t>
            </a:r>
          </a:p>
          <a:p>
            <a:pPr lvl="2"/>
            <a:r>
              <a:rPr lang="en-US" dirty="0" smtClean="0"/>
              <a:t>Save values (addresses, lengths) assigned to  symbols for use in pass two</a:t>
            </a:r>
          </a:p>
          <a:p>
            <a:pPr lvl="2"/>
            <a:r>
              <a:rPr lang="en-US" dirty="0" smtClean="0"/>
              <a:t>Process directives</a:t>
            </a:r>
          </a:p>
          <a:p>
            <a:pPr lvl="1"/>
            <a:r>
              <a:rPr lang="en-US" dirty="0" smtClean="0"/>
              <a:t>Pass two</a:t>
            </a:r>
          </a:p>
          <a:p>
            <a:pPr lvl="2"/>
            <a:r>
              <a:rPr lang="en-US" dirty="0" smtClean="0"/>
              <a:t>Translate instructions</a:t>
            </a:r>
          </a:p>
          <a:p>
            <a:pPr lvl="2"/>
            <a:r>
              <a:rPr lang="en-US" dirty="0" smtClean="0"/>
              <a:t>Convert symbols to addresses.</a:t>
            </a:r>
          </a:p>
          <a:p>
            <a:pPr lvl="2"/>
            <a:r>
              <a:rPr lang="en-US" dirty="0" smtClean="0"/>
              <a:t>Generate values defined by BYTE and WORD and compute expressions to values.</a:t>
            </a:r>
          </a:p>
          <a:p>
            <a:pPr lvl="2"/>
            <a:r>
              <a:rPr lang="en-US" dirty="0" smtClean="0"/>
              <a:t>Write object code to object program including Define, Refer, and Modification records. </a:t>
            </a:r>
          </a:p>
          <a:p>
            <a:r>
              <a:rPr lang="en-US" dirty="0" smtClean="0"/>
              <a:t>Data structures</a:t>
            </a:r>
          </a:p>
          <a:p>
            <a:pPr lvl="1"/>
            <a:r>
              <a:rPr lang="en-US" dirty="0" smtClean="0"/>
              <a:t>Tables:  OPTABLE, SYMTAB, LITTAB, ESTAB, … , hash/or linked list</a:t>
            </a:r>
          </a:p>
          <a:p>
            <a:pPr lvl="1"/>
            <a:r>
              <a:rPr lang="en-US" dirty="0" smtClean="0"/>
              <a:t>Location counter: LOCCTR, PROGADDR, CSADDR, …</a:t>
            </a:r>
          </a:p>
          <a:p>
            <a:pPr lvl="1"/>
            <a:r>
              <a:rPr lang="en-US" dirty="0" smtClean="0"/>
              <a:t>Reference list/dependent list</a:t>
            </a:r>
          </a:p>
          <a:p>
            <a:r>
              <a:rPr lang="en-US" dirty="0" smtClean="0"/>
              <a:t>Directives: </a:t>
            </a:r>
          </a:p>
          <a:p>
            <a:pPr lvl="1"/>
            <a:r>
              <a:rPr lang="en-US" dirty="0" smtClean="0"/>
              <a:t>BYTE, WORD, RESB, RESW, BASE, EQU, USE,  LTORG, CSEC, EXTDEF, EXTREF, </a:t>
            </a:r>
          </a:p>
          <a:p>
            <a:r>
              <a:rPr lang="en-US" dirty="0" smtClean="0"/>
              <a:t>Object records:</a:t>
            </a:r>
          </a:p>
          <a:p>
            <a:pPr lvl="1"/>
            <a:r>
              <a:rPr lang="en-US" dirty="0" smtClean="0"/>
              <a:t>Header, End, Text, Modification, Define, Refer, …</a:t>
            </a:r>
          </a:p>
          <a:p>
            <a:pPr lvl="1"/>
            <a:r>
              <a:rPr lang="en-US" dirty="0" smtClean="0"/>
              <a:t>Modification record: program relocation and external reference</a:t>
            </a:r>
          </a:p>
          <a:p>
            <a:pPr lvl="1"/>
            <a:r>
              <a:rPr lang="en-US" dirty="0" smtClean="0"/>
              <a:t>Additional text record in single </a:t>
            </a:r>
            <a:r>
              <a:rPr lang="en-US" smtClean="0"/>
              <a:t>pass assembler</a:t>
            </a:r>
            <a:endParaRPr lang="en-US" dirty="0" smtClean="0"/>
          </a:p>
          <a:p>
            <a:r>
              <a:rPr lang="en-US" dirty="0" smtClean="0"/>
              <a:t>Relations among source program, (intermediate file), object code, and object program. </a:t>
            </a:r>
          </a:p>
          <a:p>
            <a:r>
              <a:rPr lang="en-US" dirty="0" smtClean="0"/>
              <a:t>Relations among assembler, loader, and linker.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Program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ction="ppaction://hlinkfile"/>
              </a:rPr>
              <a:t>Program from Fig2.1 with Object Code (Fig.2.2)</a:t>
            </a:r>
            <a:endParaRPr lang="en-US" dirty="0" smtClean="0"/>
          </a:p>
          <a:p>
            <a:r>
              <a:rPr lang="en-US" dirty="0" smtClean="0"/>
              <a:t>Comments:</a:t>
            </a:r>
          </a:p>
          <a:p>
            <a:pPr lvl="1"/>
            <a:r>
              <a:rPr lang="en-US" dirty="0" smtClean="0"/>
              <a:t>Instructions and data are all in binary</a:t>
            </a:r>
          </a:p>
          <a:p>
            <a:pPr lvl="1"/>
            <a:r>
              <a:rPr lang="en-US" dirty="0" smtClean="0"/>
              <a:t>A same value can be an instruction or data, or address</a:t>
            </a:r>
          </a:p>
          <a:p>
            <a:pPr lvl="1"/>
            <a:r>
              <a:rPr lang="en-US" dirty="0" smtClean="0"/>
              <a:t>They are mixed together/interleave.</a:t>
            </a:r>
          </a:p>
          <a:p>
            <a:pPr lvl="1"/>
            <a:r>
              <a:rPr lang="en-US" dirty="0" smtClean="0"/>
              <a:t>Object code is written into a file with certain format and then loaded into memory for execution later by a loader</a:t>
            </a:r>
          </a:p>
          <a:p>
            <a:r>
              <a:rPr lang="en-US" dirty="0" smtClean="0">
                <a:hlinkClick r:id="rId3" action="ppaction://hlinkfile"/>
              </a:rPr>
              <a:t>Object Program corresponding to Figure 2.2 (Fig2.3)</a:t>
            </a:r>
            <a:endParaRPr lang="en-US" dirty="0" smtClean="0"/>
          </a:p>
          <a:p>
            <a:pPr lvl="1"/>
            <a:r>
              <a:rPr lang="en-US" dirty="0" smtClean="0"/>
              <a:t>Three kinds of records:  H—header, T: text, E: 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Symbolic label and forward reference</a:t>
            </a:r>
          </a:p>
          <a:p>
            <a:pPr lvl="1"/>
            <a:r>
              <a:rPr lang="en-US" dirty="0" smtClean="0"/>
              <a:t>A reference to a label which is defined later.</a:t>
            </a:r>
          </a:p>
          <a:p>
            <a:pPr lvl="1"/>
            <a:r>
              <a:rPr lang="en-US" dirty="0" smtClean="0"/>
              <a:t>How to solve it?</a:t>
            </a:r>
          </a:p>
          <a:p>
            <a:r>
              <a:rPr lang="en-US" dirty="0" smtClean="0"/>
              <a:t>Two passes</a:t>
            </a:r>
          </a:p>
          <a:p>
            <a:pPr lvl="1"/>
            <a:r>
              <a:rPr lang="en-US" dirty="0" smtClean="0"/>
              <a:t>Scan label definitions and assign addresses</a:t>
            </a:r>
          </a:p>
          <a:p>
            <a:pPr lvl="1"/>
            <a:r>
              <a:rPr lang="en-US" dirty="0" smtClean="0"/>
              <a:t>Do actual translations</a:t>
            </a:r>
          </a:p>
          <a:p>
            <a:r>
              <a:rPr lang="en-US" dirty="0" smtClean="0"/>
              <a:t>Other functions:</a:t>
            </a:r>
          </a:p>
          <a:p>
            <a:pPr lvl="1"/>
            <a:r>
              <a:rPr lang="en-US" dirty="0" smtClean="0"/>
              <a:t>Process assembler directives such as START, END, BYTE, WORD, RESB, RESW, …</a:t>
            </a:r>
          </a:p>
          <a:p>
            <a:pPr lvl="1"/>
            <a:r>
              <a:rPr lang="en-US" dirty="0" smtClean="0"/>
              <a:t>Write the object code onto output devices.</a:t>
            </a:r>
          </a:p>
          <a:p>
            <a:pPr lvl="2"/>
            <a:r>
              <a:rPr lang="en-US" dirty="0" smtClean="0"/>
              <a:t>Three kinds of records: Header, Text, and End (in hexadecimal)</a:t>
            </a:r>
          </a:p>
          <a:p>
            <a:pPr lvl="2"/>
            <a:r>
              <a:rPr lang="en-US" dirty="0" smtClean="0"/>
              <a:t>In the future, Modification record, Define record, Refer record,…</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Functions of an assembler</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Pass one</a:t>
            </a:r>
          </a:p>
          <a:p>
            <a:pPr lvl="1"/>
            <a:r>
              <a:rPr lang="en-US" dirty="0" smtClean="0"/>
              <a:t>Assign addresses to all statements in source code</a:t>
            </a:r>
          </a:p>
          <a:p>
            <a:pPr lvl="1"/>
            <a:r>
              <a:rPr lang="en-US" dirty="0" smtClean="0"/>
              <a:t>Save values (addresses) assigned to labels for use in pass two</a:t>
            </a:r>
          </a:p>
          <a:p>
            <a:pPr lvl="1"/>
            <a:r>
              <a:rPr lang="en-US" dirty="0" smtClean="0"/>
              <a:t>Process directives</a:t>
            </a:r>
          </a:p>
          <a:p>
            <a:r>
              <a:rPr lang="en-US" dirty="0" smtClean="0"/>
              <a:t>Pass two</a:t>
            </a:r>
          </a:p>
          <a:p>
            <a:pPr lvl="1"/>
            <a:r>
              <a:rPr lang="en-US" dirty="0" smtClean="0"/>
              <a:t>Translate instructions</a:t>
            </a:r>
          </a:p>
          <a:p>
            <a:pPr lvl="1"/>
            <a:r>
              <a:rPr lang="en-US" dirty="0" smtClean="0"/>
              <a:t>Convert labels to addresses</a:t>
            </a:r>
          </a:p>
          <a:p>
            <a:pPr lvl="1"/>
            <a:r>
              <a:rPr lang="en-US" dirty="0" smtClean="0"/>
              <a:t>Generate values defined by BYTE and WORD</a:t>
            </a:r>
          </a:p>
          <a:p>
            <a:pPr lvl="1"/>
            <a:r>
              <a:rPr lang="en-US" dirty="0" smtClean="0"/>
              <a:t>Process the directives not done in pass one</a:t>
            </a:r>
          </a:p>
          <a:p>
            <a:pPr lvl="1"/>
            <a:r>
              <a:rPr lang="en-US" dirty="0" smtClean="0"/>
              <a:t>Write object code to output device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Assembler algorithm and Data Structure</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t>Two major internal data structures</a:t>
            </a:r>
          </a:p>
          <a:p>
            <a:pPr lvl="1"/>
            <a:r>
              <a:rPr lang="en-US" dirty="0" smtClean="0"/>
              <a:t>OPTABLE: </a:t>
            </a:r>
          </a:p>
          <a:p>
            <a:pPr lvl="2"/>
            <a:r>
              <a:rPr lang="en-US" dirty="0" smtClean="0"/>
              <a:t>(mnemonic </a:t>
            </a:r>
            <a:r>
              <a:rPr lang="en-US" dirty="0" err="1" smtClean="0"/>
              <a:t>opcode</a:t>
            </a:r>
            <a:r>
              <a:rPr lang="en-US" dirty="0" smtClean="0"/>
              <a:t>, machine code, instruction format, length)</a:t>
            </a:r>
          </a:p>
          <a:p>
            <a:pPr lvl="2"/>
            <a:r>
              <a:rPr lang="en-US" dirty="0" smtClean="0"/>
              <a:t>Look up and validation in pass one, also increase LOCCTR by length </a:t>
            </a:r>
          </a:p>
          <a:p>
            <a:pPr lvl="2"/>
            <a:r>
              <a:rPr lang="en-US" dirty="0" smtClean="0"/>
              <a:t>Translate </a:t>
            </a:r>
            <a:r>
              <a:rPr lang="en-US" dirty="0" err="1" smtClean="0"/>
              <a:t>opcode</a:t>
            </a:r>
            <a:r>
              <a:rPr lang="en-US" dirty="0" smtClean="0"/>
              <a:t> to machine code (including format) in pass two</a:t>
            </a:r>
          </a:p>
          <a:p>
            <a:pPr lvl="2"/>
            <a:r>
              <a:rPr lang="en-US" dirty="0" smtClean="0"/>
              <a:t>Organized as a hash table. 	</a:t>
            </a:r>
          </a:p>
          <a:p>
            <a:pPr lvl="1"/>
            <a:r>
              <a:rPr lang="en-US" dirty="0" smtClean="0"/>
              <a:t> SYMTAB</a:t>
            </a:r>
          </a:p>
          <a:p>
            <a:pPr lvl="2"/>
            <a:r>
              <a:rPr lang="en-US" dirty="0" smtClean="0"/>
              <a:t>(label name, address, flags, other info such data type or length)</a:t>
            </a:r>
          </a:p>
          <a:p>
            <a:pPr lvl="2"/>
            <a:r>
              <a:rPr lang="en-US" dirty="0" smtClean="0"/>
              <a:t>Pass one: labels are entered along with their addresses (from LOCCTR).</a:t>
            </a:r>
          </a:p>
          <a:p>
            <a:pPr lvl="2"/>
            <a:r>
              <a:rPr lang="en-US" dirty="0" smtClean="0"/>
              <a:t>Pass two: labels are looked up to get addresses to insert in assembled instructions</a:t>
            </a:r>
          </a:p>
          <a:p>
            <a:pPr lvl="2"/>
            <a:r>
              <a:rPr lang="en-US" dirty="0" smtClean="0"/>
              <a:t>Organized as a hash table too.</a:t>
            </a:r>
          </a:p>
          <a:p>
            <a:r>
              <a:rPr lang="en-US" dirty="0" smtClean="0"/>
              <a:t>Location Counter Variable: LOCCTR</a:t>
            </a:r>
          </a:p>
          <a:p>
            <a:pPr lvl="1"/>
            <a:r>
              <a:rPr lang="en-US" dirty="0" smtClean="0"/>
              <a:t>Memory locations (addresses)</a:t>
            </a:r>
          </a:p>
          <a:p>
            <a:pPr lvl="1"/>
            <a:r>
              <a:rPr lang="en-US" dirty="0" smtClean="0"/>
              <a:t>Initialized as the address in START</a:t>
            </a:r>
          </a:p>
          <a:p>
            <a:pPr lvl="1"/>
            <a:r>
              <a:rPr lang="en-US" dirty="0" smtClean="0"/>
              <a:t>Increased by adding the #bytes of an instruction or data area</a:t>
            </a:r>
          </a:p>
          <a:p>
            <a:pPr lvl="1"/>
            <a:r>
              <a:rPr lang="en-US" dirty="0" smtClean="0"/>
              <a:t>When encountering a  label, the current LOCCTR gives the address of the label.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between two passes</a:t>
            </a:r>
            <a:endParaRPr lang="en-US" dirty="0"/>
          </a:p>
        </p:txBody>
      </p:sp>
      <p:sp>
        <p:nvSpPr>
          <p:cNvPr id="3" name="Content Placeholder 2"/>
          <p:cNvSpPr>
            <a:spLocks noGrp="1"/>
          </p:cNvSpPr>
          <p:nvPr>
            <p:ph idx="1"/>
          </p:nvPr>
        </p:nvSpPr>
        <p:spPr/>
        <p:txBody>
          <a:bodyPr>
            <a:normAutofit/>
          </a:bodyPr>
          <a:lstStyle/>
          <a:p>
            <a:r>
              <a:rPr lang="en-US" dirty="0" smtClean="0"/>
              <a:t>Pass one writes an intermediate file,</a:t>
            </a:r>
          </a:p>
          <a:p>
            <a:pPr lvl="1"/>
            <a:r>
              <a:rPr lang="en-US" dirty="0" smtClean="0"/>
              <a:t>Source instructions along with addresses, flags, pointers to OPTAB and SYMTAB, and some results from the first pass</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Two pass assembler </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Algorithm for pass 1 of an assembler (Fig2.4(a))</a:t>
            </a:r>
            <a:endParaRPr lang="en-US" dirty="0" smtClean="0"/>
          </a:p>
          <a:p>
            <a:r>
              <a:rPr lang="en-US" dirty="0" smtClean="0">
                <a:hlinkClick r:id="rId3" action="ppaction://hlinkfile"/>
              </a:rPr>
              <a:t>Algorithm for Pass 2 of an assembler (Fig2.4(b))</a:t>
            </a:r>
            <a:endParaRPr lang="en-US" dirty="0" smtClean="0"/>
          </a:p>
          <a:p>
            <a:r>
              <a:rPr lang="en-US" dirty="0" smtClean="0"/>
              <a:t>Very important for you to understand the programs and to be able to implement an assembler.</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ssemblers&amp;quot;&quot;/&gt;&lt;property id=&quot;20307&quot; value=&quot;257&quot;/&gt;&lt;/object&gt;&lt;object type=&quot;3&quot; unique_id=&quot;10005&quot;&gt;&lt;property id=&quot;20148&quot; value=&quot;5&quot;/&gt;&lt;property id=&quot;20300&quot; value=&quot;Slide 2 - &amp;quot;An assembly language program as example&amp;quot;&quot;/&gt;&lt;property id=&quot;20307&quot; value=&quot;259&quot;/&gt;&lt;/object&gt;&lt;object type=&quot;3&quot; unique_id=&quot;10006&quot;&gt;&lt;property id=&quot;20148&quot; value=&quot;5&quot;/&gt;&lt;property id=&quot;20300&quot; value=&quot;Slide 3 - &amp;quot;An Simple SIC Assembler &amp;quot;&quot;/&gt;&lt;property id=&quot;20307&quot; value=&quot;260&quot;/&gt;&lt;/object&gt;&lt;object type=&quot;3&quot; unique_id=&quot;10007&quot;&gt;&lt;property id=&quot;20148&quot; value=&quot;5&quot;/&gt;&lt;property id=&quot;20300&quot; value=&quot;Slide 4 - &amp;quot;Problem and solution&amp;quot;&quot;/&gt;&lt;property id=&quot;20307&quot; value=&quot;258&quot;/&gt;&lt;/object&gt;&lt;object type=&quot;3&quot; unique_id=&quot;10008&quot;&gt;&lt;property id=&quot;20148&quot; value=&quot;5&quot;/&gt;&lt;property id=&quot;20300&quot; value=&quot;Slide 5 - &amp;quot;Object Program&amp;quot;&quot;/&gt;&lt;property id=&quot;20307&quot; value=&quot;265&quot;/&gt;&lt;/object&gt;&lt;object type=&quot;3&quot; unique_id=&quot;10009&quot;&gt;&lt;property id=&quot;20148&quot; value=&quot;5&quot;/&gt;&lt;property id=&quot;20300&quot; value=&quot;Slide 6 - &amp;quot;General Functions of an assembler&amp;quot;&quot;/&gt;&lt;property id=&quot;20307&quot; value=&quot;261&quot;/&gt;&lt;/object&gt;&lt;object type=&quot;3&quot; unique_id=&quot;10010&quot;&gt;&lt;property id=&quot;20148&quot; value=&quot;5&quot;/&gt;&lt;property id=&quot;20300&quot; value=&quot;Slide 7 - &amp;quot;Assembler algorithm and Data Structure&amp;quot;&quot;/&gt;&lt;property id=&quot;20307&quot; value=&quot;262&quot;/&gt;&lt;/object&gt;&lt;object type=&quot;3&quot; unique_id=&quot;10011&quot;&gt;&lt;property id=&quot;20148&quot; value=&quot;5&quot;/&gt;&lt;property id=&quot;20300&quot; value=&quot;Slide 8 - &amp;quot;Connection between two passes&amp;quot;&quot;/&gt;&lt;property id=&quot;20307&quot; value=&quot;263&quot;/&gt;&lt;/object&gt;&lt;object type=&quot;3&quot; unique_id=&quot;10012&quot;&gt;&lt;property id=&quot;20148&quot; value=&quot;5&quot;/&gt;&lt;property id=&quot;20300&quot; value=&quot;Slide 9 - &amp;quot;A simple Two pass assembler &amp;quot;&quot;/&gt;&lt;property id=&quot;20307&quot; value=&quot;264&quot;/&gt;&lt;/object&gt;&lt;object type=&quot;3&quot; unique_id=&quot;10013&quot;&gt;&lt;property id=&quot;20148&quot; value=&quot;5&quot;/&gt;&lt;property id=&quot;20300&quot; value=&quot;Slide 10 - &amp;quot;Machine-dependent Assembler Features&amp;quot;&quot;/&gt;&lt;property id=&quot;20307&quot; value=&quot;266&quot;/&gt;&lt;/object&gt;&lt;object type=&quot;3&quot; unique_id=&quot;10014&quot;&gt;&lt;property id=&quot;20148&quot; value=&quot;5&quot;/&gt;&lt;property id=&quot;20300&quot; value=&quot;Slide 11 - &amp;quot;Differences of SIC and SIC/XE programs&amp;quot;&quot;/&gt;&lt;property id=&quot;20307&quot; value=&quot;267&quot;/&gt;&lt;/object&gt;&lt;object type=&quot;3&quot; unique_id=&quot;10015&quot;&gt;&lt;property id=&quot;20148&quot; value=&quot;5&quot;/&gt;&lt;property id=&quot;20300&quot; value=&quot;Slide 12 - &amp;quot;Instruction formats and addressing modes&amp;quot;&quot;/&gt;&lt;property id=&quot;20307&quot; value=&quot;268&quot;/&gt;&lt;/object&gt;&lt;object type=&quot;3&quot; unique_id=&quot;10016&quot;&gt;&lt;property id=&quot;20148&quot; value=&quot;5&quot;/&gt;&lt;property id=&quot;20300&quot; value=&quot;Slide 13 - &amp;quot;Instruction formats and addressing modes (cnt.)&amp;quot;&quot;/&gt;&lt;property id=&quot;20307&quot; value=&quot;289&quot;/&gt;&lt;/object&gt;&lt;object type=&quot;3&quot; unique_id=&quot;10017&quot;&gt;&lt;property id=&quot;20148&quot; value=&quot;5&quot;/&gt;&lt;property id=&quot;20300&quot; value=&quot;Slide 14 - &amp;quot;Program relocation&amp;quot;&quot;/&gt;&lt;property id=&quot;20307&quot; value=&quot;269&quot;/&gt;&lt;/object&gt;&lt;object type=&quot;3&quot; unique_id=&quot;10018&quot;&gt;&lt;property id=&quot;20148&quot; value=&quot;5&quot;/&gt;&lt;property id=&quot;20300&quot; value=&quot;Slide 15 - &amp;quot;Ways for program relocation&amp;quot;&quot;/&gt;&lt;property id=&quot;20307&quot; value=&quot;270&quot;/&gt;&lt;/object&gt;&lt;object type=&quot;3&quot; unique_id=&quot;10019&quot;&gt;&lt;property id=&quot;20148&quot; value=&quot;5&quot;/&gt;&lt;property id=&quot;20300&quot; value=&quot;Slide 16 - &amp;quot;Machine independent assembly features&amp;quot;&quot;/&gt;&lt;property id=&quot;20307&quot; value=&quot;271&quot;/&gt;&lt;/object&gt;&lt;object type=&quot;3&quot; unique_id=&quot;10020&quot;&gt;&lt;property id=&quot;20148&quot; value=&quot;5&quot;/&gt;&lt;property id=&quot;20300&quot; value=&quot;Slide 17 - &amp;quot;Literals&amp;quot;&quot;/&gt;&lt;property id=&quot;20307&quot; value=&quot;272&quot;/&gt;&lt;/object&gt;&lt;object type=&quot;3&quot; unique_id=&quot;10021&quot;&gt;&lt;property id=&quot;20148&quot; value=&quot;5&quot;/&gt;&lt;property id=&quot;20300&quot; value=&quot;Slide 18 - &amp;quot;Processing literals&amp;quot;&quot;/&gt;&lt;property id=&quot;20307&quot; value=&quot;273&quot;/&gt;&lt;/object&gt;&lt;object type=&quot;3&quot; unique_id=&quot;10022&quot;&gt;&lt;property id=&quot;20148&quot; value=&quot;5&quot;/&gt;&lt;property id=&quot;20300&quot; value=&quot;Slide 19 - &amp;quot;Symbol definition statements&amp;quot;&quot;/&gt;&lt;property id=&quot;20307&quot; value=&quot;274&quot;/&gt;&lt;/object&gt;&lt;object type=&quot;3&quot; unique_id=&quot;10023&quot;&gt;&lt;property id=&quot;20148&quot; value=&quot;5&quot;/&gt;&lt;property id=&quot;20300&quot; value=&quot;Slide 20 - &amp;quot;Expressions&amp;quot;&quot;/&gt;&lt;property id=&quot;20307&quot; value=&quot;275&quot;/&gt;&lt;/object&gt;&lt;object type=&quot;3&quot; unique_id=&quot;10024&quot;&gt;&lt;property id=&quot;20148&quot; value=&quot;5&quot;/&gt;&lt;property id=&quot;20300&quot; value=&quot;Slide 21 - &amp;quot;Program Blocks&amp;quot;&quot;/&gt;&lt;property id=&quot;20307&quot; value=&quot;276&quot;/&gt;&lt;/object&gt;&lt;object type=&quot;3&quot; unique_id=&quot;10025&quot;&gt;&lt;property id=&quot;20148&quot; value=&quot;5&quot;/&gt;&lt;property id=&quot;20300&quot; value=&quot;Slide 22 - &amp;quot;Processing program blocks&amp;quot;&quot;/&gt;&lt;property id=&quot;20307&quot; value=&quot;277&quot;/&gt;&lt;/object&gt;&lt;object type=&quot;3&quot; unique_id=&quot;10026&quot;&gt;&lt;property id=&quot;20148&quot; value=&quot;5&quot;/&gt;&lt;property id=&quot;20300&quot; value=&quot;Slide 23 - &amp;quot;Processing program blocks (cont.)&amp;quot;&quot;/&gt;&lt;property id=&quot;20307&quot; value=&quot;278&quot;/&gt;&lt;/object&gt;&lt;object type=&quot;3&quot; unique_id=&quot;10027&quot;&gt;&lt;property id=&quot;20148&quot; value=&quot;5&quot;/&gt;&lt;property id=&quot;20300&quot; value=&quot;Slide 24 - &amp;quot;Control sections and Program Linking&amp;quot;&quot;/&gt;&lt;property id=&quot;20307&quot; value=&quot;279&quot;/&gt;&lt;/object&gt;&lt;object type=&quot;3&quot; unique_id=&quot;10028&quot;&gt;&lt;property id=&quot;20148&quot; value=&quot;5&quot;/&gt;&lt;property id=&quot;20300&quot; value=&quot;Slide 25 - &amp;quot;Control sections&amp;quot;&quot;/&gt;&lt;property id=&quot;20307&quot; value=&quot;280&quot;/&gt;&lt;/object&gt;&lt;object type=&quot;3&quot; unique_id=&quot;10029&quot;&gt;&lt;property id=&quot;20148&quot; value=&quot;5&quot;/&gt;&lt;property id=&quot;20300&quot; value=&quot;Slide 26 - &amp;quot;Dealing with control sections&amp;quot;&quot;/&gt;&lt;property id=&quot;20307&quot; value=&quot;281&quot;/&gt;&lt;/object&gt;&lt;object type=&quot;3&quot; unique_id=&quot;10030&quot;&gt;&lt;property id=&quot;20148&quot; value=&quot;5&quot;/&gt;&lt;property id=&quot;20300&quot; value=&quot;Slide 27 - &amp;quot;Control sections&amp;quot;&quot;/&gt;&lt;property id=&quot;20307&quot; value=&quot;282&quot;/&gt;&lt;/object&gt;&lt;object type=&quot;3&quot; unique_id=&quot;10031&quot;&gt;&lt;property id=&quot;20148&quot; value=&quot;5&quot;/&gt;&lt;property id=&quot;20300&quot; value=&quot;Slide 28 - &amp;quot;Assembler Design Options&amp;#x0D;&amp;#x0A;--one pass assembler&amp;quot;&quot;/&gt;&lt;property id=&quot;20307&quot; value=&quot;283&quot;/&gt;&lt;/object&gt;&lt;object type=&quot;3&quot; unique_id=&quot;10032&quot;&gt;&lt;property id=&quot;20148&quot; value=&quot;5&quot;/&gt;&lt;property id=&quot;20300&quot; value=&quot;Slide 29 - &amp;quot;Assembler Design Options&amp;#x0D;&amp;#x0A;---multiple pass assembler&amp;quot;&quot;/&gt;&lt;property id=&quot;20307&quot; value=&quot;284&quot;/&gt;&lt;/object&gt;&lt;object type=&quot;3&quot; unique_id=&quot;10033&quot;&gt;&lt;property id=&quot;20148&quot; value=&quot;5&quot;/&gt;&lt;property id=&quot;20300&quot; value=&quot;Slide 30 - &amp;quot;Implementation examples&amp;#x0D;&amp;#x0A;--MASM assembler for Pentium&amp;quot;&quot;/&gt;&lt;property id=&quot;20307&quot; value=&quot;285&quot;/&gt;&lt;/object&gt;&lt;object type=&quot;3&quot; unique_id=&quot;10034&quot;&gt;&lt;property id=&quot;20148&quot; value=&quot;5&quot;/&gt;&lt;property id=&quot;20300&quot; value=&quot;Slide 31 - &amp;quot;Implementation examples&amp;#x0D;&amp;#x0A;--MASM assembler for Pentium (cont.)&amp;quot;&quot;/&gt;&lt;property id=&quot;20307&quot; value=&quot;290&quot;/&gt;&lt;/object&gt;&lt;object type=&quot;3&quot; unique_id=&quot;10035&quot;&gt;&lt;property id=&quot;20148&quot; value=&quot;5&quot;/&gt;&lt;property id=&quot;20300&quot; value=&quot;Slide 32 - &amp;quot;Implementation examples&amp;#x0D;&amp;#x0A;--SPARC assembler&amp;quot;&quot;/&gt;&lt;property id=&quot;20307&quot; value=&quot;286&quot;/&gt;&lt;/object&gt;&lt;object type=&quot;3&quot; unique_id=&quot;10036&quot;&gt;&lt;property id=&quot;20148&quot; value=&quot;5&quot;/&gt;&lt;property id=&quot;20300&quot; value=&quot;Slide 33 - &amp;quot;Implementation examples&amp;#x0D;&amp;#x0A;--AIX assembler for PowerPC&amp;quot;&quot;/&gt;&lt;property id=&quot;20307&quot; value=&quot;287&quot;/&gt;&lt;/object&gt;&lt;object type=&quot;3&quot; unique_id=&quot;10037&quot;&gt;&lt;property id=&quot;20148&quot; value=&quot;5&quot;/&gt;&lt;property id=&quot;20300&quot; value=&quot;Slide 34 - &amp;quot;Summary &amp;quot;&quot;/&gt;&lt;property id=&quot;20307&quot; value=&quot;28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5830</Words>
  <Application>Microsoft Office PowerPoint</Application>
  <PresentationFormat>On-screen Show (4:3)</PresentationFormat>
  <Paragraphs>589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Theme</vt:lpstr>
      <vt:lpstr>Assemblers</vt:lpstr>
      <vt:lpstr>An assembly language program as example</vt:lpstr>
      <vt:lpstr>A Simple SIC Assembler </vt:lpstr>
      <vt:lpstr>Object Program</vt:lpstr>
      <vt:lpstr>Problem and solution</vt:lpstr>
      <vt:lpstr>General Functions of an assembler</vt:lpstr>
      <vt:lpstr>Assembler algorithm and Data Structure</vt:lpstr>
      <vt:lpstr>Connection between two passes</vt:lpstr>
      <vt:lpstr>A simple Two pass assembler </vt:lpstr>
      <vt:lpstr>Machine-dependent Assembler Features</vt:lpstr>
      <vt:lpstr>Differences of SIC and SIC/XE programs</vt:lpstr>
      <vt:lpstr>Instruction formats and addressing modes</vt:lpstr>
      <vt:lpstr>Instruction formats and addressing modes</vt:lpstr>
      <vt:lpstr>Instruction formats and addressing modes (cnt.)</vt:lpstr>
      <vt:lpstr>Program relocation</vt:lpstr>
      <vt:lpstr>Ways for program relocation</vt:lpstr>
      <vt:lpstr>Machine independent assembly features</vt:lpstr>
      <vt:lpstr>Literals</vt:lpstr>
      <vt:lpstr>Processing literals</vt:lpstr>
      <vt:lpstr>Symbol definition statements</vt:lpstr>
      <vt:lpstr>Expressions</vt:lpstr>
      <vt:lpstr>Program Blocks</vt:lpstr>
      <vt:lpstr>Processing program blocks</vt:lpstr>
      <vt:lpstr>Processing program blocks (cont.)</vt:lpstr>
      <vt:lpstr>Control sections and Program Linking</vt:lpstr>
      <vt:lpstr>Control sections</vt:lpstr>
      <vt:lpstr>Dealing with control sections</vt:lpstr>
      <vt:lpstr>Control sections</vt:lpstr>
      <vt:lpstr>Assembler functionality -summary</vt:lpstr>
      <vt:lpstr>Some points to highlight</vt:lpstr>
      <vt:lpstr>Assembler Design Options --one pass assembler</vt:lpstr>
      <vt:lpstr>Assembler Design Options ---multiple pass assembler</vt:lpstr>
      <vt:lpstr>Implementation examples --MASM assembler for Pentium</vt:lpstr>
      <vt:lpstr>Implementation examples --MASM assembler for Pentium (cont.)</vt:lpstr>
      <vt:lpstr>Implementation examples --SPARC assembler</vt:lpstr>
      <vt:lpstr>Implementation examples --AIX assembler for PowerPC</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XZ-admin</dc:creator>
  <cp:lastModifiedBy>xukai zou</cp:lastModifiedBy>
  <cp:revision>1127</cp:revision>
  <dcterms:created xsi:type="dcterms:W3CDTF">2010-01-07T17:52:40Z</dcterms:created>
  <dcterms:modified xsi:type="dcterms:W3CDTF">2021-03-04T19:50:52Z</dcterms:modified>
</cp:coreProperties>
</file>