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4" r:id="rId1"/>
  </p:sldMasterIdLst>
  <p:notesMasterIdLst>
    <p:notesMasterId r:id="rId31"/>
  </p:notesMasterIdLst>
  <p:sldIdLst>
    <p:sldId id="256" r:id="rId2"/>
    <p:sldId id="257" r:id="rId3"/>
    <p:sldId id="276" r:id="rId4"/>
    <p:sldId id="281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80" r:id="rId23"/>
    <p:sldId id="278" r:id="rId24"/>
    <p:sldId id="284" r:id="rId25"/>
    <p:sldId id="273" r:id="rId26"/>
    <p:sldId id="285" r:id="rId27"/>
    <p:sldId id="274" r:id="rId28"/>
    <p:sldId id="275" r:id="rId29"/>
    <p:sldId id="27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F6606-5BDC-4DA2-A69F-9E615C81F52B}">
  <a:tblStyle styleId="{E19F6606-5BDC-4DA2-A69F-9E615C81F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DAS" userId="6e5d133c-78a9-4a27-b093-3c265d809266" providerId="ADAL" clId="{529865EA-9141-4CBF-9A22-04E7DBECEAFF}"/>
    <pc:docChg chg="undo custSel addSld delSld modSld sldOrd">
      <pc:chgData name="MANOJ DAS" userId="6e5d133c-78a9-4a27-b093-3c265d809266" providerId="ADAL" clId="{529865EA-9141-4CBF-9A22-04E7DBECEAFF}" dt="2023-01-27T08:20:28.602" v="287" actId="1076"/>
      <pc:docMkLst>
        <pc:docMk/>
      </pc:docMkLst>
      <pc:sldChg chg="ord">
        <pc:chgData name="MANOJ DAS" userId="6e5d133c-78a9-4a27-b093-3c265d809266" providerId="ADAL" clId="{529865EA-9141-4CBF-9A22-04E7DBECEAFF}" dt="2023-01-24T18:24:05.901" v="145"/>
        <pc:sldMkLst>
          <pc:docMk/>
          <pc:sldMk cId="0" sldId="258"/>
        </pc:sldMkLst>
      </pc:sldChg>
      <pc:sldChg chg="addSp modSp modAnim">
        <pc:chgData name="MANOJ DAS" userId="6e5d133c-78a9-4a27-b093-3c265d809266" providerId="ADAL" clId="{529865EA-9141-4CBF-9A22-04E7DBECEAFF}" dt="2023-01-25T04:23:28.311" v="260" actId="1076"/>
        <pc:sldMkLst>
          <pc:docMk/>
          <pc:sldMk cId="0" sldId="259"/>
        </pc:sldMkLst>
        <pc:spChg chg="add mod">
          <ac:chgData name="MANOJ DAS" userId="6e5d133c-78a9-4a27-b093-3c265d809266" providerId="ADAL" clId="{529865EA-9141-4CBF-9A22-04E7DBECEAFF}" dt="2023-01-25T04:23:28.311" v="260" actId="1076"/>
          <ac:spMkLst>
            <pc:docMk/>
            <pc:sldMk cId="0" sldId="259"/>
            <ac:spMk id="2" creationId="{B2E4A785-7F30-4211-AFF9-B558502E773A}"/>
          </ac:spMkLst>
        </pc:spChg>
        <pc:spChg chg="mod">
          <ac:chgData name="MANOJ DAS" userId="6e5d133c-78a9-4a27-b093-3c265d809266" providerId="ADAL" clId="{529865EA-9141-4CBF-9A22-04E7DBECEAFF}" dt="2023-01-25T04:19:47.923" v="187" actId="20577"/>
          <ac:spMkLst>
            <pc:docMk/>
            <pc:sldMk cId="0" sldId="259"/>
            <ac:spMk id="101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5T04:20:28.077" v="226" actId="20577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4T18:37:30.856" v="165" actId="13822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4T18:37:38.695" v="166" actId="13822"/>
          <ac:spMkLst>
            <pc:docMk/>
            <pc:sldMk cId="0" sldId="259"/>
            <ac:spMk id="104" creationId="{00000000-0000-0000-0000-000000000000}"/>
          </ac:spMkLst>
        </pc:spChg>
      </pc:sldChg>
      <pc:sldChg chg="modSp">
        <pc:chgData name="MANOJ DAS" userId="6e5d133c-78a9-4a27-b093-3c265d809266" providerId="ADAL" clId="{529865EA-9141-4CBF-9A22-04E7DBECEAFF}" dt="2023-01-25T04:20:05.941" v="216" actId="20577"/>
        <pc:sldMkLst>
          <pc:docMk/>
          <pc:sldMk cId="0" sldId="273"/>
        </pc:sldMkLst>
        <pc:spChg chg="mod">
          <ac:chgData name="MANOJ DAS" userId="6e5d133c-78a9-4a27-b093-3c265d809266" providerId="ADAL" clId="{529865EA-9141-4CBF-9A22-04E7DBECEAFF}" dt="2023-01-25T04:20:05.941" v="216" actId="20577"/>
          <ac:spMkLst>
            <pc:docMk/>
            <pc:sldMk cId="0" sldId="273"/>
            <ac:spMk id="186" creationId="{00000000-0000-0000-0000-000000000000}"/>
          </ac:spMkLst>
        </pc:spChg>
      </pc:sldChg>
      <pc:sldChg chg="modSp">
        <pc:chgData name="MANOJ DAS" userId="6e5d133c-78a9-4a27-b093-3c265d809266" providerId="ADAL" clId="{529865EA-9141-4CBF-9A22-04E7DBECEAFF}" dt="2023-01-24T17:56:19.866" v="1" actId="1076"/>
        <pc:sldMkLst>
          <pc:docMk/>
          <pc:sldMk cId="1082710265" sldId="275"/>
        </pc:sldMkLst>
        <pc:picChg chg="mod">
          <ac:chgData name="MANOJ DAS" userId="6e5d133c-78a9-4a27-b093-3c265d809266" providerId="ADAL" clId="{529865EA-9141-4CBF-9A22-04E7DBECEAFF}" dt="2023-01-24T17:56:19.866" v="1" actId="1076"/>
          <ac:picMkLst>
            <pc:docMk/>
            <pc:sldMk cId="1082710265" sldId="275"/>
            <ac:picMk id="5" creationId="{6CC0E17D-8CA4-4024-9527-E30D844A83B5}"/>
          </ac:picMkLst>
        </pc:picChg>
      </pc:sldChg>
      <pc:sldChg chg="modSp">
        <pc:chgData name="MANOJ DAS" userId="6e5d133c-78a9-4a27-b093-3c265d809266" providerId="ADAL" clId="{529865EA-9141-4CBF-9A22-04E7DBECEAFF}" dt="2023-01-24T18:23:12.113" v="144" actId="20577"/>
        <pc:sldMkLst>
          <pc:docMk/>
          <pc:sldMk cId="3995277353" sldId="276"/>
        </pc:sldMkLst>
        <pc:spChg chg="mod">
          <ac:chgData name="MANOJ DAS" userId="6e5d133c-78a9-4a27-b093-3c265d809266" providerId="ADAL" clId="{529865EA-9141-4CBF-9A22-04E7DBECEAFF}" dt="2023-01-24T18:23:12.113" v="144" actId="20577"/>
          <ac:spMkLst>
            <pc:docMk/>
            <pc:sldMk cId="3995277353" sldId="276"/>
            <ac:spMk id="3" creationId="{31EA972F-D60D-4B48-B85E-0A5AE5556F52}"/>
          </ac:spMkLst>
        </pc:spChg>
      </pc:sldChg>
      <pc:sldChg chg="modSp">
        <pc:chgData name="MANOJ DAS" userId="6e5d133c-78a9-4a27-b093-3c265d809266" providerId="ADAL" clId="{529865EA-9141-4CBF-9A22-04E7DBECEAFF}" dt="2023-01-24T18:25:59.581" v="146" actId="207"/>
        <pc:sldMkLst>
          <pc:docMk/>
          <pc:sldMk cId="1050413917" sldId="281"/>
        </pc:sldMkLst>
        <pc:spChg chg="mod">
          <ac:chgData name="MANOJ DAS" userId="6e5d133c-78a9-4a27-b093-3c265d809266" providerId="ADAL" clId="{529865EA-9141-4CBF-9A22-04E7DBECEAFF}" dt="2023-01-24T18:25:59.581" v="146" actId="207"/>
          <ac:spMkLst>
            <pc:docMk/>
            <pc:sldMk cId="1050413917" sldId="281"/>
            <ac:spMk id="3" creationId="{AB3968A0-7C81-4F7A-85F3-D02742018A29}"/>
          </ac:spMkLst>
        </pc:spChg>
      </pc:sldChg>
      <pc:sldChg chg="modSp">
        <pc:chgData name="MANOJ DAS" userId="6e5d133c-78a9-4a27-b093-3c265d809266" providerId="ADAL" clId="{529865EA-9141-4CBF-9A22-04E7DBECEAFF}" dt="2023-01-25T04:19:42.189" v="180" actId="20577"/>
        <pc:sldMkLst>
          <pc:docMk/>
          <pc:sldMk cId="285750242" sldId="282"/>
        </pc:sldMkLst>
        <pc:spChg chg="mod">
          <ac:chgData name="MANOJ DAS" userId="6e5d133c-78a9-4a27-b093-3c265d809266" providerId="ADAL" clId="{529865EA-9141-4CBF-9A22-04E7DBECEAFF}" dt="2023-01-25T04:19:42.189" v="180" actId="20577"/>
          <ac:spMkLst>
            <pc:docMk/>
            <pc:sldMk cId="285750242" sldId="282"/>
            <ac:spMk id="2" creationId="{441E25D7-E8B6-4545-BA35-4FB43B1EFAAC}"/>
          </ac:spMkLst>
        </pc:spChg>
        <pc:spChg chg="mod">
          <ac:chgData name="MANOJ DAS" userId="6e5d133c-78a9-4a27-b093-3c265d809266" providerId="ADAL" clId="{529865EA-9141-4CBF-9A22-04E7DBECEAFF}" dt="2023-01-25T04:19:40.658" v="179" actId="20577"/>
          <ac:spMkLst>
            <pc:docMk/>
            <pc:sldMk cId="285750242" sldId="282"/>
            <ac:spMk id="3" creationId="{DEE35F8A-73E2-4530-8094-C036CCA794E6}"/>
          </ac:spMkLst>
        </pc:spChg>
      </pc:sldChg>
      <pc:sldChg chg="add">
        <pc:chgData name="MANOJ DAS" userId="6e5d133c-78a9-4a27-b093-3c265d809266" providerId="ADAL" clId="{529865EA-9141-4CBF-9A22-04E7DBECEAFF}" dt="2023-01-24T18:12:52.717" v="69"/>
        <pc:sldMkLst>
          <pc:docMk/>
          <pc:sldMk cId="212029803" sldId="283"/>
        </pc:sldMkLst>
      </pc:sldChg>
      <pc:sldChg chg="modSp add">
        <pc:chgData name="MANOJ DAS" userId="6e5d133c-78a9-4a27-b093-3c265d809266" providerId="ADAL" clId="{529865EA-9141-4CBF-9A22-04E7DBECEAFF}" dt="2023-01-24T18:16:28.108" v="130" actId="114"/>
        <pc:sldMkLst>
          <pc:docMk/>
          <pc:sldMk cId="133094254" sldId="284"/>
        </pc:sldMkLst>
        <pc:spChg chg="mod">
          <ac:chgData name="MANOJ DAS" userId="6e5d133c-78a9-4a27-b093-3c265d809266" providerId="ADAL" clId="{529865EA-9141-4CBF-9A22-04E7DBECEAFF}" dt="2023-01-24T18:16:28.108" v="130" actId="114"/>
          <ac:spMkLst>
            <pc:docMk/>
            <pc:sldMk cId="133094254" sldId="284"/>
            <ac:spMk id="2" creationId="{3F9DC299-8007-4A38-BE55-D190083EA0DA}"/>
          </ac:spMkLst>
        </pc:spChg>
        <pc:spChg chg="mod">
          <ac:chgData name="MANOJ DAS" userId="6e5d133c-78a9-4a27-b093-3c265d809266" providerId="ADAL" clId="{529865EA-9141-4CBF-9A22-04E7DBECEAFF}" dt="2023-01-24T18:16:24.583" v="128" actId="20577"/>
          <ac:spMkLst>
            <pc:docMk/>
            <pc:sldMk cId="133094254" sldId="284"/>
            <ac:spMk id="3" creationId="{1B877E82-39F7-49F0-A3E3-2D66ED190EB9}"/>
          </ac:spMkLst>
        </pc:spChg>
      </pc:sldChg>
      <pc:sldChg chg="addSp delSp modSp add">
        <pc:chgData name="MANOJ DAS" userId="6e5d133c-78a9-4a27-b093-3c265d809266" providerId="ADAL" clId="{529865EA-9141-4CBF-9A22-04E7DBECEAFF}" dt="2023-01-27T08:20:28.602" v="287" actId="1076"/>
        <pc:sldMkLst>
          <pc:docMk/>
          <pc:sldMk cId="764686103" sldId="285"/>
        </pc:sldMkLst>
        <pc:spChg chg="mod">
          <ac:chgData name="MANOJ DAS" userId="6e5d133c-78a9-4a27-b093-3c265d809266" providerId="ADAL" clId="{529865EA-9141-4CBF-9A22-04E7DBECEAFF}" dt="2023-01-27T08:20:13.628" v="284" actId="114"/>
          <ac:spMkLst>
            <pc:docMk/>
            <pc:sldMk cId="764686103" sldId="285"/>
            <ac:spMk id="2" creationId="{5F1ED2AD-FE21-407A-8DC4-4013DCACE46A}"/>
          </ac:spMkLst>
        </pc:spChg>
        <pc:spChg chg="del">
          <ac:chgData name="MANOJ DAS" userId="6e5d133c-78a9-4a27-b093-3c265d809266" providerId="ADAL" clId="{529865EA-9141-4CBF-9A22-04E7DBECEAFF}" dt="2023-01-27T08:20:17.876" v="285" actId="478"/>
          <ac:spMkLst>
            <pc:docMk/>
            <pc:sldMk cId="764686103" sldId="285"/>
            <ac:spMk id="3" creationId="{CDBC730D-A1D8-49B6-972B-BF40360370AC}"/>
          </ac:spMkLst>
        </pc:spChg>
        <pc:picChg chg="add mod">
          <ac:chgData name="MANOJ DAS" userId="6e5d133c-78a9-4a27-b093-3c265d809266" providerId="ADAL" clId="{529865EA-9141-4CBF-9A22-04E7DBECEAFF}" dt="2023-01-27T08:20:28.602" v="287" actId="1076"/>
          <ac:picMkLst>
            <pc:docMk/>
            <pc:sldMk cId="764686103" sldId="285"/>
            <ac:picMk id="5" creationId="{A1FE8E45-64FF-46F5-A000-26AFEE13870B}"/>
          </ac:picMkLst>
        </pc:picChg>
      </pc:sldChg>
      <pc:sldChg chg="add del">
        <pc:chgData name="MANOJ DAS" userId="6e5d133c-78a9-4a27-b093-3c265d809266" providerId="ADAL" clId="{529865EA-9141-4CBF-9A22-04E7DBECEAFF}" dt="2023-01-27T08:19:36.226" v="262" actId="2696"/>
        <pc:sldMkLst>
          <pc:docMk/>
          <pc:sldMk cId="422148190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8d080d0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8d080d0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8d080d0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28d080d0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8d080d0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28d080d0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8d080d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28d080d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8d080d0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8d080d0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8d080d0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28d080d0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8d080d0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8d080d0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8d080d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8d080d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fdfce37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fdfce37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d080d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d080d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dfce3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dfce3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0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d080d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d080d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fdfce37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fdfce37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8d080d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8d080d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8d080d0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8d080d0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8d080d0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8d080d0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8d080d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8d080d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8d080d0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8d080d0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322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3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9705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619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4948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05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207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322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622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2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644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863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62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89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65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975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197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057900" cy="2688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i="1" dirty="0">
                <a:solidFill>
                  <a:schemeClr val="tx1"/>
                </a:solidFill>
              </a:rPr>
            </a:br>
            <a:r>
              <a:rPr lang="en-GB" b="1" i="1" dirty="0">
                <a:solidFill>
                  <a:schemeClr val="tx1"/>
                </a:solidFill>
              </a:rPr>
              <a:t>2 Pass Assemblers</a:t>
            </a:r>
            <a:br>
              <a:rPr lang="en-GB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CS 348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Implementation of Programming Languages Lab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Department of CSE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IIT Guwahati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62750" y="3884150"/>
            <a:ext cx="401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1 </a:t>
            </a:r>
            <a:r>
              <a:rPr lang="en-GB" b="1" i="1" dirty="0">
                <a:solidFill>
                  <a:srgbClr val="FF0000"/>
                </a:solidFill>
              </a:rPr>
              <a:t>Analysis</a:t>
            </a:r>
            <a:endParaRPr b="1" i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walkthrough</a:t>
            </a:r>
            <a:endParaRPr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0"/>
          <p:cNvGraphicFramePr/>
          <p:nvPr>
            <p:extLst>
              <p:ext uri="{D42A27DB-BD31-4B8C-83A1-F6EECF244321}">
                <p14:modId xmlns:p14="http://schemas.microsoft.com/office/powerpoint/2010/main" val="201981180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countUp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>
            <p:extLst>
              <p:ext uri="{D42A27DB-BD31-4B8C-83A1-F6EECF244321}">
                <p14:modId xmlns:p14="http://schemas.microsoft.com/office/powerpoint/2010/main" val="618942677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#100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highlight>
                            <a:srgbClr val="FFFF00"/>
                          </a:highlight>
                        </a:rPr>
                        <a:t>BeginProg</a:t>
                      </a: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BeginProg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100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>
            <p:extLst>
              <p:ext uri="{D42A27DB-BD31-4B8C-83A1-F6EECF244321}">
                <p14:modId xmlns:p14="http://schemas.microsoft.com/office/powerpoint/2010/main" val="2029600464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#countUp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countUp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3"/>
          <p:cNvGraphicFramePr/>
          <p:nvPr>
            <p:extLst>
              <p:ext uri="{D42A27DB-BD31-4B8C-83A1-F6EECF244321}">
                <p14:modId xmlns:p14="http://schemas.microsoft.com/office/powerpoint/2010/main" val="1409207327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45" name="Google Shape;145;p23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4"/>
          <p:cNvGraphicFramePr/>
          <p:nvPr>
            <p:extLst>
              <p:ext uri="{D42A27DB-BD31-4B8C-83A1-F6EECF244321}">
                <p14:modId xmlns:p14="http://schemas.microsoft.com/office/powerpoint/2010/main" val="330044640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Finish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Finish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5"/>
          <p:cNvGraphicFramePr/>
          <p:nvPr>
            <p:extLst>
              <p:ext uri="{D42A27DB-BD31-4B8C-83A1-F6EECF244321}">
                <p14:modId xmlns:p14="http://schemas.microsoft.com/office/powerpoint/2010/main" val="4052595564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MoveOn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7" name="Google Shape;157;p25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MoveOn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6"/>
          <p:cNvGraphicFramePr/>
          <p:nvPr>
            <p:extLst>
              <p:ext uri="{D42A27DB-BD31-4B8C-83A1-F6EECF244321}">
                <p14:modId xmlns:p14="http://schemas.microsoft.com/office/powerpoint/2010/main" val="549674419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MoveOn: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63" name="Google Shape;163;p26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105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7"/>
          <p:cNvGraphicFramePr/>
          <p:nvPr>
            <p:extLst>
              <p:ext uri="{D42A27DB-BD31-4B8C-83A1-F6EECF244321}">
                <p14:modId xmlns:p14="http://schemas.microsoft.com/office/powerpoint/2010/main" val="745771332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Finish: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69" name="Google Shape;169;p27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109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8"/>
          <p:cNvGraphicFramePr/>
          <p:nvPr>
            <p:extLst>
              <p:ext uri="{D42A27DB-BD31-4B8C-83A1-F6EECF244321}">
                <p14:modId xmlns:p14="http://schemas.microsoft.com/office/powerpoint/2010/main" val="338888565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countUp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75" name="Google Shape;175;p28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111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03941" y="305874"/>
            <a:ext cx="2260572" cy="106171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High Level Programming Languages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38761D"/>
                </a:solidFill>
              </a:rPr>
              <a:t>Python / C ++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1155CC"/>
                </a:solidFill>
              </a:rPr>
              <a:t>print("Hello World")</a:t>
            </a:r>
            <a:endParaRPr sz="1050" dirty="0">
              <a:solidFill>
                <a:srgbClr val="1155CC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003941" y="2320830"/>
            <a:ext cx="2260572" cy="61411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Interpreter / Compiler</a:t>
            </a:r>
            <a:endParaRPr sz="1200" dirty="0"/>
          </a:p>
        </p:txBody>
      </p:sp>
      <p:sp>
        <p:nvSpPr>
          <p:cNvPr id="62" name="Google Shape;62;p14"/>
          <p:cNvSpPr/>
          <p:nvPr/>
        </p:nvSpPr>
        <p:spPr>
          <a:xfrm>
            <a:off x="1003940" y="3439620"/>
            <a:ext cx="6026057" cy="10547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 Machine Code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 by the CPU / Different for every machine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0100 01101001</a:t>
            </a:r>
            <a:endParaRPr sz="1200" dirty="0"/>
          </a:p>
        </p:txBody>
      </p:sp>
      <p:sp>
        <p:nvSpPr>
          <p:cNvPr id="63" name="Google Shape;63;p14"/>
          <p:cNvSpPr/>
          <p:nvPr/>
        </p:nvSpPr>
        <p:spPr>
          <a:xfrm>
            <a:off x="2059162" y="1484867"/>
            <a:ext cx="150130" cy="529719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2059162" y="3070540"/>
            <a:ext cx="150130" cy="223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/>
          <p:nvPr/>
        </p:nvSpPr>
        <p:spPr>
          <a:xfrm>
            <a:off x="4769425" y="305874"/>
            <a:ext cx="2249940" cy="106171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Low Level Assembly Language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274E13"/>
                </a:solidFill>
              </a:rPr>
              <a:t>(Device Drivers / Embedded Systems / Real-time systems</a:t>
            </a:r>
            <a:endParaRPr sz="1100" dirty="0">
              <a:solidFill>
                <a:srgbClr val="274E1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155CC"/>
                </a:solidFill>
              </a:rPr>
              <a:t>e.g.  STR 5</a:t>
            </a:r>
            <a:endParaRPr sz="1100" dirty="0">
              <a:solidFill>
                <a:srgbClr val="1155CC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69425" y="2320829"/>
            <a:ext cx="2260573" cy="61411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Assembler</a:t>
            </a:r>
            <a:endParaRPr sz="1200" dirty="0"/>
          </a:p>
        </p:txBody>
      </p:sp>
      <p:sp>
        <p:nvSpPr>
          <p:cNvPr id="68" name="Google Shape;68;p14"/>
          <p:cNvSpPr/>
          <p:nvPr/>
        </p:nvSpPr>
        <p:spPr>
          <a:xfrm>
            <a:off x="5816190" y="3070540"/>
            <a:ext cx="179129" cy="223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3;p14">
            <a:extLst>
              <a:ext uri="{FF2B5EF4-FFF2-40B4-BE49-F238E27FC236}">
                <a16:creationId xmlns:a16="http://schemas.microsoft.com/office/drawing/2014/main" id="{325340F5-5178-4AD0-B12B-111CDBDFCF32}"/>
              </a:ext>
            </a:extLst>
          </p:cNvPr>
          <p:cNvSpPr/>
          <p:nvPr/>
        </p:nvSpPr>
        <p:spPr>
          <a:xfrm>
            <a:off x="5804830" y="1484866"/>
            <a:ext cx="150130" cy="529719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9"/>
          <p:cNvGraphicFramePr/>
          <p:nvPr>
            <p:extLst>
              <p:ext uri="{D42A27DB-BD31-4B8C-83A1-F6EECF244321}">
                <p14:modId xmlns:p14="http://schemas.microsoft.com/office/powerpoint/2010/main" val="3250533896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1" name="Google Shape;181;p29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Symbol Table</a:t>
                      </a:r>
                      <a:endParaRPr sz="10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111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114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7CD0-FF65-4A58-B1A6-48B1F8C3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SYMTAB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030E-7695-4021-B101-EAB95D67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Content: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Label name, value, flag, (type, length) etc.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b="1" dirty="0"/>
              <a:t>Characteristic: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Dynamic table (insert, delete, search)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b="1" dirty="0"/>
              <a:t>Implementation: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Hash table</a:t>
            </a:r>
          </a:p>
          <a:p>
            <a:endParaRPr lang="en-IN" dirty="0"/>
          </a:p>
        </p:txBody>
      </p:sp>
      <p:graphicFrame>
        <p:nvGraphicFramePr>
          <p:cNvPr id="6" name="Google Shape;181;p29">
            <a:extLst>
              <a:ext uri="{FF2B5EF4-FFF2-40B4-BE49-F238E27FC236}">
                <a16:creationId xmlns:a16="http://schemas.microsoft.com/office/drawing/2014/main" id="{86C76488-3824-4575-9B21-952AA35744CA}"/>
              </a:ext>
            </a:extLst>
          </p:cNvPr>
          <p:cNvGraphicFramePr/>
          <p:nvPr/>
        </p:nvGraphicFramePr>
        <p:xfrm>
          <a:off x="5400190" y="1526391"/>
          <a:ext cx="189484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111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114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149D-E899-4ABD-B986-B69DE710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LITTAB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FE6BB-272C-412D-9CC6-053F56B20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sz="1200" b="1" dirty="0">
                <a:latin typeface="Times New Roman" panose="02020603050405020304" pitchFamily="18" charset="0"/>
              </a:rPr>
              <a:t>Contents: </a:t>
            </a:r>
            <a:r>
              <a:rPr lang="en-US" altLang="zh-TW" sz="1200" dirty="0">
                <a:latin typeface="Times New Roman" panose="02020603050405020304" pitchFamily="18" charset="0"/>
              </a:rPr>
              <a:t>L</a:t>
            </a:r>
            <a:r>
              <a:rPr lang="en-US" altLang="zh-TW" dirty="0">
                <a:latin typeface="Times New Roman" panose="02020603050405020304" pitchFamily="18" charset="0"/>
              </a:rPr>
              <a:t>iteral name, the operand value, and length, the address assigned to the operand </a:t>
            </a:r>
            <a:br>
              <a:rPr lang="en-US" altLang="zh-TW" dirty="0">
                <a:latin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</a:rPr>
              <a:t>How to build?</a:t>
            </a:r>
            <a:br>
              <a:rPr lang="en-US" altLang="zh-TW" b="1" dirty="0">
                <a:latin typeface="Times New Roman" panose="02020603050405020304" pitchFamily="18" charset="0"/>
              </a:rPr>
            </a:br>
            <a:endParaRPr lang="en-US" altLang="zh-TW" b="1" dirty="0">
              <a:latin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Build LITTAB with literal name, operand value, and length, leaving the address unassigned</a:t>
            </a:r>
          </a:p>
          <a:p>
            <a:pPr marL="596900" lvl="1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When an LTORG statement is encountered, assign an address to each literal not yet assigned an address.</a:t>
            </a:r>
            <a:br>
              <a:rPr lang="en-US" altLang="zh-TW" dirty="0">
                <a:latin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</a:rPr>
            </a:br>
            <a:endParaRPr lang="en-IN" sz="900" dirty="0"/>
          </a:p>
          <a:p>
            <a:pPr lvl="1"/>
            <a:endParaRPr lang="en-US" altLang="zh-TW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FD34B-2300-415E-8360-578442F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90" y="3288775"/>
            <a:ext cx="174139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121-B424-41FB-B945-5BBEAF61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75FA-66E4-4710-9A9D-FDA74F8DD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Content:</a:t>
            </a:r>
          </a:p>
          <a:p>
            <a:pPr marL="114300" indent="0">
              <a:buNone/>
            </a:pPr>
            <a:br>
              <a:rPr lang="en-US" altLang="zh-TW" dirty="0"/>
            </a:br>
            <a:r>
              <a:rPr lang="en-US" altLang="zh-TW" dirty="0"/>
              <a:t>Mnemonic, machine code (instruction format, length) etc.</a:t>
            </a:r>
          </a:p>
          <a:p>
            <a:pPr marL="114300" indent="0">
              <a:buNone/>
            </a:pPr>
            <a:endParaRPr lang="en-US" altLang="zh-TW" dirty="0"/>
          </a:p>
          <a:p>
            <a:r>
              <a:rPr lang="en-US" altLang="zh-TW" b="1" dirty="0"/>
              <a:t>Characteristic:</a:t>
            </a:r>
          </a:p>
          <a:p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Static Table</a:t>
            </a:r>
          </a:p>
          <a:p>
            <a:pPr marL="114300" indent="0">
              <a:buNone/>
            </a:pPr>
            <a:endParaRPr lang="en-US" altLang="zh-TW" dirty="0"/>
          </a:p>
          <a:p>
            <a:r>
              <a:rPr lang="en-US" altLang="zh-TW" b="1" dirty="0"/>
              <a:t>Implementation:</a:t>
            </a:r>
          </a:p>
          <a:p>
            <a:pPr marL="114300" indent="0">
              <a:buNone/>
            </a:pPr>
            <a:br>
              <a:rPr lang="en-US" altLang="zh-TW" dirty="0"/>
            </a:br>
            <a:r>
              <a:rPr lang="en-US" altLang="zh-TW" dirty="0"/>
              <a:t>Array or hash table, easy for search</a:t>
            </a:r>
            <a:endParaRPr lang="en-IN" altLang="zh-TW" b="1" dirty="0"/>
          </a:p>
          <a:p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40C2BB-8AD6-48D9-9CA4-706D33DF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072" y="631164"/>
            <a:ext cx="751659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2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299-8007-4A38-BE55-D190083E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Possible Errors in Pass 1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7E82-39F7-49F0-A3E3-2D66ED19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Duplicate label</a:t>
            </a:r>
            <a:br>
              <a:rPr lang="en-IN" dirty="0"/>
            </a:br>
            <a:r>
              <a:rPr lang="en-IN" dirty="0"/>
              <a:t> </a:t>
            </a:r>
          </a:p>
          <a:p>
            <a:r>
              <a:rPr lang="en-IN" dirty="0"/>
              <a:t>Invalid operand</a:t>
            </a:r>
          </a:p>
          <a:p>
            <a:endParaRPr lang="en-US" dirty="0"/>
          </a:p>
          <a:p>
            <a:r>
              <a:rPr lang="en-US" dirty="0"/>
              <a:t>Unrecognized entry in opcode field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2 – Synthesis Phase </a:t>
            </a:r>
            <a:endParaRPr b="1" i="1"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08518" cy="302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If no errors are found in pass one, then the second pass assembles the code into object code.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This process often includes the following:</a:t>
            </a:r>
            <a:endParaRPr lang="en-US"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Symbolic addresses are replaced with relative addresses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Symbolic opcodes are replaced with binary opcodes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D2AD-FE21-407A-8DC4-4013DCAC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Linker vs Loader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E8E45-64FF-46F5-A000-26AFEE13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77" y="1199540"/>
            <a:ext cx="31263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53BCC7-4E69-4ABB-8524-0D7C39439D16}"/>
              </a:ext>
            </a:extLst>
          </p:cNvPr>
          <p:cNvSpPr/>
          <p:nvPr/>
        </p:nvSpPr>
        <p:spPr>
          <a:xfrm>
            <a:off x="6360459" y="3596675"/>
            <a:ext cx="2548218" cy="13981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defTabSz="914400">
              <a:defRPr/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At Run Time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894050" y="2324200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1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Analysis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699750" y="2338600"/>
            <a:ext cx="829200" cy="646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Object Code</a:t>
            </a:r>
            <a:endParaRPr sz="1200" dirty="0"/>
          </a:p>
        </p:txBody>
      </p:sp>
      <p:sp>
        <p:nvSpPr>
          <p:cNvPr id="76" name="Google Shape;76;p15"/>
          <p:cNvSpPr/>
          <p:nvPr/>
        </p:nvSpPr>
        <p:spPr>
          <a:xfrm>
            <a:off x="311700" y="2324200"/>
            <a:ext cx="1121100" cy="67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Assembly Code</a:t>
            </a:r>
            <a:endParaRPr sz="1200" dirty="0"/>
          </a:p>
        </p:txBody>
      </p:sp>
      <p:sp>
        <p:nvSpPr>
          <p:cNvPr id="77" name="Google Shape;77;p15"/>
          <p:cNvSpPr/>
          <p:nvPr/>
        </p:nvSpPr>
        <p:spPr>
          <a:xfrm>
            <a:off x="3371874" y="2309725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2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Synthesis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92250" y="827175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Symbol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Variables / Labels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92250" y="1400250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Literal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Constants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399200" y="3810525"/>
            <a:ext cx="1305600" cy="675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Opcode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opcode → binary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515075" y="2493525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92511" y="2521825"/>
            <a:ext cx="3288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43648" y="2536300"/>
            <a:ext cx="2481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-5401403">
            <a:off x="3631375" y="3273724"/>
            <a:ext cx="735000" cy="2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06450" y="4226725"/>
            <a:ext cx="1042950" cy="620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</p:txBody>
      </p:sp>
      <p:sp>
        <p:nvSpPr>
          <p:cNvPr id="86" name="Google Shape;86;p15"/>
          <p:cNvSpPr/>
          <p:nvPr/>
        </p:nvSpPr>
        <p:spPr>
          <a:xfrm>
            <a:off x="5867775" y="2375350"/>
            <a:ext cx="7575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Linker</a:t>
            </a:r>
            <a:endParaRPr sz="1200" dirty="0"/>
          </a:p>
        </p:txBody>
      </p:sp>
      <p:sp>
        <p:nvSpPr>
          <p:cNvPr id="87" name="Google Shape;87;p15"/>
          <p:cNvSpPr/>
          <p:nvPr/>
        </p:nvSpPr>
        <p:spPr>
          <a:xfrm>
            <a:off x="7973850" y="4252825"/>
            <a:ext cx="829200" cy="594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Loader</a:t>
            </a:r>
            <a:endParaRPr sz="1200" dirty="0"/>
          </a:p>
        </p:txBody>
      </p:sp>
      <p:sp>
        <p:nvSpPr>
          <p:cNvPr id="88" name="Google Shape;88;p15"/>
          <p:cNvSpPr/>
          <p:nvPr/>
        </p:nvSpPr>
        <p:spPr>
          <a:xfrm>
            <a:off x="5561850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578024" y="4424425"/>
            <a:ext cx="3672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2 Pass Assembler Process</a:t>
            </a:r>
            <a:endParaRPr b="1" i="1" dirty="0"/>
          </a:p>
        </p:txBody>
      </p:sp>
      <p:sp>
        <p:nvSpPr>
          <p:cNvPr id="91" name="Google Shape;91;p15"/>
          <p:cNvSpPr/>
          <p:nvPr/>
        </p:nvSpPr>
        <p:spPr>
          <a:xfrm>
            <a:off x="7000625" y="2383925"/>
            <a:ext cx="1276040" cy="5641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Machine Code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294350" y="1712525"/>
            <a:ext cx="198000" cy="572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167000" y="1032950"/>
            <a:ext cx="296700" cy="1252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3385700" y="1501800"/>
            <a:ext cx="1209900" cy="3288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592800" y="1840275"/>
            <a:ext cx="629100" cy="2190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625275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77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73F-B8EE-4FA9-B372-A8432B1D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7" y="130231"/>
            <a:ext cx="8232693" cy="572700"/>
          </a:xfrm>
        </p:spPr>
        <p:txBody>
          <a:bodyPr/>
          <a:lstStyle/>
          <a:p>
            <a:r>
              <a:rPr lang="en-US" b="1" i="1" dirty="0"/>
              <a:t>One Pass vs Two Pass Assembler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A474-6E97-4EE8-9820-5EB554D4C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0E17D-8CA4-4024-9527-E30D844A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5" y="636682"/>
            <a:ext cx="7875024" cy="45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84E3-8B36-46D0-B513-D6BE0EC8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7" y="1990165"/>
            <a:ext cx="6447501" cy="990600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35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0D7-82F7-42D6-95EA-60D11826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972F-D60D-4B48-B85E-0A5AE555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Assembler</a:t>
            </a:r>
            <a:r>
              <a:rPr lang="en-US" dirty="0">
                <a:highlight>
                  <a:srgbClr val="FFFF00"/>
                </a:highlight>
              </a:rPr>
              <a:t> is a program for converting instructions written in low-level assembly code into relocatable object code and generating information for the loader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generates machine-level instructions by evaluating the mnemonics (symbols) in the operation field and finds the value of symbols and literals to produce object code.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4D1FE-56D4-472C-8AD0-789B46D8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02" y="3176723"/>
            <a:ext cx="4789403" cy="12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2060-39F9-4D97-8C9C-345529DE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Assembler Directives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68A0-7C81-4F7A-85F3-D0274201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17725"/>
            <a:ext cx="8520600" cy="3416400"/>
          </a:xfrm>
        </p:spPr>
        <p:txBody>
          <a:bodyPr/>
          <a:lstStyle/>
          <a:p>
            <a:r>
              <a:rPr lang="en-US" altLang="zh-TW" sz="1200" dirty="0">
                <a:highlight>
                  <a:srgbClr val="FFFF00"/>
                </a:highlight>
              </a:rPr>
              <a:t>Assembler Directives are Pseudo-Instructions. They are not translated into machine instructions. They provide instructions to the assembler.</a:t>
            </a:r>
            <a:br>
              <a:rPr lang="en-US" altLang="zh-TW" sz="1200" dirty="0"/>
            </a:br>
            <a:endParaRPr lang="en-US" altLang="zh-TW" sz="1200" dirty="0"/>
          </a:p>
          <a:p>
            <a:r>
              <a:rPr lang="en-US" altLang="zh-TW" sz="1200" dirty="0"/>
              <a:t>Basic </a:t>
            </a:r>
            <a:r>
              <a:rPr lang="en-US" altLang="zh-TW" sz="1200" dirty="0">
                <a:solidFill>
                  <a:schemeClr val="accent2"/>
                </a:solidFill>
              </a:rPr>
              <a:t>assembler directives</a:t>
            </a:r>
            <a:r>
              <a:rPr lang="en-US" altLang="zh-TW" sz="1200" dirty="0"/>
              <a:t>:</a:t>
            </a:r>
          </a:p>
          <a:p>
            <a:pPr lvl="1"/>
            <a:r>
              <a:rPr lang="en-US" altLang="zh-TW" dirty="0"/>
              <a:t>START</a:t>
            </a:r>
          </a:p>
          <a:p>
            <a:pPr lvl="1"/>
            <a:r>
              <a:rPr lang="en-US" altLang="zh-TW" dirty="0"/>
              <a:t>END</a:t>
            </a:r>
          </a:p>
          <a:p>
            <a:pPr lvl="1"/>
            <a:r>
              <a:rPr lang="en-US" altLang="zh-TW" dirty="0"/>
              <a:t>BYTE</a:t>
            </a:r>
          </a:p>
          <a:p>
            <a:pPr lvl="1"/>
            <a:r>
              <a:rPr lang="en-US" altLang="zh-TW" dirty="0"/>
              <a:t>WORD</a:t>
            </a:r>
          </a:p>
          <a:p>
            <a:pPr lvl="1"/>
            <a:r>
              <a:rPr lang="en-US" altLang="zh-TW" dirty="0"/>
              <a:t>RESB</a:t>
            </a:r>
          </a:p>
          <a:p>
            <a:pPr lvl="1"/>
            <a:r>
              <a:rPr lang="en-US" altLang="zh-TW" dirty="0"/>
              <a:t>RESW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504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5D7-E8B6-4545-BA35-4FB43B1E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Symbols, Literals, Opcodes and Operands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5F8A-73E2-4530-8094-C036CCA7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00941" cy="3416400"/>
          </a:xfrm>
        </p:spPr>
        <p:txBody>
          <a:bodyPr/>
          <a:lstStyle/>
          <a:p>
            <a:r>
              <a:rPr lang="en-US" b="1" dirty="0"/>
              <a:t>Symbols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A symbol is a single character or combination of characters used as a label or operand.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-Symbols may consist of numeric digits, underscores, periods, uppercase or lowercase letters, or any combination of these.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-The symbol cannot contain any blanks or special characters, and cannot begin with a digit. Uppercase and lowercase letters are distinct.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Literals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Constants.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Assembly language source code can contain numeric, string, Boolean, and single character literals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Opcodes and Operands: </a:t>
            </a: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opcode is the instruction that is executed by the CPU and the operand is the data or memory location used to execute that instruction.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7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53BCC7-4E69-4ABB-8524-0D7C39439D16}"/>
              </a:ext>
            </a:extLst>
          </p:cNvPr>
          <p:cNvSpPr/>
          <p:nvPr/>
        </p:nvSpPr>
        <p:spPr>
          <a:xfrm>
            <a:off x="6360459" y="3596675"/>
            <a:ext cx="2548218" cy="13981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defTabSz="914400">
              <a:defRPr/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At Run Time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894050" y="2324200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1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Analysis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49400" y="2348757"/>
            <a:ext cx="829200" cy="646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Object Code</a:t>
            </a:r>
            <a:endParaRPr sz="1200" dirty="0"/>
          </a:p>
        </p:txBody>
      </p:sp>
      <p:sp>
        <p:nvSpPr>
          <p:cNvPr id="76" name="Google Shape;76;p15"/>
          <p:cNvSpPr/>
          <p:nvPr/>
        </p:nvSpPr>
        <p:spPr>
          <a:xfrm>
            <a:off x="369169" y="2324200"/>
            <a:ext cx="1121100" cy="67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Assembly Code</a:t>
            </a:r>
            <a:endParaRPr sz="1200" dirty="0"/>
          </a:p>
        </p:txBody>
      </p:sp>
      <p:sp>
        <p:nvSpPr>
          <p:cNvPr id="77" name="Google Shape;77;p15"/>
          <p:cNvSpPr/>
          <p:nvPr/>
        </p:nvSpPr>
        <p:spPr>
          <a:xfrm>
            <a:off x="3351999" y="2309675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2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Synthesis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92250" y="827175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Symbol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Variables / Labels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92250" y="1400250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Literal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Constants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399200" y="3810525"/>
            <a:ext cx="1305600" cy="675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Opcode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opcode → binary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540676" y="2521775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92511" y="2521825"/>
            <a:ext cx="3288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30587" y="2536300"/>
            <a:ext cx="295112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-5401403">
            <a:off x="3631375" y="3273724"/>
            <a:ext cx="735000" cy="2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06450" y="4226725"/>
            <a:ext cx="1042950" cy="620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</p:txBody>
      </p:sp>
      <p:sp>
        <p:nvSpPr>
          <p:cNvPr id="86" name="Google Shape;86;p15"/>
          <p:cNvSpPr/>
          <p:nvPr/>
        </p:nvSpPr>
        <p:spPr>
          <a:xfrm>
            <a:off x="5922702" y="2388640"/>
            <a:ext cx="7575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Linker</a:t>
            </a:r>
            <a:endParaRPr sz="1200" dirty="0"/>
          </a:p>
        </p:txBody>
      </p:sp>
      <p:sp>
        <p:nvSpPr>
          <p:cNvPr id="87" name="Google Shape;87;p15"/>
          <p:cNvSpPr/>
          <p:nvPr/>
        </p:nvSpPr>
        <p:spPr>
          <a:xfrm>
            <a:off x="7973850" y="4252825"/>
            <a:ext cx="829200" cy="594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Loader</a:t>
            </a:r>
            <a:endParaRPr sz="1200" dirty="0"/>
          </a:p>
        </p:txBody>
      </p:sp>
      <p:sp>
        <p:nvSpPr>
          <p:cNvPr id="88" name="Google Shape;88;p15"/>
          <p:cNvSpPr/>
          <p:nvPr/>
        </p:nvSpPr>
        <p:spPr>
          <a:xfrm>
            <a:off x="5602301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578024" y="4424425"/>
            <a:ext cx="3672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2 Pass Assembler Process</a:t>
            </a:r>
            <a:endParaRPr b="1" i="1" dirty="0"/>
          </a:p>
        </p:txBody>
      </p:sp>
      <p:sp>
        <p:nvSpPr>
          <p:cNvPr id="91" name="Google Shape;91;p15"/>
          <p:cNvSpPr/>
          <p:nvPr/>
        </p:nvSpPr>
        <p:spPr>
          <a:xfrm>
            <a:off x="7123604" y="2383925"/>
            <a:ext cx="1276040" cy="5641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Machine Code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294350" y="1712525"/>
            <a:ext cx="198000" cy="572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167000" y="1032950"/>
            <a:ext cx="296700" cy="1252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3385700" y="1501800"/>
            <a:ext cx="1209900" cy="3288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592800" y="1840275"/>
            <a:ext cx="629100" cy="2190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726089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1 – Analysis Phase</a:t>
            </a:r>
            <a:endParaRPr b="1" i="1"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8241" cy="2565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This part scans the program looking for symbols, labels, variables, etc, and organises them in tables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Passes through the instructions in sequence, looking for symbol addresses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Create a symbol and literal table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Keep track of the location counter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Process Pseudo operations (macros / directives)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Error Checking</a:t>
            </a:r>
            <a:endParaRPr sz="1400" dirty="0"/>
          </a:p>
        </p:txBody>
      </p:sp>
      <p:sp>
        <p:nvSpPr>
          <p:cNvPr id="103" name="Google Shape;103;p16"/>
          <p:cNvSpPr/>
          <p:nvPr/>
        </p:nvSpPr>
        <p:spPr>
          <a:xfrm>
            <a:off x="520341" y="3781035"/>
            <a:ext cx="3258282" cy="127409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Macros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Names, subroutines can </a:t>
            </a:r>
            <a:r>
              <a:rPr lang="en-GB" sz="1400" dirty="0" err="1"/>
              <a:t>can</a:t>
            </a:r>
            <a:r>
              <a:rPr lang="en-GB" sz="1400" dirty="0"/>
              <a:t> be used more than once. Designed to make programming easier and more module</a:t>
            </a:r>
            <a:endParaRPr sz="1400" dirty="0"/>
          </a:p>
        </p:txBody>
      </p:sp>
      <p:sp>
        <p:nvSpPr>
          <p:cNvPr id="104" name="Google Shape;104;p16"/>
          <p:cNvSpPr/>
          <p:nvPr/>
        </p:nvSpPr>
        <p:spPr>
          <a:xfrm>
            <a:off x="3917221" y="3794762"/>
            <a:ext cx="2896315" cy="127409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Directives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Configuration instructions for assembler (such as memory allocation)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Not a program instruction itself.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E4A785-7F30-4211-AFF9-B558502E773A}"/>
              </a:ext>
            </a:extLst>
          </p:cNvPr>
          <p:cNvSpPr/>
          <p:nvPr/>
        </p:nvSpPr>
        <p:spPr>
          <a:xfrm>
            <a:off x="7254688" y="1526101"/>
            <a:ext cx="1741394" cy="2091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Tokenization: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Read the input one ASCII char at a time; i.e. as a stream of char. The first step is to group characters into meaningful tokens.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/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BeginProg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MoveOn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Finish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0" name="Google Shape;110;p17"/>
          <p:cNvSpPr txBox="1"/>
          <p:nvPr/>
        </p:nvSpPr>
        <p:spPr>
          <a:xfrm>
            <a:off x="4670775" y="219599"/>
            <a:ext cx="4092300" cy="31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/>
              <a:t>Labels</a:t>
            </a:r>
            <a:endParaRPr sz="24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programmer uses these to refer to specific lines in the code rather than to refer to them by a line number.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makes the program easier to read for humans, allowing the code to be broken down into sections.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BeginProg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MoveOn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Finish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4670775" y="219600"/>
            <a:ext cx="40923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i="1" dirty="0"/>
              <a:t>Labels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programmer uses these to refer to specific lines in the code rather than to refer to them by a line number.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makes the program easier to read for humans, allowing the code to be broken down into sections.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3272</TotalTime>
  <Words>1301</Words>
  <Application>Microsoft Office PowerPoint</Application>
  <PresentationFormat>On-screen Show (16:9)</PresentationFormat>
  <Paragraphs>565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 3</vt:lpstr>
      <vt:lpstr>Facet</vt:lpstr>
      <vt:lpstr> 2 Pass Assemblers CS 348 Implementation of Programming Languages Lab Department of CSE IIT Guwahati</vt:lpstr>
      <vt:lpstr>PowerPoint Presentation</vt:lpstr>
      <vt:lpstr>Introduction</vt:lpstr>
      <vt:lpstr>Assembler Directives</vt:lpstr>
      <vt:lpstr>Symbols, Literals, Opcodes and Operands</vt:lpstr>
      <vt:lpstr>2 Pass Assembler Process</vt:lpstr>
      <vt:lpstr>Pass 1 – Analysis Phase</vt:lpstr>
      <vt:lpstr>PowerPoint Presentation</vt:lpstr>
      <vt:lpstr>PowerPoint Presentation</vt:lpstr>
      <vt:lpstr>Pass 1 Analysis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SYMTAB</vt:lpstr>
      <vt:lpstr>LITTAB</vt:lpstr>
      <vt:lpstr>OPTAB</vt:lpstr>
      <vt:lpstr>Possible Errors in Pass 1</vt:lpstr>
      <vt:lpstr>Pass 2 – Synthesis Phase </vt:lpstr>
      <vt:lpstr>Linker vs Loader</vt:lpstr>
      <vt:lpstr>2 Pass Assembler Process</vt:lpstr>
      <vt:lpstr>One Pass vs Two Pass Assembler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Pass Assemblers</dc:title>
  <cp:lastModifiedBy>Naman Anand</cp:lastModifiedBy>
  <cp:revision>84</cp:revision>
  <dcterms:modified xsi:type="dcterms:W3CDTF">2023-01-31T14:48:55Z</dcterms:modified>
</cp:coreProperties>
</file>