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AC6-EC95-F366-DA8C-9851F1AF7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738B05-7C8F-6B73-C5D1-E2B152105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108330-3534-CA1D-5ECF-9E87BE0EE90F}"/>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5" name="Footer Placeholder 4">
            <a:extLst>
              <a:ext uri="{FF2B5EF4-FFF2-40B4-BE49-F238E27FC236}">
                <a16:creationId xmlns:a16="http://schemas.microsoft.com/office/drawing/2014/main" id="{B0F905C9-FDAD-7A67-7D56-EAD362A96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A57C5-E681-E974-9561-15221D0E1B24}"/>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213142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8C67-C6F3-0081-B067-B27281EAC6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D040C-539E-A3E3-08D9-36C44BD2D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7609E-3CA1-7C37-0742-CC3C7F58E3C9}"/>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5" name="Footer Placeholder 4">
            <a:extLst>
              <a:ext uri="{FF2B5EF4-FFF2-40B4-BE49-F238E27FC236}">
                <a16:creationId xmlns:a16="http://schemas.microsoft.com/office/drawing/2014/main" id="{26206FAB-B392-6879-6542-8D0EFEB06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804C9-1C36-BFC4-C795-B77B8DC41C5D}"/>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104979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BDB67-ADD6-6505-025D-B9A2484B8E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B76F5-6772-6273-74F6-B8B24EC49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BF6264-9EA0-1E4A-44DF-C9CF1671EB83}"/>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5" name="Footer Placeholder 4">
            <a:extLst>
              <a:ext uri="{FF2B5EF4-FFF2-40B4-BE49-F238E27FC236}">
                <a16:creationId xmlns:a16="http://schemas.microsoft.com/office/drawing/2014/main" id="{CAE6F934-325F-BC1E-8FA9-0672DCD96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C8151-CF47-0627-12EB-E260965450A9}"/>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74937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163A-C94B-9C10-00E2-9E636EF8C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9F9E41-888F-0FA2-38A5-16BF35FC3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161FC-4603-1544-6D3D-361DA84D288F}"/>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5" name="Footer Placeholder 4">
            <a:extLst>
              <a:ext uri="{FF2B5EF4-FFF2-40B4-BE49-F238E27FC236}">
                <a16:creationId xmlns:a16="http://schemas.microsoft.com/office/drawing/2014/main" id="{A703ED24-C26B-B662-F9C2-061BD9F86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4518A-56C5-A9F4-6A78-F90662429081}"/>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345143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1BEB-BE1E-B1DD-BE5A-92FB9B554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DAA1FF-531E-102A-61AE-328BEF246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243BA8-28A8-807B-593B-AE283D7AD3DE}"/>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5" name="Footer Placeholder 4">
            <a:extLst>
              <a:ext uri="{FF2B5EF4-FFF2-40B4-BE49-F238E27FC236}">
                <a16:creationId xmlns:a16="http://schemas.microsoft.com/office/drawing/2014/main" id="{60AE91AC-D033-48A4-E7EC-86595E9E8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52260-B50D-A473-4661-1D386E13DE1B}"/>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351637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7D5C-F394-4206-866F-DECF7A04F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37A638-8ECD-2CA8-E73A-AD97E67FCE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CDE2BA-53DF-E610-BB30-2C0730645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848CE9-97EB-DC1D-E363-378AD1EAB398}"/>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6" name="Footer Placeholder 5">
            <a:extLst>
              <a:ext uri="{FF2B5EF4-FFF2-40B4-BE49-F238E27FC236}">
                <a16:creationId xmlns:a16="http://schemas.microsoft.com/office/drawing/2014/main" id="{737CAED3-52A3-B470-BBEC-E834E6B58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E97F9-A6CD-42FA-A409-3585F234CF95}"/>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5136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735A-F081-BE21-894F-B2C773117C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CFC61B-88AC-F894-2886-2DCB0C1B2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D76161-F7A9-ACC5-08D4-39A12434D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2A15F5-ECDD-208B-600A-178DFD1AC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33B1F7-25EF-1B82-FF91-894AAAF7B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437E-0CFA-E918-5482-8A8EB993D8CC}"/>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8" name="Footer Placeholder 7">
            <a:extLst>
              <a:ext uri="{FF2B5EF4-FFF2-40B4-BE49-F238E27FC236}">
                <a16:creationId xmlns:a16="http://schemas.microsoft.com/office/drawing/2014/main" id="{B56A773E-1C7F-C4BC-B09B-865943668D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5910D5-89A9-D7C0-4893-AB874127623C}"/>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219308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7817-DE13-B31A-DFD6-3CC22C7F58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02E807-C8AF-7465-62AE-6B598621E1FD}"/>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4" name="Footer Placeholder 3">
            <a:extLst>
              <a:ext uri="{FF2B5EF4-FFF2-40B4-BE49-F238E27FC236}">
                <a16:creationId xmlns:a16="http://schemas.microsoft.com/office/drawing/2014/main" id="{21F2AD52-AB1D-4EA9-1EF6-F4E7CB6C0F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6EABA4-8B4A-BF29-B06E-5E498BF7C14A}"/>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223865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177E2-42D4-644A-90B0-5E4991E7BEF7}"/>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3" name="Footer Placeholder 2">
            <a:extLst>
              <a:ext uri="{FF2B5EF4-FFF2-40B4-BE49-F238E27FC236}">
                <a16:creationId xmlns:a16="http://schemas.microsoft.com/office/drawing/2014/main" id="{9D751B22-4E87-494E-F48B-580751F4CE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7B9521-226D-AF0F-4055-E87E59FB9F28}"/>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175702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AC5-9664-59A6-6425-DC224C901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5D9A8B-6804-440C-38DC-1B0238F77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FDA05F-FD18-725A-FAF5-E43B2A109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650AF-089B-CC4E-0174-42D681643493}"/>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6" name="Footer Placeholder 5">
            <a:extLst>
              <a:ext uri="{FF2B5EF4-FFF2-40B4-BE49-F238E27FC236}">
                <a16:creationId xmlns:a16="http://schemas.microsoft.com/office/drawing/2014/main" id="{397C504F-FD38-B4A5-F4E1-ECA6F4CE2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03CF0-92C7-E035-9EB4-2EAC53454774}"/>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152722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2835-F4CF-CB79-3C3D-1D8A8A36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8116BF-1AA0-E878-1056-F12BFFBE5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90A754-F863-5BBC-3CF2-949EE6EF0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4F319-6DD0-C211-65E7-916D2639D381}"/>
              </a:ext>
            </a:extLst>
          </p:cNvPr>
          <p:cNvSpPr>
            <a:spLocks noGrp="1"/>
          </p:cNvSpPr>
          <p:nvPr>
            <p:ph type="dt" sz="half" idx="10"/>
          </p:nvPr>
        </p:nvSpPr>
        <p:spPr/>
        <p:txBody>
          <a:bodyPr/>
          <a:lstStyle/>
          <a:p>
            <a:fld id="{00F36FDB-F56C-4DC6-B9B7-9A6006F7FC6B}" type="datetimeFigureOut">
              <a:rPr lang="en-IN" smtClean="0"/>
              <a:t>06-05-2023</a:t>
            </a:fld>
            <a:endParaRPr lang="en-IN"/>
          </a:p>
        </p:txBody>
      </p:sp>
      <p:sp>
        <p:nvSpPr>
          <p:cNvPr id="6" name="Footer Placeholder 5">
            <a:extLst>
              <a:ext uri="{FF2B5EF4-FFF2-40B4-BE49-F238E27FC236}">
                <a16:creationId xmlns:a16="http://schemas.microsoft.com/office/drawing/2014/main" id="{9B3E588D-0D8E-7AB0-3FDD-1708F9A4B6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81CC1A-FE47-FC14-83AE-D695682FA6D8}"/>
              </a:ext>
            </a:extLst>
          </p:cNvPr>
          <p:cNvSpPr>
            <a:spLocks noGrp="1"/>
          </p:cNvSpPr>
          <p:nvPr>
            <p:ph type="sldNum" sz="quarter" idx="12"/>
          </p:nvPr>
        </p:nvSpPr>
        <p:spPr/>
        <p:txBody>
          <a:bodyPr/>
          <a:lstStyle/>
          <a:p>
            <a:fld id="{07F460B8-EDA4-43E3-BB56-DFFCC4C41E2B}" type="slidenum">
              <a:rPr lang="en-IN" smtClean="0"/>
              <a:t>‹#›</a:t>
            </a:fld>
            <a:endParaRPr lang="en-IN"/>
          </a:p>
        </p:txBody>
      </p:sp>
    </p:spTree>
    <p:extLst>
      <p:ext uri="{BB962C8B-B14F-4D97-AF65-F5344CB8AC3E}">
        <p14:creationId xmlns:p14="http://schemas.microsoft.com/office/powerpoint/2010/main" val="249513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665F1-908C-0EE6-B0F4-2F54CB358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DDC939-A728-EAC3-2066-A829CB0D8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683C1-753A-814B-B213-066C9756F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36FDB-F56C-4DC6-B9B7-9A6006F7FC6B}" type="datetimeFigureOut">
              <a:rPr lang="en-IN" smtClean="0"/>
              <a:t>06-05-2023</a:t>
            </a:fld>
            <a:endParaRPr lang="en-IN"/>
          </a:p>
        </p:txBody>
      </p:sp>
      <p:sp>
        <p:nvSpPr>
          <p:cNvPr id="5" name="Footer Placeholder 4">
            <a:extLst>
              <a:ext uri="{FF2B5EF4-FFF2-40B4-BE49-F238E27FC236}">
                <a16:creationId xmlns:a16="http://schemas.microsoft.com/office/drawing/2014/main" id="{46749A99-3F89-1BB4-6883-D3FCDEDA6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162D0B-1951-CA42-594D-8E9CB741B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460B8-EDA4-43E3-BB56-DFFCC4C41E2B}" type="slidenum">
              <a:rPr lang="en-IN" smtClean="0"/>
              <a:t>‹#›</a:t>
            </a:fld>
            <a:endParaRPr lang="en-IN"/>
          </a:p>
        </p:txBody>
      </p:sp>
    </p:spTree>
    <p:extLst>
      <p:ext uri="{BB962C8B-B14F-4D97-AF65-F5344CB8AC3E}">
        <p14:creationId xmlns:p14="http://schemas.microsoft.com/office/powerpoint/2010/main" val="410575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F415-6874-38F4-52D6-C593C77DBB99}"/>
              </a:ext>
            </a:extLst>
          </p:cNvPr>
          <p:cNvSpPr>
            <a:spLocks noGrp="1"/>
          </p:cNvSpPr>
          <p:nvPr>
            <p:ph type="ctrTitle"/>
          </p:nvPr>
        </p:nvSpPr>
        <p:spPr/>
        <p:txBody>
          <a:bodyPr/>
          <a:lstStyle/>
          <a:p>
            <a:r>
              <a:rPr lang="en-IN" dirty="0"/>
              <a:t>IMP POINTS	</a:t>
            </a:r>
          </a:p>
        </p:txBody>
      </p:sp>
      <p:sp>
        <p:nvSpPr>
          <p:cNvPr id="3" name="Subtitle 2">
            <a:extLst>
              <a:ext uri="{FF2B5EF4-FFF2-40B4-BE49-F238E27FC236}">
                <a16:creationId xmlns:a16="http://schemas.microsoft.com/office/drawing/2014/main" id="{34BEA34C-01EF-36E9-8533-6753E4782CA8}"/>
              </a:ext>
            </a:extLst>
          </p:cNvPr>
          <p:cNvSpPr>
            <a:spLocks noGrp="1"/>
          </p:cNvSpPr>
          <p:nvPr>
            <p:ph type="subTitle" idx="1"/>
          </p:nvPr>
        </p:nvSpPr>
        <p:spPr/>
        <p:txBody>
          <a:bodyPr/>
          <a:lstStyle/>
          <a:p>
            <a:r>
              <a:rPr lang="en-IN" dirty="0"/>
              <a:t>HPC</a:t>
            </a:r>
          </a:p>
        </p:txBody>
      </p:sp>
    </p:spTree>
    <p:extLst>
      <p:ext uri="{BB962C8B-B14F-4D97-AF65-F5344CB8AC3E}">
        <p14:creationId xmlns:p14="http://schemas.microsoft.com/office/powerpoint/2010/main" val="25287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ABC41-8C7E-9FE0-558D-283E2BED3D7A}"/>
              </a:ext>
            </a:extLst>
          </p:cNvPr>
          <p:cNvSpPr txBox="1"/>
          <p:nvPr/>
        </p:nvSpPr>
        <p:spPr>
          <a:xfrm>
            <a:off x="414779" y="367645"/>
            <a:ext cx="10793691" cy="369332"/>
          </a:xfrm>
          <a:prstGeom prst="rect">
            <a:avLst/>
          </a:prstGeom>
          <a:noFill/>
        </p:spPr>
        <p:txBody>
          <a:bodyPr wrap="square" rtlCol="0">
            <a:spAutoFit/>
          </a:bodyPr>
          <a:lstStyle/>
          <a:p>
            <a:r>
              <a:rPr lang="en-IN" dirty="0"/>
              <a:t>LEC 20</a:t>
            </a:r>
          </a:p>
        </p:txBody>
      </p:sp>
      <p:sp>
        <p:nvSpPr>
          <p:cNvPr id="3" name="Rectangle 2">
            <a:extLst>
              <a:ext uri="{FF2B5EF4-FFF2-40B4-BE49-F238E27FC236}">
                <a16:creationId xmlns:a16="http://schemas.microsoft.com/office/drawing/2014/main" id="{DF8EE5BD-8913-11F2-0BD5-CFDE517A608F}"/>
              </a:ext>
            </a:extLst>
          </p:cNvPr>
          <p:cNvSpPr/>
          <p:nvPr/>
        </p:nvSpPr>
        <p:spPr>
          <a:xfrm>
            <a:off x="1659116" y="188288"/>
            <a:ext cx="8305015" cy="50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 we prefer higher no of VM in clouds instead of using same VM ?</a:t>
            </a:r>
          </a:p>
        </p:txBody>
      </p:sp>
      <p:sp>
        <p:nvSpPr>
          <p:cNvPr id="4" name="TextBox 3">
            <a:extLst>
              <a:ext uri="{FF2B5EF4-FFF2-40B4-BE49-F238E27FC236}">
                <a16:creationId xmlns:a16="http://schemas.microsoft.com/office/drawing/2014/main" id="{355AE6B5-81D6-81C8-904A-C86BA63297D9}"/>
              </a:ext>
            </a:extLst>
          </p:cNvPr>
          <p:cNvSpPr txBox="1"/>
          <p:nvPr/>
        </p:nvSpPr>
        <p:spPr>
          <a:xfrm>
            <a:off x="1150069" y="828590"/>
            <a:ext cx="10237510" cy="646331"/>
          </a:xfrm>
          <a:prstGeom prst="rect">
            <a:avLst/>
          </a:prstGeom>
          <a:noFill/>
        </p:spPr>
        <p:txBody>
          <a:bodyPr wrap="square" rtlCol="0">
            <a:spAutoFit/>
          </a:bodyPr>
          <a:lstStyle/>
          <a:p>
            <a:r>
              <a:rPr lang="en-IN" dirty="0"/>
              <a:t>Ans .  Computation cost in cloud is not linear to </a:t>
            </a:r>
            <a:r>
              <a:rPr lang="en-IN" dirty="0" err="1"/>
              <a:t>freq</a:t>
            </a:r>
            <a:r>
              <a:rPr lang="en-IN" dirty="0"/>
              <a:t> It is proportional to f raise to power 1.5-1.7 so more than linear so at higher </a:t>
            </a:r>
            <a:r>
              <a:rPr lang="en-IN" dirty="0" err="1"/>
              <a:t>freq</a:t>
            </a:r>
            <a:r>
              <a:rPr lang="en-IN" dirty="0"/>
              <a:t> cost higher in combining then separate.</a:t>
            </a:r>
          </a:p>
        </p:txBody>
      </p:sp>
      <p:sp>
        <p:nvSpPr>
          <p:cNvPr id="5" name="Rectangle 4">
            <a:extLst>
              <a:ext uri="{FF2B5EF4-FFF2-40B4-BE49-F238E27FC236}">
                <a16:creationId xmlns:a16="http://schemas.microsoft.com/office/drawing/2014/main" id="{A59F69C5-CBF5-3184-9511-5345710C1791}"/>
              </a:ext>
            </a:extLst>
          </p:cNvPr>
          <p:cNvSpPr/>
          <p:nvPr/>
        </p:nvSpPr>
        <p:spPr>
          <a:xfrm>
            <a:off x="414779" y="1476138"/>
            <a:ext cx="10152668" cy="490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Which constraint </a:t>
            </a:r>
            <a:r>
              <a:rPr lang="en-IN" dirty="0" err="1"/>
              <a:t>doesnot</a:t>
            </a:r>
            <a:r>
              <a:rPr lang="en-IN" dirty="0"/>
              <a:t> allow playing at 4k in old mobiles</a:t>
            </a:r>
          </a:p>
        </p:txBody>
      </p:sp>
      <p:sp>
        <p:nvSpPr>
          <p:cNvPr id="6" name="TextBox 5">
            <a:extLst>
              <a:ext uri="{FF2B5EF4-FFF2-40B4-BE49-F238E27FC236}">
                <a16:creationId xmlns:a16="http://schemas.microsoft.com/office/drawing/2014/main" id="{C3316AD4-A398-D848-8FDE-0D42018097C4}"/>
              </a:ext>
            </a:extLst>
          </p:cNvPr>
          <p:cNvSpPr txBox="1"/>
          <p:nvPr/>
        </p:nvSpPr>
        <p:spPr>
          <a:xfrm rot="10800000" flipV="1">
            <a:off x="8589208" y="1427412"/>
            <a:ext cx="2181462" cy="646331"/>
          </a:xfrm>
          <a:prstGeom prst="rect">
            <a:avLst/>
          </a:prstGeom>
          <a:noFill/>
        </p:spPr>
        <p:txBody>
          <a:bodyPr wrap="square" rtlCol="0">
            <a:spAutoFit/>
          </a:bodyPr>
          <a:lstStyle/>
          <a:p>
            <a:r>
              <a:rPr lang="en-IN" dirty="0"/>
              <a:t>Ans. Computation Power</a:t>
            </a:r>
          </a:p>
        </p:txBody>
      </p:sp>
      <p:sp>
        <p:nvSpPr>
          <p:cNvPr id="7" name="Rectangle 6">
            <a:extLst>
              <a:ext uri="{FF2B5EF4-FFF2-40B4-BE49-F238E27FC236}">
                <a16:creationId xmlns:a16="http://schemas.microsoft.com/office/drawing/2014/main" id="{13851AB0-4F97-71B7-E603-176EF0AD865E}"/>
              </a:ext>
            </a:extLst>
          </p:cNvPr>
          <p:cNvSpPr/>
          <p:nvPr/>
        </p:nvSpPr>
        <p:spPr>
          <a:xfrm>
            <a:off x="631596" y="4025245"/>
            <a:ext cx="2875175" cy="194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rate monitor scheduling is not good as compared to dynamic rate monitor scheduling</a:t>
            </a:r>
          </a:p>
        </p:txBody>
      </p:sp>
      <p:pic>
        <p:nvPicPr>
          <p:cNvPr id="9" name="Picture 8">
            <a:extLst>
              <a:ext uri="{FF2B5EF4-FFF2-40B4-BE49-F238E27FC236}">
                <a16:creationId xmlns:a16="http://schemas.microsoft.com/office/drawing/2014/main" id="{B5B02CED-2C75-EB78-CA41-0E61F75A5B3D}"/>
              </a:ext>
            </a:extLst>
          </p:cNvPr>
          <p:cNvPicPr>
            <a:picLocks noChangeAspect="1"/>
          </p:cNvPicPr>
          <p:nvPr/>
        </p:nvPicPr>
        <p:blipFill>
          <a:blip r:embed="rId2"/>
          <a:stretch>
            <a:fillRect/>
          </a:stretch>
        </p:blipFill>
        <p:spPr>
          <a:xfrm>
            <a:off x="3879198" y="2057246"/>
            <a:ext cx="7681206" cy="4800754"/>
          </a:xfrm>
          <a:prstGeom prst="rect">
            <a:avLst/>
          </a:prstGeom>
        </p:spPr>
      </p:pic>
    </p:spTree>
    <p:extLst>
      <p:ext uri="{BB962C8B-B14F-4D97-AF65-F5344CB8AC3E}">
        <p14:creationId xmlns:p14="http://schemas.microsoft.com/office/powerpoint/2010/main" val="9134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861D3A7-9290-EE63-3E41-C3DA617D9C4E}"/>
              </a:ext>
            </a:extLst>
          </p:cNvPr>
          <p:cNvSpPr/>
          <p:nvPr/>
        </p:nvSpPr>
        <p:spPr>
          <a:xfrm>
            <a:off x="587141" y="336884"/>
            <a:ext cx="2868328" cy="1376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Hpc</a:t>
            </a:r>
            <a:r>
              <a:rPr lang="en-IN" dirty="0"/>
              <a:t> vs grid</a:t>
            </a:r>
          </a:p>
        </p:txBody>
      </p:sp>
      <p:pic>
        <p:nvPicPr>
          <p:cNvPr id="4" name="Picture 3">
            <a:extLst>
              <a:ext uri="{FF2B5EF4-FFF2-40B4-BE49-F238E27FC236}">
                <a16:creationId xmlns:a16="http://schemas.microsoft.com/office/drawing/2014/main" id="{D93CD8CE-A293-DCA6-EE56-C50252C1FB3C}"/>
              </a:ext>
            </a:extLst>
          </p:cNvPr>
          <p:cNvPicPr>
            <a:picLocks noChangeAspect="1"/>
          </p:cNvPicPr>
          <p:nvPr/>
        </p:nvPicPr>
        <p:blipFill>
          <a:blip r:embed="rId2"/>
          <a:stretch>
            <a:fillRect/>
          </a:stretch>
        </p:blipFill>
        <p:spPr>
          <a:xfrm>
            <a:off x="4040742" y="177246"/>
            <a:ext cx="7363853" cy="1695687"/>
          </a:xfrm>
          <a:prstGeom prst="rect">
            <a:avLst/>
          </a:prstGeom>
        </p:spPr>
      </p:pic>
      <p:sp>
        <p:nvSpPr>
          <p:cNvPr id="5" name="Rectangle 4">
            <a:extLst>
              <a:ext uri="{FF2B5EF4-FFF2-40B4-BE49-F238E27FC236}">
                <a16:creationId xmlns:a16="http://schemas.microsoft.com/office/drawing/2014/main" id="{727EDC7E-DA5C-AABD-2091-C5C4091F2EDE}"/>
              </a:ext>
            </a:extLst>
          </p:cNvPr>
          <p:cNvSpPr/>
          <p:nvPr/>
        </p:nvSpPr>
        <p:spPr>
          <a:xfrm>
            <a:off x="750771" y="2165684"/>
            <a:ext cx="2772075" cy="1588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 between HPC and cloud</a:t>
            </a:r>
          </a:p>
        </p:txBody>
      </p:sp>
      <p:sp>
        <p:nvSpPr>
          <p:cNvPr id="6" name="TextBox 5">
            <a:extLst>
              <a:ext uri="{FF2B5EF4-FFF2-40B4-BE49-F238E27FC236}">
                <a16:creationId xmlns:a16="http://schemas.microsoft.com/office/drawing/2014/main" id="{FEA3A9FE-040A-B0F0-F799-5DDEEFB69E17}"/>
              </a:ext>
            </a:extLst>
          </p:cNvPr>
          <p:cNvSpPr txBox="1"/>
          <p:nvPr/>
        </p:nvSpPr>
        <p:spPr>
          <a:xfrm>
            <a:off x="4040742" y="2261937"/>
            <a:ext cx="2889447" cy="646331"/>
          </a:xfrm>
          <a:prstGeom prst="rect">
            <a:avLst/>
          </a:prstGeom>
          <a:noFill/>
        </p:spPr>
        <p:txBody>
          <a:bodyPr wrap="square" rtlCol="0">
            <a:spAutoFit/>
          </a:bodyPr>
          <a:lstStyle/>
          <a:p>
            <a:r>
              <a:rPr lang="en-IN" dirty="0"/>
              <a:t>Self owned vs User and owner </a:t>
            </a:r>
            <a:r>
              <a:rPr lang="en-IN" dirty="0" err="1"/>
              <a:t>seperated</a:t>
            </a:r>
            <a:endParaRPr lang="en-IN" dirty="0"/>
          </a:p>
        </p:txBody>
      </p:sp>
    </p:spTree>
    <p:extLst>
      <p:ext uri="{BB962C8B-B14F-4D97-AF65-F5344CB8AC3E}">
        <p14:creationId xmlns:p14="http://schemas.microsoft.com/office/powerpoint/2010/main" val="324644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FDAFF-AD5D-648C-A39F-159F8109CF76}"/>
              </a:ext>
            </a:extLst>
          </p:cNvPr>
          <p:cNvPicPr>
            <a:picLocks noChangeAspect="1"/>
          </p:cNvPicPr>
          <p:nvPr/>
        </p:nvPicPr>
        <p:blipFill>
          <a:blip r:embed="rId2"/>
          <a:stretch>
            <a:fillRect/>
          </a:stretch>
        </p:blipFill>
        <p:spPr>
          <a:xfrm>
            <a:off x="1980625" y="380574"/>
            <a:ext cx="8230749" cy="6096851"/>
          </a:xfrm>
          <a:prstGeom prst="rect">
            <a:avLst/>
          </a:prstGeom>
        </p:spPr>
      </p:pic>
    </p:spTree>
    <p:extLst>
      <p:ext uri="{BB962C8B-B14F-4D97-AF65-F5344CB8AC3E}">
        <p14:creationId xmlns:p14="http://schemas.microsoft.com/office/powerpoint/2010/main" val="33198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7EC3A-6375-DFC3-FC04-6A4A0003DDF4}"/>
              </a:ext>
            </a:extLst>
          </p:cNvPr>
          <p:cNvSpPr txBox="1"/>
          <p:nvPr/>
        </p:nvSpPr>
        <p:spPr>
          <a:xfrm>
            <a:off x="113122" y="245097"/>
            <a:ext cx="11811785" cy="5078313"/>
          </a:xfrm>
          <a:prstGeom prst="rect">
            <a:avLst/>
          </a:prstGeom>
          <a:noFill/>
        </p:spPr>
        <p:txBody>
          <a:bodyPr wrap="square" rtlCol="0">
            <a:spAutoFit/>
          </a:bodyPr>
          <a:lstStyle/>
          <a:p>
            <a:r>
              <a:rPr lang="en-US" b="0" i="0" dirty="0">
                <a:effectLst/>
                <a:highlight>
                  <a:srgbClr val="FFFF00"/>
                </a:highlight>
                <a:latin typeface="Söhne"/>
              </a:rPr>
              <a:t>PaaS : </a:t>
            </a:r>
          </a:p>
          <a:p>
            <a:r>
              <a:rPr lang="en-US" b="0" i="0" dirty="0">
                <a:effectLst/>
                <a:latin typeface="Söhne"/>
              </a:rPr>
              <a:t>It is a cloud computing model where a platform is provided over the internet as a service, allowing customers to develop, run, and manage their own software applications without having to worry about the underlying infrastructure.</a:t>
            </a:r>
          </a:p>
          <a:p>
            <a:r>
              <a:rPr lang="en-US" b="0" i="0" dirty="0">
                <a:effectLst/>
                <a:latin typeface="Söhne"/>
              </a:rPr>
              <a:t>A simple example of PaaS is a web development platform like WordPress or </a:t>
            </a:r>
            <a:r>
              <a:rPr lang="en-US" b="0" i="0" dirty="0" err="1">
                <a:effectLst/>
                <a:latin typeface="Söhne"/>
              </a:rPr>
              <a:t>Wix</a:t>
            </a:r>
            <a:r>
              <a:rPr lang="en-US" b="0" i="0" dirty="0">
                <a:effectLst/>
                <a:latin typeface="Söhne"/>
              </a:rPr>
              <a:t>. </a:t>
            </a:r>
          </a:p>
          <a:p>
            <a:endParaRPr lang="en-US" b="0" i="0" dirty="0">
              <a:effectLst/>
              <a:latin typeface="Söhne"/>
            </a:endParaRPr>
          </a:p>
          <a:p>
            <a:pPr algn="l"/>
            <a:r>
              <a:rPr lang="en-US" dirty="0">
                <a:highlight>
                  <a:srgbClr val="FFFF00"/>
                </a:highlight>
                <a:latin typeface="Söhne"/>
              </a:rPr>
              <a:t>IaaS: </a:t>
            </a:r>
          </a:p>
          <a:p>
            <a:pPr algn="l"/>
            <a:r>
              <a:rPr lang="en-US" b="0" i="0" dirty="0">
                <a:effectLst/>
                <a:latin typeface="Söhne"/>
              </a:rPr>
              <a:t>IaaS stands for Infrastructure as a Service. It is a cloud computing model where virtualized computing resources, such as servers, storage, and networking, are provided over the internet as a service.</a:t>
            </a:r>
          </a:p>
          <a:p>
            <a:pPr algn="l"/>
            <a:r>
              <a:rPr lang="en-US" b="0" i="0" dirty="0">
                <a:effectLst/>
                <a:latin typeface="Söhne"/>
              </a:rPr>
              <a:t>A simple example of IaaS is Amazon Web Services (AWS), which provides a cloud-based infrastructure for running and managing virtual servers. With AWS, users can create and manage virtual servers over the internet, without having to worry about the underlying physical hardware. </a:t>
            </a:r>
          </a:p>
          <a:p>
            <a:endParaRPr lang="en-US" dirty="0">
              <a:highlight>
                <a:srgbClr val="FFFF00"/>
              </a:highlight>
              <a:latin typeface="Söhne"/>
            </a:endParaRPr>
          </a:p>
          <a:p>
            <a:r>
              <a:rPr lang="en-US" dirty="0">
                <a:highlight>
                  <a:srgbClr val="FFFF00"/>
                </a:highlight>
                <a:latin typeface="Söhne"/>
              </a:rPr>
              <a:t>SaaS :</a:t>
            </a:r>
          </a:p>
          <a:p>
            <a:pPr algn="l"/>
            <a:r>
              <a:rPr lang="en-US" b="0" i="0" dirty="0">
                <a:effectLst/>
                <a:latin typeface="Söhne"/>
              </a:rPr>
              <a:t>SaaS stands for Software as a Service. It is a cloud computing model where software applications are provided over the internet as a service, rather than being installed and run locally on a user's computer.</a:t>
            </a:r>
          </a:p>
          <a:p>
            <a:pPr algn="l"/>
            <a:r>
              <a:rPr lang="en-US" b="0" i="0" dirty="0">
                <a:effectLst/>
                <a:latin typeface="Söhne"/>
              </a:rPr>
              <a:t>A simple example of SaaS is an email service like Gmail or Yahoo Mail. These services provide users with email access over the internet, without requiring them to install any software on their local computer. </a:t>
            </a:r>
          </a:p>
          <a:p>
            <a:endParaRPr lang="en-IN" dirty="0"/>
          </a:p>
        </p:txBody>
      </p:sp>
    </p:spTree>
    <p:extLst>
      <p:ext uri="{BB962C8B-B14F-4D97-AF65-F5344CB8AC3E}">
        <p14:creationId xmlns:p14="http://schemas.microsoft.com/office/powerpoint/2010/main" val="249513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1BA94-4B05-0A11-D815-166F8344FE9D}"/>
              </a:ext>
            </a:extLst>
          </p:cNvPr>
          <p:cNvPicPr>
            <a:picLocks noChangeAspect="1"/>
          </p:cNvPicPr>
          <p:nvPr/>
        </p:nvPicPr>
        <p:blipFill>
          <a:blip r:embed="rId2"/>
          <a:stretch>
            <a:fillRect/>
          </a:stretch>
        </p:blipFill>
        <p:spPr>
          <a:xfrm>
            <a:off x="1737704" y="123363"/>
            <a:ext cx="8716591" cy="6611273"/>
          </a:xfrm>
          <a:prstGeom prst="rect">
            <a:avLst/>
          </a:prstGeom>
        </p:spPr>
      </p:pic>
    </p:spTree>
    <p:extLst>
      <p:ext uri="{BB962C8B-B14F-4D97-AF65-F5344CB8AC3E}">
        <p14:creationId xmlns:p14="http://schemas.microsoft.com/office/powerpoint/2010/main" val="155402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IMP POINTS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 POINTS </dc:title>
  <dc:creator>Naman Anand</dc:creator>
  <cp:lastModifiedBy>Naman Anand</cp:lastModifiedBy>
  <cp:revision>1</cp:revision>
  <dcterms:created xsi:type="dcterms:W3CDTF">2023-05-06T18:10:22Z</dcterms:created>
  <dcterms:modified xsi:type="dcterms:W3CDTF">2023-05-06T18:10:44Z</dcterms:modified>
</cp:coreProperties>
</file>