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 by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Sheet1!$B$23</c:f>
              <c:strCache>
                <c:ptCount val="1"/>
                <c:pt idx="0">
                  <c:v>Profit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32F-4C82-8C05-3B0173FF48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32F-4C82-8C05-3B0173FF48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32F-4C82-8C05-3B0173FF4862}"/>
              </c:ext>
            </c:extLst>
          </c:dPt>
          <c:cat>
            <c:strRef>
              <c:f>Sheet1!$A$24:$A$26</c:f>
              <c:strCache>
                <c:ptCount val="3"/>
                <c:pt idx="0">
                  <c:v>Feminine</c:v>
                </c:pt>
                <c:pt idx="1">
                  <c:v>Masculine</c:v>
                </c:pt>
                <c:pt idx="2">
                  <c:v>Children</c:v>
                </c:pt>
              </c:strCache>
            </c:strRef>
          </c:cat>
          <c:val>
            <c:numRef>
              <c:f>Sheet1!$B$24:$B$26</c:f>
              <c:numCache>
                <c:formatCode>General</c:formatCode>
                <c:ptCount val="3"/>
                <c:pt idx="0">
                  <c:v>55095.28</c:v>
                </c:pt>
                <c:pt idx="1">
                  <c:v>54324.19</c:v>
                </c:pt>
                <c:pt idx="2">
                  <c:v>11194.54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32F-4C82-8C05-3B0173FF4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 by Product</a:t>
            </a:r>
            <a:r>
              <a:rPr lang="en-US" baseline="0"/>
              <a:t> Sub-Category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Sheet1!$C$30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Sheet1!$B$31:$B$35</c:f>
              <c:strCache>
                <c:ptCount val="5"/>
                <c:pt idx="0">
                  <c:v>Suits and Blazers</c:v>
                </c:pt>
                <c:pt idx="1">
                  <c:v>Suits and Sets</c:v>
                </c:pt>
                <c:pt idx="2">
                  <c:v>Pants and Jeans</c:v>
                </c:pt>
                <c:pt idx="3">
                  <c:v>Coats and Blazers</c:v>
                </c:pt>
                <c:pt idx="4">
                  <c:v>Pants and Jeans</c:v>
                </c:pt>
              </c:strCache>
            </c:strRef>
          </c:cat>
          <c:val>
            <c:numRef>
              <c:f>Sheet1!$C$31:$C$35</c:f>
              <c:numCache>
                <c:formatCode>General</c:formatCode>
                <c:ptCount val="5"/>
                <c:pt idx="0">
                  <c:v>13488.39</c:v>
                </c:pt>
                <c:pt idx="1">
                  <c:v>9946.98</c:v>
                </c:pt>
                <c:pt idx="2">
                  <c:v>8758.7800000000007</c:v>
                </c:pt>
                <c:pt idx="3">
                  <c:v>7959.08</c:v>
                </c:pt>
                <c:pt idx="4">
                  <c:v>7707.59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2C-4C32-9AED-D8CCB53ED3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7898592"/>
        <c:axId val="857899552"/>
      </c:barChart>
      <c:catAx>
        <c:axId val="85789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7899552"/>
        <c:crosses val="autoZero"/>
        <c:auto val="1"/>
        <c:lblAlgn val="ctr"/>
        <c:lblOffset val="100"/>
        <c:noMultiLvlLbl val="0"/>
      </c:catAx>
      <c:valAx>
        <c:axId val="85789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789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Avg_Profit_Per_Transaction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Discounted</c:v>
                </c:pt>
                <c:pt idx="1">
                  <c:v>Non-Discounted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6.12</c:v>
                </c:pt>
                <c:pt idx="1">
                  <c:v>21.89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44-49FC-A129-C08E75FA0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7127792"/>
        <c:axId val="777124912"/>
      </c:barChart>
      <c:catAx>
        <c:axId val="777127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124912"/>
        <c:crosses val="autoZero"/>
        <c:auto val="1"/>
        <c:lblAlgn val="ctr"/>
        <c:lblOffset val="100"/>
        <c:noMultiLvlLbl val="0"/>
      </c:catAx>
      <c:valAx>
        <c:axId val="77712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127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790B-0B1F-0C0A-C6A2-A2E43C974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B05F2-3EF0-E4FE-CA70-872D7E6AB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33D98-0E7E-C9B9-8AD7-B49754CF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984F-F43C-4179-A8C3-A9464661BD2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FA589-AC50-1C45-51E0-B019BFB6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A9ABA-C334-C49F-1F01-D5ACAA7E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FA05-8A1E-4778-B0B5-6F733AFD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7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859D-59A9-5BE2-E3FC-86DFF9D8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F08BD-9263-5F4C-FB0D-85B996490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003CB-A424-EA11-09FD-7E0C1F9D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984F-F43C-4179-A8C3-A9464661BD2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BB7F4-0873-9411-32AE-A1694BD3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F87C3-6EAA-837F-71F9-7D87A9F2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FA05-8A1E-4778-B0B5-6F733AFD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4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0856E-1C50-CAB4-917D-6F1D09BFD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35549-DE03-94FA-464F-88CBAF7D4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1AA9E-D9D8-CDBE-5443-D3DD1FB9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984F-F43C-4179-A8C3-A9464661BD2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2D94D-66AC-4782-1113-10F2AEE8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4C344-9651-BF3E-F433-67A6B3C0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FA05-8A1E-4778-B0B5-6F733AFD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6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D38F-E902-7833-0092-806D7EB4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C6A22-F5D8-6738-AB82-FD9473F69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EA20A-D277-8370-D504-A164E2A25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984F-F43C-4179-A8C3-A9464661BD2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019AC-9FE2-1876-5B95-A2643270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8234A-EE73-1F84-0752-DF7C77C4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FA05-8A1E-4778-B0B5-6F733AFD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4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F5CE-2D73-0D44-F39E-65F02383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7CC3A-4E86-7021-D8DE-06D60D45E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F45F6-8033-DC82-153E-DA5564AA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984F-F43C-4179-A8C3-A9464661BD2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A8A7C-555C-2F20-B8ED-757DB53C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0EAFD-A5C7-6B02-51B0-CBF52F9F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FA05-8A1E-4778-B0B5-6F733AFD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6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5A6D-B5E2-E327-1913-3FABCADD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8F90F-DEA6-70AD-5722-06F4788EE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C90C8-648D-1C20-7A72-76D716B85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18AFD-0711-DAE3-33C3-F6F878BC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984F-F43C-4179-A8C3-A9464661BD2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34B1A-8EB6-713C-B9A8-FF5C2880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02A79-310F-EB29-D1DE-83A0911F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FA05-8A1E-4778-B0B5-6F733AFD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4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BFF0-93FD-FE67-E374-DC008FE8D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687C0-92ED-1463-1C6A-089794D28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FEF06-E8B6-C33D-1EA5-87D52DB3B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FB2D8-CD44-91FE-A3D5-CE7E62DA2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7AA8D-B44C-16B6-F83D-C2E983ABC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DF4F9-382D-B77D-2DAA-23EA72DC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984F-F43C-4179-A8C3-A9464661BD2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21F7A-6122-4A65-15BD-A6FA2814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D39F2-9CC8-7C41-2FF9-04F5DE0D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FA05-8A1E-4778-B0B5-6F733AFD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0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F776-85DE-9D3C-3801-D9143E84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52A5A-92F9-11E1-A2C9-2C62CBCB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984F-F43C-4179-A8C3-A9464661BD2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E6792-019D-45B8-AB3A-C1342D15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6E920-DD29-7734-71F6-F99D7DAE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FA05-8A1E-4778-B0B5-6F733AFD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9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A2D9D-D510-8B9C-122B-241EAC98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984F-F43C-4179-A8C3-A9464661BD2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B0C2C-7174-0748-861A-1F800E57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A8CE7-BD15-ED5C-8B48-E9963E47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FA05-8A1E-4778-B0B5-6F733AFD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5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DFE9-7438-205C-D919-D4B8FEDE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CBD1-2EE0-4D81-2A5D-C91B5AC33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947AF-2F44-F73A-81BA-AD27810FE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4D8E9-8277-4350-7489-84FDF0A0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984F-F43C-4179-A8C3-A9464661BD2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E4785-C679-AF6F-7677-4DAF4989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CB0D7-3AC4-ABE1-342C-89C43283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FA05-8A1E-4778-B0B5-6F733AFD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2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7320-B98A-102F-7AC3-64B48E67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2CDB7-9555-9552-FE84-8ACDC7B7A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CB277-FDC9-3D08-597A-2DCECD156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AC0E5-5EA0-1780-CAD3-998C12C4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984F-F43C-4179-A8C3-A9464661BD2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4C190-9D27-F078-1085-85C1EB04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D3630-87AE-39A2-C469-B9E44105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FA05-8A1E-4778-B0B5-6F733AFD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0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42ED9-FA50-3CD0-A346-A97EB29B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23B47-98C5-3CDA-486A-30BDEF076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0CD9B-666D-B3A7-E0E8-796BB4BD3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BD984F-F43C-4179-A8C3-A9464661BD2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3DCC7-14DE-A021-76DF-56A86EC25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8104-980C-AF71-6BF3-AA12233B9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A1FA05-8A1E-4778-B0B5-6F733AFD8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5637-D58F-9119-748B-91C061CB7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Improving Customer Engagement and Product Demand in Fashion Retail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CA391-A4B2-FF2D-A5C9-DECF6A7A9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Naman Bhargava (</a:t>
            </a:r>
            <a:r>
              <a:rPr lang="en-US" dirty="0" err="1"/>
              <a:t>namanb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320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B4C0-7392-8DC7-99BC-EF8E84FA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77DC-9C09-FD04-9C88-F8DD6E4D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Dataset contains information about Customer, Product and Transactions in a Fashion Retail Store based in New York for Jan 2023.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Business  Ideas: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</a:t>
            </a:r>
            <a:r>
              <a:rPr lang="en-US" dirty="0"/>
              <a:t>.  Promote top-performing Masculine Suits and boost  </a:t>
            </a:r>
          </a:p>
          <a:p>
            <a:pPr marL="0" indent="0">
              <a:buNone/>
            </a:pPr>
            <a:r>
              <a:rPr lang="en-US" dirty="0"/>
              <a:t>        underperforming Children’s clothing.</a:t>
            </a:r>
          </a:p>
          <a:p>
            <a:pPr marL="0" indent="0">
              <a:buNone/>
            </a:pPr>
            <a:r>
              <a:rPr lang="en-US" dirty="0"/>
              <a:t>   ii. There is need to revamp the discount strategy to protect profit   </a:t>
            </a:r>
          </a:p>
          <a:p>
            <a:pPr marL="0" indent="0">
              <a:buNone/>
            </a:pPr>
            <a:r>
              <a:rPr lang="en-US" dirty="0"/>
              <a:t>        margin.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7D415-096E-0BA8-8BD3-1CFD1A7CD8AC}"/>
              </a:ext>
            </a:extLst>
          </p:cNvPr>
          <p:cNvSpPr txBox="1"/>
          <p:nvPr/>
        </p:nvSpPr>
        <p:spPr>
          <a:xfrm>
            <a:off x="10988040" y="6381483"/>
            <a:ext cx="240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namanb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183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E1BA-EE44-993B-0976-C1B0206D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645"/>
            <a:ext cx="10515600" cy="1325563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E8335-1DDC-1166-3657-CEEE051896EA}"/>
              </a:ext>
            </a:extLst>
          </p:cNvPr>
          <p:cNvSpPr txBox="1"/>
          <p:nvPr/>
        </p:nvSpPr>
        <p:spPr>
          <a:xfrm>
            <a:off x="10839242" y="6354078"/>
            <a:ext cx="1836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namanb</a:t>
            </a:r>
            <a:endParaRPr lang="en-US" sz="1600" dirty="0"/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22C7E6F-06E9-13CD-8C64-76B30DA81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83" y="0"/>
            <a:ext cx="5159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8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E809-57C8-DCFE-DDF9-150C9FDC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Analyzing Product Categories and Sub-Categories by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BC8D2-FB67-9D7F-C29C-BB0F6690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711" y="1825625"/>
            <a:ext cx="628408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Masculine and Feminine category clothes had almost same revenue, while Children have lower revenue.</a:t>
            </a:r>
          </a:p>
          <a:p>
            <a:endParaRPr lang="en-US" dirty="0"/>
          </a:p>
          <a:p>
            <a:r>
              <a:rPr lang="en-US" dirty="0"/>
              <a:t>Children revenue is approx. 20% of Feminine clothing revenue.</a:t>
            </a:r>
          </a:p>
          <a:p>
            <a:endParaRPr lang="en-US" dirty="0"/>
          </a:p>
          <a:p>
            <a:r>
              <a:rPr lang="en-US" dirty="0"/>
              <a:t>Among subcategories, Masculine Suits and Blazer is most profitable for brand, generating 36% more revenue than second most profitable.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205E8-6BEB-6226-1708-9D5B2A95D133}"/>
              </a:ext>
            </a:extLst>
          </p:cNvPr>
          <p:cNvSpPr txBox="1"/>
          <p:nvPr/>
        </p:nvSpPr>
        <p:spPr>
          <a:xfrm>
            <a:off x="10839242" y="6354078"/>
            <a:ext cx="1836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namanb</a:t>
            </a:r>
            <a:endParaRPr lang="en-US" sz="16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9FDE196-9ACB-C800-635A-D892E739A0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950387"/>
              </p:ext>
            </p:extLst>
          </p:nvPr>
        </p:nvGraphicFramePr>
        <p:xfrm>
          <a:off x="370389" y="1362918"/>
          <a:ext cx="4386805" cy="2364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0255C15-DDDB-5A34-DA92-AB2DF07957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385915"/>
              </p:ext>
            </p:extLst>
          </p:nvPr>
        </p:nvGraphicFramePr>
        <p:xfrm>
          <a:off x="277791" y="37801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4295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9F10-31F0-F0A3-2839-6D4F45EB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926A3-AE03-0E00-756A-8DD80F9E4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986" y="1825625"/>
            <a:ext cx="6318813" cy="4351338"/>
          </a:xfrm>
        </p:spPr>
        <p:txBody>
          <a:bodyPr/>
          <a:lstStyle/>
          <a:p>
            <a:r>
              <a:rPr lang="en-US" dirty="0"/>
              <a:t>We have examined the discount strategy of store as well.</a:t>
            </a:r>
          </a:p>
          <a:p>
            <a:endParaRPr lang="en-US" dirty="0"/>
          </a:p>
          <a:p>
            <a:r>
              <a:rPr lang="en-US" dirty="0"/>
              <a:t>From the outlook, it looks like a misfire.</a:t>
            </a:r>
          </a:p>
          <a:p>
            <a:endParaRPr lang="en-US" dirty="0"/>
          </a:p>
          <a:p>
            <a:r>
              <a:rPr lang="en-US" dirty="0"/>
              <a:t>Discounted products make only 40</a:t>
            </a:r>
            <a:r>
              <a:rPr lang="en-US"/>
              <a:t>% of </a:t>
            </a:r>
            <a:r>
              <a:rPr lang="en-US" dirty="0"/>
              <a:t>the sale and generate 72% less profit than Non-Discounted products.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E45CA-170A-5B55-F316-4847354EAD25}"/>
              </a:ext>
            </a:extLst>
          </p:cNvPr>
          <p:cNvSpPr txBox="1"/>
          <p:nvPr/>
        </p:nvSpPr>
        <p:spPr>
          <a:xfrm>
            <a:off x="10839242" y="6354078"/>
            <a:ext cx="1836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namanb</a:t>
            </a:r>
            <a:endParaRPr lang="en-US" sz="16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580554F-432C-DBE0-764B-C38654B95F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085511"/>
              </p:ext>
            </p:extLst>
          </p:nvPr>
        </p:nvGraphicFramePr>
        <p:xfrm>
          <a:off x="231011" y="1825625"/>
          <a:ext cx="4699804" cy="372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526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4520-656C-FBEE-199B-CEC639755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CE1B8-007B-6A60-FEBC-38D05D75B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194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Improving Customer Engagement and Product Demand in Fashion Retail Store</vt:lpstr>
      <vt:lpstr>Business Idea</vt:lpstr>
      <vt:lpstr>ERD</vt:lpstr>
      <vt:lpstr>Analyzing Product Categories and Sub-Categories by Profit</vt:lpstr>
      <vt:lpstr>Discount Strategy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Bhargava, Naman</dc:creator>
  <cp:lastModifiedBy>Bhargava, Naman</cp:lastModifiedBy>
  <cp:revision>8</cp:revision>
  <dcterms:created xsi:type="dcterms:W3CDTF">2025-04-20T05:00:07Z</dcterms:created>
  <dcterms:modified xsi:type="dcterms:W3CDTF">2025-04-21T05:32:41Z</dcterms:modified>
</cp:coreProperties>
</file>