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81" r:id="rId8"/>
    <p:sldId id="261" r:id="rId9"/>
    <p:sldId id="262" r:id="rId10"/>
    <p:sldId id="279" r:id="rId11"/>
    <p:sldId id="263" r:id="rId12"/>
    <p:sldId id="264" r:id="rId13"/>
    <p:sldId id="280" r:id="rId14"/>
    <p:sldId id="267" r:id="rId15"/>
    <p:sldId id="268" r:id="rId16"/>
    <p:sldId id="269" r:id="rId17"/>
    <p:sldId id="277" r:id="rId18"/>
    <p:sldId id="271" r:id="rId19"/>
    <p:sldId id="278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130812-6259-4DA0-9E37-EE8BE78F8DDD}">
          <p14:sldIdLst>
            <p14:sldId id="265"/>
            <p14:sldId id="256"/>
            <p14:sldId id="257"/>
            <p14:sldId id="258"/>
            <p14:sldId id="259"/>
            <p14:sldId id="260"/>
            <p14:sldId id="281"/>
            <p14:sldId id="261"/>
            <p14:sldId id="262"/>
            <p14:sldId id="279"/>
            <p14:sldId id="263"/>
            <p14:sldId id="264"/>
            <p14:sldId id="280"/>
            <p14:sldId id="267"/>
            <p14:sldId id="268"/>
            <p14:sldId id="269"/>
            <p14:sldId id="277"/>
            <p14:sldId id="271"/>
            <p14:sldId id="278"/>
            <p14:sldId id="272"/>
            <p14:sldId id="273"/>
            <p14:sldId id="274"/>
          </p14:sldIdLst>
        </p14:section>
      </p14:section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86B3D65-8139-1CD2-A5B8-B5803CFDE227}" name="harshit garg" initials="hg" userId="S::harshit.garg@thinkandlearn.onmicrosoft.com::15451ddf-f745-48c8-bd9e-7e99a94e3b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C8C-73EC-0998-1613-29DB66121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53218-F4C3-4333-990B-24480329A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DEF2-D6A3-2E4C-6502-A1AB0984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17C-E1F2-4543-97AB-6D42213CDAF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B261C-C2C7-5E7F-51A3-0ED653BE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5C03-A421-2586-400A-AFE1CAB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73F5-4F94-4530-B4DA-931F8899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7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FB74-91A0-D575-1C70-F8D5B44B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7448D-C39A-AC03-D53F-5A4B3C89E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0A18-E76A-E317-A72E-20ED9522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17C-E1F2-4543-97AB-6D42213CDAF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A4EC1-A600-D6D0-814D-6290E0F1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383E-2718-06A8-8E6D-E823E6BF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73F5-4F94-4530-B4DA-931F8899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2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51BF2-490C-86F4-2EC5-3AB8166F9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33040-300E-215B-AE6E-683B77B98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7BA49-0E0B-A9C7-9069-08AA33B6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17C-E1F2-4543-97AB-6D42213CDAF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34B1-0AFB-1399-9724-EB3DC704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6A737-D83F-583E-D45F-0CD4262B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73F5-4F94-4530-B4DA-931F8899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5EED-527C-2FA0-5757-5BA931C1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1E30-86F4-CF74-F520-9F483466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4FDC-51E2-61DA-2E13-53B14BC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17C-E1F2-4543-97AB-6D42213CDAF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BF92-8808-FE96-C658-B6F9E8BB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D05A-46DA-45AC-5B1F-32D5B67D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73F5-4F94-4530-B4DA-931F8899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4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3685-855A-D8EC-D30B-4D22E669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86460-FABF-74E4-D309-5ECEA6B4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4077-1BB8-A667-E944-CD9D69FD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17C-E1F2-4543-97AB-6D42213CDAF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DC96-C962-EFB1-C39D-6A593530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F5C67-EA2C-BA2D-27B2-8A0EE342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73F5-4F94-4530-B4DA-931F8899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2286-4C7B-B9F0-16A2-2016B92D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926A-B66B-DFF3-9461-B8CE0FF11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0C039-5168-C844-4213-D8B0F3909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7B381-8F04-D8C5-207B-8C4C3586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17C-E1F2-4543-97AB-6D42213CDAF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4D85D-2362-9AAC-68C2-21691094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66B9A-347A-A60B-556D-D8369BA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73F5-4F94-4530-B4DA-931F8899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CBEA-A6B7-A18F-D72D-41251173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D6EE-6536-BD4E-1DC6-47658CDA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CF7DA-9096-3854-0156-4E4F83F27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0CAE3-4C60-3AC7-5A77-AF4FB876A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0EDB8-16C1-C130-0012-21878830A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BBDBC-4F2E-4CAA-392E-793C3941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17C-E1F2-4543-97AB-6D42213CDAF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4824B-4CD0-7379-CE50-D48D1860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AEEA0-B39C-7631-9036-88D09926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73F5-4F94-4530-B4DA-931F8899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6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02F2-C082-A645-48F1-68518569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BA260-6D67-8910-06F7-E52DEDD3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17C-E1F2-4543-97AB-6D42213CDAF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88129-2BDC-C7AA-A7A6-3B896928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DF516-C140-9D55-4F2E-CBA58B0D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73F5-4F94-4530-B4DA-931F8899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2A068-31DA-EE38-6B47-D3B1E2D8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17C-E1F2-4543-97AB-6D42213CDAF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50903-6D93-134D-8EC0-1931B0EE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22E1D-79A1-94D9-0295-C5C585C8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73F5-4F94-4530-B4DA-931F8899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93EC-8D7C-EFE0-BCE6-ED5CE0E6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7F36-3111-3BEA-5E53-31827024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A7CFB-4A34-A6C0-FD9E-678BEC104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A2BD-2DF9-E814-4386-8C1FD3FA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17C-E1F2-4543-97AB-6D42213CDAF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5621F-A6C0-92EA-8BD2-240D03FF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CA03-7DC1-6F1F-C4D4-04EB6E7B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73F5-4F94-4530-B4DA-931F8899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F458-0759-36CF-DF2C-F53D1239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49AE0-70E7-F01D-8F05-8610B0549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C5249-9BC9-9A20-7FB1-2C14A6EC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4763-EE56-43DD-F4BF-9E0FACBE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17C-E1F2-4543-97AB-6D42213CDAF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32C6-DD7B-982E-D689-2FE601A3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911E4-AD47-3B91-867E-8F441E85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73F5-4F94-4530-B4DA-931F8899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45A03-9481-DB53-EDA2-978793B3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57C6E-401B-A95B-A76A-B0CCB6D7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E884-D812-CB50-06E8-4118ECEB5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A17C-E1F2-4543-97AB-6D42213CDAF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FA91-2A83-9FA3-9AB0-919F8247C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B54E-CBC2-8C8E-20C0-1B7C5AD01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573F5-4F94-4530-B4DA-931F8899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FAC0-8F22-22FD-DB9C-580CB40F7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Business Case: Target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8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7EC7A9-6551-5326-B266-5DC3714F5A49}"/>
              </a:ext>
            </a:extLst>
          </p:cNvPr>
          <p:cNvSpPr txBox="1"/>
          <p:nvPr/>
        </p:nvSpPr>
        <p:spPr>
          <a:xfrm>
            <a:off x="753939" y="536220"/>
            <a:ext cx="10429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3.Evolution of E-commerce orders in the Brazil region:</a:t>
            </a:r>
            <a:endParaRPr lang="en-US" b="0" i="0" dirty="0">
              <a:solidFill>
                <a:srgbClr val="515151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Get the month on month no. of orders placed in each state.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3166F-7572-8139-EF15-7248F25A2BE1}"/>
              </a:ext>
            </a:extLst>
          </p:cNvPr>
          <p:cNvSpPr txBox="1"/>
          <p:nvPr/>
        </p:nvSpPr>
        <p:spPr>
          <a:xfrm>
            <a:off x="628650" y="1578890"/>
            <a:ext cx="60974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Order_count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 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SQLBusinessCase.customers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Left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C292FB-CD77-7DB9-5A56-1F9D275B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677" y="1295728"/>
            <a:ext cx="4638171" cy="5011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69754D-F6F4-8741-0506-E730F2C2C1FE}"/>
              </a:ext>
            </a:extLst>
          </p:cNvPr>
          <p:cNvSpPr txBox="1"/>
          <p:nvPr/>
        </p:nvSpPr>
        <p:spPr>
          <a:xfrm>
            <a:off x="628650" y="3916861"/>
            <a:ext cx="459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Analysis – Based on the aggregation firstly done on month then on state</a:t>
            </a:r>
          </a:p>
        </p:txBody>
      </p:sp>
    </p:spTree>
    <p:extLst>
      <p:ext uri="{BB962C8B-B14F-4D97-AF65-F5344CB8AC3E}">
        <p14:creationId xmlns:p14="http://schemas.microsoft.com/office/powerpoint/2010/main" val="47796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7029EA-1122-C061-59AE-87FD3759AC20}"/>
              </a:ext>
            </a:extLst>
          </p:cNvPr>
          <p:cNvSpPr txBox="1"/>
          <p:nvPr/>
        </p:nvSpPr>
        <p:spPr>
          <a:xfrm>
            <a:off x="551717" y="687950"/>
            <a:ext cx="7880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>
              <a:buFont typeface="+mj-lt"/>
              <a:buAutoNum type="arabicPeriod" startAt="2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How are the customers distributed across all the states?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460C0-AB80-CF59-57BC-EBB932707EBB}"/>
              </a:ext>
            </a:extLst>
          </p:cNvPr>
          <p:cNvSpPr txBox="1"/>
          <p:nvPr/>
        </p:nvSpPr>
        <p:spPr>
          <a:xfrm>
            <a:off x="1184764" y="1653346"/>
            <a:ext cx="60974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(*)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no_of_customers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SQLBusinessCase.customers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no_of_customers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55D4CF-5B18-AF68-73D3-67FE126D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228" y="1011115"/>
            <a:ext cx="3863675" cy="48543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141497-29FE-CDE5-07BD-74BA1E034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66" y="3195520"/>
            <a:ext cx="4616342" cy="2974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928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6DCC73-6DD2-32C8-EAB9-BDB98C25B053}"/>
              </a:ext>
            </a:extLst>
          </p:cNvPr>
          <p:cNvSpPr txBox="1"/>
          <p:nvPr/>
        </p:nvSpPr>
        <p:spPr>
          <a:xfrm>
            <a:off x="525341" y="461364"/>
            <a:ext cx="106496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4. Impact on Economy: Analyze the money movement by e-commerce by looking at order prices, freight and others.</a:t>
            </a:r>
            <a:endParaRPr lang="en-US" sz="1400" b="0" i="0" dirty="0">
              <a:solidFill>
                <a:srgbClr val="515151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Get the % increase in the cost of orders from year 2017 to 2018 (include months between Jan to Aug only).</a:t>
            </a:r>
            <a:br>
              <a:rPr lang="en-US" sz="1400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</a:br>
            <a:r>
              <a:rPr lang="en-US" sz="1400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You can use the "</a:t>
            </a:r>
            <a:r>
              <a:rPr lang="en-US" sz="1400" b="0" i="0" dirty="0" err="1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payment_value</a:t>
            </a:r>
            <a:r>
              <a:rPr lang="en-US" sz="1400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" column in the payments table to get the cost of orders.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EF1274-A510-2E86-B1F4-4A41EEB9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15" y="3640269"/>
            <a:ext cx="4517728" cy="1346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E3DC6F-B26A-0D83-0CB7-34FC234504CA}"/>
              </a:ext>
            </a:extLst>
          </p:cNvPr>
          <p:cNvSpPr txBox="1"/>
          <p:nvPr/>
        </p:nvSpPr>
        <p:spPr>
          <a:xfrm>
            <a:off x="525341" y="1443676"/>
            <a:ext cx="9497105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x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total_payment_2018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total_payment_2017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x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total_payment_2018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total_payment_2017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)/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total_payment_2017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)*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100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percentage_change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b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payment_value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total_payment_2018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row_number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over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payment_value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id1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SQLBusinessCase.payments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inner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order_id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 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2017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2018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and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between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and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8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desc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LIMIT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x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b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b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payment_value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total_payment_2017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ROW_Number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over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payment_value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id2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SQLBusinessCase.payments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inner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order_id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 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2017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2018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and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between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and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8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desc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LIMIT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offset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x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id1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!=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id2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b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457352-D3C0-730E-716C-4C98DFF81449}"/>
              </a:ext>
            </a:extLst>
          </p:cNvPr>
          <p:cNvSpPr txBox="1"/>
          <p:nvPr/>
        </p:nvSpPr>
        <p:spPr>
          <a:xfrm>
            <a:off x="-87923" y="681675"/>
            <a:ext cx="869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>
              <a:buFont typeface="+mj-lt"/>
              <a:buAutoNum type="arabicPeriod" startAt="2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Calculate the Total &amp; Average value of order price for each state.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11FC0-1E7F-ED4C-00FB-292E0412B141}"/>
              </a:ext>
            </a:extLst>
          </p:cNvPr>
          <p:cNvSpPr txBox="1"/>
          <p:nvPr/>
        </p:nvSpPr>
        <p:spPr>
          <a:xfrm>
            <a:off x="635245" y="1439486"/>
            <a:ext cx="614142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ROUND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payment_value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3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Total_order_price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ROUND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AVG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payment_value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3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Average_order_price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SQLBusinessCase.customers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LEFT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LEFT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SQLBusinessCase.payments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order_id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EB495-8C17-4040-1442-00728C46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377" y="1621867"/>
            <a:ext cx="4777707" cy="4249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501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F1AF55-AB28-6532-3012-99A22D4E5987}"/>
              </a:ext>
            </a:extLst>
          </p:cNvPr>
          <p:cNvSpPr txBox="1"/>
          <p:nvPr/>
        </p:nvSpPr>
        <p:spPr>
          <a:xfrm>
            <a:off x="490171" y="811043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>
              <a:buFont typeface="+mj-lt"/>
              <a:buAutoNum type="arabicPeriod" startAt="3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Calculate the Total &amp; Average value of order freight for each state.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F0597-198D-B684-E887-41A1E007F5B0}"/>
              </a:ext>
            </a:extLst>
          </p:cNvPr>
          <p:cNvSpPr txBox="1"/>
          <p:nvPr/>
        </p:nvSpPr>
        <p:spPr>
          <a:xfrm>
            <a:off x="806694" y="1676878"/>
            <a:ext cx="4802798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ROUND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freight_value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3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Total_freight_value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ROUND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AVG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freight_value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3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Average_freight_value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SQLBusinessCase.customers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LEFT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LEFT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SQLBusinessCase.order_items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order_id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D4DB2-3EFA-1E0F-4C44-A9493FCA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53" y="1156889"/>
            <a:ext cx="5689676" cy="5287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104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149A95-43AC-F484-8661-ABAB76FC9FF8}"/>
              </a:ext>
            </a:extLst>
          </p:cNvPr>
          <p:cNvSpPr txBox="1"/>
          <p:nvPr/>
        </p:nvSpPr>
        <p:spPr>
          <a:xfrm>
            <a:off x="457200" y="527538"/>
            <a:ext cx="10322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5. Analysis based on sales, freight and delivery time.</a:t>
            </a:r>
            <a:endParaRPr lang="en-US" sz="1400" b="0" i="0" dirty="0">
              <a:solidFill>
                <a:srgbClr val="515151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Find the no. of days taken to deliver each order from the order’s purchase date as delivery time.</a:t>
            </a:r>
            <a:br>
              <a:rPr lang="en-US" sz="1400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</a:br>
            <a:r>
              <a:rPr lang="en-US" sz="1400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Also, calculate the difference (in days) between the estimated &amp; actual delivery date of an order.</a:t>
            </a:r>
            <a:br>
              <a:rPr lang="en-US" sz="1400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</a:br>
            <a:r>
              <a:rPr lang="en-US" sz="1400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Do this in a single query.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94B7E-A1FD-9F40-F800-70BB84862DA4}"/>
              </a:ext>
            </a:extLst>
          </p:cNvPr>
          <p:cNvSpPr txBox="1"/>
          <p:nvPr/>
        </p:nvSpPr>
        <p:spPr>
          <a:xfrm>
            <a:off x="807972" y="1650502"/>
            <a:ext cx="937479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order_delivered_customer_date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order_estimated_delivery_date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date_diff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order_delivered_customer_date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DAY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delivery_time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date_diff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order_estimated_delivery_date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order_delivered_customer_date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DAY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diff_estimated_delivery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order_delivered_customer_date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not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null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and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order_status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"delivered"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CFAF6-F6AD-2DB2-C8C2-94347107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91" y="2758078"/>
            <a:ext cx="7156760" cy="3966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713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ED442-794C-D8E1-E7B4-FB5B3088BC65}"/>
              </a:ext>
            </a:extLst>
          </p:cNvPr>
          <p:cNvSpPr txBox="1"/>
          <p:nvPr/>
        </p:nvSpPr>
        <p:spPr>
          <a:xfrm>
            <a:off x="384664" y="424015"/>
            <a:ext cx="8073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>
              <a:buFont typeface="+mj-lt"/>
              <a:buAutoNum type="arabicPeriod" startAt="2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Find out the top 5 states with the highest &amp; lowest average freight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AC12B-ABCD-0C4D-7CAC-6A263188C4AE}"/>
              </a:ext>
            </a:extLst>
          </p:cNvPr>
          <p:cNvSpPr txBox="1"/>
          <p:nvPr/>
        </p:nvSpPr>
        <p:spPr>
          <a:xfrm>
            <a:off x="606669" y="1080686"/>
            <a:ext cx="8563708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WITH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Lowest_state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ROUND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AVG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freight_value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3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Lowest_freight_value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ROW_NUMBER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over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ROUND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AVG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freight_value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3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id1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SQLBusinessCase.customers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LEFT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LEFT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SQLBusinessCase.order_items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order_id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LIMIT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5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b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Highest_state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ROUND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AVG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freight_value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3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Highest_freight_value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ROW_NUMBER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over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ROUND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AVG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freight_value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3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desc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id2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SQLBusinessCase.customers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LEFT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LEFT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SQLBusinessCase.order_items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order_id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LIMIT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5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Lowest_state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Lowest_freight_value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Highest_state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Highest_freight_value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INNER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id1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id2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5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3413F3-7FC3-1F76-C63E-F9DA773E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08" y="75820"/>
            <a:ext cx="7766785" cy="6762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75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ED442-794C-D8E1-E7B4-FB5B3088BC65}"/>
              </a:ext>
            </a:extLst>
          </p:cNvPr>
          <p:cNvSpPr txBox="1"/>
          <p:nvPr/>
        </p:nvSpPr>
        <p:spPr>
          <a:xfrm>
            <a:off x="384664" y="424015"/>
            <a:ext cx="8231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>
              <a:buFont typeface="+mj-lt"/>
              <a:buAutoNum type="arabicPeriod" startAt="3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Find out the top 5 states with the highest &amp; lowest average delivery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84D15-B151-01DC-F2D8-1730B2F34FA9}"/>
              </a:ext>
            </a:extLst>
          </p:cNvPr>
          <p:cNvSpPr txBox="1"/>
          <p:nvPr/>
        </p:nvSpPr>
        <p:spPr>
          <a:xfrm>
            <a:off x="1439740" y="1097592"/>
            <a:ext cx="9031898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WITH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Low_state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AVG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delivery_time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Low_AVG_del_time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ROW_NUMBER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over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AVG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delivery_time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id1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SQLBusinessCase.customers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RIGHT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</a:t>
            </a:r>
            <a:r>
              <a:rPr lang="en-US" sz="1100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date_diff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order_delivered_customer_date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DAY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delivery_time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order_delivered_customer_date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not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null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and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order_status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"delivered"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customer_id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LIMIT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5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AVG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delivery_time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High_AVG_del_time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ROW_NUMBER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over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AVG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delivery_time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desc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id2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SQLBusinessCase.customers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RIGHT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</a:t>
            </a:r>
            <a:r>
              <a:rPr lang="en-US" sz="1100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date_diff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order_delivered_customer_date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DAY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delivery_time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order_delivered_customer_date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not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null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and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order_status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"delivered"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customer_id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LIMIT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5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Low_state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Low_AVG_del_time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High_AVG_del_time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INNER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id1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id2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2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7078FD-A0C7-3A3F-E159-A3A8D8E3C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40"/>
          <a:stretch/>
        </p:blipFill>
        <p:spPr>
          <a:xfrm>
            <a:off x="1706885" y="26378"/>
            <a:ext cx="8802853" cy="67964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780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63C7C6-1792-0F2E-45C5-D410BFDE9887}"/>
              </a:ext>
            </a:extLst>
          </p:cNvPr>
          <p:cNvSpPr txBox="1"/>
          <p:nvPr/>
        </p:nvSpPr>
        <p:spPr>
          <a:xfrm>
            <a:off x="562707" y="741697"/>
            <a:ext cx="95572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515151"/>
                </a:solidFill>
                <a:effectLst/>
                <a:latin typeface="Source Sans Pro" panose="020F0502020204030204" pitchFamily="34" charset="0"/>
              </a:rPr>
              <a:t>Import the dataset and do usual exploratory analysis steps like checking the structure &amp; characteristics of the dataset:</a:t>
            </a:r>
            <a:endParaRPr lang="en-US" b="0" i="0" dirty="0">
              <a:solidFill>
                <a:srgbClr val="515151"/>
              </a:solidFill>
              <a:effectLst/>
              <a:latin typeface="Source Sans Pro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515151"/>
              </a:solidFill>
              <a:effectLst/>
              <a:latin typeface="Source Sans Pro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F0502020204030204" pitchFamily="34" charset="0"/>
              </a:rPr>
              <a:t>Data type of all columns in the "customers" table.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515151"/>
              </a:solidFill>
              <a:effectLst/>
              <a:latin typeface="Source Sans Pro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solidFill>
                <a:srgbClr val="515151"/>
              </a:solidFill>
              <a:latin typeface="Source Sans Pro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515151"/>
              </a:solidFill>
              <a:effectLst/>
              <a:latin typeface="Source Sans Pro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solidFill>
                <a:srgbClr val="515151"/>
              </a:solidFill>
              <a:latin typeface="Source Sans Pro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515151"/>
              </a:solidFill>
              <a:effectLst/>
              <a:latin typeface="Source Sans Pro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solidFill>
                <a:srgbClr val="515151"/>
              </a:solidFill>
              <a:latin typeface="Source Sans Pro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i="0" dirty="0">
              <a:solidFill>
                <a:srgbClr val="515151"/>
              </a:solidFill>
              <a:effectLst/>
              <a:latin typeface="Source Sans Pro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solidFill>
                <a:srgbClr val="515151"/>
              </a:solidFill>
              <a:latin typeface="Source Sans Pro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515151"/>
              </a:solidFill>
              <a:effectLst/>
              <a:latin typeface="Source Sans Pro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solidFill>
                <a:srgbClr val="515151"/>
              </a:solidFill>
              <a:latin typeface="Source Sans Pro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515151"/>
              </a:solidFill>
              <a:effectLst/>
              <a:latin typeface="Source Sans Pro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A4285-48BF-7F89-A483-D4D735543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64" y="2214799"/>
            <a:ext cx="8405252" cy="2774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5656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ED442-794C-D8E1-E7B4-FB5B3088BC65}"/>
              </a:ext>
            </a:extLst>
          </p:cNvPr>
          <p:cNvSpPr txBox="1"/>
          <p:nvPr/>
        </p:nvSpPr>
        <p:spPr>
          <a:xfrm>
            <a:off x="384663" y="424015"/>
            <a:ext cx="113706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>
              <a:buFont typeface="+mj-lt"/>
              <a:buAutoNum type="arabicPeriod" startAt="4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Find out the top 5 states where the order delivery is really fast as compared to the estimated date of delivery.</a:t>
            </a:r>
            <a:b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You can use the difference between the averages of actual &amp; estimated delivery date to figure out how fast the delivery was for each state.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FCA77-EDF7-BFD8-5218-123FC7C3D72D}"/>
              </a:ext>
            </a:extLst>
          </p:cNvPr>
          <p:cNvSpPr txBox="1"/>
          <p:nvPr/>
        </p:nvSpPr>
        <p:spPr>
          <a:xfrm>
            <a:off x="1140802" y="1474619"/>
            <a:ext cx="6097464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AVG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date_diff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order_estimated_delivery_date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order_delivered_customer_date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DAY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diff_estimated_delivery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Left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SQLBusinessCase.customers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customer_id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order_delivered_customer_date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not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null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and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order_status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"delivered"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diff_estimated_delivery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desc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LIMIT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5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ED1BA3-AFAA-7337-D40D-31CC8E45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53" y="3353352"/>
            <a:ext cx="6060006" cy="3150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590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4697EF-BDB2-01F3-B519-9CDDD03AAABB}"/>
              </a:ext>
            </a:extLst>
          </p:cNvPr>
          <p:cNvSpPr txBox="1"/>
          <p:nvPr/>
        </p:nvSpPr>
        <p:spPr>
          <a:xfrm>
            <a:off x="701187" y="571390"/>
            <a:ext cx="10702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6. Analysis based on the payments:</a:t>
            </a:r>
            <a:endParaRPr lang="en-US" b="0" i="0" dirty="0">
              <a:solidFill>
                <a:srgbClr val="515151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Find the month on month no. of orders placed using different payment types.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1A0280-6DEE-8BAD-2135-25B3DB69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423" y="2658621"/>
            <a:ext cx="5367770" cy="3976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A2F52D-E5D1-AA3C-D237-93416CE30927}"/>
              </a:ext>
            </a:extLst>
          </p:cNvPr>
          <p:cNvSpPr txBox="1"/>
          <p:nvPr/>
        </p:nvSpPr>
        <p:spPr>
          <a:xfrm>
            <a:off x="1202347" y="1712048"/>
            <a:ext cx="94099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payment_type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payment_type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ORDE_Count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FULL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OUTER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SQLBusinessCase.payments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payment_type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HAVING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payment_type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is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not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null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payment_type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4249824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1E416C-68C3-FEAD-7915-D17ED94E77E3}"/>
              </a:ext>
            </a:extLst>
          </p:cNvPr>
          <p:cNvSpPr txBox="1"/>
          <p:nvPr/>
        </p:nvSpPr>
        <p:spPr>
          <a:xfrm>
            <a:off x="367077" y="643989"/>
            <a:ext cx="102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>
              <a:buFont typeface="+mj-lt"/>
              <a:buAutoNum type="arabicPeriod" startAt="2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Find the no. of orders placed on the basis of the payment installments that have been paid.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69CC6-66BA-5FF9-A2EC-D913C44C3F58}"/>
              </a:ext>
            </a:extLst>
          </p:cNvPr>
          <p:cNvSpPr txBox="1"/>
          <p:nvPr/>
        </p:nvSpPr>
        <p:spPr>
          <a:xfrm>
            <a:off x="1088049" y="1492322"/>
            <a:ext cx="677227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payment_installments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(*)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ordercount_by_payment_installments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SQLBusinessCase.payments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order_id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order_id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payment_value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!=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0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payment_installments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ordercount_by_payment_installments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AA36C5-2A23-C4D6-4F4E-4668C4B3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25" y="1911314"/>
            <a:ext cx="5042665" cy="4354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84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8D610B-6466-C275-35C1-D78162FCCB42}"/>
              </a:ext>
            </a:extLst>
          </p:cNvPr>
          <p:cNvSpPr txBox="1"/>
          <p:nvPr/>
        </p:nvSpPr>
        <p:spPr>
          <a:xfrm>
            <a:off x="384663" y="868151"/>
            <a:ext cx="9418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>
              <a:buFont typeface="+mj-lt"/>
              <a:buAutoNum type="arabicPeriod" startAt="2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F0502020204030204" pitchFamily="34" charset="0"/>
              </a:rPr>
              <a:t>Get the time range between which the orders were placed.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A7D78-51E1-C11A-8170-90E9FF92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62" y="2852958"/>
            <a:ext cx="6850474" cy="3412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90010-71EC-3FA5-F569-C4D211589737}"/>
              </a:ext>
            </a:extLst>
          </p:cNvPr>
          <p:cNvSpPr txBox="1"/>
          <p:nvPr/>
        </p:nvSpPr>
        <p:spPr>
          <a:xfrm>
            <a:off x="1186962" y="1575685"/>
            <a:ext cx="656785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min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)))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start_date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time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min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)))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start_purchase_time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max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)))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end_date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time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max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)))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end_purchase_time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b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`business-case-study-391612.SQLBusinessCase.orders`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0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6DCF15-48D4-AD94-5A6C-E9E9F8858449}"/>
              </a:ext>
            </a:extLst>
          </p:cNvPr>
          <p:cNvSpPr txBox="1"/>
          <p:nvPr/>
        </p:nvSpPr>
        <p:spPr>
          <a:xfrm>
            <a:off x="270363" y="714328"/>
            <a:ext cx="8970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>
              <a:buFont typeface="+mj-lt"/>
              <a:buAutoNum type="arabicPeriod" startAt="3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F0502020204030204" pitchFamily="34" charset="0"/>
              </a:rPr>
              <a:t>Count the Cities &amp; States of customers who ordered during the given period.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E9583-C893-208B-DEB4-D122D59ADBCB}"/>
              </a:ext>
            </a:extLst>
          </p:cNvPr>
          <p:cNvSpPr txBox="1"/>
          <p:nvPr/>
        </p:nvSpPr>
        <p:spPr>
          <a:xfrm>
            <a:off x="1122635" y="1345109"/>
            <a:ext cx="6097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distinct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state_count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distinct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customer_city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city_count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SQLBusinessCase.customers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925622-058D-A459-3CC6-BDA7641C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35" y="2471101"/>
            <a:ext cx="4198984" cy="2865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506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A921D1-9E96-4B7B-155F-928A094912F2}"/>
              </a:ext>
            </a:extLst>
          </p:cNvPr>
          <p:cNvSpPr txBox="1"/>
          <p:nvPr/>
        </p:nvSpPr>
        <p:spPr>
          <a:xfrm>
            <a:off x="707818" y="439617"/>
            <a:ext cx="8240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2.In-depth Exploration:</a:t>
            </a:r>
            <a:b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</a:br>
            <a:endParaRPr lang="en-US" b="0" i="0" dirty="0">
              <a:solidFill>
                <a:srgbClr val="515151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Is there a growing trend in the no. of orders placed over the past years?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D7312-387A-C374-3988-BFD949F238A6}"/>
              </a:ext>
            </a:extLst>
          </p:cNvPr>
          <p:cNvSpPr txBox="1"/>
          <p:nvPr/>
        </p:nvSpPr>
        <p:spPr>
          <a:xfrm>
            <a:off x="1268328" y="1664986"/>
            <a:ext cx="609746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(*)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order_count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A83D6D-DAA0-E14D-BBAF-051F5D69E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18" y="2854181"/>
            <a:ext cx="4355623" cy="3146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2519A0-7E8C-2F7F-46C5-2CA2972829D6}"/>
              </a:ext>
            </a:extLst>
          </p:cNvPr>
          <p:cNvSpPr txBox="1"/>
          <p:nvPr/>
        </p:nvSpPr>
        <p:spPr>
          <a:xfrm>
            <a:off x="6519551" y="4861951"/>
            <a:ext cx="4598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ANALYSIS – Yes there is a growing trend in the numbers of orders being places over the given years</a:t>
            </a:r>
          </a:p>
          <a:p>
            <a:r>
              <a:rPr lang="en-US" sz="1600" b="1" dirty="0"/>
              <a:t>SATE – SP was the most active contributor to the no. of orders being placed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AA8620-275F-91B6-CEF5-12C6AB93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51" y="1744116"/>
            <a:ext cx="5086311" cy="2977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736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AE7704-9C42-A215-DCB6-67BEFF4EB04D}"/>
              </a:ext>
            </a:extLst>
          </p:cNvPr>
          <p:cNvSpPr txBox="1"/>
          <p:nvPr/>
        </p:nvSpPr>
        <p:spPr>
          <a:xfrm>
            <a:off x="481378" y="659038"/>
            <a:ext cx="1054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>
              <a:buFont typeface="+mj-lt"/>
              <a:buAutoNum type="arabicPeriod" startAt="2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Can we see some kind of monthly seasonality in terms of the no. of orders being placed?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D0E02-3263-93B9-964C-4B6550F07D76}"/>
              </a:ext>
            </a:extLst>
          </p:cNvPr>
          <p:cNvSpPr txBox="1"/>
          <p:nvPr/>
        </p:nvSpPr>
        <p:spPr>
          <a:xfrm>
            <a:off x="1334233" y="1325186"/>
            <a:ext cx="490537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order_count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Year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b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AF11A-11F2-9FA3-87AF-51947970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092" y="1213009"/>
            <a:ext cx="4778154" cy="5199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32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F2D8C-32A2-3419-4DE3-117BEB519E3E}"/>
              </a:ext>
            </a:extLst>
          </p:cNvPr>
          <p:cNvSpPr txBox="1"/>
          <p:nvPr/>
        </p:nvSpPr>
        <p:spPr>
          <a:xfrm>
            <a:off x="614205" y="4629584"/>
            <a:ext cx="4598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ANALYSIS – In the year 2017 the </a:t>
            </a:r>
            <a:r>
              <a:rPr lang="en-US" sz="1600" b="1" dirty="0" err="1"/>
              <a:t>order_count</a:t>
            </a:r>
            <a:r>
              <a:rPr lang="en-US" sz="1600" b="1" dirty="0"/>
              <a:t> in November were on BOOM!!!! Which was continued till MAY 2018 and got dropped from 2018  August onwards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C5A73-BBB0-4E03-8C25-6B2615088894}"/>
              </a:ext>
            </a:extLst>
          </p:cNvPr>
          <p:cNvSpPr txBox="1"/>
          <p:nvPr/>
        </p:nvSpPr>
        <p:spPr>
          <a:xfrm>
            <a:off x="597122" y="5706802"/>
            <a:ext cx="459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Recommendation – we can introduce new products in the market during this time with a nice discount to increase the overall 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AF11A-11F2-9FA3-87AF-51947970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092" y="1213009"/>
            <a:ext cx="4778154" cy="5199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AD5BC1-585E-4628-05FB-DB4293F3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5" y="188720"/>
            <a:ext cx="6454810" cy="4440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071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D6140-0CE8-8258-842D-91937100F385}"/>
              </a:ext>
            </a:extLst>
          </p:cNvPr>
          <p:cNvSpPr txBox="1"/>
          <p:nvPr/>
        </p:nvSpPr>
        <p:spPr>
          <a:xfrm>
            <a:off x="413240" y="391106"/>
            <a:ext cx="105243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>
              <a:buFont typeface="+mj-lt"/>
              <a:buAutoNum type="arabicPeriod" startAt="3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During what time of the day, do the Brazilian customers mostly place their orders? (Dawn, Morning, Afternoon or Night)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0-6 </a:t>
            </a:r>
            <a:r>
              <a:rPr lang="en-US" b="0" i="0" dirty="0" err="1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hrs</a:t>
            </a: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 : Dawn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7-12 </a:t>
            </a:r>
            <a:r>
              <a:rPr lang="en-US" b="0" i="0" dirty="0" err="1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hrs</a:t>
            </a: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 : Mornings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13-18 </a:t>
            </a:r>
            <a:r>
              <a:rPr lang="en-US" b="0" i="0" dirty="0" err="1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hrs</a:t>
            </a: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 : Afternoon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19-23 </a:t>
            </a:r>
            <a:r>
              <a:rPr lang="en-US" b="0" i="0" dirty="0" err="1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hrs</a:t>
            </a: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 : Night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DD78F-FCF2-5BD2-AA6B-7DD638F56B91}"/>
              </a:ext>
            </a:extLst>
          </p:cNvPr>
          <p:cNvSpPr txBox="1"/>
          <p:nvPr/>
        </p:nvSpPr>
        <p:spPr>
          <a:xfrm>
            <a:off x="982541" y="2276933"/>
            <a:ext cx="60974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COUNTIF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purchase_Hour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between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0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and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6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Dawn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COUNTIF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purchase_Hour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between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7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and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12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Mornings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COUNTIF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purchase_Hour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between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13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and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18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Afternoon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COUNTIF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purchase_Hour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between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19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and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F4511E"/>
                </a:solidFill>
                <a:effectLst/>
                <a:latin typeface="Roboto Mono" panose="00000009000000000000" pitchFamily="49" charset="0"/>
              </a:rPr>
              <a:t>23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Night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hour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purchase_Hour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72ADA-9BFE-7732-ED3D-C682DCA5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985" y="1458681"/>
            <a:ext cx="4833392" cy="3083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9FBC82-AAC7-65D2-07D6-D4B4697DD915}"/>
              </a:ext>
            </a:extLst>
          </p:cNvPr>
          <p:cNvSpPr txBox="1"/>
          <p:nvPr/>
        </p:nvSpPr>
        <p:spPr>
          <a:xfrm>
            <a:off x="614205" y="4629584"/>
            <a:ext cx="519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ANALYSIS – Afternoons &gt; Night time &gt; Mornings &gt; Dawn are the time zones in which customers order most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0D75E-B44D-08C8-A4A2-B1FEC01823AB}"/>
              </a:ext>
            </a:extLst>
          </p:cNvPr>
          <p:cNvSpPr txBox="1"/>
          <p:nvPr/>
        </p:nvSpPr>
        <p:spPr>
          <a:xfrm>
            <a:off x="597122" y="5706802"/>
            <a:ext cx="459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Recommendation – The quantity of product or the </a:t>
            </a:r>
            <a:r>
              <a:rPr lang="en-US" sz="1600" b="1" dirty="0" err="1"/>
              <a:t>product_stock</a:t>
            </a:r>
            <a:r>
              <a:rPr lang="en-US" sz="1600" b="1" dirty="0"/>
              <a:t> must be available for the customers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74930-013E-C69B-5963-41BFB1366E23}"/>
              </a:ext>
            </a:extLst>
          </p:cNvPr>
          <p:cNvSpPr txBox="1"/>
          <p:nvPr/>
        </p:nvSpPr>
        <p:spPr>
          <a:xfrm>
            <a:off x="6526068" y="5241330"/>
            <a:ext cx="4598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Recommendation – moreover we can launch deals during this time to attract more customers and by taking data from the question, we can target the market at a particular month frame to BOOM!!! the sales</a:t>
            </a:r>
          </a:p>
        </p:txBody>
      </p:sp>
    </p:spTree>
    <p:extLst>
      <p:ext uri="{BB962C8B-B14F-4D97-AF65-F5344CB8AC3E}">
        <p14:creationId xmlns:p14="http://schemas.microsoft.com/office/powerpoint/2010/main" val="170840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7EC7A9-6551-5326-B266-5DC3714F5A49}"/>
              </a:ext>
            </a:extLst>
          </p:cNvPr>
          <p:cNvSpPr txBox="1"/>
          <p:nvPr/>
        </p:nvSpPr>
        <p:spPr>
          <a:xfrm>
            <a:off x="753939" y="536220"/>
            <a:ext cx="10429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3.Evolution of E-commerce orders in the Brazil region:</a:t>
            </a:r>
            <a:endParaRPr lang="en-US" b="0" i="0" dirty="0">
              <a:solidFill>
                <a:srgbClr val="515151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515151"/>
                </a:solidFill>
                <a:effectLst/>
                <a:latin typeface="Source Sans Pro" panose="020B0503030403020204" pitchFamily="34" charset="0"/>
              </a:rPr>
              <a:t>Get the month on month no. of orders placed in each state.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FCC44-F110-FB07-4830-46EAEEAC27D6}"/>
              </a:ext>
            </a:extLst>
          </p:cNvPr>
          <p:cNvSpPr txBox="1"/>
          <p:nvPr/>
        </p:nvSpPr>
        <p:spPr>
          <a:xfrm>
            <a:off x="940777" y="1643896"/>
            <a:ext cx="642058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Order_count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order_purchase_timestamp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 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SQLBusinessCase.customers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Left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join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SQLBusinessCase.orders</a:t>
            </a:r>
            <a:r>
              <a:rPr lang="en-US" sz="1100" b="0" dirty="0">
                <a:solidFill>
                  <a:srgbClr val="0D904F"/>
                </a:solidFill>
                <a:effectLst/>
                <a:latin typeface="Roboto Mono" panose="00000009000000000000" pitchFamily="49" charset="0"/>
              </a:rPr>
              <a:t>`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8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customer_id</a:t>
            </a:r>
            <a:r>
              <a:rPr lang="en-US" sz="1100" b="0" dirty="0"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group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customer_state</a:t>
            </a:r>
            <a: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en-US" sz="1100" b="0" dirty="0" err="1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month</a:t>
            </a: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  <a:p>
            <a:br>
              <a:rPr lang="en-US" sz="1100" b="0" dirty="0">
                <a:solidFill>
                  <a:srgbClr val="3A474E"/>
                </a:solidFill>
                <a:effectLst/>
                <a:latin typeface="Roboto Mono" panose="00000009000000000000" pitchFamily="49" charset="0"/>
              </a:rPr>
            </a:br>
            <a:endParaRPr lang="en-US" sz="1100" b="0" dirty="0">
              <a:solidFill>
                <a:srgbClr val="3A474E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828A2-FC3B-6B33-B398-BE676453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115" y="1317280"/>
            <a:ext cx="5275383" cy="4965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5F204B-6FCE-3CDE-3C2A-3E0D4757FEEA}"/>
              </a:ext>
            </a:extLst>
          </p:cNvPr>
          <p:cNvSpPr txBox="1"/>
          <p:nvPr/>
        </p:nvSpPr>
        <p:spPr>
          <a:xfrm>
            <a:off x="628650" y="3916861"/>
            <a:ext cx="4598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Analysis – Based on the aggregation firstly done on state then on month, as it is  giving clear idea about difference in </a:t>
            </a:r>
            <a:r>
              <a:rPr lang="en-US" sz="1600" b="1" dirty="0" err="1"/>
              <a:t>order_count</a:t>
            </a:r>
            <a:r>
              <a:rPr lang="en-US" sz="1600" b="1" dirty="0"/>
              <a:t> for each month,</a:t>
            </a:r>
          </a:p>
          <a:p>
            <a:r>
              <a:rPr lang="en-US" sz="1600" b="1" dirty="0"/>
              <a:t>We can figure out the state and the month range which contribute most in </a:t>
            </a:r>
            <a:r>
              <a:rPr lang="en-US" sz="1600" b="1" dirty="0" err="1"/>
              <a:t>order_count</a:t>
            </a:r>
            <a:r>
              <a:rPr lang="en-US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298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2824</Words>
  <Application>Microsoft Office PowerPoint</Application>
  <PresentationFormat>Widescreen</PresentationFormat>
  <Paragraphs>224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Roboto Mono</vt:lpstr>
      <vt:lpstr>Source Sans Pro</vt:lpstr>
      <vt:lpstr>Office Theme</vt:lpstr>
      <vt:lpstr>Business Case: Target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garg</dc:creator>
  <cp:lastModifiedBy>harshit garg</cp:lastModifiedBy>
  <cp:revision>20</cp:revision>
  <dcterms:created xsi:type="dcterms:W3CDTF">2023-07-02T15:05:28Z</dcterms:created>
  <dcterms:modified xsi:type="dcterms:W3CDTF">2023-07-04T18:21:20Z</dcterms:modified>
</cp:coreProperties>
</file>