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56" r:id="rId2"/>
  </p:sldIdLst>
  <p:sldSz cx="43891200" cy="21945600"/>
  <p:notesSz cx="9239250" cy="11982450"/>
  <p:embeddedFontLst>
    <p:embeddedFont>
      <p:font typeface="Quattrocento" panose="02020502030000000404" pitchFamily="18" charset="0"/>
      <p:regular r:id="rId5"/>
      <p:bold r:id="rId6"/>
    </p:embeddedFont>
    <p:embeddedFont>
      <p:font typeface="Quattrocento Sans" panose="020B0502050000020003" pitchFamily="34" charset="0"/>
      <p:regular r:id="rId7"/>
      <p:bold r:id="rId8"/>
      <p:italic r:id="rId9"/>
      <p:boldItalic r:id="rId10"/>
    </p:embeddedFont>
  </p:embeddedFontLst>
  <p:custDataLst>
    <p:tags r:id="rId11"/>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7392" userDrawn="1">
          <p15:clr>
            <a:srgbClr val="A4A3A4"/>
          </p15:clr>
        </p15:guide>
        <p15:guide id="2" pos="13488" userDrawn="1">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D05F"/>
    <a:srgbClr val="FEE198"/>
    <a:srgbClr val="FFFF66"/>
    <a:srgbClr val="000066"/>
    <a:srgbClr val="333399"/>
    <a:srgbClr val="003366"/>
    <a:srgbClr val="006699"/>
    <a:srgbClr val="663300"/>
    <a:srgbClr val="0066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654" autoAdjust="0"/>
  </p:normalViewPr>
  <p:slideViewPr>
    <p:cSldViewPr>
      <p:cViewPr varScale="1">
        <p:scale>
          <a:sx n="26" d="100"/>
          <a:sy n="26" d="100"/>
        </p:scale>
        <p:origin x="125" y="-293"/>
      </p:cViewPr>
      <p:guideLst>
        <p:guide orient="horz" pos="7392"/>
        <p:guide pos="13488"/>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3" d="100"/>
          <a:sy n="73" d="100"/>
        </p:scale>
        <p:origin x="3984" y="7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gs" Target="tags/tag1.xml"/><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68263" y="889000"/>
            <a:ext cx="908843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a:xfrm>
            <a:off x="68263" y="889000"/>
            <a:ext cx="9088437" cy="4545013"/>
          </a:xfrm>
        </p:spPr>
      </p:sp>
      <p:sp>
        <p:nvSpPr>
          <p:cNvPr id="3076" name="Rectangle 3"/>
          <p:cNvSpPr>
            <a:spLocks noGrp="1" noChangeArrowheads="1"/>
          </p:cNvSpPr>
          <p:nvPr>
            <p:ph type="body" idx="1"/>
          </p:nvPr>
        </p:nvSpPr>
        <p:spPr>
          <a:noFill/>
        </p:spPr>
        <p:txBody>
          <a:bodyPr/>
          <a:lstStyle>
            <a:defPPr>
              <a:defRPr kern="1200"/>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4" y="6817784"/>
            <a:ext cx="37306957" cy="4703233"/>
          </a:xfrm>
          <a:prstGeom prst="rect">
            <a:avLst/>
          </a:prstGeo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245" y="12435417"/>
            <a:ext cx="30722711" cy="5609167"/>
          </a:xfrm>
          <a:prstGeom prst="rect">
            <a:avLst/>
          </a:prstGeom>
        </p:spPr>
        <p:txBody>
          <a:bodyPr/>
          <a:lstStyle>
            <a:defPPr>
              <a:defRPr kern="1200"/>
            </a:defPPr>
            <a:lvl1pPr marL="0" indent="0" algn="ctr">
              <a:buNone/>
              <a:defRPr/>
            </a:lvl1pPr>
            <a:lvl2pPr marL="304815" indent="0" algn="ctr">
              <a:buNone/>
              <a:defRPr/>
            </a:lvl2pPr>
            <a:lvl3pPr marL="609630" indent="0" algn="ctr">
              <a:buNone/>
              <a:defRPr/>
            </a:lvl3pPr>
            <a:lvl4pPr marL="914446" indent="0" algn="ctr">
              <a:buNone/>
              <a:defRPr/>
            </a:lvl4pPr>
            <a:lvl5pPr marL="1219261" indent="0" algn="ctr">
              <a:buNone/>
              <a:defRPr/>
            </a:lvl5pPr>
            <a:lvl6pPr marL="1524076" indent="0" algn="ctr">
              <a:buNone/>
              <a:defRPr/>
            </a:lvl6pPr>
            <a:lvl7pPr marL="1828891" indent="0" algn="ctr">
              <a:buNone/>
              <a:defRPr/>
            </a:lvl7pPr>
            <a:lvl8pPr marL="2133707" indent="0" algn="ctr">
              <a:buNone/>
              <a:defRPr/>
            </a:lvl8pPr>
            <a:lvl9pPr marL="2438522"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878417"/>
            <a:ext cx="39502643" cy="3657600"/>
          </a:xfrm>
          <a:prstGeom prst="rect">
            <a:avLst/>
          </a:prstGeom>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9" y="5120217"/>
            <a:ext cx="39502643" cy="14483293"/>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878417"/>
            <a:ext cx="9874956" cy="18725093"/>
          </a:xfrm>
          <a:prstGeom prst="rect">
            <a:avLst/>
          </a:prstGeo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8" y="878417"/>
            <a:ext cx="29492222" cy="18725093"/>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878417"/>
            <a:ext cx="39502643" cy="36576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idx="1"/>
          </p:nvPr>
        </p:nvSpPr>
        <p:spPr>
          <a:xfrm>
            <a:off x="2194279" y="5120217"/>
            <a:ext cx="39502643" cy="14483293"/>
          </a:xfrm>
          <a:prstGeom prst="rect">
            <a:avLst/>
          </a:prstGeo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14102293"/>
            <a:ext cx="37306957" cy="4358217"/>
          </a:xfrm>
          <a:prstGeom prst="rect">
            <a:avLst/>
          </a:prstGeom>
        </p:spPr>
        <p:txBody>
          <a:bodyPr anchor="t"/>
          <a:lstStyle>
            <a:defPPr>
              <a:defRPr kern="1200"/>
            </a:defPPr>
            <a:lvl1pPr algn="l">
              <a:defRPr sz="2667" b="1" cap="all"/>
            </a:lvl1pPr>
          </a:lstStyle>
          <a:p>
            <a:r>
              <a:rPr lang="en-US"/>
              <a:t>Click to edit Master title style</a:t>
            </a:r>
          </a:p>
        </p:txBody>
      </p:sp>
      <p:sp>
        <p:nvSpPr>
          <p:cNvPr id="3" name="Text Placeholder 2"/>
          <p:cNvSpPr>
            <a:spLocks noGrp="1"/>
          </p:cNvSpPr>
          <p:nvPr>
            <p:ph type="body" idx="1"/>
          </p:nvPr>
        </p:nvSpPr>
        <p:spPr>
          <a:xfrm>
            <a:off x="3467101" y="9301692"/>
            <a:ext cx="37306957" cy="4800600"/>
          </a:xfrm>
          <a:prstGeom prst="rect">
            <a:avLst/>
          </a:prstGeom>
        </p:spPr>
        <p:txBody>
          <a:bodyPr anchor="b"/>
          <a:lstStyle>
            <a:defPPr>
              <a:defRPr kern="1200"/>
            </a:defPPr>
            <a:lvl1pPr marL="0" indent="0">
              <a:buNone/>
              <a:defRPr sz="1333"/>
            </a:lvl1pPr>
            <a:lvl2pPr marL="304815" indent="0">
              <a:buNone/>
              <a:defRPr sz="1200"/>
            </a:lvl2pPr>
            <a:lvl3pPr marL="609630" indent="0">
              <a:buNone/>
              <a:defRPr sz="1067"/>
            </a:lvl3pPr>
            <a:lvl4pPr marL="914446" indent="0">
              <a:buNone/>
              <a:defRPr sz="933"/>
            </a:lvl4pPr>
            <a:lvl5pPr marL="1219261" indent="0">
              <a:buNone/>
              <a:defRPr sz="933"/>
            </a:lvl5pPr>
            <a:lvl6pPr marL="1524076" indent="0">
              <a:buNone/>
              <a:defRPr sz="933"/>
            </a:lvl6pPr>
            <a:lvl7pPr marL="1828891" indent="0">
              <a:buNone/>
              <a:defRPr sz="933"/>
            </a:lvl7pPr>
            <a:lvl8pPr marL="2133707" indent="0">
              <a:buNone/>
              <a:defRPr sz="933"/>
            </a:lvl8pPr>
            <a:lvl9pPr marL="2438522" indent="0">
              <a:buNone/>
              <a:defRPr sz="933"/>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878417"/>
            <a:ext cx="39502643" cy="36576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4279" y="5120217"/>
            <a:ext cx="19683588" cy="14483293"/>
          </a:xfrm>
          <a:prstGeom prst="rect">
            <a:avLst/>
          </a:prstGeom>
        </p:spPr>
        <p:txBody>
          <a:bodyPr/>
          <a:lstStyle>
            <a:defPPr>
              <a:defRPr kern="1200"/>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5" y="5120217"/>
            <a:ext cx="19683589" cy="14483293"/>
          </a:xfrm>
          <a:prstGeom prst="rect">
            <a:avLst/>
          </a:prstGeom>
        </p:spPr>
        <p:txBody>
          <a:bodyPr/>
          <a:lstStyle>
            <a:defPPr>
              <a:defRPr kern="1200"/>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878417"/>
            <a:ext cx="39502643" cy="3657600"/>
          </a:xfrm>
          <a:prstGeom prst="rect">
            <a:avLst/>
          </a:prstGeo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278" y="4912784"/>
            <a:ext cx="19392900" cy="2046817"/>
          </a:xfrm>
          <a:prstGeom prst="rect">
            <a:avLst/>
          </a:prstGeom>
        </p:spPr>
        <p:txBody>
          <a:bodyPr anchor="b"/>
          <a:lstStyle>
            <a:defPPr>
              <a:defRPr kern="1200"/>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2194278" y="6959601"/>
            <a:ext cx="19392900" cy="12643908"/>
          </a:xfrm>
          <a:prstGeom prst="rect">
            <a:avLst/>
          </a:prstGeom>
        </p:spPr>
        <p:txBody>
          <a:bodyPr/>
          <a:lstStyle>
            <a:defPPr>
              <a:defRPr kern="1200"/>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4912784"/>
            <a:ext cx="19401368" cy="2046817"/>
          </a:xfrm>
          <a:prstGeom prst="rect">
            <a:avLst/>
          </a:prstGeom>
        </p:spPr>
        <p:txBody>
          <a:bodyPr anchor="b"/>
          <a:lstStyle>
            <a:defPPr>
              <a:defRPr kern="1200"/>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22295555" y="6959601"/>
            <a:ext cx="19401368" cy="12643908"/>
          </a:xfrm>
          <a:prstGeom prst="rect">
            <a:avLst/>
          </a:prstGeom>
        </p:spPr>
        <p:txBody>
          <a:bodyPr/>
          <a:lstStyle>
            <a:defPPr>
              <a:defRPr kern="1200"/>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878417"/>
            <a:ext cx="39502643" cy="3657600"/>
          </a:xfrm>
          <a:prstGeom prst="rect">
            <a:avLst/>
          </a:prstGeom>
        </p:spPr>
        <p:txBody>
          <a:bodyPr/>
          <a:lstStyle>
            <a:defPPr>
              <a:defRPr kern="1200"/>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874184"/>
            <a:ext cx="14439900" cy="3717925"/>
          </a:xfrm>
          <a:prstGeom prst="rect">
            <a:avLst/>
          </a:prstGeom>
        </p:spPr>
        <p:txBody>
          <a:bodyPr anchor="b"/>
          <a:lstStyle>
            <a:defPPr>
              <a:defRPr kern="1200"/>
            </a:defPPr>
            <a:lvl1pPr algn="l">
              <a:defRPr sz="1333" b="1"/>
            </a:lvl1pPr>
          </a:lstStyle>
          <a:p>
            <a:r>
              <a:rPr lang="en-US"/>
              <a:t>Click to edit Master title style</a:t>
            </a:r>
          </a:p>
        </p:txBody>
      </p:sp>
      <p:sp>
        <p:nvSpPr>
          <p:cNvPr id="3" name="Content Placeholder 2"/>
          <p:cNvSpPr>
            <a:spLocks noGrp="1"/>
          </p:cNvSpPr>
          <p:nvPr>
            <p:ph idx="1"/>
          </p:nvPr>
        </p:nvSpPr>
        <p:spPr>
          <a:xfrm>
            <a:off x="17160523" y="874184"/>
            <a:ext cx="24536400" cy="18729325"/>
          </a:xfrm>
          <a:prstGeom prst="rect">
            <a:avLst/>
          </a:prstGeom>
        </p:spPr>
        <p:txBody>
          <a:bodyPr/>
          <a:lstStyle>
            <a:defPPr>
              <a:defRPr kern="1200"/>
            </a:defPPr>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4592109"/>
            <a:ext cx="14439900" cy="15011400"/>
          </a:xfrm>
          <a:prstGeom prst="rect">
            <a:avLst/>
          </a:prstGeom>
        </p:spPr>
        <p:txBody>
          <a:bodyPr/>
          <a:lstStyle>
            <a:defPPr>
              <a:defRPr kern="1200"/>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6" y="15361710"/>
            <a:ext cx="26334157" cy="1813983"/>
          </a:xfrm>
          <a:prstGeom prst="rect">
            <a:avLst/>
          </a:prstGeom>
        </p:spPr>
        <p:txBody>
          <a:bodyPr anchor="b"/>
          <a:lstStyle>
            <a:defPPr>
              <a:defRPr kern="1200"/>
            </a:defPPr>
            <a:lvl1pPr algn="l">
              <a:defRPr sz="1333" b="1"/>
            </a:lvl1pPr>
          </a:lstStyle>
          <a:p>
            <a:r>
              <a:rPr lang="en-US"/>
              <a:t>Click to edit Master title style</a:t>
            </a:r>
          </a:p>
        </p:txBody>
      </p:sp>
      <p:sp>
        <p:nvSpPr>
          <p:cNvPr id="3" name="Picture Placeholder 2"/>
          <p:cNvSpPr>
            <a:spLocks noGrp="1"/>
          </p:cNvSpPr>
          <p:nvPr>
            <p:ph type="pic" idx="1"/>
          </p:nvPr>
        </p:nvSpPr>
        <p:spPr>
          <a:xfrm>
            <a:off x="8603546" y="1961093"/>
            <a:ext cx="26334157" cy="13166725"/>
          </a:xfrm>
          <a:prstGeom prst="rect">
            <a:avLst/>
          </a:prstGeom>
        </p:spPr>
        <p:txBody>
          <a:bodyPr/>
          <a:lstStyle>
            <a:defPPr>
              <a:defRPr kern="1200"/>
            </a:defPPr>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pPr lvl="0"/>
            <a:endParaRPr lang="en-US" noProof="0"/>
          </a:p>
        </p:txBody>
      </p:sp>
      <p:sp>
        <p:nvSpPr>
          <p:cNvPr id="4" name="Text Placeholder 3"/>
          <p:cNvSpPr>
            <a:spLocks noGrp="1"/>
          </p:cNvSpPr>
          <p:nvPr>
            <p:ph type="body" sz="half" idx="2"/>
          </p:nvPr>
        </p:nvSpPr>
        <p:spPr>
          <a:xfrm>
            <a:off x="8603546" y="17175693"/>
            <a:ext cx="26334157" cy="2574925"/>
          </a:xfrm>
          <a:prstGeom prst="rect">
            <a:avLst/>
          </a:prstGeom>
        </p:spPr>
        <p:txBody>
          <a:bodyPr/>
          <a:lstStyle>
            <a:defPPr>
              <a:defRPr kern="1200"/>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13"/>
          <a:stretch>
            <a:fillRect/>
          </a:stretch>
        </p:blipFill>
        <p:spPr>
          <a:xfrm rot="16200000">
            <a:off x="-11074400" y="10972800"/>
            <a:ext cx="14274800" cy="3937000"/>
          </a:xfrm>
          <a:prstGeom prst="rect">
            <a:avLst/>
          </a:prstGeom>
        </p:spPr>
      </p:pic>
      <p:pic>
        <p:nvPicPr>
          <p:cNvPr id="3" name="New picture"/>
          <p:cNvPicPr/>
          <p:nvPr/>
        </p:nvPicPr>
        <p:blipFill>
          <a:blip r:embed="rId13"/>
          <a:stretch>
            <a:fillRect/>
          </a:stretch>
        </p:blipFill>
        <p:spPr>
          <a:xfrm rot="5400000">
            <a:off x="40690800" y="10972800"/>
            <a:ext cx="14274800" cy="3937000"/>
          </a:xfrm>
          <a:prstGeom prst="rect">
            <a:avLst/>
          </a:prstGeom>
        </p:spPr>
      </p:pic>
      <p:pic>
        <p:nvPicPr>
          <p:cNvPr id="4" name="New picture"/>
          <p:cNvPicPr/>
          <p:nvPr/>
        </p:nvPicPr>
        <p:blipFill>
          <a:blip r:embed="rId14"/>
          <a:stretch>
            <a:fillRect/>
          </a:stretch>
        </p:blipFill>
        <p:spPr>
          <a:xfrm>
            <a:off x="6953250" y="22453600"/>
            <a:ext cx="29984700" cy="1460500"/>
          </a:xfrm>
          <a:prstGeom prst="rect">
            <a:avLst/>
          </a:prstGeom>
        </p:spPr>
      </p:pic>
      <p:sp>
        <p:nvSpPr>
          <p:cNvPr id="5" name="New shape"/>
          <p:cNvSpPr/>
          <p:nvPr/>
        </p:nvSpPr>
        <p:spPr>
          <a:xfrm>
            <a:off x="6953250" y="230251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600">
                <a:solidFill>
                  <a:srgbClr val="808080"/>
                </a:solidFill>
              </a:rPr>
              <a:t>Template ID: ponderingpeacock  Size: 48x24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2050094" rtl="0" eaLnBrk="0" fontAlgn="base" hangingPunct="0">
        <a:spcBef>
          <a:spcPct val="0"/>
        </a:spcBef>
        <a:spcAft>
          <a:spcPct val="0"/>
        </a:spcAft>
        <a:defRPr sz="9867">
          <a:solidFill>
            <a:schemeClr val="tx2"/>
          </a:solidFill>
          <a:latin typeface="+mj-lt"/>
          <a:ea typeface="+mj-ea"/>
          <a:cs typeface="+mj-cs"/>
        </a:defRPr>
      </a:lvl1pPr>
      <a:lvl2pPr algn="ctr" defTabSz="2050094" rtl="0" eaLnBrk="0" fontAlgn="base" hangingPunct="0">
        <a:spcBef>
          <a:spcPct val="0"/>
        </a:spcBef>
        <a:spcAft>
          <a:spcPct val="0"/>
        </a:spcAft>
        <a:defRPr sz="9867">
          <a:solidFill>
            <a:schemeClr val="tx2"/>
          </a:solidFill>
          <a:latin typeface="Times New Roman" pitchFamily="18" charset="0"/>
        </a:defRPr>
      </a:lvl2pPr>
      <a:lvl3pPr algn="ctr" defTabSz="2050094" rtl="0" eaLnBrk="0" fontAlgn="base" hangingPunct="0">
        <a:spcBef>
          <a:spcPct val="0"/>
        </a:spcBef>
        <a:spcAft>
          <a:spcPct val="0"/>
        </a:spcAft>
        <a:defRPr sz="9867">
          <a:solidFill>
            <a:schemeClr val="tx2"/>
          </a:solidFill>
          <a:latin typeface="Times New Roman" pitchFamily="18" charset="0"/>
        </a:defRPr>
      </a:lvl3pPr>
      <a:lvl4pPr algn="ctr" defTabSz="2050094" rtl="0" eaLnBrk="0" fontAlgn="base" hangingPunct="0">
        <a:spcBef>
          <a:spcPct val="0"/>
        </a:spcBef>
        <a:spcAft>
          <a:spcPct val="0"/>
        </a:spcAft>
        <a:defRPr sz="9867">
          <a:solidFill>
            <a:schemeClr val="tx2"/>
          </a:solidFill>
          <a:latin typeface="Times New Roman" pitchFamily="18" charset="0"/>
        </a:defRPr>
      </a:lvl4pPr>
      <a:lvl5pPr algn="ctr" defTabSz="2050094" rtl="0" eaLnBrk="0" fontAlgn="base" hangingPunct="0">
        <a:spcBef>
          <a:spcPct val="0"/>
        </a:spcBef>
        <a:spcAft>
          <a:spcPct val="0"/>
        </a:spcAft>
        <a:defRPr sz="9867">
          <a:solidFill>
            <a:schemeClr val="tx2"/>
          </a:solidFill>
          <a:latin typeface="Times New Roman" pitchFamily="18" charset="0"/>
        </a:defRPr>
      </a:lvl5pPr>
      <a:lvl6pPr marL="304815" algn="ctr" defTabSz="2050094" rtl="0" eaLnBrk="0" fontAlgn="base" hangingPunct="0">
        <a:spcBef>
          <a:spcPct val="0"/>
        </a:spcBef>
        <a:spcAft>
          <a:spcPct val="0"/>
        </a:spcAft>
        <a:defRPr sz="9867">
          <a:solidFill>
            <a:schemeClr val="tx2"/>
          </a:solidFill>
          <a:latin typeface="Times New Roman" pitchFamily="18" charset="0"/>
        </a:defRPr>
      </a:lvl6pPr>
      <a:lvl7pPr marL="609630" algn="ctr" defTabSz="2050094" rtl="0" eaLnBrk="0" fontAlgn="base" hangingPunct="0">
        <a:spcBef>
          <a:spcPct val="0"/>
        </a:spcBef>
        <a:spcAft>
          <a:spcPct val="0"/>
        </a:spcAft>
        <a:defRPr sz="9867">
          <a:solidFill>
            <a:schemeClr val="tx2"/>
          </a:solidFill>
          <a:latin typeface="Times New Roman" pitchFamily="18" charset="0"/>
        </a:defRPr>
      </a:lvl7pPr>
      <a:lvl8pPr marL="914446" algn="ctr" defTabSz="2050094" rtl="0" eaLnBrk="0" fontAlgn="base" hangingPunct="0">
        <a:spcBef>
          <a:spcPct val="0"/>
        </a:spcBef>
        <a:spcAft>
          <a:spcPct val="0"/>
        </a:spcAft>
        <a:defRPr sz="9867">
          <a:solidFill>
            <a:schemeClr val="tx2"/>
          </a:solidFill>
          <a:latin typeface="Times New Roman" pitchFamily="18" charset="0"/>
        </a:defRPr>
      </a:lvl8pPr>
      <a:lvl9pPr marL="1219261" algn="ctr" defTabSz="2050094" rtl="0" eaLnBrk="0" fontAlgn="base" hangingPunct="0">
        <a:spcBef>
          <a:spcPct val="0"/>
        </a:spcBef>
        <a:spcAft>
          <a:spcPct val="0"/>
        </a:spcAft>
        <a:defRPr sz="9867">
          <a:solidFill>
            <a:schemeClr val="tx2"/>
          </a:solidFill>
          <a:latin typeface="Times New Roman" pitchFamily="18" charset="0"/>
        </a:defRPr>
      </a:lvl9pPr>
    </p:titleStyle>
    <p:bodyStyle>
      <a:defPPr>
        <a:defRPr kern="1200"/>
      </a:defPPr>
      <a:lvl1pPr marL="767330" indent="-767330" algn="l" defTabSz="2050094" rtl="0" eaLnBrk="0" fontAlgn="base" hangingPunct="0">
        <a:spcBef>
          <a:spcPct val="20000"/>
        </a:spcBef>
        <a:spcAft>
          <a:spcPct val="0"/>
        </a:spcAft>
        <a:buChar char="•"/>
        <a:defRPr sz="7134">
          <a:solidFill>
            <a:schemeClr val="tx1"/>
          </a:solidFill>
          <a:latin typeface="+mn-lt"/>
          <a:ea typeface="+mn-ea"/>
          <a:cs typeface="+mn-cs"/>
        </a:defRPr>
      </a:lvl1pPr>
      <a:lvl2pPr marL="1664842" indent="-640324" algn="l" defTabSz="2050094" rtl="0" eaLnBrk="0" fontAlgn="base" hangingPunct="0">
        <a:spcBef>
          <a:spcPct val="20000"/>
        </a:spcBef>
        <a:spcAft>
          <a:spcPct val="0"/>
        </a:spcAft>
        <a:buChar char="–"/>
        <a:defRPr sz="6334">
          <a:solidFill>
            <a:schemeClr val="tx1"/>
          </a:solidFill>
          <a:latin typeface="+mn-lt"/>
        </a:defRPr>
      </a:lvl2pPr>
      <a:lvl3pPr marL="2562353" indent="-512259" algn="l" defTabSz="2050094" rtl="0" eaLnBrk="0" fontAlgn="base" hangingPunct="0">
        <a:spcBef>
          <a:spcPct val="20000"/>
        </a:spcBef>
        <a:spcAft>
          <a:spcPct val="0"/>
        </a:spcAft>
        <a:buChar char="•"/>
        <a:defRPr sz="5400">
          <a:solidFill>
            <a:schemeClr val="tx1"/>
          </a:solidFill>
          <a:latin typeface="+mn-lt"/>
        </a:defRPr>
      </a:lvl3pPr>
      <a:lvl4pPr marL="3590046" indent="-515434" algn="l" defTabSz="2050094" rtl="0" eaLnBrk="0" fontAlgn="base" hangingPunct="0">
        <a:spcBef>
          <a:spcPct val="20000"/>
        </a:spcBef>
        <a:spcAft>
          <a:spcPct val="0"/>
        </a:spcAft>
        <a:buChar char="–"/>
        <a:defRPr sz="4334">
          <a:solidFill>
            <a:schemeClr val="tx1"/>
          </a:solidFill>
          <a:latin typeface="+mn-lt"/>
        </a:defRPr>
      </a:lvl4pPr>
      <a:lvl5pPr marL="4614564" indent="-512259" algn="l" defTabSz="2050094" rtl="0" eaLnBrk="0" fontAlgn="base" hangingPunct="0">
        <a:spcBef>
          <a:spcPct val="20000"/>
        </a:spcBef>
        <a:spcAft>
          <a:spcPct val="0"/>
        </a:spcAft>
        <a:buChar char="»"/>
        <a:defRPr sz="4334">
          <a:solidFill>
            <a:schemeClr val="tx1"/>
          </a:solidFill>
          <a:latin typeface="+mn-lt"/>
        </a:defRPr>
      </a:lvl5pPr>
      <a:lvl6pPr marL="4919379" indent="-512259" algn="l" defTabSz="2050094" rtl="0" eaLnBrk="0" fontAlgn="base" hangingPunct="0">
        <a:spcBef>
          <a:spcPct val="20000"/>
        </a:spcBef>
        <a:spcAft>
          <a:spcPct val="0"/>
        </a:spcAft>
        <a:buChar char="»"/>
        <a:defRPr sz="4334">
          <a:solidFill>
            <a:schemeClr val="tx1"/>
          </a:solidFill>
          <a:latin typeface="+mn-lt"/>
        </a:defRPr>
      </a:lvl6pPr>
      <a:lvl7pPr marL="5224195" indent="-512259" algn="l" defTabSz="2050094" rtl="0" eaLnBrk="0" fontAlgn="base" hangingPunct="0">
        <a:spcBef>
          <a:spcPct val="20000"/>
        </a:spcBef>
        <a:spcAft>
          <a:spcPct val="0"/>
        </a:spcAft>
        <a:buChar char="»"/>
        <a:defRPr sz="4334">
          <a:solidFill>
            <a:schemeClr val="tx1"/>
          </a:solidFill>
          <a:latin typeface="+mn-lt"/>
        </a:defRPr>
      </a:lvl7pPr>
      <a:lvl8pPr marL="5529010" indent="-512259" algn="l" defTabSz="2050094" rtl="0" eaLnBrk="0" fontAlgn="base" hangingPunct="0">
        <a:spcBef>
          <a:spcPct val="20000"/>
        </a:spcBef>
        <a:spcAft>
          <a:spcPct val="0"/>
        </a:spcAft>
        <a:buChar char="»"/>
        <a:defRPr sz="4334">
          <a:solidFill>
            <a:schemeClr val="tx1"/>
          </a:solidFill>
          <a:latin typeface="+mn-lt"/>
        </a:defRPr>
      </a:lvl8pPr>
      <a:lvl9pPr marL="5833825" indent="-512259" algn="l" defTabSz="2050094" rtl="0" eaLnBrk="0" fontAlgn="base" hangingPunct="0">
        <a:spcBef>
          <a:spcPct val="20000"/>
        </a:spcBef>
        <a:spcAft>
          <a:spcPct val="0"/>
        </a:spcAft>
        <a:buChar char="»"/>
        <a:defRPr sz="4334">
          <a:solidFill>
            <a:schemeClr val="tx1"/>
          </a:solidFill>
          <a:latin typeface="+mn-lt"/>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jpg"/><Relationship Id="rId3" Type="http://schemas.openxmlformats.org/officeDocument/2006/relationships/image" Target="../media/image3.jpg"/><Relationship Id="rId7" Type="http://schemas.openxmlformats.org/officeDocument/2006/relationships/image" Target="../media/image7.jpe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2AAD337-A72F-3690-0A72-AEB1C6A5805B}"/>
              </a:ext>
            </a:extLst>
          </p:cNvPr>
          <p:cNvSpPr/>
          <p:nvPr/>
        </p:nvSpPr>
        <p:spPr>
          <a:xfrm>
            <a:off x="11465656" y="4946156"/>
            <a:ext cx="9946544" cy="169994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l">
              <a:buFont typeface="+mj-lt"/>
              <a:buAutoNum type="arabicPeriod"/>
            </a:pPr>
            <a:endParaRPr lang="en-US" sz="2400" b="1" i="0" dirty="0">
              <a:effectLst/>
              <a:latin typeface="+mj-lt"/>
            </a:endParaRPr>
          </a:p>
        </p:txBody>
      </p:sp>
      <p:sp>
        <p:nvSpPr>
          <p:cNvPr id="28" name="Text Box 241"/>
          <p:cNvSpPr txBox="1">
            <a:spLocks noChangeArrowheads="1"/>
          </p:cNvSpPr>
          <p:nvPr/>
        </p:nvSpPr>
        <p:spPr bwMode="auto">
          <a:xfrm>
            <a:off x="457200" y="457200"/>
            <a:ext cx="42976800" cy="3027739"/>
          </a:xfrm>
          <a:prstGeom prst="snip2DiagRect">
            <a:avLst/>
          </a:prstGeom>
          <a:solidFill>
            <a:schemeClr val="accent4">
              <a:lumMod val="75000"/>
            </a:schemeClr>
          </a:solidFill>
          <a:ln w="38100">
            <a:solidFill>
              <a:schemeClr val="bg1"/>
            </a:solidFill>
            <a:miter lim="800000"/>
          </a:ln>
        </p:spPr>
        <p:txBody>
          <a:bodyPr lIns="40780" tIns="20389" rIns="40780" bIns="20389"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2800" b="1" i="1" u="sng" dirty="0">
              <a:solidFill>
                <a:schemeClr val="accent5">
                  <a:lumMod val="75000"/>
                </a:schemeClr>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9129132" y="589938"/>
            <a:ext cx="24384000" cy="1264193"/>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507516">
              <a:spcBef>
                <a:spcPct val="20000"/>
              </a:spcBef>
              <a:defRPr/>
            </a:pPr>
            <a:r>
              <a:rPr lang="en-US" sz="7200" b="1" i="1" u="sng" dirty="0">
                <a:solidFill>
                  <a:schemeClr val="bg1"/>
                </a:solidFill>
                <a:latin typeface="+mj-lt"/>
              </a:rPr>
              <a:t>Infant Health Monitor</a:t>
            </a: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9220200" y="1722809"/>
            <a:ext cx="24384000" cy="1527406"/>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lnSpc>
                <a:spcPct val="107000"/>
              </a:lnSpc>
              <a:spcBef>
                <a:spcPts val="0"/>
              </a:spcBef>
            </a:pPr>
            <a:r>
              <a:rPr lang="en-US" sz="4800" b="1" kern="100" dirty="0">
                <a:solidFill>
                  <a:schemeClr val="bg1">
                    <a:lumMod val="95000"/>
                  </a:schemeClr>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Naman Pal, Zoyeba Mahbub, Satinder Kaur, Eshan Salwan</a:t>
            </a:r>
            <a:endParaRPr lang="en-US" sz="4800" kern="100" dirty="0">
              <a:solidFill>
                <a:schemeClr val="bg1">
                  <a:lumMod val="95000"/>
                </a:schemeClr>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p>
            <a:pPr algn="ctr">
              <a:lnSpc>
                <a:spcPct val="107000"/>
              </a:lnSpc>
              <a:spcBef>
                <a:spcPts val="0"/>
              </a:spcBef>
            </a:pPr>
            <a:r>
              <a:rPr lang="en-US" sz="4800" b="1" kern="100" dirty="0">
                <a:solidFill>
                  <a:schemeClr val="bg1">
                    <a:lumMod val="95000"/>
                  </a:schemeClr>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 Faculty of Applied Sciences and Technology, Humber College</a:t>
            </a:r>
            <a:endParaRPr lang="en-US" sz="4800" kern="100" dirty="0">
              <a:solidFill>
                <a:schemeClr val="bg1">
                  <a:lumMod val="95000"/>
                </a:schemeClr>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p:txBody>
      </p:sp>
      <p:sp>
        <p:nvSpPr>
          <p:cNvPr id="75" name="Rectangle 74">
            <a:extLst>
              <a:ext uri="{FF2B5EF4-FFF2-40B4-BE49-F238E27FC236}">
                <a16:creationId xmlns:a16="http://schemas.microsoft.com/office/drawing/2014/main" id="{C24D4BC5-5256-4C2E-B3FB-87EA69B63AF3}"/>
              </a:ext>
            </a:extLst>
          </p:cNvPr>
          <p:cNvSpPr/>
          <p:nvPr/>
        </p:nvSpPr>
        <p:spPr>
          <a:xfrm>
            <a:off x="643723" y="5016677"/>
            <a:ext cx="10086540" cy="115983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mj-lt"/>
            </a:endParaRPr>
          </a:p>
        </p:txBody>
      </p:sp>
      <p:sp>
        <p:nvSpPr>
          <p:cNvPr id="73" name="TextBox 19">
            <a:extLst>
              <a:ext uri="{FF2B5EF4-FFF2-40B4-BE49-F238E27FC236}">
                <a16:creationId xmlns:a16="http://schemas.microsoft.com/office/drawing/2014/main" id="{D5A32123-7974-4A0F-B8DF-6C82FB22F596}"/>
              </a:ext>
            </a:extLst>
          </p:cNvPr>
          <p:cNvSpPr txBox="1">
            <a:spLocks noChangeArrowheads="1"/>
          </p:cNvSpPr>
          <p:nvPr/>
        </p:nvSpPr>
        <p:spPr bwMode="auto">
          <a:xfrm>
            <a:off x="652261" y="5043020"/>
            <a:ext cx="10038536" cy="5439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b="1" dirty="0">
                <a:effectLst/>
                <a:latin typeface="+mn-lt"/>
                <a:cs typeface="Arial" pitchFamily="34" charset="0"/>
              </a:rPr>
              <a:t>Embark on the cutting edge of infant care with our capstone innovation –the Infant Health Monitor System. Powered by a Raspberry Pi-connected PCB board, it </a:t>
            </a:r>
            <a:r>
              <a:rPr lang="en-US" sz="3200" b="1" i="0" dirty="0">
                <a:effectLst/>
                <a:latin typeface="+mn-lt"/>
              </a:rPr>
              <a:t>seamlessly</a:t>
            </a:r>
            <a:r>
              <a:rPr lang="en-US" sz="3200" b="1" dirty="0">
                <a:effectLst/>
                <a:latin typeface="+mn-lt"/>
                <a:cs typeface="Arial" pitchFamily="34" charset="0"/>
              </a:rPr>
              <a:t> integrates advanced sensors for real-time monitoring through a user-friendly app. This empowers both parents and healthcare providers to effortlessly nurture the well-being of our little ones. Welcome to a revolutionary era in caregiving. </a:t>
            </a:r>
          </a:p>
          <a:p>
            <a:pPr algn="just">
              <a:lnSpc>
                <a:spcPct val="110000"/>
              </a:lnSpc>
            </a:pPr>
            <a:r>
              <a:rPr lang="en-US" sz="3200" b="1" i="0" dirty="0">
                <a:effectLst/>
                <a:latin typeface="+mn-lt"/>
              </a:rPr>
              <a:t>Meet the components enhancing our system:</a:t>
            </a:r>
          </a:p>
          <a:p>
            <a:pPr algn="just">
              <a:lnSpc>
                <a:spcPct val="110000"/>
              </a:lnSpc>
            </a:pPr>
            <a:endParaRPr lang="en-US" sz="3200" b="1" dirty="0">
              <a:effectLst/>
              <a:latin typeface="+mj-lt"/>
              <a:cs typeface="Arial" pitchFamily="34" charset="0"/>
            </a:endParaRPr>
          </a:p>
        </p:txBody>
      </p:sp>
      <p:sp>
        <p:nvSpPr>
          <p:cNvPr id="74" name="Rectangle 10">
            <a:extLst>
              <a:ext uri="{FF2B5EF4-FFF2-40B4-BE49-F238E27FC236}">
                <a16:creationId xmlns:a16="http://schemas.microsoft.com/office/drawing/2014/main" id="{4EDA12B6-07B5-44F9-8F8B-E1BE66469DB6}"/>
              </a:ext>
            </a:extLst>
          </p:cNvPr>
          <p:cNvSpPr>
            <a:spLocks noChangeArrowheads="1"/>
          </p:cNvSpPr>
          <p:nvPr/>
        </p:nvSpPr>
        <p:spPr bwMode="auto">
          <a:xfrm>
            <a:off x="663060" y="4020420"/>
            <a:ext cx="10056404" cy="1058820"/>
          </a:xfrm>
          <a:prstGeom prst="snipRoundRect">
            <a:avLst>
              <a:gd name="adj1" fmla="val 0"/>
              <a:gd name="adj2" fmla="val 50000"/>
            </a:avLst>
          </a:prstGeom>
          <a:solidFill>
            <a:schemeClr val="accent4">
              <a:lumMod val="75000"/>
            </a:schemeClr>
          </a:solidFill>
          <a:ln w="12700">
            <a:noFill/>
            <a:miter lim="800000"/>
          </a:ln>
        </p:spPr>
        <p:txBody>
          <a:bodyPr wrap="none" lIns="182880" tIns="48768" rIns="182880" bIns="45709" anchor="ctr" anchorCtr="0"/>
          <a:lstStyle>
            <a:defPPr>
              <a:defRPr kern="1200"/>
            </a:defPPr>
          </a:lstStyle>
          <a:p>
            <a:pPr defTabSz="3135215">
              <a:defRPr/>
            </a:pPr>
            <a:r>
              <a:rPr lang="en-IN" sz="4400" b="1" i="1" u="sng" dirty="0">
                <a:solidFill>
                  <a:schemeClr val="bg1"/>
                </a:solidFill>
                <a:latin typeface="+mj-lt"/>
              </a:rPr>
              <a:t>IN</a:t>
            </a:r>
            <a:r>
              <a:rPr lang="en-US" sz="4400" b="1" i="1" u="sng" dirty="0">
                <a:solidFill>
                  <a:schemeClr val="bg1"/>
                </a:solidFill>
                <a:latin typeface="+mj-lt"/>
              </a:rPr>
              <a:t>TRODUCTION</a:t>
            </a:r>
          </a:p>
        </p:txBody>
      </p:sp>
      <p:sp>
        <p:nvSpPr>
          <p:cNvPr id="80" name="TextBox 19">
            <a:extLst>
              <a:ext uri="{FF2B5EF4-FFF2-40B4-BE49-F238E27FC236}">
                <a16:creationId xmlns:a16="http://schemas.microsoft.com/office/drawing/2014/main" id="{45A199C6-0BDE-461E-8044-A335463A4944}"/>
              </a:ext>
            </a:extLst>
          </p:cNvPr>
          <p:cNvSpPr txBox="1">
            <a:spLocks noChangeArrowheads="1"/>
          </p:cNvSpPr>
          <p:nvPr/>
        </p:nvSpPr>
        <p:spPr bwMode="auto">
          <a:xfrm>
            <a:off x="11508001" y="5040705"/>
            <a:ext cx="9596272" cy="814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b="1" dirty="0">
                <a:effectLst/>
                <a:latin typeface="+mn-lt"/>
                <a:cs typeface="Arial" pitchFamily="34" charset="0"/>
              </a:rPr>
              <a:t>In the project's initial phase, we meticulously selected individual sensors aligned with our objectives and proceeded with their development and testing on a breadboard, ensuring optimal functionality. Following successful individual testing, we transitioned to the creation of PCB designs in a Fritzing file. Through collaborative planning, design approval, and file transfer to PDF, we engaged an online vendor for custom PCB production. Upon receiving the PCB, rigorous tests using a digital multimeter validated each section, confirming expected results. This paved the way for powering up the Raspberry Pi with the PCB, seamlessly integrating each sensor and conducting comprehensive tests that yielded anticipated results.</a:t>
            </a:r>
          </a:p>
        </p:txBody>
      </p:sp>
      <p:sp>
        <p:nvSpPr>
          <p:cNvPr id="81" name="Rectangle 10">
            <a:extLst>
              <a:ext uri="{FF2B5EF4-FFF2-40B4-BE49-F238E27FC236}">
                <a16:creationId xmlns:a16="http://schemas.microsoft.com/office/drawing/2014/main" id="{868B6862-5CC5-4906-AC03-EA9661AD1346}"/>
              </a:ext>
            </a:extLst>
          </p:cNvPr>
          <p:cNvSpPr>
            <a:spLocks noChangeArrowheads="1"/>
          </p:cNvSpPr>
          <p:nvPr/>
        </p:nvSpPr>
        <p:spPr bwMode="auto">
          <a:xfrm>
            <a:off x="11465239" y="3918735"/>
            <a:ext cx="10075742" cy="1058820"/>
          </a:xfrm>
          <a:prstGeom prst="snipRoundRect">
            <a:avLst>
              <a:gd name="adj1" fmla="val 0"/>
              <a:gd name="adj2" fmla="val 50000"/>
            </a:avLst>
          </a:prstGeom>
          <a:solidFill>
            <a:schemeClr val="accent4">
              <a:lumMod val="75000"/>
            </a:schemeClr>
          </a:solidFill>
          <a:ln w="12700">
            <a:noFill/>
            <a:miter lim="800000"/>
          </a:ln>
        </p:spPr>
        <p:txBody>
          <a:bodyPr wrap="none" lIns="182880" tIns="48768" rIns="182880" bIns="45709" anchor="ctr" anchorCtr="0"/>
          <a:lstStyle>
            <a:defPPr>
              <a:defRPr kern="1200"/>
            </a:defPPr>
          </a:lstStyle>
          <a:p>
            <a:pPr defTabSz="3135215">
              <a:defRPr/>
            </a:pPr>
            <a:r>
              <a:rPr lang="en-IN" sz="4400" b="1" i="1" u="sng" dirty="0">
                <a:solidFill>
                  <a:schemeClr val="bg1"/>
                </a:solidFill>
                <a:latin typeface="Quattrocento" panose="02020802030000000404" pitchFamily="18" charset="0"/>
              </a:rPr>
              <a:t>HARDWARE  DEVELOPMENT</a:t>
            </a:r>
            <a:endParaRPr lang="en-US" sz="4400" b="1" i="1" u="sng" dirty="0">
              <a:solidFill>
                <a:schemeClr val="bg1"/>
              </a:solidFill>
              <a:latin typeface="Quattrocento" panose="02020802030000000404" pitchFamily="18" charset="0"/>
            </a:endParaRPr>
          </a:p>
        </p:txBody>
      </p:sp>
      <p:sp>
        <p:nvSpPr>
          <p:cNvPr id="82" name="Rectangle 81">
            <a:extLst>
              <a:ext uri="{FF2B5EF4-FFF2-40B4-BE49-F238E27FC236}">
                <a16:creationId xmlns:a16="http://schemas.microsoft.com/office/drawing/2014/main" id="{D026A6A3-D6D2-4951-8B04-EF51015D25DB}"/>
              </a:ext>
            </a:extLst>
          </p:cNvPr>
          <p:cNvSpPr/>
          <p:nvPr/>
        </p:nvSpPr>
        <p:spPr>
          <a:xfrm>
            <a:off x="22286756" y="4946156"/>
            <a:ext cx="10056404" cy="1699944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r>
              <a:rPr lang="en-US" sz="6600" dirty="0">
                <a:effectLst/>
                <a:latin typeface="Quattrocento Sans" panose="020B0502050000020003" pitchFamily="34" charset="0"/>
                <a:cs typeface="Arial" pitchFamily="34" charset="0"/>
              </a:rPr>
              <a:t>,</a:t>
            </a:r>
            <a:endParaRPr lang="en-US" sz="6400" dirty="0">
              <a:latin typeface="+mj-lt"/>
            </a:endParaRPr>
          </a:p>
        </p:txBody>
      </p:sp>
      <p:sp>
        <p:nvSpPr>
          <p:cNvPr id="83" name="TextBox 19">
            <a:extLst>
              <a:ext uri="{FF2B5EF4-FFF2-40B4-BE49-F238E27FC236}">
                <a16:creationId xmlns:a16="http://schemas.microsoft.com/office/drawing/2014/main" id="{16D6CE1D-7E3F-42CA-A7BD-5FA191CFE645}"/>
              </a:ext>
            </a:extLst>
          </p:cNvPr>
          <p:cNvSpPr txBox="1">
            <a:spLocks noChangeArrowheads="1"/>
          </p:cNvSpPr>
          <p:nvPr/>
        </p:nvSpPr>
        <p:spPr bwMode="auto">
          <a:xfrm>
            <a:off x="22393701" y="5160062"/>
            <a:ext cx="9582331" cy="4897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b="1" dirty="0">
                <a:effectLst/>
                <a:latin typeface="+mn-lt"/>
                <a:cs typeface="Arial" pitchFamily="34" charset="0"/>
              </a:rPr>
              <a:t>Users can securely log in with existing email accounts or create new ones. Upon login, they are directed to the homepage, which features dynamic card views displaying real-time sensor data via Firebase. Users can navigate to view sensor readings for the past seven days, presented as maximum and minimum values in the graph. The Profile screen allows users to securely input and save infant details, instantly updating the mobile app. </a:t>
            </a:r>
          </a:p>
        </p:txBody>
      </p:sp>
      <p:sp>
        <p:nvSpPr>
          <p:cNvPr id="84" name="Rectangle 10">
            <a:extLst>
              <a:ext uri="{FF2B5EF4-FFF2-40B4-BE49-F238E27FC236}">
                <a16:creationId xmlns:a16="http://schemas.microsoft.com/office/drawing/2014/main" id="{3D96BB99-3F6E-4E73-BA6B-A122D83B12A2}"/>
              </a:ext>
            </a:extLst>
          </p:cNvPr>
          <p:cNvSpPr>
            <a:spLocks noChangeArrowheads="1"/>
          </p:cNvSpPr>
          <p:nvPr/>
        </p:nvSpPr>
        <p:spPr bwMode="auto">
          <a:xfrm>
            <a:off x="22301328" y="3857769"/>
            <a:ext cx="10095078" cy="1185251"/>
          </a:xfrm>
          <a:prstGeom prst="snipRoundRect">
            <a:avLst>
              <a:gd name="adj1" fmla="val 0"/>
              <a:gd name="adj2" fmla="val 50000"/>
            </a:avLst>
          </a:prstGeom>
          <a:solidFill>
            <a:schemeClr val="accent4">
              <a:lumMod val="75000"/>
            </a:schemeClr>
          </a:solidFill>
          <a:ln w="12700">
            <a:noFill/>
            <a:miter lim="800000"/>
          </a:ln>
        </p:spPr>
        <p:txBody>
          <a:bodyPr wrap="none" lIns="182880" tIns="48768" rIns="182880" bIns="45709" anchor="ctr" anchorCtr="0"/>
          <a:lstStyle>
            <a:defPPr>
              <a:defRPr kern="1200"/>
            </a:defPPr>
          </a:lstStyle>
          <a:p>
            <a:pPr defTabSz="3135215">
              <a:defRPr/>
            </a:pPr>
            <a:r>
              <a:rPr lang="en-IN" sz="4400" b="1" i="1" u="sng" dirty="0">
                <a:solidFill>
                  <a:schemeClr val="bg1"/>
                </a:solidFill>
                <a:latin typeface="Quattrocento" panose="02020802030000000404" pitchFamily="18" charset="0"/>
              </a:rPr>
              <a:t>SOFTWARE DEVELOPMENT</a:t>
            </a:r>
            <a:endParaRPr lang="en-US" sz="4400" b="1" i="1" u="sng" dirty="0">
              <a:solidFill>
                <a:schemeClr val="bg1"/>
              </a:solidFill>
              <a:latin typeface="Quattrocento" panose="02020802030000000404" pitchFamily="18" charset="0"/>
            </a:endParaRPr>
          </a:p>
        </p:txBody>
      </p:sp>
      <p:sp>
        <p:nvSpPr>
          <p:cNvPr id="85" name="Rectangle 84">
            <a:extLst>
              <a:ext uri="{FF2B5EF4-FFF2-40B4-BE49-F238E27FC236}">
                <a16:creationId xmlns:a16="http://schemas.microsoft.com/office/drawing/2014/main" id="{19BFD724-D51D-4DD6-A93A-40ABEA405C90}"/>
              </a:ext>
            </a:extLst>
          </p:cNvPr>
          <p:cNvSpPr/>
          <p:nvPr/>
        </p:nvSpPr>
        <p:spPr>
          <a:xfrm>
            <a:off x="33116398" y="4880582"/>
            <a:ext cx="10056404" cy="125306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mj-lt"/>
            </a:endParaRPr>
          </a:p>
        </p:txBody>
      </p:sp>
      <p:sp>
        <p:nvSpPr>
          <p:cNvPr id="86" name="TextBox 19">
            <a:extLst>
              <a:ext uri="{FF2B5EF4-FFF2-40B4-BE49-F238E27FC236}">
                <a16:creationId xmlns:a16="http://schemas.microsoft.com/office/drawing/2014/main" id="{43D130FF-027B-433C-BF4F-A381B032C858}"/>
              </a:ext>
            </a:extLst>
          </p:cNvPr>
          <p:cNvSpPr txBox="1">
            <a:spLocks noChangeArrowheads="1"/>
          </p:cNvSpPr>
          <p:nvPr/>
        </p:nvSpPr>
        <p:spPr bwMode="auto">
          <a:xfrm>
            <a:off x="37388037" y="4977555"/>
            <a:ext cx="5447064" cy="5822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07000"/>
              </a:lnSpc>
              <a:spcBef>
                <a:spcPts val="0"/>
              </a:spcBef>
            </a:pPr>
            <a:r>
              <a:rPr lang="en-US" sz="3200" b="1" kern="100" dirty="0">
                <a:effectLst/>
                <a:latin typeface="+mn-lt"/>
                <a:ea typeface="Calibri" panose="020F0502020204030204" pitchFamily="34" charset="0"/>
                <a:cs typeface="Arial" panose="020B0604020202020204" pitchFamily="34" charset="0"/>
              </a:rPr>
              <a:t>Our team is excited to present a live demonstration featuring an intricately designed acrylic box. Within this transparent showcase, you'll witness the seamless integration of our state-of-the-art sensors and central processing unit, meticulously crafted to emulate the functionality of a real-life health band.</a:t>
            </a:r>
          </a:p>
        </p:txBody>
      </p:sp>
      <p:sp>
        <p:nvSpPr>
          <p:cNvPr id="87" name="Rectangle 10">
            <a:extLst>
              <a:ext uri="{FF2B5EF4-FFF2-40B4-BE49-F238E27FC236}">
                <a16:creationId xmlns:a16="http://schemas.microsoft.com/office/drawing/2014/main" id="{0BE282AE-183A-4D49-B152-23A5A101BEA6}"/>
              </a:ext>
            </a:extLst>
          </p:cNvPr>
          <p:cNvSpPr>
            <a:spLocks noChangeArrowheads="1"/>
          </p:cNvSpPr>
          <p:nvPr/>
        </p:nvSpPr>
        <p:spPr bwMode="auto">
          <a:xfrm>
            <a:off x="33081229" y="3806393"/>
            <a:ext cx="10095080" cy="1185251"/>
          </a:xfrm>
          <a:prstGeom prst="snipRoundRect">
            <a:avLst>
              <a:gd name="adj1" fmla="val 0"/>
              <a:gd name="adj2" fmla="val 50000"/>
            </a:avLst>
          </a:prstGeom>
          <a:solidFill>
            <a:schemeClr val="accent4">
              <a:lumMod val="75000"/>
            </a:schemeClr>
          </a:solidFill>
          <a:ln w="12700">
            <a:noFill/>
            <a:miter lim="800000"/>
          </a:ln>
        </p:spPr>
        <p:txBody>
          <a:bodyPr wrap="none" lIns="182880" tIns="48768" rIns="182880" bIns="45709" anchor="ctr" anchorCtr="0"/>
          <a:lstStyle>
            <a:defPPr>
              <a:defRPr kern="1200"/>
            </a:defPPr>
          </a:lstStyle>
          <a:p>
            <a:pPr defTabSz="3135215">
              <a:defRPr/>
            </a:pPr>
            <a:r>
              <a:rPr lang="en-IN" sz="4400" b="1" i="1" u="sng" dirty="0">
                <a:solidFill>
                  <a:schemeClr val="bg1"/>
                </a:solidFill>
                <a:latin typeface="Quattrocento" panose="02020802030000000404" pitchFamily="18" charset="0"/>
              </a:rPr>
              <a:t>P</a:t>
            </a:r>
            <a:r>
              <a:rPr lang="en-US" sz="4400" b="1" i="1" u="sng" dirty="0">
                <a:solidFill>
                  <a:schemeClr val="bg1"/>
                </a:solidFill>
                <a:latin typeface="Quattrocento" panose="02020802030000000404" pitchFamily="18" charset="0"/>
              </a:rPr>
              <a:t>RINTING</a:t>
            </a:r>
          </a:p>
        </p:txBody>
      </p:sp>
      <p:sp>
        <p:nvSpPr>
          <p:cNvPr id="88" name="Rectangle 87">
            <a:extLst>
              <a:ext uri="{FF2B5EF4-FFF2-40B4-BE49-F238E27FC236}">
                <a16:creationId xmlns:a16="http://schemas.microsoft.com/office/drawing/2014/main" id="{236036AE-C83F-4AC9-800C-C6574727635F}"/>
              </a:ext>
            </a:extLst>
          </p:cNvPr>
          <p:cNvSpPr/>
          <p:nvPr/>
        </p:nvSpPr>
        <p:spPr>
          <a:xfrm>
            <a:off x="634393" y="17622871"/>
            <a:ext cx="10056404" cy="4295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mj-lt"/>
            </a:endParaRPr>
          </a:p>
        </p:txBody>
      </p:sp>
      <p:sp>
        <p:nvSpPr>
          <p:cNvPr id="89" name="TextBox 19">
            <a:extLst>
              <a:ext uri="{FF2B5EF4-FFF2-40B4-BE49-F238E27FC236}">
                <a16:creationId xmlns:a16="http://schemas.microsoft.com/office/drawing/2014/main" id="{9742DD1E-D7E3-4AB1-8A17-D5B59B6AB38B}"/>
              </a:ext>
            </a:extLst>
          </p:cNvPr>
          <p:cNvSpPr txBox="1">
            <a:spLocks noChangeArrowheads="1"/>
          </p:cNvSpPr>
          <p:nvPr/>
        </p:nvSpPr>
        <p:spPr bwMode="auto">
          <a:xfrm>
            <a:off x="643723" y="18045300"/>
            <a:ext cx="9596272" cy="3272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b="1" dirty="0">
                <a:effectLst/>
                <a:latin typeface="+mn-lt"/>
              </a:rPr>
              <a:t>Our objective is to provide parents/caregivers, a convenient way to monitor their infant’s health in real-time. Parents can easily keep track of their baby's vital signs and receive alerts if anything seems unusual. Ultimately, the project aims to help parents ensure their baby's well-being.</a:t>
            </a:r>
            <a:r>
              <a:rPr lang="en-US" sz="3200" b="1" dirty="0">
                <a:effectLst/>
                <a:latin typeface="+mn-lt"/>
                <a:cs typeface="Arial" pitchFamily="34" charset="0"/>
              </a:rPr>
              <a:t> </a:t>
            </a:r>
          </a:p>
        </p:txBody>
      </p:sp>
      <p:sp>
        <p:nvSpPr>
          <p:cNvPr id="90" name="Rectangle 10">
            <a:extLst>
              <a:ext uri="{FF2B5EF4-FFF2-40B4-BE49-F238E27FC236}">
                <a16:creationId xmlns:a16="http://schemas.microsoft.com/office/drawing/2014/main" id="{8C463412-CC68-4A0F-AE72-68EF99EB2F46}"/>
              </a:ext>
            </a:extLst>
          </p:cNvPr>
          <p:cNvSpPr>
            <a:spLocks noChangeArrowheads="1"/>
          </p:cNvSpPr>
          <p:nvPr/>
        </p:nvSpPr>
        <p:spPr bwMode="auto">
          <a:xfrm>
            <a:off x="672493" y="16818841"/>
            <a:ext cx="10056404" cy="1051215"/>
          </a:xfrm>
          <a:prstGeom prst="snipRoundRect">
            <a:avLst>
              <a:gd name="adj1" fmla="val 0"/>
              <a:gd name="adj2" fmla="val 50000"/>
            </a:avLst>
          </a:prstGeom>
          <a:solidFill>
            <a:schemeClr val="accent4">
              <a:lumMod val="75000"/>
            </a:schemeClr>
          </a:solidFill>
          <a:ln w="12700">
            <a:noFill/>
            <a:miter lim="800000"/>
          </a:ln>
        </p:spPr>
        <p:txBody>
          <a:bodyPr wrap="none" lIns="182880" tIns="48768" rIns="182880" bIns="45709" anchor="ctr" anchorCtr="0"/>
          <a:lstStyle>
            <a:defPPr>
              <a:defRPr kern="1200"/>
            </a:defPPr>
          </a:lstStyle>
          <a:p>
            <a:pPr defTabSz="3135215">
              <a:defRPr/>
            </a:pPr>
            <a:r>
              <a:rPr lang="en-IN" sz="4400" b="1" i="1" u="sng" dirty="0">
                <a:solidFill>
                  <a:schemeClr val="bg1"/>
                </a:solidFill>
                <a:latin typeface="+mj-lt"/>
              </a:rPr>
              <a:t>A</a:t>
            </a:r>
            <a:r>
              <a:rPr lang="en-US" sz="4400" b="1" i="1" u="sng" dirty="0">
                <a:solidFill>
                  <a:schemeClr val="bg1"/>
                </a:solidFill>
                <a:latin typeface="+mj-lt"/>
              </a:rPr>
              <a:t>IM</a:t>
            </a:r>
          </a:p>
        </p:txBody>
      </p:sp>
      <p:sp>
        <p:nvSpPr>
          <p:cNvPr id="91" name="Rectangle 90">
            <a:extLst>
              <a:ext uri="{FF2B5EF4-FFF2-40B4-BE49-F238E27FC236}">
                <a16:creationId xmlns:a16="http://schemas.microsoft.com/office/drawing/2014/main" id="{65D5CB20-8752-4D75-A601-0EEB3443D27F}"/>
              </a:ext>
            </a:extLst>
          </p:cNvPr>
          <p:cNvSpPr/>
          <p:nvPr/>
        </p:nvSpPr>
        <p:spPr>
          <a:xfrm>
            <a:off x="33069506" y="17808917"/>
            <a:ext cx="10109650" cy="413668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mj-lt"/>
            </a:endParaRPr>
          </a:p>
        </p:txBody>
      </p:sp>
      <p:sp>
        <p:nvSpPr>
          <p:cNvPr id="92" name="TextBox 19">
            <a:extLst>
              <a:ext uri="{FF2B5EF4-FFF2-40B4-BE49-F238E27FC236}">
                <a16:creationId xmlns:a16="http://schemas.microsoft.com/office/drawing/2014/main" id="{B4F3D693-DA0F-454D-94C0-CEAA07C14AE3}"/>
              </a:ext>
            </a:extLst>
          </p:cNvPr>
          <p:cNvSpPr txBox="1">
            <a:spLocks noChangeArrowheads="1"/>
          </p:cNvSpPr>
          <p:nvPr/>
        </p:nvSpPr>
        <p:spPr bwMode="auto">
          <a:xfrm>
            <a:off x="33154669" y="18415411"/>
            <a:ext cx="9979858" cy="3272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b="1" dirty="0">
                <a:effectLst/>
                <a:latin typeface="+mn-lt"/>
                <a:cs typeface="Arial" pitchFamily="34" charset="0"/>
              </a:rPr>
              <a:t>We express my thanks to Professors Ali Maki, Kristian Medri, Meirion Williams, and Haki Sharifi for their crucial guidance in shaping the project. Special appreciation is extended to FAST for their substantial support in transforming the InfantHealthMonitor concept into a reality.</a:t>
            </a:r>
          </a:p>
        </p:txBody>
      </p:sp>
      <p:sp>
        <p:nvSpPr>
          <p:cNvPr id="93" name="Rectangle 10">
            <a:extLst>
              <a:ext uri="{FF2B5EF4-FFF2-40B4-BE49-F238E27FC236}">
                <a16:creationId xmlns:a16="http://schemas.microsoft.com/office/drawing/2014/main" id="{5EDC1F28-88BB-4DAD-9112-B4904B4A7E46}"/>
              </a:ext>
            </a:extLst>
          </p:cNvPr>
          <p:cNvSpPr>
            <a:spLocks noChangeArrowheads="1"/>
          </p:cNvSpPr>
          <p:nvPr/>
        </p:nvSpPr>
        <p:spPr bwMode="auto">
          <a:xfrm>
            <a:off x="33116396" y="17286640"/>
            <a:ext cx="10056406" cy="990624"/>
          </a:xfrm>
          <a:prstGeom prst="snipRoundRect">
            <a:avLst>
              <a:gd name="adj1" fmla="val 0"/>
              <a:gd name="adj2" fmla="val 46622"/>
            </a:avLst>
          </a:prstGeom>
          <a:solidFill>
            <a:schemeClr val="accent4">
              <a:lumMod val="75000"/>
            </a:schemeClr>
          </a:solidFill>
          <a:ln w="12700">
            <a:noFill/>
            <a:miter lim="800000"/>
          </a:ln>
        </p:spPr>
        <p:txBody>
          <a:bodyPr wrap="none" lIns="182880" tIns="48768" rIns="182880" bIns="45709" anchor="ctr" anchorCtr="0"/>
          <a:lstStyle>
            <a:defPPr>
              <a:defRPr kern="1200"/>
            </a:defPPr>
          </a:lstStyle>
          <a:p>
            <a:pPr defTabSz="3135215">
              <a:defRPr/>
            </a:pPr>
            <a:r>
              <a:rPr lang="en-IN" sz="4400" b="1" i="1" u="sng" dirty="0">
                <a:solidFill>
                  <a:schemeClr val="bg1"/>
                </a:solidFill>
                <a:latin typeface="+mj-lt"/>
              </a:rPr>
              <a:t>A</a:t>
            </a:r>
            <a:r>
              <a:rPr lang="en-US" sz="4400" b="1" i="1" u="sng" dirty="0">
                <a:solidFill>
                  <a:schemeClr val="bg1"/>
                </a:solidFill>
                <a:latin typeface="+mj-lt"/>
              </a:rPr>
              <a:t>CKNOWLEDGEMENTS</a:t>
            </a:r>
          </a:p>
        </p:txBody>
      </p:sp>
      <p:sp>
        <p:nvSpPr>
          <p:cNvPr id="2" name="Rectangle 10">
            <a:extLst>
              <a:ext uri="{FF2B5EF4-FFF2-40B4-BE49-F238E27FC236}">
                <a16:creationId xmlns:a16="http://schemas.microsoft.com/office/drawing/2014/main" id="{E7FF6167-5FC1-72AB-A825-3AC423D3ECAB}"/>
              </a:ext>
            </a:extLst>
          </p:cNvPr>
          <p:cNvSpPr>
            <a:spLocks noChangeArrowheads="1"/>
          </p:cNvSpPr>
          <p:nvPr/>
        </p:nvSpPr>
        <p:spPr bwMode="auto">
          <a:xfrm>
            <a:off x="33143935" y="10700256"/>
            <a:ext cx="10084206" cy="1096029"/>
          </a:xfrm>
          <a:prstGeom prst="snipRoundRect">
            <a:avLst>
              <a:gd name="adj1" fmla="val 0"/>
              <a:gd name="adj2" fmla="val 50000"/>
            </a:avLst>
          </a:prstGeom>
          <a:solidFill>
            <a:schemeClr val="accent4">
              <a:lumMod val="75000"/>
            </a:schemeClr>
          </a:solidFill>
          <a:ln w="12700">
            <a:noFill/>
            <a:miter lim="800000"/>
          </a:ln>
        </p:spPr>
        <p:txBody>
          <a:bodyPr wrap="none" lIns="182880" tIns="48768" rIns="182880" bIns="45709" anchor="ctr" anchorCtr="0"/>
          <a:lstStyle>
            <a:defPPr>
              <a:defRPr kern="1200"/>
            </a:defPPr>
          </a:lstStyle>
          <a:p>
            <a:pPr defTabSz="3135215">
              <a:defRPr/>
            </a:pPr>
            <a:r>
              <a:rPr lang="en-IN" sz="4400" b="1" i="1" u="sng" dirty="0">
                <a:solidFill>
                  <a:schemeClr val="bg1"/>
                </a:solidFill>
                <a:latin typeface="+mj-lt"/>
              </a:rPr>
              <a:t>C</a:t>
            </a:r>
            <a:r>
              <a:rPr lang="en-US" sz="4400" b="1" i="1" u="sng" dirty="0">
                <a:solidFill>
                  <a:schemeClr val="bg1"/>
                </a:solidFill>
                <a:latin typeface="+mj-lt"/>
              </a:rPr>
              <a:t>ONCLUSION</a:t>
            </a:r>
          </a:p>
        </p:txBody>
      </p:sp>
      <p:sp>
        <p:nvSpPr>
          <p:cNvPr id="3" name="TextBox 19">
            <a:extLst>
              <a:ext uri="{FF2B5EF4-FFF2-40B4-BE49-F238E27FC236}">
                <a16:creationId xmlns:a16="http://schemas.microsoft.com/office/drawing/2014/main" id="{6CF6B986-DDC3-A33D-D395-FF8889BB4501}"/>
              </a:ext>
            </a:extLst>
          </p:cNvPr>
          <p:cNvSpPr txBox="1">
            <a:spLocks noChangeArrowheads="1"/>
          </p:cNvSpPr>
          <p:nvPr/>
        </p:nvSpPr>
        <p:spPr bwMode="auto">
          <a:xfrm>
            <a:off x="33146671" y="11823796"/>
            <a:ext cx="10002675" cy="5439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b="1" dirty="0">
                <a:effectLst/>
                <a:latin typeface="+mn-lt"/>
                <a:cs typeface="Arial" pitchFamily="34" charset="0"/>
              </a:rPr>
              <a:t>The Infant Health Monitor is an advanced system for comprehensive child health monitoring, exceeding basic standards with tailored solutions and vital metric displays. Reflecting the latest healthcare advancements, it ensures precise monitoring. Committed to advancing child health monitoring, we focus on enhancing physical design durability, efficiency, and optimizing sensing technologies to introduce an innovative Infant Health Monitor, setting a new benchmark for precision in safeguarding infant well-being.</a:t>
            </a:r>
          </a:p>
        </p:txBody>
      </p:sp>
      <p:pic>
        <p:nvPicPr>
          <p:cNvPr id="7" name="Picture 6">
            <a:extLst>
              <a:ext uri="{FF2B5EF4-FFF2-40B4-BE49-F238E27FC236}">
                <a16:creationId xmlns:a16="http://schemas.microsoft.com/office/drawing/2014/main" id="{E936CA57-CCBE-64AD-B758-B57D9A88F2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3060" y="10036826"/>
            <a:ext cx="2431970" cy="234599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9" name="Picture 8">
            <a:extLst>
              <a:ext uri="{FF2B5EF4-FFF2-40B4-BE49-F238E27FC236}">
                <a16:creationId xmlns:a16="http://schemas.microsoft.com/office/drawing/2014/main" id="{26245A19-BAFF-6511-3718-47D3B5CAC5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77503" y="10036826"/>
            <a:ext cx="2345991" cy="234599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161B82B3-ED6D-244F-0965-1975A749B3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77683" y="10036827"/>
            <a:ext cx="2221652" cy="234599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4" name="TextBox 13">
            <a:extLst>
              <a:ext uri="{FF2B5EF4-FFF2-40B4-BE49-F238E27FC236}">
                <a16:creationId xmlns:a16="http://schemas.microsoft.com/office/drawing/2014/main" id="{0F1D8667-F9AD-1A10-8A9C-0733C6FA9818}"/>
              </a:ext>
            </a:extLst>
          </p:cNvPr>
          <p:cNvSpPr txBox="1"/>
          <p:nvPr/>
        </p:nvSpPr>
        <p:spPr>
          <a:xfrm>
            <a:off x="726614" y="12420600"/>
            <a:ext cx="2368416" cy="461665"/>
          </a:xfrm>
          <a:prstGeom prst="rect">
            <a:avLst/>
          </a:prstGeom>
          <a:noFill/>
        </p:spPr>
        <p:txBody>
          <a:bodyPr wrap="square" rtlCol="0">
            <a:spAutoFit/>
          </a:bodyPr>
          <a:lstStyle/>
          <a:p>
            <a:pPr algn="ctr"/>
            <a:r>
              <a:rPr lang="en-IN" b="1" i="1" u="sng" dirty="0"/>
              <a:t>TMP006</a:t>
            </a:r>
            <a:endParaRPr lang="en-US" b="1" i="1" u="sng" dirty="0"/>
          </a:p>
        </p:txBody>
      </p:sp>
      <p:pic>
        <p:nvPicPr>
          <p:cNvPr id="17" name="Picture 16">
            <a:extLst>
              <a:ext uri="{FF2B5EF4-FFF2-40B4-BE49-F238E27FC236}">
                <a16:creationId xmlns:a16="http://schemas.microsoft.com/office/drawing/2014/main" id="{8DA553DB-6E48-7BF7-688A-2692474938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22443" y="10036825"/>
            <a:ext cx="2474538" cy="234599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8" name="TextBox 17">
            <a:extLst>
              <a:ext uri="{FF2B5EF4-FFF2-40B4-BE49-F238E27FC236}">
                <a16:creationId xmlns:a16="http://schemas.microsoft.com/office/drawing/2014/main" id="{BDEB6600-F4EA-4FB5-F415-9334F419A9EF}"/>
              </a:ext>
            </a:extLst>
          </p:cNvPr>
          <p:cNvSpPr txBox="1"/>
          <p:nvPr/>
        </p:nvSpPr>
        <p:spPr>
          <a:xfrm>
            <a:off x="3584779" y="12420600"/>
            <a:ext cx="1977821" cy="461665"/>
          </a:xfrm>
          <a:prstGeom prst="rect">
            <a:avLst/>
          </a:prstGeom>
          <a:noFill/>
        </p:spPr>
        <p:txBody>
          <a:bodyPr wrap="square" rtlCol="0">
            <a:spAutoFit/>
          </a:bodyPr>
          <a:lstStyle/>
          <a:p>
            <a:pPr algn="ctr"/>
            <a:r>
              <a:rPr lang="en-IN" b="1" i="1" u="sng" dirty="0"/>
              <a:t>ADXL345</a:t>
            </a:r>
            <a:endParaRPr lang="en-US" b="1" i="1" u="sng" dirty="0"/>
          </a:p>
        </p:txBody>
      </p:sp>
      <p:sp>
        <p:nvSpPr>
          <p:cNvPr id="19" name="TextBox 18">
            <a:extLst>
              <a:ext uri="{FF2B5EF4-FFF2-40B4-BE49-F238E27FC236}">
                <a16:creationId xmlns:a16="http://schemas.microsoft.com/office/drawing/2014/main" id="{075FEFCE-6C46-D33C-6C27-C5765E6C7F6F}"/>
              </a:ext>
            </a:extLst>
          </p:cNvPr>
          <p:cNvSpPr txBox="1"/>
          <p:nvPr/>
        </p:nvSpPr>
        <p:spPr>
          <a:xfrm>
            <a:off x="6172200" y="12382816"/>
            <a:ext cx="1977821" cy="461665"/>
          </a:xfrm>
          <a:prstGeom prst="rect">
            <a:avLst/>
          </a:prstGeom>
          <a:noFill/>
        </p:spPr>
        <p:txBody>
          <a:bodyPr wrap="square" rtlCol="0">
            <a:spAutoFit/>
          </a:bodyPr>
          <a:lstStyle/>
          <a:p>
            <a:pPr algn="ctr"/>
            <a:r>
              <a:rPr lang="en-IN" b="1" i="1" u="sng" dirty="0"/>
              <a:t>MAX30102</a:t>
            </a:r>
            <a:endParaRPr lang="en-US" b="1" i="1" u="sng" dirty="0"/>
          </a:p>
        </p:txBody>
      </p:sp>
      <p:sp>
        <p:nvSpPr>
          <p:cNvPr id="20" name="TextBox 19">
            <a:extLst>
              <a:ext uri="{FF2B5EF4-FFF2-40B4-BE49-F238E27FC236}">
                <a16:creationId xmlns:a16="http://schemas.microsoft.com/office/drawing/2014/main" id="{7A0E3558-4132-17F0-2752-8D9E305A7BF4}"/>
              </a:ext>
            </a:extLst>
          </p:cNvPr>
          <p:cNvSpPr txBox="1"/>
          <p:nvPr/>
        </p:nvSpPr>
        <p:spPr>
          <a:xfrm>
            <a:off x="8623507" y="12420600"/>
            <a:ext cx="1702886" cy="461665"/>
          </a:xfrm>
          <a:prstGeom prst="rect">
            <a:avLst/>
          </a:prstGeom>
          <a:noFill/>
        </p:spPr>
        <p:txBody>
          <a:bodyPr wrap="square" rtlCol="0">
            <a:spAutoFit/>
          </a:bodyPr>
          <a:lstStyle/>
          <a:p>
            <a:pPr algn="ctr"/>
            <a:r>
              <a:rPr lang="en-IN" b="1" i="1" u="sng" dirty="0"/>
              <a:t>LM393</a:t>
            </a:r>
            <a:endParaRPr lang="en-US" b="1" i="1" u="sng" dirty="0"/>
          </a:p>
        </p:txBody>
      </p:sp>
      <p:sp>
        <p:nvSpPr>
          <p:cNvPr id="21" name="TextBox 20">
            <a:extLst>
              <a:ext uri="{FF2B5EF4-FFF2-40B4-BE49-F238E27FC236}">
                <a16:creationId xmlns:a16="http://schemas.microsoft.com/office/drawing/2014/main" id="{6D29E3F7-9240-310A-4053-0021E1F8B07A}"/>
              </a:ext>
            </a:extLst>
          </p:cNvPr>
          <p:cNvSpPr txBox="1"/>
          <p:nvPr/>
        </p:nvSpPr>
        <p:spPr>
          <a:xfrm>
            <a:off x="741854" y="13020088"/>
            <a:ext cx="10247405" cy="3908762"/>
          </a:xfrm>
          <a:prstGeom prst="rect">
            <a:avLst/>
          </a:prstGeom>
          <a:noFill/>
        </p:spPr>
        <p:txBody>
          <a:bodyPr wrap="square" rtlCol="0">
            <a:spAutoFit/>
          </a:bodyPr>
          <a:lstStyle/>
          <a:p>
            <a:pPr marL="457200" indent="-457200">
              <a:buFont typeface="Wingdings" panose="05000000000000000000" pitchFamily="2" charset="2"/>
              <a:buChar char="Ø"/>
            </a:pPr>
            <a:r>
              <a:rPr lang="en-US" sz="2800" b="1" i="0" dirty="0">
                <a:effectLst/>
                <a:latin typeface="+mj-lt"/>
              </a:rPr>
              <a:t>TMP006: Continuous temperature tracking for timely response to variations.</a:t>
            </a:r>
          </a:p>
          <a:p>
            <a:pPr marL="457200" indent="-457200">
              <a:buFont typeface="Wingdings" panose="05000000000000000000" pitchFamily="2" charset="2"/>
              <a:buChar char="Ø"/>
            </a:pPr>
            <a:r>
              <a:rPr lang="en-US" sz="2800" b="1" i="0" dirty="0">
                <a:effectLst/>
                <a:latin typeface="+mj-lt"/>
              </a:rPr>
              <a:t>ADXL345: Movement detection for monitoring infant activity levels.</a:t>
            </a:r>
          </a:p>
          <a:p>
            <a:pPr marL="457200" indent="-457200">
              <a:buFont typeface="Wingdings" panose="05000000000000000000" pitchFamily="2" charset="2"/>
              <a:buChar char="Ø"/>
            </a:pPr>
            <a:r>
              <a:rPr lang="en-US" sz="2800" b="1" i="0" dirty="0">
                <a:effectLst/>
                <a:latin typeface="+mj-lt"/>
              </a:rPr>
              <a:t>MAX30102: Real-time monitoring for precise assessment of the infant's heart rate and oxygen level.</a:t>
            </a:r>
          </a:p>
          <a:p>
            <a:pPr marL="457200" indent="-457200">
              <a:buFont typeface="Wingdings" panose="05000000000000000000" pitchFamily="2" charset="2"/>
              <a:buChar char="Ø"/>
            </a:pPr>
            <a:r>
              <a:rPr lang="en-US" sz="2800" b="1" i="0" dirty="0">
                <a:effectLst/>
                <a:latin typeface="+mj-lt"/>
              </a:rPr>
              <a:t>LM393: Cry detection to alert caregivers for prompt attention to the baby's needs.</a:t>
            </a:r>
          </a:p>
          <a:p>
            <a:endParaRPr lang="en-US" dirty="0"/>
          </a:p>
        </p:txBody>
      </p:sp>
      <p:pic>
        <p:nvPicPr>
          <p:cNvPr id="22" name="Picture 21">
            <a:extLst>
              <a:ext uri="{FF2B5EF4-FFF2-40B4-BE49-F238E27FC236}">
                <a16:creationId xmlns:a16="http://schemas.microsoft.com/office/drawing/2014/main" id="{5E5C025A-B5DB-8CDA-C293-A84E788716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40752" y="10163382"/>
            <a:ext cx="2747030" cy="5209171"/>
          </a:xfrm>
          <a:prstGeom prst="rect">
            <a:avLst/>
          </a:prstGeom>
        </p:spPr>
      </p:pic>
      <p:pic>
        <p:nvPicPr>
          <p:cNvPr id="23" name="Picture 22">
            <a:extLst>
              <a:ext uri="{FF2B5EF4-FFF2-40B4-BE49-F238E27FC236}">
                <a16:creationId xmlns:a16="http://schemas.microsoft.com/office/drawing/2014/main" id="{1FEDB2DE-7D30-9255-0E7E-FF65B6BAB90C}"/>
              </a:ext>
            </a:extLst>
          </p:cNvPr>
          <p:cNvPicPr>
            <a:picLocks noChangeAspect="1"/>
          </p:cNvPicPr>
          <p:nvPr/>
        </p:nvPicPr>
        <p:blipFill rotWithShape="1">
          <a:blip r:embed="rId8">
            <a:extLst>
              <a:ext uri="{28A0092B-C50C-407E-A947-70E740481C1C}">
                <a14:useLocalDpi xmlns:a14="http://schemas.microsoft.com/office/drawing/2010/main" val="0"/>
              </a:ext>
            </a:extLst>
          </a:blip>
          <a:srcRect l="1070" r="7375"/>
          <a:stretch/>
        </p:blipFill>
        <p:spPr>
          <a:xfrm>
            <a:off x="29368083" y="9991033"/>
            <a:ext cx="2936148" cy="5381520"/>
          </a:xfrm>
          <a:prstGeom prst="rect">
            <a:avLst/>
          </a:prstGeom>
        </p:spPr>
      </p:pic>
      <p:pic>
        <p:nvPicPr>
          <p:cNvPr id="24" name="Picture 23">
            <a:extLst>
              <a:ext uri="{FF2B5EF4-FFF2-40B4-BE49-F238E27FC236}">
                <a16:creationId xmlns:a16="http://schemas.microsoft.com/office/drawing/2014/main" id="{36CD400A-2BEE-82DE-57DA-4EBFC78048D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440753" y="15773400"/>
            <a:ext cx="2740288" cy="5715000"/>
          </a:xfrm>
          <a:prstGeom prst="rect">
            <a:avLst/>
          </a:prstGeom>
        </p:spPr>
      </p:pic>
      <p:pic>
        <p:nvPicPr>
          <p:cNvPr id="25" name="Picture 24">
            <a:extLst>
              <a:ext uri="{FF2B5EF4-FFF2-40B4-BE49-F238E27FC236}">
                <a16:creationId xmlns:a16="http://schemas.microsoft.com/office/drawing/2014/main" id="{1B8D2476-E420-398A-80CE-9032AA28002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549333" y="15828479"/>
            <a:ext cx="2604030" cy="5527183"/>
          </a:xfrm>
          <a:prstGeom prst="rect">
            <a:avLst/>
          </a:prstGeom>
        </p:spPr>
      </p:pic>
      <p:sp>
        <p:nvSpPr>
          <p:cNvPr id="26" name="Arrow: Left 25">
            <a:extLst>
              <a:ext uri="{FF2B5EF4-FFF2-40B4-BE49-F238E27FC236}">
                <a16:creationId xmlns:a16="http://schemas.microsoft.com/office/drawing/2014/main" id="{BDC9CCC0-0A61-415C-D45B-EF99D9AE1A65}"/>
              </a:ext>
            </a:extLst>
          </p:cNvPr>
          <p:cNvSpPr/>
          <p:nvPr/>
        </p:nvSpPr>
        <p:spPr bwMode="auto">
          <a:xfrm>
            <a:off x="25194498" y="10712209"/>
            <a:ext cx="4076041" cy="2175918"/>
          </a:xfrm>
          <a:prstGeom prst="leftArrow">
            <a:avLst/>
          </a:prstGeom>
          <a:solidFill>
            <a:schemeClr val="accent4">
              <a:lumMod val="75000"/>
            </a:schemeClr>
          </a:solidFill>
          <a:ln w="9525" cap="flat" cmpd="sng" algn="ctr">
            <a:solidFill>
              <a:schemeClr val="accent4">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endParaRPr>
          </a:p>
        </p:txBody>
      </p:sp>
      <p:sp>
        <p:nvSpPr>
          <p:cNvPr id="27" name="Arrow: Right 26">
            <a:extLst>
              <a:ext uri="{FF2B5EF4-FFF2-40B4-BE49-F238E27FC236}">
                <a16:creationId xmlns:a16="http://schemas.microsoft.com/office/drawing/2014/main" id="{CA71023A-FB11-0E55-C73C-3F199C6A4240}"/>
              </a:ext>
            </a:extLst>
          </p:cNvPr>
          <p:cNvSpPr/>
          <p:nvPr/>
        </p:nvSpPr>
        <p:spPr bwMode="auto">
          <a:xfrm>
            <a:off x="25341777" y="12717407"/>
            <a:ext cx="3987377" cy="2482797"/>
          </a:xfrm>
          <a:prstGeom prst="rightArrow">
            <a:avLst/>
          </a:prstGeom>
          <a:solidFill>
            <a:schemeClr val="accent4">
              <a:lumMod val="75000"/>
            </a:schemeClr>
          </a:solidFill>
          <a:ln w="9525" cap="flat" cmpd="sng" algn="ctr">
            <a:solidFill>
              <a:schemeClr val="accent4">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outerShdw blurRad="38100" dist="38100" dir="2700000" algn="tl">
                  <a:srgbClr val="000000">
                    <a:alpha val="43137"/>
                  </a:srgbClr>
                </a:outerShdw>
              </a:effectLst>
              <a:latin typeface="Times New Roman" pitchFamily="18" charset="0"/>
            </a:endParaRPr>
          </a:p>
        </p:txBody>
      </p:sp>
      <p:sp>
        <p:nvSpPr>
          <p:cNvPr id="29" name="Arrow: Left 28">
            <a:extLst>
              <a:ext uri="{FF2B5EF4-FFF2-40B4-BE49-F238E27FC236}">
                <a16:creationId xmlns:a16="http://schemas.microsoft.com/office/drawing/2014/main" id="{AA26DBB7-06BF-B37A-9599-7B886CDFD0EC}"/>
              </a:ext>
            </a:extLst>
          </p:cNvPr>
          <p:cNvSpPr/>
          <p:nvPr/>
        </p:nvSpPr>
        <p:spPr bwMode="auto">
          <a:xfrm>
            <a:off x="25132865" y="16239493"/>
            <a:ext cx="4366994" cy="2175918"/>
          </a:xfrm>
          <a:prstGeom prst="leftArrow">
            <a:avLst/>
          </a:prstGeom>
          <a:solidFill>
            <a:schemeClr val="accent4">
              <a:lumMod val="75000"/>
            </a:schemeClr>
          </a:solidFill>
          <a:ln w="9525" cap="flat" cmpd="sng" algn="ctr">
            <a:solidFill>
              <a:schemeClr val="accent4">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outerShdw blurRad="38100" dist="38100" dir="2700000" algn="tl">
                  <a:srgbClr val="000000">
                    <a:alpha val="43137"/>
                  </a:srgbClr>
                </a:outerShdw>
              </a:effectLst>
              <a:latin typeface="Times New Roman" pitchFamily="18" charset="0"/>
            </a:endParaRPr>
          </a:p>
        </p:txBody>
      </p:sp>
      <p:sp>
        <p:nvSpPr>
          <p:cNvPr id="30" name="Arrow: Right 29">
            <a:extLst>
              <a:ext uri="{FF2B5EF4-FFF2-40B4-BE49-F238E27FC236}">
                <a16:creationId xmlns:a16="http://schemas.microsoft.com/office/drawing/2014/main" id="{B5968944-ADAC-D068-B416-6A9B854ED5AF}"/>
              </a:ext>
            </a:extLst>
          </p:cNvPr>
          <p:cNvSpPr/>
          <p:nvPr/>
        </p:nvSpPr>
        <p:spPr bwMode="auto">
          <a:xfrm>
            <a:off x="25403492" y="18654875"/>
            <a:ext cx="4303580" cy="2482797"/>
          </a:xfrm>
          <a:prstGeom prst="rightArrow">
            <a:avLst/>
          </a:prstGeom>
          <a:solidFill>
            <a:schemeClr val="accent4">
              <a:lumMod val="75000"/>
            </a:schemeClr>
          </a:solidFill>
          <a:ln w="9525" cap="flat" cmpd="sng" algn="ctr">
            <a:solidFill>
              <a:schemeClr val="accent4">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outerShdw blurRad="38100" dist="38100" dir="2700000" algn="tl">
                  <a:srgbClr val="000000">
                    <a:alpha val="43137"/>
                  </a:srgbClr>
                </a:outerShdw>
              </a:effectLst>
              <a:latin typeface="Times New Roman" pitchFamily="18" charset="0"/>
            </a:endParaRPr>
          </a:p>
        </p:txBody>
      </p:sp>
      <p:sp>
        <p:nvSpPr>
          <p:cNvPr id="31" name="TextBox 30">
            <a:extLst>
              <a:ext uri="{FF2B5EF4-FFF2-40B4-BE49-F238E27FC236}">
                <a16:creationId xmlns:a16="http://schemas.microsoft.com/office/drawing/2014/main" id="{50E28810-CEDA-48C2-A9D6-1066E3FCC3FA}"/>
              </a:ext>
            </a:extLst>
          </p:cNvPr>
          <p:cNvSpPr txBox="1"/>
          <p:nvPr/>
        </p:nvSpPr>
        <p:spPr>
          <a:xfrm>
            <a:off x="25745608" y="11193673"/>
            <a:ext cx="3701728" cy="1015663"/>
          </a:xfrm>
          <a:prstGeom prst="rect">
            <a:avLst/>
          </a:prstGeom>
          <a:noFill/>
        </p:spPr>
        <p:txBody>
          <a:bodyPr wrap="square" rtlCol="0">
            <a:spAutoFit/>
          </a:bodyPr>
          <a:lstStyle/>
          <a:p>
            <a:r>
              <a:rPr lang="en-US" sz="2000" b="1" dirty="0">
                <a:solidFill>
                  <a:srgbClr val="000000"/>
                </a:solidFill>
              </a:rPr>
              <a:t>Android studio. (2023) Screenshot of Login Page of Infant Health Monitor</a:t>
            </a:r>
            <a:endParaRPr lang="en-US" sz="2000" dirty="0"/>
          </a:p>
        </p:txBody>
      </p:sp>
      <p:sp>
        <p:nvSpPr>
          <p:cNvPr id="32" name="TextBox 31">
            <a:extLst>
              <a:ext uri="{FF2B5EF4-FFF2-40B4-BE49-F238E27FC236}">
                <a16:creationId xmlns:a16="http://schemas.microsoft.com/office/drawing/2014/main" id="{244FD864-4A49-8793-A4E4-ED30E23B03A1}"/>
              </a:ext>
            </a:extLst>
          </p:cNvPr>
          <p:cNvSpPr txBox="1"/>
          <p:nvPr/>
        </p:nvSpPr>
        <p:spPr>
          <a:xfrm>
            <a:off x="25704418" y="13466599"/>
            <a:ext cx="3701728" cy="1015663"/>
          </a:xfrm>
          <a:prstGeom prst="rect">
            <a:avLst/>
          </a:prstGeom>
          <a:noFill/>
        </p:spPr>
        <p:txBody>
          <a:bodyPr wrap="square" rtlCol="0">
            <a:spAutoFit/>
          </a:bodyPr>
          <a:lstStyle/>
          <a:p>
            <a:r>
              <a:rPr lang="en-US" sz="2000" b="1" dirty="0">
                <a:solidFill>
                  <a:srgbClr val="000000"/>
                </a:solidFill>
              </a:rPr>
              <a:t>Android studio. (2023) Screenshot of Home Screen of Infant Health Monitor</a:t>
            </a:r>
            <a:endParaRPr lang="en-US" sz="2000" dirty="0"/>
          </a:p>
        </p:txBody>
      </p:sp>
      <p:sp>
        <p:nvSpPr>
          <p:cNvPr id="33" name="TextBox 32">
            <a:extLst>
              <a:ext uri="{FF2B5EF4-FFF2-40B4-BE49-F238E27FC236}">
                <a16:creationId xmlns:a16="http://schemas.microsoft.com/office/drawing/2014/main" id="{A2F1B684-FCAD-4870-9135-C8C8A6F61626}"/>
              </a:ext>
            </a:extLst>
          </p:cNvPr>
          <p:cNvSpPr txBox="1"/>
          <p:nvPr/>
        </p:nvSpPr>
        <p:spPr>
          <a:xfrm>
            <a:off x="25798131" y="16793254"/>
            <a:ext cx="3701728" cy="1015663"/>
          </a:xfrm>
          <a:prstGeom prst="rect">
            <a:avLst/>
          </a:prstGeom>
          <a:noFill/>
        </p:spPr>
        <p:txBody>
          <a:bodyPr wrap="square" rtlCol="0">
            <a:spAutoFit/>
          </a:bodyPr>
          <a:lstStyle/>
          <a:p>
            <a:r>
              <a:rPr lang="en-US" sz="2000" b="1" dirty="0">
                <a:solidFill>
                  <a:srgbClr val="000000"/>
                </a:solidFill>
              </a:rPr>
              <a:t>Android studio. (2023) Screenshot of Motion Screen of Infant Health Monitor</a:t>
            </a:r>
            <a:endParaRPr lang="en-US" sz="2000" dirty="0"/>
          </a:p>
        </p:txBody>
      </p:sp>
      <p:sp>
        <p:nvSpPr>
          <p:cNvPr id="34" name="TextBox 33">
            <a:extLst>
              <a:ext uri="{FF2B5EF4-FFF2-40B4-BE49-F238E27FC236}">
                <a16:creationId xmlns:a16="http://schemas.microsoft.com/office/drawing/2014/main" id="{65E488F7-6468-3425-B544-08E0366F5063}"/>
              </a:ext>
            </a:extLst>
          </p:cNvPr>
          <p:cNvSpPr txBox="1"/>
          <p:nvPr/>
        </p:nvSpPr>
        <p:spPr>
          <a:xfrm>
            <a:off x="25568811" y="19282351"/>
            <a:ext cx="3701728" cy="1015663"/>
          </a:xfrm>
          <a:prstGeom prst="rect">
            <a:avLst/>
          </a:prstGeom>
          <a:noFill/>
        </p:spPr>
        <p:txBody>
          <a:bodyPr wrap="square" rtlCol="0">
            <a:spAutoFit/>
          </a:bodyPr>
          <a:lstStyle/>
          <a:p>
            <a:r>
              <a:rPr lang="en-US" sz="2000" b="1" dirty="0">
                <a:solidFill>
                  <a:srgbClr val="000000"/>
                </a:solidFill>
              </a:rPr>
              <a:t>Android studio. (2023) Screenshot of Profile Screen of Infant Health Monitor</a:t>
            </a:r>
            <a:endParaRPr lang="en-US" sz="2000" dirty="0"/>
          </a:p>
        </p:txBody>
      </p:sp>
      <p:pic>
        <p:nvPicPr>
          <p:cNvPr id="36" name="Picture 35">
            <a:extLst>
              <a:ext uri="{FF2B5EF4-FFF2-40B4-BE49-F238E27FC236}">
                <a16:creationId xmlns:a16="http://schemas.microsoft.com/office/drawing/2014/main" id="{C6D21248-8FE8-F880-5576-9D23873DCBC1}"/>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2778" t="25877" b="29964"/>
          <a:stretch/>
        </p:blipFill>
        <p:spPr>
          <a:xfrm>
            <a:off x="33162164" y="5313098"/>
            <a:ext cx="3918652" cy="3164215"/>
          </a:xfrm>
          <a:prstGeom prst="rect">
            <a:avLst/>
          </a:prstGeom>
        </p:spPr>
      </p:pic>
      <p:pic>
        <p:nvPicPr>
          <p:cNvPr id="38" name="Picture 37">
            <a:extLst>
              <a:ext uri="{FF2B5EF4-FFF2-40B4-BE49-F238E27FC236}">
                <a16:creationId xmlns:a16="http://schemas.microsoft.com/office/drawing/2014/main" id="{1D27C8F5-B5F6-CB6A-202E-795FF20CBD9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795625" y="17965756"/>
            <a:ext cx="9159374" cy="3261465"/>
          </a:xfrm>
          <a:prstGeom prst="rect">
            <a:avLst/>
          </a:prstGeom>
        </p:spPr>
      </p:pic>
      <p:pic>
        <p:nvPicPr>
          <p:cNvPr id="41" name="Picture 40">
            <a:extLst>
              <a:ext uri="{FF2B5EF4-FFF2-40B4-BE49-F238E27FC236}">
                <a16:creationId xmlns:a16="http://schemas.microsoft.com/office/drawing/2014/main" id="{73E4B017-4467-068E-424B-3B05E5425579}"/>
              </a:ext>
            </a:extLst>
          </p:cNvPr>
          <p:cNvPicPr/>
          <p:nvPr/>
        </p:nvPicPr>
        <p:blipFill>
          <a:blip r:embed="rId13"/>
          <a:stretch>
            <a:fillRect/>
          </a:stretch>
        </p:blipFill>
        <p:spPr>
          <a:xfrm>
            <a:off x="11719526" y="13157605"/>
            <a:ext cx="9202381" cy="3400852"/>
          </a:xfrm>
          <a:prstGeom prst="rect">
            <a:avLst/>
          </a:prstGeom>
        </p:spPr>
      </p:pic>
      <p:sp>
        <p:nvSpPr>
          <p:cNvPr id="43" name="TextBox 42">
            <a:extLst>
              <a:ext uri="{FF2B5EF4-FFF2-40B4-BE49-F238E27FC236}">
                <a16:creationId xmlns:a16="http://schemas.microsoft.com/office/drawing/2014/main" id="{3928E208-0CA9-BFB7-97C0-DCB33A5B52A9}"/>
              </a:ext>
            </a:extLst>
          </p:cNvPr>
          <p:cNvSpPr txBox="1"/>
          <p:nvPr/>
        </p:nvSpPr>
        <p:spPr>
          <a:xfrm>
            <a:off x="11672451" y="16765427"/>
            <a:ext cx="9159374" cy="1200329"/>
          </a:xfrm>
          <a:prstGeom prst="rect">
            <a:avLst/>
          </a:prstGeom>
          <a:noFill/>
        </p:spPr>
        <p:txBody>
          <a:bodyPr wrap="square" rtlCol="0">
            <a:spAutoFit/>
          </a:bodyPr>
          <a:lstStyle/>
          <a:p>
            <a:r>
              <a:rPr lang="en-US" dirty="0"/>
              <a:t>Testing of MAX30102 sensor, connected to the PCB Board, which is in turn linked to the Raspberry Pi for seamless integration and effective data transmission.</a:t>
            </a:r>
          </a:p>
        </p:txBody>
      </p:sp>
      <p:sp>
        <p:nvSpPr>
          <p:cNvPr id="44" name="TextBox 43">
            <a:extLst>
              <a:ext uri="{FF2B5EF4-FFF2-40B4-BE49-F238E27FC236}">
                <a16:creationId xmlns:a16="http://schemas.microsoft.com/office/drawing/2014/main" id="{EDF83BB3-C721-B335-33CD-F569396F79FE}"/>
              </a:ext>
            </a:extLst>
          </p:cNvPr>
          <p:cNvSpPr txBox="1"/>
          <p:nvPr/>
        </p:nvSpPr>
        <p:spPr>
          <a:xfrm>
            <a:off x="11962912" y="21368356"/>
            <a:ext cx="9004810" cy="461665"/>
          </a:xfrm>
          <a:prstGeom prst="rect">
            <a:avLst/>
          </a:prstGeom>
          <a:noFill/>
        </p:spPr>
        <p:txBody>
          <a:bodyPr wrap="square" rtlCol="0">
            <a:spAutoFit/>
          </a:bodyPr>
          <a:lstStyle/>
          <a:p>
            <a:r>
              <a:rPr lang="en-IN" b="1" dirty="0">
                <a:effectLst/>
              </a:rPr>
              <a:t>Layout of PCB Board comprises all the four sensors in the Fritzing </a:t>
            </a:r>
            <a:endParaRPr lang="en-US" b="1" dirty="0">
              <a:effectLst/>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onderingpeacock|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1992</TotalTime>
  <Words>679</Words>
  <Application>Microsoft Office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Quattrocento Sans</vt:lpstr>
      <vt:lpstr>Quattrocento</vt:lpstr>
      <vt:lpstr>Wingdings</vt:lpstr>
      <vt:lpstr>Times New Roman</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Satinder Kaur</cp:lastModifiedBy>
  <cp:revision>127</cp:revision>
  <cp:lastPrinted>2000-08-03T00:31:24Z</cp:lastPrinted>
  <dcterms:modified xsi:type="dcterms:W3CDTF">2023-11-11T05:22:05Z</dcterms:modified>
  <cp:category>research posters template</cp:category>
</cp:coreProperties>
</file>