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21945600"/>
  <p:notesSz cx="9239250" cy="11982450"/>
  <p:embeddedFontLst>
    <p:embeddedFont>
      <p:font typeface="Quattrocento Sans" panose="020B0502050000020003" pitchFamily="34" charset="0"/>
      <p:regular r:id="rId5"/>
      <p:bold r:id="rId6"/>
      <p:italic r:id="rId7"/>
      <p:boldItalic r:id="rId8"/>
    </p:embeddedFont>
  </p:embeddedFontLst>
  <p:custDataLst>
    <p:tags r:id="rId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92" userDrawn="1">
          <p15:clr>
            <a:srgbClr val="A4A3A4"/>
          </p15:clr>
        </p15:guide>
        <p15:guide id="2" pos="134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53951A-ED4E-17F6-30D5-0ADB039A1481}" name="Meirion Williams" initials="MW" userId="3a27122de4cb75c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05F"/>
    <a:srgbClr val="FEE198"/>
    <a:srgbClr val="FFFF66"/>
    <a:srgbClr val="000066"/>
    <a:srgbClr val="333399"/>
    <a:srgbClr val="003366"/>
    <a:srgbClr val="006699"/>
    <a:srgbClr val="663300"/>
    <a:srgbClr val="0066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96" autoAdjust="0"/>
  </p:normalViewPr>
  <p:slideViewPr>
    <p:cSldViewPr>
      <p:cViewPr varScale="1">
        <p:scale>
          <a:sx n="24" d="100"/>
          <a:sy n="24" d="100"/>
        </p:scale>
        <p:origin x="-702" y="-120"/>
      </p:cViewPr>
      <p:guideLst>
        <p:guide orient="horz" pos="7392"/>
        <p:guide pos="134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3984" y="72"/>
      </p:cViewPr>
      <p:guideLst>
        <p:guide orient="horz" pos="3774"/>
        <p:guide pos="29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4" Type="http://schemas.microsoft.com/office/2018/10/relationships/authors" Target="authors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4D008A7-9187-4BD6-AE39-B26CD4114174}" authorId="{7853951A-ED4E-17F6-30D5-0ADB039A1481}" created="2023-11-13T15:23:13.01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73" creationId="{D5A32123-7974-4A0F-B8DF-6C82FB22F596}"/>
    </ac:deMkLst>
    <p188:txBody>
      <a:bodyPr/>
      <a:lstStyle/>
      <a:p>
        <a:r>
          <a:rPr lang="en-CA"/>
          <a:t>Mobile App</a:t>
        </a:r>
      </a:p>
    </p188:txBody>
  </p188:cm>
  <p188:cm id="{B4B4E618-4D65-47F9-BCAF-BF2671FE11DC}" authorId="{7853951A-ED4E-17F6-30D5-0ADB039A1481}" created="2023-11-13T15:25:17.0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21" creationId="{6D29E3F7-9240-310A-4053-0021E1F8B07A}"/>
    </ac:deMkLst>
    <p188:txBody>
      <a:bodyPr/>
      <a:lstStyle/>
      <a:p>
        <a:r>
          <a:rPr lang="en-CA"/>
          <a:t>Continuously monitoring the child's temperature</a:t>
        </a:r>
      </a:p>
    </p188:txBody>
  </p188:cm>
  <p188:cm id="{609C2536-4721-47F2-8CDE-534489DCBF0B}" authorId="{7853951A-ED4E-17F6-30D5-0ADB039A1481}" created="2023-11-13T15:25:49.43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21" creationId="{6D29E3F7-9240-310A-4053-0021E1F8B07A}"/>
    </ac:deMkLst>
    <p188:txBody>
      <a:bodyPr/>
      <a:lstStyle/>
      <a:p>
        <a:r>
          <a:rPr lang="en-CA"/>
          <a:t>Remove word levels, noise word.</a:t>
        </a:r>
      </a:p>
    </p188:txBody>
  </p188:cm>
  <p188:cm id="{87ADBFC9-4449-4A06-BAF5-07EF7F562B25}" authorId="{7853951A-ED4E-17F6-30D5-0ADB039A1481}" created="2023-11-13T15:27:10.40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21" creationId="{6D29E3F7-9240-310A-4053-0021E1F8B07A}"/>
    </ac:deMkLst>
    <p188:txBody>
      <a:bodyPr/>
      <a:lstStyle/>
      <a:p>
        <a:r>
          <a:rPr lang="en-CA"/>
          <a:t>Monitoring the infant's heart rate and blood oxygen level.</a:t>
        </a:r>
      </a:p>
    </p188:txBody>
  </p188:cm>
  <p188:cm id="{49C00D40-33BB-4C97-8BD0-F80D55FD2604}" authorId="{7853951A-ED4E-17F6-30D5-0ADB039A1481}" created="2023-11-13T15:27:51.80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89" creationId="{9742DD1E-D7E3-4AB1-8A17-D5B59B6AB38B}"/>
    </ac:deMkLst>
    <p188:txBody>
      <a:bodyPr/>
      <a:lstStyle/>
      <a:p>
        <a:r>
          <a:rPr lang="en-CA"/>
          <a:t>Excellent</a:t>
        </a:r>
      </a:p>
    </p188:txBody>
  </p188:cm>
  <p188:cm id="{1B267BC0-EA83-4AD0-B00E-04E585A6693A}" authorId="{7853951A-ED4E-17F6-30D5-0ADB039A1481}" created="2023-11-13T15:29:34.62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80" creationId="{45A199C6-0BDE-461E-8044-A335463A4944}"/>
      <ac:txMk cp="239">
        <ac:context len="490" hash="1963516970"/>
      </ac:txMk>
    </ac:txMkLst>
    <p188:pos x="7272368" y="2977880"/>
    <p188:txBody>
      <a:bodyPr/>
      <a:lstStyle/>
      <a:p>
        <a:r>
          <a:rPr lang="en-CA"/>
          <a:t>Replace individual testing with component unit testing</a:t>
        </a:r>
      </a:p>
    </p188:txBody>
  </p188:cm>
  <p188:cm id="{3BD68D1A-C0EF-41FB-9ABB-472200FFD53A}" authorId="{7853951A-ED4E-17F6-30D5-0ADB039A1481}" created="2023-11-13T15:59:47.767">
    <pc:sldMkLst xmlns:pc="http://schemas.microsoft.com/office/powerpoint/2013/main/command">
      <pc:docMk/>
      <pc:sldMk cId="0" sldId="256"/>
    </pc:sldMkLst>
    <p188:txBody>
      <a:bodyPr/>
      <a:lstStyle/>
      <a:p>
        <a:r>
          <a:rPr lang="en-CA"/>
          <a:t>Conclusion
The team has completed the advanced prototype stage. 
Future plans include miniaturisation of the sensors for temperature, blood oxygen and heart rate to they  can fit within a band worn by the infant. This  would transmit results wirelessly using bluetooth and / or WiFi to the small, portable near the infants location. 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fld id="{56A6134A-9986-4884-ADAB-C57241D32564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3" y="889000"/>
            <a:ext cx="9088437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fld id="{23124DF2-DDA8-402F-81DD-AC1D1E5694A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3" y="889000"/>
            <a:ext cx="9088437" cy="4545013"/>
          </a:xfrm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r>
              <a:rPr lang="en-CA" altLang="zh-CN" b="1" dirty="0"/>
              <a:t>Hardware Development</a:t>
            </a:r>
          </a:p>
          <a:p>
            <a:r>
              <a:rPr lang="en-CA" altLang="zh-CN" dirty="0"/>
              <a:t>The team followed a step-by-step approach develop the hardware solution </a:t>
            </a:r>
          </a:p>
          <a:p>
            <a:pPr marL="228600" indent="-228600">
              <a:buAutoNum type="arabicPeriod"/>
            </a:pPr>
            <a:r>
              <a:rPr lang="en-CA" altLang="zh-CN" dirty="0"/>
              <a:t>Carefully selected the optimal sensors to monitor the infants vital signs</a:t>
            </a:r>
          </a:p>
          <a:p>
            <a:pPr marL="228600" indent="-228600">
              <a:buAutoNum type="arabicPeriod"/>
            </a:pPr>
            <a:r>
              <a:rPr lang="en-CA" altLang="zh-CN" dirty="0"/>
              <a:t>Developed and unit tested bread board and code to collect data from the sensors</a:t>
            </a:r>
          </a:p>
          <a:p>
            <a:pPr marL="228600" indent="-228600">
              <a:buAutoNum type="arabicPeriod"/>
            </a:pPr>
            <a:r>
              <a:rPr lang="en-CA" altLang="zh-CN" dirty="0"/>
              <a:t>Designed our PCB using Fritzing</a:t>
            </a:r>
          </a:p>
          <a:p>
            <a:pPr marL="228600" indent="-228600">
              <a:buAutoNum type="arabicPeriod"/>
            </a:pPr>
            <a:r>
              <a:rPr lang="en-CA" altLang="zh-CN" dirty="0"/>
              <a:t>Collaborated with PCB production vendor to produce PDF design file used to manufacture the PCB</a:t>
            </a:r>
          </a:p>
          <a:p>
            <a:pPr marL="228600" indent="-228600">
              <a:buAutoNum type="arabicPeriod"/>
            </a:pPr>
            <a:r>
              <a:rPr lang="en-CA" altLang="zh-CN" dirty="0"/>
              <a:t>Confirmed PCB behavior by rigorously tested the PCB using a Digital Multimeter </a:t>
            </a:r>
          </a:p>
          <a:p>
            <a:pPr marL="228600" indent="-228600">
              <a:buAutoNum type="arabicPeriod"/>
            </a:pPr>
            <a:r>
              <a:rPr lang="en-CA" altLang="zh-CN" dirty="0"/>
              <a:t>Completed Integration and testing of the sensors with Raspberry Pi, and Raspberry Pi with the Firebase database</a:t>
            </a:r>
          </a:p>
          <a:p>
            <a:pPr marL="228600" indent="-228600">
              <a:buAutoNum type="arabicPeriod"/>
            </a:pPr>
            <a:endParaRPr lang="en-CA" altLang="zh-CN" dirty="0"/>
          </a:p>
          <a:p>
            <a:pPr marL="0" indent="0">
              <a:buNone/>
            </a:pPr>
            <a:r>
              <a:rPr lang="en-CA" altLang="zh-CN" b="1" dirty="0"/>
              <a:t>Mobile Application Development</a:t>
            </a:r>
          </a:p>
          <a:p>
            <a:pPr marL="0" indent="0">
              <a:buNone/>
            </a:pPr>
            <a:r>
              <a:rPr lang="en-CA" altLang="zh-CN" dirty="0"/>
              <a:t>The main functions of the application include</a:t>
            </a:r>
          </a:p>
          <a:p>
            <a:pPr marL="228600" indent="-228600">
              <a:buAutoNum type="arabicPeriod"/>
            </a:pPr>
            <a:r>
              <a:rPr lang="en-CA" altLang="zh-CN" dirty="0"/>
              <a:t>Secure login for parents and health professionals</a:t>
            </a:r>
          </a:p>
          <a:p>
            <a:pPr marL="228600" indent="-228600">
              <a:buAutoNum type="arabicPeriod"/>
            </a:pPr>
            <a:r>
              <a:rPr lang="en-CA" altLang="zh-CN" dirty="0"/>
              <a:t>Home page for with simple card-based layout, with one card to display the output for each monitor</a:t>
            </a:r>
          </a:p>
          <a:p>
            <a:pPr marL="228600" indent="-228600">
              <a:buAutoNum type="arabicPeriod"/>
            </a:pPr>
            <a:r>
              <a:rPr lang="en-CA" altLang="zh-CN" dirty="0"/>
              <a:t>Analytics page that track daily statistics (min and max readings) for each of the monitor</a:t>
            </a:r>
          </a:p>
          <a:p>
            <a:pPr marL="228600" indent="-228600">
              <a:buAutoNum type="arabicPeriod"/>
            </a:pPr>
            <a:endParaRPr lang="en-CA" altLang="zh-CN" dirty="0"/>
          </a:p>
          <a:p>
            <a:pPr marL="0" indent="0">
              <a:buNone/>
            </a:pPr>
            <a:r>
              <a:rPr lang="en-CA" altLang="zh-CN" dirty="0"/>
              <a:t>The team followed a more Agile / iterative approach to develop the mobile application</a:t>
            </a:r>
          </a:p>
          <a:p>
            <a:pPr marL="228600" indent="-228600">
              <a:buAutoNum type="arabicPeriod"/>
            </a:pPr>
            <a:r>
              <a:rPr lang="en-CA" altLang="zh-CN" dirty="0"/>
              <a:t>Used what to develop the mobile application (coding environment, language, </a:t>
            </a:r>
            <a:r>
              <a:rPr lang="en-CA" altLang="zh-CN" dirty="0" err="1"/>
              <a:t>etc</a:t>
            </a:r>
            <a:r>
              <a:rPr lang="en-CA" altLang="zh-CN" dirty="0"/>
              <a:t>)</a:t>
            </a:r>
          </a:p>
          <a:p>
            <a:pPr marL="228600" indent="-228600">
              <a:buAutoNum type="arabicPeriod"/>
            </a:pPr>
            <a:r>
              <a:rPr lang="en-CA" altLang="zh-CN" dirty="0"/>
              <a:t>Used what to design the user interface</a:t>
            </a:r>
          </a:p>
          <a:p>
            <a:pPr marL="228600" indent="-228600">
              <a:buAutoNum type="arabicPeriod"/>
            </a:pPr>
            <a:r>
              <a:rPr lang="en-CA" altLang="zh-CN" dirty="0"/>
              <a:t>Used what tools to test the code</a:t>
            </a:r>
          </a:p>
          <a:p>
            <a:pPr marL="228600" indent="-228600">
              <a:buAutoNum type="arabicPeriod"/>
            </a:pPr>
            <a:r>
              <a:rPr lang="en-CA" altLang="zh-CN" dirty="0"/>
              <a:t>How did you test each component of the code</a:t>
            </a:r>
          </a:p>
          <a:p>
            <a:pPr marL="228600" indent="-228600">
              <a:buAutoNum type="arabicPeriod"/>
            </a:pPr>
            <a:endParaRPr lang="en-CA" altLang="zh-CN" dirty="0"/>
          </a:p>
          <a:p>
            <a:pPr marL="0" indent="0">
              <a:buNone/>
            </a:pPr>
            <a:endParaRPr lang="en-CA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4" y="6817784"/>
            <a:ext cx="37306957" cy="4703233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2435417"/>
            <a:ext cx="30722711" cy="5609167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304815" indent="0" algn="ctr">
              <a:buNone/>
              <a:defRPr/>
            </a:lvl2pPr>
            <a:lvl3pPr marL="609630" indent="0" algn="ctr">
              <a:buNone/>
              <a:defRPr/>
            </a:lvl3pPr>
            <a:lvl4pPr marL="914446" indent="0" algn="ctr">
              <a:buNone/>
              <a:defRPr/>
            </a:lvl4pPr>
            <a:lvl5pPr marL="1219261" indent="0" algn="ctr">
              <a:buNone/>
              <a:defRPr/>
            </a:lvl5pPr>
            <a:lvl6pPr marL="1524076" indent="0" algn="ctr">
              <a:buNone/>
              <a:defRPr/>
            </a:lvl6pPr>
            <a:lvl7pPr marL="1828891" indent="0" algn="ctr">
              <a:buNone/>
              <a:defRPr/>
            </a:lvl7pPr>
            <a:lvl8pPr marL="2133707" indent="0" algn="ctr">
              <a:buNone/>
              <a:defRPr/>
            </a:lvl8pPr>
            <a:lvl9pPr marL="243852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878417"/>
            <a:ext cx="39502643" cy="36576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9" y="5120217"/>
            <a:ext cx="39502643" cy="14483293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8" y="878417"/>
            <a:ext cx="9874956" cy="18725093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8" y="878417"/>
            <a:ext cx="29492222" cy="18725093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878417"/>
            <a:ext cx="39502643" cy="36576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279" y="5120217"/>
            <a:ext cx="39502643" cy="14483293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14102293"/>
            <a:ext cx="37306957" cy="4358217"/>
          </a:xfrm>
          <a:prstGeom prst="rect">
            <a:avLst/>
          </a:prstGeom>
        </p:spPr>
        <p:txBody>
          <a:bodyPr anchor="t"/>
          <a:lstStyle>
            <a:defPPr>
              <a:defRPr kern="1200"/>
            </a:defPPr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9301692"/>
            <a:ext cx="37306957" cy="4800600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333"/>
            </a:lvl1pPr>
            <a:lvl2pPr marL="304815" indent="0">
              <a:buNone/>
              <a:defRPr sz="1200"/>
            </a:lvl2pPr>
            <a:lvl3pPr marL="609630" indent="0">
              <a:buNone/>
              <a:defRPr sz="1067"/>
            </a:lvl3pPr>
            <a:lvl4pPr marL="914446" indent="0">
              <a:buNone/>
              <a:defRPr sz="933"/>
            </a:lvl4pPr>
            <a:lvl5pPr marL="1219261" indent="0">
              <a:buNone/>
              <a:defRPr sz="933"/>
            </a:lvl5pPr>
            <a:lvl6pPr marL="1524076" indent="0">
              <a:buNone/>
              <a:defRPr sz="933"/>
            </a:lvl6pPr>
            <a:lvl7pPr marL="1828891" indent="0">
              <a:buNone/>
              <a:defRPr sz="933"/>
            </a:lvl7pPr>
            <a:lvl8pPr marL="2133707" indent="0">
              <a:buNone/>
              <a:defRPr sz="933"/>
            </a:lvl8pPr>
            <a:lvl9pPr marL="2438522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878417"/>
            <a:ext cx="39502643" cy="36576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279" y="5120217"/>
            <a:ext cx="19683588" cy="14483293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5" y="5120217"/>
            <a:ext cx="19683589" cy="14483293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878417"/>
            <a:ext cx="39502643" cy="36576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4912784"/>
            <a:ext cx="19392900" cy="2046817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6959601"/>
            <a:ext cx="19392900" cy="1264390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4912784"/>
            <a:ext cx="19401368" cy="2046817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6959601"/>
            <a:ext cx="19401368" cy="1264390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878417"/>
            <a:ext cx="39502643" cy="36576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874184"/>
            <a:ext cx="14439900" cy="3717925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874184"/>
            <a:ext cx="24536400" cy="18729325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4592109"/>
            <a:ext cx="14439900" cy="15011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6" y="15361710"/>
            <a:ext cx="26334157" cy="1813983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6" y="1961093"/>
            <a:ext cx="26334157" cy="13166725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6" y="17175693"/>
            <a:ext cx="26334157" cy="2574925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0972800"/>
            <a:ext cx="14274800" cy="39370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0690800" y="10972800"/>
            <a:ext cx="14274800" cy="39370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3250" y="22453600"/>
            <a:ext cx="29984700" cy="14605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6953250" y="230251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600">
                <a:solidFill>
                  <a:srgbClr val="808080"/>
                </a:solidFill>
              </a:rPr>
              <a:t>Template ID: ponderingpeacock  Size: 48x24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2050094" rtl="0" eaLnBrk="1" fontAlgn="base" hangingPunct="1">
        <a:spcBef>
          <a:spcPct val="0"/>
        </a:spcBef>
        <a:spcAft>
          <a:spcPct val="0"/>
        </a:spcAft>
        <a:defRPr sz="9867">
          <a:solidFill>
            <a:schemeClr val="tx2"/>
          </a:solidFill>
          <a:latin typeface="+mj-lt"/>
          <a:ea typeface="+mj-ea"/>
          <a:cs typeface="+mj-cs"/>
        </a:defRPr>
      </a:lvl1pPr>
      <a:lvl2pPr algn="ctr" defTabSz="2050094" rtl="0" eaLnBrk="1" fontAlgn="base" hangingPunct="1">
        <a:spcBef>
          <a:spcPct val="0"/>
        </a:spcBef>
        <a:spcAft>
          <a:spcPct val="0"/>
        </a:spcAft>
        <a:defRPr sz="9867">
          <a:solidFill>
            <a:schemeClr val="tx2"/>
          </a:solidFill>
          <a:latin typeface="Times New Roman" pitchFamily="18" charset="0"/>
        </a:defRPr>
      </a:lvl2pPr>
      <a:lvl3pPr algn="ctr" defTabSz="2050094" rtl="0" eaLnBrk="1" fontAlgn="base" hangingPunct="1">
        <a:spcBef>
          <a:spcPct val="0"/>
        </a:spcBef>
        <a:spcAft>
          <a:spcPct val="0"/>
        </a:spcAft>
        <a:defRPr sz="9867">
          <a:solidFill>
            <a:schemeClr val="tx2"/>
          </a:solidFill>
          <a:latin typeface="Times New Roman" pitchFamily="18" charset="0"/>
        </a:defRPr>
      </a:lvl3pPr>
      <a:lvl4pPr algn="ctr" defTabSz="2050094" rtl="0" eaLnBrk="1" fontAlgn="base" hangingPunct="1">
        <a:spcBef>
          <a:spcPct val="0"/>
        </a:spcBef>
        <a:spcAft>
          <a:spcPct val="0"/>
        </a:spcAft>
        <a:defRPr sz="9867">
          <a:solidFill>
            <a:schemeClr val="tx2"/>
          </a:solidFill>
          <a:latin typeface="Times New Roman" pitchFamily="18" charset="0"/>
        </a:defRPr>
      </a:lvl4pPr>
      <a:lvl5pPr algn="ctr" defTabSz="2050094" rtl="0" eaLnBrk="1" fontAlgn="base" hangingPunct="1">
        <a:spcBef>
          <a:spcPct val="0"/>
        </a:spcBef>
        <a:spcAft>
          <a:spcPct val="0"/>
        </a:spcAft>
        <a:defRPr sz="9867">
          <a:solidFill>
            <a:schemeClr val="tx2"/>
          </a:solidFill>
          <a:latin typeface="Times New Roman" pitchFamily="18" charset="0"/>
        </a:defRPr>
      </a:lvl5pPr>
      <a:lvl6pPr marL="304815" algn="ctr" defTabSz="2050094" rtl="0" eaLnBrk="1" fontAlgn="base" hangingPunct="1">
        <a:spcBef>
          <a:spcPct val="0"/>
        </a:spcBef>
        <a:spcAft>
          <a:spcPct val="0"/>
        </a:spcAft>
        <a:defRPr sz="9867">
          <a:solidFill>
            <a:schemeClr val="tx2"/>
          </a:solidFill>
          <a:latin typeface="Times New Roman" pitchFamily="18" charset="0"/>
        </a:defRPr>
      </a:lvl6pPr>
      <a:lvl7pPr marL="609630" algn="ctr" defTabSz="2050094" rtl="0" eaLnBrk="1" fontAlgn="base" hangingPunct="1">
        <a:spcBef>
          <a:spcPct val="0"/>
        </a:spcBef>
        <a:spcAft>
          <a:spcPct val="0"/>
        </a:spcAft>
        <a:defRPr sz="9867">
          <a:solidFill>
            <a:schemeClr val="tx2"/>
          </a:solidFill>
          <a:latin typeface="Times New Roman" pitchFamily="18" charset="0"/>
        </a:defRPr>
      </a:lvl7pPr>
      <a:lvl8pPr marL="914446" algn="ctr" defTabSz="2050094" rtl="0" eaLnBrk="1" fontAlgn="base" hangingPunct="1">
        <a:spcBef>
          <a:spcPct val="0"/>
        </a:spcBef>
        <a:spcAft>
          <a:spcPct val="0"/>
        </a:spcAft>
        <a:defRPr sz="9867">
          <a:solidFill>
            <a:schemeClr val="tx2"/>
          </a:solidFill>
          <a:latin typeface="Times New Roman" pitchFamily="18" charset="0"/>
        </a:defRPr>
      </a:lvl8pPr>
      <a:lvl9pPr marL="1219261" algn="ctr" defTabSz="2050094" rtl="0" eaLnBrk="1" fontAlgn="base" hangingPunct="1">
        <a:spcBef>
          <a:spcPct val="0"/>
        </a:spcBef>
        <a:spcAft>
          <a:spcPct val="0"/>
        </a:spcAft>
        <a:defRPr sz="9867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/>
      </a:defPPr>
      <a:lvl1pPr marL="767330" indent="-767330" algn="l" defTabSz="2050094" rtl="0" eaLnBrk="1" fontAlgn="base" hangingPunct="1">
        <a:spcBef>
          <a:spcPct val="20000"/>
        </a:spcBef>
        <a:spcAft>
          <a:spcPct val="0"/>
        </a:spcAft>
        <a:buChar char="•"/>
        <a:defRPr sz="7134">
          <a:solidFill>
            <a:schemeClr val="tx1"/>
          </a:solidFill>
          <a:latin typeface="+mn-lt"/>
          <a:ea typeface="+mn-ea"/>
          <a:cs typeface="+mn-cs"/>
        </a:defRPr>
      </a:lvl1pPr>
      <a:lvl2pPr marL="1664842" indent="-640324" algn="l" defTabSz="2050094" rtl="0" eaLnBrk="1" fontAlgn="base" hangingPunct="1">
        <a:spcBef>
          <a:spcPct val="20000"/>
        </a:spcBef>
        <a:spcAft>
          <a:spcPct val="0"/>
        </a:spcAft>
        <a:buChar char="–"/>
        <a:defRPr sz="6334">
          <a:solidFill>
            <a:schemeClr val="tx1"/>
          </a:solidFill>
          <a:latin typeface="+mn-lt"/>
        </a:defRPr>
      </a:lvl2pPr>
      <a:lvl3pPr marL="2562353" indent="-512259" algn="l" defTabSz="2050094" rtl="0" eaLnBrk="1" fontAlgn="base" hangingPunct="1">
        <a:spcBef>
          <a:spcPct val="20000"/>
        </a:spcBef>
        <a:spcAft>
          <a:spcPct val="0"/>
        </a:spcAft>
        <a:buChar char="•"/>
        <a:defRPr sz="5400">
          <a:solidFill>
            <a:schemeClr val="tx1"/>
          </a:solidFill>
          <a:latin typeface="+mn-lt"/>
        </a:defRPr>
      </a:lvl3pPr>
      <a:lvl4pPr marL="3590046" indent="-515434" algn="l" defTabSz="2050094" rtl="0" eaLnBrk="1" fontAlgn="base" hangingPunct="1">
        <a:spcBef>
          <a:spcPct val="20000"/>
        </a:spcBef>
        <a:spcAft>
          <a:spcPct val="0"/>
        </a:spcAft>
        <a:buChar char="–"/>
        <a:defRPr sz="4334">
          <a:solidFill>
            <a:schemeClr val="tx1"/>
          </a:solidFill>
          <a:latin typeface="+mn-lt"/>
        </a:defRPr>
      </a:lvl4pPr>
      <a:lvl5pPr marL="4614564" indent="-512259" algn="l" defTabSz="2050094" rtl="0" eaLnBrk="1" fontAlgn="base" hangingPunct="1">
        <a:spcBef>
          <a:spcPct val="20000"/>
        </a:spcBef>
        <a:spcAft>
          <a:spcPct val="0"/>
        </a:spcAft>
        <a:buChar char="»"/>
        <a:defRPr sz="4334">
          <a:solidFill>
            <a:schemeClr val="tx1"/>
          </a:solidFill>
          <a:latin typeface="+mn-lt"/>
        </a:defRPr>
      </a:lvl5pPr>
      <a:lvl6pPr marL="4919379" indent="-512259" algn="l" defTabSz="2050094" rtl="0" eaLnBrk="1" fontAlgn="base" hangingPunct="1">
        <a:spcBef>
          <a:spcPct val="20000"/>
        </a:spcBef>
        <a:spcAft>
          <a:spcPct val="0"/>
        </a:spcAft>
        <a:buChar char="»"/>
        <a:defRPr sz="4334">
          <a:solidFill>
            <a:schemeClr val="tx1"/>
          </a:solidFill>
          <a:latin typeface="+mn-lt"/>
        </a:defRPr>
      </a:lvl6pPr>
      <a:lvl7pPr marL="5224195" indent="-512259" algn="l" defTabSz="2050094" rtl="0" eaLnBrk="1" fontAlgn="base" hangingPunct="1">
        <a:spcBef>
          <a:spcPct val="20000"/>
        </a:spcBef>
        <a:spcAft>
          <a:spcPct val="0"/>
        </a:spcAft>
        <a:buChar char="»"/>
        <a:defRPr sz="4334">
          <a:solidFill>
            <a:schemeClr val="tx1"/>
          </a:solidFill>
          <a:latin typeface="+mn-lt"/>
        </a:defRPr>
      </a:lvl7pPr>
      <a:lvl8pPr marL="5529010" indent="-512259" algn="l" defTabSz="2050094" rtl="0" eaLnBrk="1" fontAlgn="base" hangingPunct="1">
        <a:spcBef>
          <a:spcPct val="20000"/>
        </a:spcBef>
        <a:spcAft>
          <a:spcPct val="0"/>
        </a:spcAft>
        <a:buChar char="»"/>
        <a:defRPr sz="4334">
          <a:solidFill>
            <a:schemeClr val="tx1"/>
          </a:solidFill>
          <a:latin typeface="+mn-lt"/>
        </a:defRPr>
      </a:lvl8pPr>
      <a:lvl9pPr marL="5833825" indent="-512259" algn="l" defTabSz="2050094" rtl="0" eaLnBrk="1" fontAlgn="base" hangingPunct="1">
        <a:spcBef>
          <a:spcPct val="20000"/>
        </a:spcBef>
        <a:spcAft>
          <a:spcPct val="0"/>
        </a:spcAft>
        <a:buChar char="»"/>
        <a:defRPr sz="4334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microsoft.com/office/2018/10/relationships/comments" Target="../comments/modernComment_100_0.xml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AAD337-A72F-3690-0A72-AEB1C6A5805B}"/>
              </a:ext>
            </a:extLst>
          </p:cNvPr>
          <p:cNvSpPr/>
          <p:nvPr/>
        </p:nvSpPr>
        <p:spPr>
          <a:xfrm>
            <a:off x="11426860" y="4976265"/>
            <a:ext cx="9946544" cy="16999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l">
              <a:buFont typeface="+mj-lt"/>
              <a:buAutoNum type="arabicPeriod"/>
            </a:pPr>
            <a:endParaRPr lang="en-US" sz="2400" b="1" i="0" dirty="0">
              <a:effectLst/>
              <a:latin typeface="+mj-lt"/>
            </a:endParaRPr>
          </a:p>
        </p:txBody>
      </p:sp>
      <p:sp>
        <p:nvSpPr>
          <p:cNvPr id="28" name="Text Box 241"/>
          <p:cNvSpPr txBox="1">
            <a:spLocks noChangeArrowheads="1"/>
          </p:cNvSpPr>
          <p:nvPr/>
        </p:nvSpPr>
        <p:spPr bwMode="auto">
          <a:xfrm>
            <a:off x="457200" y="457200"/>
            <a:ext cx="42976800" cy="3027739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lIns="40780" tIns="20389" rIns="40780" bIns="20389" anchor="ctr"/>
          <a:lstStyle>
            <a:defPPr>
              <a:defRPr kern="1200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zh-CN" sz="2800" b="1" i="1" u="sng" dirty="0">
              <a:solidFill>
                <a:schemeClr val="accent5">
                  <a:lumMod val="75000"/>
                </a:schemeClr>
              </a:solidFill>
              <a:latin typeface="Arial"/>
              <a:ea typeface="SimSun" pitchFamily="2" charset="-122"/>
            </a:endParaRPr>
          </a:p>
        </p:txBody>
      </p:sp>
      <p:sp>
        <p:nvSpPr>
          <p:cNvPr id="70" name="Text Placeholder 5">
            <a:extLst>
              <a:ext uri="{FF2B5EF4-FFF2-40B4-BE49-F238E27FC236}">
                <a16:creationId xmlns:a16="http://schemas.microsoft.com/office/drawing/2014/main" id="{425621FB-070F-446E-BA36-4A66EBF8DEF2}"/>
              </a:ext>
            </a:extLst>
          </p:cNvPr>
          <p:cNvSpPr txBox="1"/>
          <p:nvPr/>
        </p:nvSpPr>
        <p:spPr>
          <a:xfrm>
            <a:off x="9129132" y="589938"/>
            <a:ext cx="24384000" cy="12641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7200" b="1" dirty="0">
                <a:solidFill>
                  <a:schemeClr val="bg1"/>
                </a:solidFill>
                <a:latin typeface="+mj-lt"/>
              </a:rPr>
              <a:t>Smart Infant Health Monitor (SIHMON)</a:t>
            </a:r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3A3E55C8-5130-4258-80B1-064CE3FDB621}"/>
              </a:ext>
            </a:extLst>
          </p:cNvPr>
          <p:cNvSpPr txBox="1"/>
          <p:nvPr/>
        </p:nvSpPr>
        <p:spPr>
          <a:xfrm>
            <a:off x="9220200" y="1722809"/>
            <a:ext cx="24384000" cy="1527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Bef>
                <a:spcPts val="0"/>
              </a:spcBef>
            </a:pPr>
            <a:r>
              <a:rPr lang="en-US" sz="4800" b="1" kern="1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Naman Pal, Zoyeba Mahbub, Satinder Kaur, Eshan Salwan</a:t>
            </a:r>
            <a:endParaRPr lang="en-US" sz="4800" kern="1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0"/>
              </a:spcBef>
            </a:pPr>
            <a:r>
              <a:rPr lang="en-US" sz="4800" b="1" kern="1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Faculty of Applied Sciences and Technology, Humber College</a:t>
            </a:r>
            <a:endParaRPr lang="en-US" sz="4800" kern="1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24D4BC5-5256-4C2E-B3FB-87EA69B63AF3}"/>
              </a:ext>
            </a:extLst>
          </p:cNvPr>
          <p:cNvSpPr/>
          <p:nvPr/>
        </p:nvSpPr>
        <p:spPr>
          <a:xfrm>
            <a:off x="672493" y="4515825"/>
            <a:ext cx="10018304" cy="129270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>
              <a:latin typeface="+mj-lt"/>
            </a:endParaRPr>
          </a:p>
        </p:txBody>
      </p:sp>
      <p:sp>
        <p:nvSpPr>
          <p:cNvPr id="73" name="TextBox 19">
            <a:extLst>
              <a:ext uri="{FF2B5EF4-FFF2-40B4-BE49-F238E27FC236}">
                <a16:creationId xmlns:a16="http://schemas.microsoft.com/office/drawing/2014/main" id="{D5A32123-7974-4A0F-B8DF-6C82FB22F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61" y="5044048"/>
            <a:ext cx="10038536" cy="516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+mn-lt"/>
                <a:cs typeface="Arial" pitchFamily="34" charset="0"/>
              </a:rPr>
              <a:t>Welcome to a revolutionary era in caregiving with our capstone innovation – the Smart Infant Health Monitor (</a:t>
            </a:r>
            <a:r>
              <a:rPr lang="en-US" sz="3200" b="1" dirty="0">
                <a:effectLst/>
                <a:latin typeface="+mn-lt"/>
                <a:cs typeface="Arial" pitchFamily="34" charset="0"/>
              </a:rPr>
              <a:t>SIHMON</a:t>
            </a:r>
            <a:r>
              <a:rPr lang="en-US" sz="3200" dirty="0">
                <a:effectLst/>
                <a:latin typeface="+mn-lt"/>
                <a:cs typeface="Arial" pitchFamily="34" charset="0"/>
              </a:rPr>
              <a:t>) App, powered by a Raspberry Pi Computer and our PCB (printed circuit board). 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+mn-lt"/>
                <a:cs typeface="Arial" pitchFamily="34" charset="0"/>
              </a:rPr>
              <a:t>SIHMON </a:t>
            </a:r>
            <a:r>
              <a:rPr lang="en-US" sz="4000" b="1" dirty="0">
                <a:effectLst/>
                <a:latin typeface="+mn-lt"/>
                <a:cs typeface="Arial" pitchFamily="34" charset="0"/>
              </a:rPr>
              <a:t>monitors infant’s health </a:t>
            </a:r>
            <a:r>
              <a:rPr lang="en-US" sz="3200" dirty="0">
                <a:effectLst/>
                <a:latin typeface="+mn-lt"/>
                <a:cs typeface="Arial" pitchFamily="34" charset="0"/>
              </a:rPr>
              <a:t>in real-time through our </a:t>
            </a:r>
            <a:r>
              <a:rPr lang="en-US" sz="4000" b="1" dirty="0">
                <a:effectLst/>
                <a:latin typeface="+mn-lt"/>
                <a:cs typeface="Arial" pitchFamily="34" charset="0"/>
              </a:rPr>
              <a:t>user-friendly mobile app </a:t>
            </a:r>
            <a:r>
              <a:rPr lang="en-US" sz="3200" dirty="0">
                <a:effectLst/>
                <a:latin typeface="+mn-lt"/>
                <a:cs typeface="Arial" pitchFamily="34" charset="0"/>
              </a:rPr>
              <a:t>using sensors. 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+mn-lt"/>
                <a:cs typeface="Arial" pitchFamily="34" charset="0"/>
              </a:rPr>
              <a:t>It empowers both parents and healthcare providers to effortlessly nurture the well-being of our little ones. 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+mn-lt"/>
                <a:cs typeface="Arial" pitchFamily="34" charset="0"/>
              </a:rPr>
              <a:t>SIHMON uses the following sensors: -</a:t>
            </a: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4EDA12B6-07B5-44F9-8F8B-E1BE6646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92" y="3797206"/>
            <a:ext cx="10018305" cy="1072909"/>
          </a:xfrm>
          <a:prstGeom prst="snipRoundRect">
            <a:avLst>
              <a:gd name="adj1" fmla="val 0"/>
              <a:gd name="adj2" fmla="val 50000"/>
            </a:avLst>
          </a:prstGeom>
          <a:solidFill>
            <a:schemeClr val="accent4">
              <a:lumMod val="75000"/>
            </a:schemeClr>
          </a:solidFill>
          <a:ln w="12700">
            <a:noFill/>
            <a:miter lim="800000"/>
          </a:ln>
        </p:spPr>
        <p:txBody>
          <a:bodyPr wrap="none" lIns="182880" tIns="48768" rIns="182880" bIns="45709" anchor="ctr" anchorCtr="0"/>
          <a:lstStyle>
            <a:defPPr>
              <a:defRPr kern="1200"/>
            </a:defPPr>
          </a:lstStyle>
          <a:p>
            <a:pPr defTabSz="3135215">
              <a:defRPr/>
            </a:pPr>
            <a:r>
              <a:rPr lang="en-IN" sz="4800" b="1" dirty="0">
                <a:solidFill>
                  <a:schemeClr val="bg1"/>
                </a:solidFill>
                <a:latin typeface="+mj-lt"/>
              </a:rPr>
              <a:t>IN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TRODUCTION</a:t>
            </a:r>
          </a:p>
        </p:txBody>
      </p:sp>
      <p:sp>
        <p:nvSpPr>
          <p:cNvPr id="80" name="TextBox 19">
            <a:extLst>
              <a:ext uri="{FF2B5EF4-FFF2-40B4-BE49-F238E27FC236}">
                <a16:creationId xmlns:a16="http://schemas.microsoft.com/office/drawing/2014/main" id="{45A199C6-0BDE-461E-8044-A335463A4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8710" y="5075365"/>
            <a:ext cx="9596272" cy="597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r>
              <a:rPr lang="en-CA" altLang="zh-CN" sz="3200" dirty="0">
                <a:effectLst/>
                <a:latin typeface="+mn-lt"/>
              </a:rPr>
              <a:t>We followed a hybrid </a:t>
            </a:r>
            <a:r>
              <a:rPr lang="en-CA" altLang="zh-CN" sz="3200" b="1" dirty="0">
                <a:effectLst/>
                <a:latin typeface="+mn-lt"/>
              </a:rPr>
              <a:t>Agile-Waterfall </a:t>
            </a:r>
            <a:r>
              <a:rPr lang="en-CA" altLang="zh-CN" sz="3200" dirty="0">
                <a:effectLst/>
                <a:latin typeface="+mn-lt"/>
              </a:rPr>
              <a:t>approach to develop the hardware solution: - </a:t>
            </a:r>
          </a:p>
          <a:p>
            <a:pPr marL="514350" indent="-514350">
              <a:buFont typeface="+mj-lt"/>
              <a:buAutoNum type="arabicPeriod"/>
            </a:pPr>
            <a:r>
              <a:rPr lang="en-CA" altLang="zh-CN" sz="3200" dirty="0">
                <a:effectLst/>
                <a:latin typeface="+mn-lt"/>
              </a:rPr>
              <a:t>Selected optimal sensors to monitor infants’ health.</a:t>
            </a:r>
          </a:p>
          <a:p>
            <a:pPr marL="514350" indent="-514350">
              <a:buFont typeface="+mj-lt"/>
              <a:buAutoNum type="arabicPeriod"/>
            </a:pPr>
            <a:r>
              <a:rPr lang="en-CA" altLang="zh-CN" sz="3200" dirty="0">
                <a:effectLst/>
                <a:latin typeface="+mn-lt"/>
              </a:rPr>
              <a:t>Developed and </a:t>
            </a:r>
            <a:r>
              <a:rPr lang="en-CA" altLang="zh-CN" sz="3200" b="1" dirty="0">
                <a:effectLst/>
                <a:latin typeface="+mn-lt"/>
              </a:rPr>
              <a:t>unit-tested </a:t>
            </a:r>
            <a:r>
              <a:rPr lang="en-CA" altLang="zh-CN" sz="3200" dirty="0">
                <a:effectLst/>
                <a:latin typeface="+mn-lt"/>
              </a:rPr>
              <a:t>our circuit on a breadboard.</a:t>
            </a:r>
          </a:p>
          <a:p>
            <a:pPr marL="514350" indent="-514350">
              <a:buFont typeface="+mj-lt"/>
              <a:buAutoNum type="arabicPeriod"/>
            </a:pPr>
            <a:r>
              <a:rPr lang="en-CA" altLang="zh-CN" sz="3200" dirty="0">
                <a:effectLst/>
                <a:latin typeface="+mn-lt"/>
              </a:rPr>
              <a:t>Designed PCB (printed circuit board) </a:t>
            </a:r>
            <a:r>
              <a:rPr lang="en-CA" altLang="zh-CN" sz="3200" b="1" dirty="0">
                <a:effectLst/>
                <a:latin typeface="+mn-lt"/>
              </a:rPr>
              <a:t>using Fritzing</a:t>
            </a:r>
            <a:r>
              <a:rPr lang="en-CA" altLang="zh-CN" sz="3200" dirty="0">
                <a:effectLst/>
                <a:latin typeface="+mn-lt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CA" altLang="zh-CN" sz="3200" dirty="0">
                <a:effectLst/>
                <a:latin typeface="+mn-lt"/>
              </a:rPr>
              <a:t>Collaborated with PCB production vendor to manufacture the PCB.</a:t>
            </a:r>
          </a:p>
          <a:p>
            <a:pPr marL="514350" indent="-514350">
              <a:buFont typeface="+mj-lt"/>
              <a:buAutoNum type="arabicPeriod"/>
            </a:pPr>
            <a:r>
              <a:rPr lang="en-CA" altLang="zh-CN" sz="3200" dirty="0">
                <a:effectLst/>
                <a:latin typeface="+mn-lt"/>
              </a:rPr>
              <a:t>Programmed the computer (</a:t>
            </a:r>
            <a:r>
              <a:rPr lang="en-CA" altLang="zh-CN" sz="3200" b="1" dirty="0">
                <a:effectLst/>
                <a:latin typeface="+mn-lt"/>
              </a:rPr>
              <a:t>Raspberry Pi</a:t>
            </a:r>
            <a:r>
              <a:rPr lang="en-CA" altLang="zh-CN" sz="3200" dirty="0">
                <a:effectLst/>
                <a:latin typeface="+mn-lt"/>
              </a:rPr>
              <a:t>) to collect the infant’s health data from the sensors and record it into the </a:t>
            </a:r>
            <a:r>
              <a:rPr lang="en-CA" altLang="zh-CN" sz="3200" b="1" dirty="0">
                <a:effectLst/>
                <a:latin typeface="+mn-lt"/>
              </a:rPr>
              <a:t>database </a:t>
            </a:r>
            <a:r>
              <a:rPr lang="en-CA" altLang="zh-CN" sz="3200" dirty="0">
                <a:effectLst/>
                <a:latin typeface="+mn-lt"/>
              </a:rPr>
              <a:t>(Firebase) </a:t>
            </a:r>
            <a:r>
              <a:rPr lang="en-CA" altLang="zh-CN" sz="3200" b="1" dirty="0">
                <a:effectLst/>
                <a:latin typeface="+mn-lt"/>
              </a:rPr>
              <a:t>using Python</a:t>
            </a:r>
            <a:r>
              <a:rPr lang="en-CA" altLang="zh-CN" sz="3200" dirty="0">
                <a:effectLst/>
                <a:latin typeface="+mn-lt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CA" altLang="zh-CN" sz="3200" dirty="0">
                <a:effectLst/>
                <a:latin typeface="+mn-lt"/>
              </a:rPr>
              <a:t>Rigorously tested the prototype.</a:t>
            </a:r>
          </a:p>
        </p:txBody>
      </p:sp>
      <p:sp>
        <p:nvSpPr>
          <p:cNvPr id="81" name="Rectangle 10">
            <a:extLst>
              <a:ext uri="{FF2B5EF4-FFF2-40B4-BE49-F238E27FC236}">
                <a16:creationId xmlns:a16="http://schemas.microsoft.com/office/drawing/2014/main" id="{868B6862-5CC5-4906-AC03-EA9661AD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5239" y="3763888"/>
            <a:ext cx="9946961" cy="1160240"/>
          </a:xfrm>
          <a:prstGeom prst="snipRoundRect">
            <a:avLst>
              <a:gd name="adj1" fmla="val 0"/>
              <a:gd name="adj2" fmla="val 50000"/>
            </a:avLst>
          </a:prstGeom>
          <a:solidFill>
            <a:schemeClr val="accent4">
              <a:lumMod val="75000"/>
            </a:schemeClr>
          </a:solidFill>
          <a:ln w="12700">
            <a:noFill/>
            <a:miter lim="800000"/>
          </a:ln>
        </p:spPr>
        <p:txBody>
          <a:bodyPr wrap="none" lIns="182880" tIns="48768" rIns="182880" bIns="45709" anchor="ctr" anchorCtr="0"/>
          <a:lstStyle>
            <a:defPPr>
              <a:defRPr kern="1200"/>
            </a:defPPr>
          </a:lstStyle>
          <a:p>
            <a:pPr defTabSz="3135215">
              <a:defRPr/>
            </a:pPr>
            <a:r>
              <a:rPr lang="en-IN" sz="4800" b="1" dirty="0">
                <a:solidFill>
                  <a:schemeClr val="bg1"/>
                </a:solidFill>
                <a:latin typeface="+mj-lt"/>
              </a:rPr>
              <a:t>HARDWARE  DEVELOPMENT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026A6A3-D6D2-4951-8B04-EF51015D25DB}"/>
              </a:ext>
            </a:extLst>
          </p:cNvPr>
          <p:cNvSpPr/>
          <p:nvPr/>
        </p:nvSpPr>
        <p:spPr>
          <a:xfrm>
            <a:off x="22355994" y="4918572"/>
            <a:ext cx="10056404" cy="169994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r>
              <a:rPr lang="en-US" sz="6600" dirty="0">
                <a:effectLst/>
                <a:latin typeface="Quattrocento Sans" panose="020B0502050000020003" pitchFamily="34" charset="0"/>
                <a:cs typeface="Arial" pitchFamily="34" charset="0"/>
              </a:rPr>
              <a:t>,</a:t>
            </a:r>
            <a:endParaRPr lang="en-US" sz="6400" dirty="0">
              <a:latin typeface="+mj-lt"/>
            </a:endParaRPr>
          </a:p>
        </p:txBody>
      </p:sp>
      <p:sp>
        <p:nvSpPr>
          <p:cNvPr id="83" name="TextBox 19">
            <a:extLst>
              <a:ext uri="{FF2B5EF4-FFF2-40B4-BE49-F238E27FC236}">
                <a16:creationId xmlns:a16="http://schemas.microsoft.com/office/drawing/2014/main" id="{16D6CE1D-7E3F-42CA-A7BD-5FA191CFE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5672" y="5104417"/>
            <a:ext cx="9582331" cy="5478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0" indent="0">
              <a:buNone/>
            </a:pPr>
            <a:r>
              <a:rPr lang="en-CA" altLang="zh-CN" sz="3200" dirty="0">
                <a:effectLst/>
                <a:latin typeface="+mn-lt"/>
              </a:rPr>
              <a:t>The main functions of the application include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altLang="zh-CN" sz="3200" b="1" dirty="0">
                <a:effectLst/>
                <a:latin typeface="+mn-lt"/>
              </a:rPr>
              <a:t>Secure login </a:t>
            </a:r>
            <a:r>
              <a:rPr lang="en-CA" altLang="zh-CN" sz="3200" dirty="0">
                <a:effectLst/>
                <a:latin typeface="+mn-lt"/>
              </a:rPr>
              <a:t>for parents and health professionals.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altLang="zh-CN" sz="3200" dirty="0">
                <a:effectLst/>
                <a:latin typeface="+mn-lt"/>
              </a:rPr>
              <a:t>Home page with </a:t>
            </a:r>
            <a:r>
              <a:rPr lang="en-CA" altLang="zh-CN" sz="3200" b="1" dirty="0">
                <a:effectLst/>
                <a:latin typeface="+mn-lt"/>
              </a:rPr>
              <a:t>card-based layout </a:t>
            </a:r>
            <a:r>
              <a:rPr lang="en-CA" altLang="zh-CN" sz="3200" dirty="0">
                <a:effectLst/>
                <a:latin typeface="+mn-lt"/>
              </a:rPr>
              <a:t>for sensors.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altLang="zh-CN" sz="3200" dirty="0">
                <a:effectLst/>
                <a:latin typeface="+mn-lt"/>
              </a:rPr>
              <a:t>Analytics page to </a:t>
            </a:r>
            <a:r>
              <a:rPr lang="en-CA" altLang="zh-CN" sz="3200" b="1" dirty="0">
                <a:effectLst/>
                <a:latin typeface="+mn-lt"/>
              </a:rPr>
              <a:t>track daily health statistics</a:t>
            </a:r>
            <a:r>
              <a:rPr lang="en-CA" altLang="zh-CN" sz="3200" dirty="0">
                <a:effectLst/>
                <a:latin typeface="+mn-lt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altLang="zh-CN" sz="3200" dirty="0">
              <a:effectLst/>
              <a:latin typeface="+mn-lt"/>
            </a:endParaRPr>
          </a:p>
          <a:p>
            <a:pPr marL="0" indent="0">
              <a:buNone/>
            </a:pPr>
            <a:r>
              <a:rPr lang="en-CA" altLang="zh-CN" sz="3200" dirty="0">
                <a:effectLst/>
                <a:latin typeface="+mn-lt"/>
              </a:rPr>
              <a:t>The team followed the </a:t>
            </a:r>
            <a:r>
              <a:rPr lang="en-CA" altLang="zh-CN" sz="3200" b="1" dirty="0">
                <a:effectLst/>
                <a:latin typeface="+mn-lt"/>
              </a:rPr>
              <a:t>Agile-DevOps </a:t>
            </a:r>
            <a:r>
              <a:rPr lang="en-CA" altLang="zh-CN" sz="3200" dirty="0">
                <a:effectLst/>
                <a:latin typeface="+mn-lt"/>
              </a:rPr>
              <a:t>approach to develop the mobile application: -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altLang="zh-CN" sz="3200" dirty="0">
                <a:effectLst/>
                <a:latin typeface="+mn-lt"/>
              </a:rPr>
              <a:t>Used </a:t>
            </a:r>
            <a:r>
              <a:rPr lang="en-CA" altLang="zh-CN" sz="3200" b="1" dirty="0">
                <a:effectLst/>
                <a:latin typeface="+mn-lt"/>
              </a:rPr>
              <a:t>Android Studio </a:t>
            </a:r>
            <a:r>
              <a:rPr lang="en-CA" altLang="zh-CN" sz="3200" dirty="0">
                <a:effectLst/>
                <a:latin typeface="+mn-lt"/>
              </a:rPr>
              <a:t>and </a:t>
            </a:r>
            <a:r>
              <a:rPr lang="en-CA" altLang="zh-CN" sz="3200" b="1" dirty="0">
                <a:effectLst/>
                <a:latin typeface="+mn-lt"/>
              </a:rPr>
              <a:t>Java </a:t>
            </a:r>
            <a:r>
              <a:rPr lang="en-CA" altLang="zh-CN" sz="3200" dirty="0">
                <a:effectLst/>
                <a:latin typeface="+mn-lt"/>
              </a:rPr>
              <a:t>to develop the app.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altLang="zh-CN" sz="3200" dirty="0">
                <a:effectLst/>
                <a:latin typeface="+mn-lt"/>
              </a:rPr>
              <a:t>Used navigation drawer to design user interface.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altLang="zh-CN" sz="3200" dirty="0">
                <a:effectLst/>
                <a:latin typeface="+mn-lt"/>
              </a:rPr>
              <a:t>Added scroll views and graphs to enhance </a:t>
            </a:r>
            <a:r>
              <a:rPr lang="en-CA" altLang="zh-CN" sz="3200" b="1" dirty="0">
                <a:effectLst/>
                <a:latin typeface="+mn-lt"/>
              </a:rPr>
              <a:t>UI/UX</a:t>
            </a:r>
            <a:r>
              <a:rPr lang="en-CA" altLang="zh-CN" sz="3200" dirty="0">
                <a:effectLst/>
                <a:latin typeface="+mn-lt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altLang="zh-CN" sz="3200" dirty="0">
                <a:effectLst/>
                <a:latin typeface="+mn-lt"/>
              </a:rPr>
              <a:t>Used </a:t>
            </a:r>
            <a:r>
              <a:rPr lang="en-CA" altLang="zh-CN" sz="3200" b="1" dirty="0">
                <a:effectLst/>
                <a:latin typeface="+mn-lt"/>
              </a:rPr>
              <a:t>Junit, Selenium, and Espresso </a:t>
            </a:r>
            <a:r>
              <a:rPr lang="en-CA" altLang="zh-CN" sz="3200" dirty="0">
                <a:effectLst/>
                <a:latin typeface="+mn-lt"/>
              </a:rPr>
              <a:t>to test the code.</a:t>
            </a:r>
          </a:p>
        </p:txBody>
      </p:sp>
      <p:sp>
        <p:nvSpPr>
          <p:cNvPr id="84" name="Rectangle 10">
            <a:extLst>
              <a:ext uri="{FF2B5EF4-FFF2-40B4-BE49-F238E27FC236}">
                <a16:creationId xmlns:a16="http://schemas.microsoft.com/office/drawing/2014/main" id="{3D96BB99-3F6E-4E73-BA6B-A122D83B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2843" y="3803694"/>
            <a:ext cx="10041834" cy="1114878"/>
          </a:xfrm>
          <a:prstGeom prst="snipRoundRect">
            <a:avLst>
              <a:gd name="adj1" fmla="val 0"/>
              <a:gd name="adj2" fmla="val 50000"/>
            </a:avLst>
          </a:prstGeom>
          <a:solidFill>
            <a:schemeClr val="accent4">
              <a:lumMod val="75000"/>
            </a:schemeClr>
          </a:solidFill>
          <a:ln w="12700">
            <a:noFill/>
            <a:miter lim="800000"/>
          </a:ln>
        </p:spPr>
        <p:txBody>
          <a:bodyPr wrap="none" lIns="182880" tIns="48768" rIns="182880" bIns="45709" anchor="ctr" anchorCtr="0"/>
          <a:lstStyle>
            <a:defPPr>
              <a:defRPr kern="1200"/>
            </a:defPPr>
          </a:lstStyle>
          <a:p>
            <a:pPr defTabSz="3135215">
              <a:defRPr/>
            </a:pPr>
            <a:r>
              <a:rPr lang="en-IN" sz="4800" b="1" dirty="0">
                <a:solidFill>
                  <a:schemeClr val="bg1"/>
                </a:solidFill>
                <a:latin typeface="+mj-lt"/>
              </a:rPr>
              <a:t>MOBILE APPLICATION 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BFD724-D51D-4DD6-A93A-40ABEA405C90}"/>
              </a:ext>
            </a:extLst>
          </p:cNvPr>
          <p:cNvSpPr/>
          <p:nvPr/>
        </p:nvSpPr>
        <p:spPr>
          <a:xfrm>
            <a:off x="33070800" y="4750549"/>
            <a:ext cx="10056404" cy="13576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>
              <a:latin typeface="+mj-lt"/>
            </a:endParaRPr>
          </a:p>
        </p:txBody>
      </p:sp>
      <p:sp>
        <p:nvSpPr>
          <p:cNvPr id="86" name="TextBox 19">
            <a:extLst>
              <a:ext uri="{FF2B5EF4-FFF2-40B4-BE49-F238E27FC236}">
                <a16:creationId xmlns:a16="http://schemas.microsoft.com/office/drawing/2014/main" id="{43D130FF-027B-433C-BF4F-A381B032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6396" y="5132243"/>
            <a:ext cx="9719749" cy="318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3200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We are excited to present a live demonstration featuring a 3D-printed acrylic box designed using CorelDRAW. 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3200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Witness the seamless integration of the sensors, PCB, mobile app, and computer (Raspberry Pi).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3200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This prototype emulates the complete functionality of our final product (the actual health band).</a:t>
            </a:r>
          </a:p>
        </p:txBody>
      </p:sp>
      <p:sp>
        <p:nvSpPr>
          <p:cNvPr id="87" name="Rectangle 10">
            <a:extLst>
              <a:ext uri="{FF2B5EF4-FFF2-40B4-BE49-F238E27FC236}">
                <a16:creationId xmlns:a16="http://schemas.microsoft.com/office/drawing/2014/main" id="{0BE282AE-183A-4D49-B152-23A5A101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1229" y="3895615"/>
            <a:ext cx="10041834" cy="1096029"/>
          </a:xfrm>
          <a:prstGeom prst="snipRoundRect">
            <a:avLst>
              <a:gd name="adj1" fmla="val 0"/>
              <a:gd name="adj2" fmla="val 50000"/>
            </a:avLst>
          </a:prstGeom>
          <a:solidFill>
            <a:schemeClr val="accent4">
              <a:lumMod val="75000"/>
            </a:schemeClr>
          </a:solidFill>
          <a:ln w="12700">
            <a:noFill/>
            <a:miter lim="800000"/>
          </a:ln>
        </p:spPr>
        <p:txBody>
          <a:bodyPr wrap="none" lIns="182880" tIns="48768" rIns="182880" bIns="45709" anchor="ctr" anchorCtr="0"/>
          <a:lstStyle>
            <a:defPPr>
              <a:defRPr kern="1200"/>
            </a:defPPr>
          </a:lstStyle>
          <a:p>
            <a:pPr defTabSz="3135215">
              <a:defRPr/>
            </a:pPr>
            <a:r>
              <a:rPr lang="en-IN" sz="4800" b="1" dirty="0">
                <a:solidFill>
                  <a:schemeClr val="bg1"/>
                </a:solidFill>
                <a:latin typeface="+mj-lt"/>
              </a:rPr>
              <a:t>MANUFACTURING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36036AE-C83F-4AC9-800C-C6574727635F}"/>
              </a:ext>
            </a:extLst>
          </p:cNvPr>
          <p:cNvSpPr/>
          <p:nvPr/>
        </p:nvSpPr>
        <p:spPr>
          <a:xfrm>
            <a:off x="672493" y="17429775"/>
            <a:ext cx="10018304" cy="4515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>
              <a:latin typeface="+mj-lt"/>
            </a:endParaRPr>
          </a:p>
        </p:txBody>
      </p:sp>
      <p:sp>
        <p:nvSpPr>
          <p:cNvPr id="89" name="TextBox 19">
            <a:extLst>
              <a:ext uri="{FF2B5EF4-FFF2-40B4-BE49-F238E27FC236}">
                <a16:creationId xmlns:a16="http://schemas.microsoft.com/office/drawing/2014/main" id="{9742DD1E-D7E3-4AB1-8A17-D5B59B6AB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15" y="19272957"/>
            <a:ext cx="9816723" cy="218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3200" dirty="0">
                <a:effectLst/>
                <a:latin typeface="+mn-lt"/>
              </a:rPr>
              <a:t>Provide parents/caregivers with a convenient way to: -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+mn-lt"/>
              </a:rPr>
              <a:t>Monitor and track their infant’s health in real time. 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+mn-lt"/>
              </a:rPr>
              <a:t>Receive alerts if anything seems unusual. 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+mn-lt"/>
              </a:rPr>
              <a:t>Ensure and hence improve their baby's well-being.</a:t>
            </a:r>
            <a:endParaRPr lang="en-US" sz="3200" dirty="0">
              <a:effectLst/>
              <a:latin typeface="+mn-lt"/>
              <a:cs typeface="Arial" pitchFamily="34" charset="0"/>
            </a:endParaRPr>
          </a:p>
        </p:txBody>
      </p:sp>
      <p:sp>
        <p:nvSpPr>
          <p:cNvPr id="90" name="Rectangle 10">
            <a:extLst>
              <a:ext uri="{FF2B5EF4-FFF2-40B4-BE49-F238E27FC236}">
                <a16:creationId xmlns:a16="http://schemas.microsoft.com/office/drawing/2014/main" id="{8C463412-CC68-4A0F-AE72-68EF99E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90" y="17924019"/>
            <a:ext cx="10018304" cy="1048643"/>
          </a:xfrm>
          <a:prstGeom prst="snipRoundRect">
            <a:avLst>
              <a:gd name="adj1" fmla="val 0"/>
              <a:gd name="adj2" fmla="val 50000"/>
            </a:avLst>
          </a:prstGeom>
          <a:solidFill>
            <a:schemeClr val="accent4">
              <a:lumMod val="75000"/>
            </a:schemeClr>
          </a:solidFill>
          <a:ln w="12700">
            <a:noFill/>
            <a:miter lim="800000"/>
          </a:ln>
        </p:spPr>
        <p:txBody>
          <a:bodyPr wrap="none" lIns="182880" tIns="48768" rIns="182880" bIns="45709" anchor="ctr" anchorCtr="0"/>
          <a:lstStyle>
            <a:defPPr>
              <a:defRPr kern="1200"/>
            </a:defPPr>
          </a:lstStyle>
          <a:p>
            <a:pPr defTabSz="3135215">
              <a:defRPr/>
            </a:pPr>
            <a:r>
              <a:rPr lang="en-IN" sz="4800" b="1" dirty="0">
                <a:solidFill>
                  <a:schemeClr val="bg1"/>
                </a:solidFill>
                <a:latin typeface="+mj-lt"/>
              </a:rPr>
              <a:t>A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IM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D5CB20-8752-4D75-A601-0EEB3443D27F}"/>
              </a:ext>
            </a:extLst>
          </p:cNvPr>
          <p:cNvSpPr/>
          <p:nvPr/>
        </p:nvSpPr>
        <p:spPr>
          <a:xfrm>
            <a:off x="33069506" y="17808917"/>
            <a:ext cx="10109650" cy="41366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>
              <a:latin typeface="+mj-lt"/>
            </a:endParaRPr>
          </a:p>
        </p:txBody>
      </p:sp>
      <p:sp>
        <p:nvSpPr>
          <p:cNvPr id="92" name="TextBox 19">
            <a:extLst>
              <a:ext uri="{FF2B5EF4-FFF2-40B4-BE49-F238E27FC236}">
                <a16:creationId xmlns:a16="http://schemas.microsoft.com/office/drawing/2014/main" id="{B4F3D693-DA0F-454D-94C0-CEAA07C1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4402" y="19241954"/>
            <a:ext cx="9979858" cy="218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3200" dirty="0">
                <a:effectLst/>
                <a:latin typeface="+mn-lt"/>
                <a:cs typeface="Arial" pitchFamily="34" charset="0"/>
              </a:rPr>
              <a:t>Thanks to Professors Ali Maki, Kristian Medri, Meirion Williams, and Haki Sharifi for guiding our project. Special appreciation to FAST for their vital support in making SIHMON a reality.</a:t>
            </a:r>
          </a:p>
        </p:txBody>
      </p:sp>
      <p:sp>
        <p:nvSpPr>
          <p:cNvPr id="93" name="Rectangle 10">
            <a:extLst>
              <a:ext uri="{FF2B5EF4-FFF2-40B4-BE49-F238E27FC236}">
                <a16:creationId xmlns:a16="http://schemas.microsoft.com/office/drawing/2014/main" id="{5EDC1F28-88BB-4DAD-9112-B4904B4A7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6396" y="18004873"/>
            <a:ext cx="10056406" cy="990624"/>
          </a:xfrm>
          <a:prstGeom prst="snipRoundRect">
            <a:avLst>
              <a:gd name="adj1" fmla="val 0"/>
              <a:gd name="adj2" fmla="val 46622"/>
            </a:avLst>
          </a:prstGeom>
          <a:solidFill>
            <a:schemeClr val="accent4">
              <a:lumMod val="75000"/>
            </a:schemeClr>
          </a:solidFill>
          <a:ln w="12700">
            <a:noFill/>
            <a:miter lim="800000"/>
          </a:ln>
        </p:spPr>
        <p:txBody>
          <a:bodyPr wrap="none" lIns="182880" tIns="48768" rIns="182880" bIns="45709" anchor="ctr" anchorCtr="0"/>
          <a:lstStyle>
            <a:defPPr>
              <a:defRPr kern="1200"/>
            </a:defPPr>
          </a:lstStyle>
          <a:p>
            <a:pPr defTabSz="3135215">
              <a:defRPr/>
            </a:pPr>
            <a:r>
              <a:rPr lang="en-IN" sz="4800" b="1" dirty="0">
                <a:solidFill>
                  <a:schemeClr val="bg1"/>
                </a:solidFill>
                <a:latin typeface="+mj-lt"/>
              </a:rPr>
              <a:t>A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CKNOWLEDGEMENTS</a:t>
            </a:r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E7FF6167-5FC1-72AB-A825-3AC423D3E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3951" y="13104895"/>
            <a:ext cx="10056404" cy="1092444"/>
          </a:xfrm>
          <a:prstGeom prst="snipRoundRect">
            <a:avLst>
              <a:gd name="adj1" fmla="val 0"/>
              <a:gd name="adj2" fmla="val 50000"/>
            </a:avLst>
          </a:prstGeom>
          <a:solidFill>
            <a:schemeClr val="accent4">
              <a:lumMod val="75000"/>
            </a:schemeClr>
          </a:solidFill>
          <a:ln w="12700">
            <a:noFill/>
            <a:miter lim="800000"/>
          </a:ln>
        </p:spPr>
        <p:txBody>
          <a:bodyPr wrap="none" lIns="182880" tIns="48768" rIns="182880" bIns="45709" anchor="ctr" anchorCtr="0"/>
          <a:lstStyle>
            <a:defPPr>
              <a:defRPr kern="1200"/>
            </a:defPPr>
          </a:lstStyle>
          <a:p>
            <a:pPr defTabSz="3135215">
              <a:defRPr/>
            </a:pPr>
            <a:r>
              <a:rPr lang="en-IN" sz="4800" b="1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ONCLUSION</a:t>
            </a:r>
          </a:p>
        </p:txBody>
      </p:sp>
      <p:sp>
        <p:nvSpPr>
          <p:cNvPr id="3" name="TextBox 19">
            <a:extLst>
              <a:ext uri="{FF2B5EF4-FFF2-40B4-BE49-F238E27FC236}">
                <a16:creationId xmlns:a16="http://schemas.microsoft.com/office/drawing/2014/main" id="{6CF6B986-DDC3-A33D-D395-FF8889BB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6104" y="14464430"/>
            <a:ext cx="10002675" cy="327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3200" dirty="0">
                <a:effectLst/>
                <a:latin typeface="+mn-lt"/>
              </a:rPr>
              <a:t>In a nutshell, SIHMON is more than just a capstone project; it is an innovation which will make a real impact in the lives of parents worldwide. </a:t>
            </a:r>
          </a:p>
          <a:p>
            <a:pPr algn="just">
              <a:lnSpc>
                <a:spcPct val="110000"/>
              </a:lnSpc>
            </a:pPr>
            <a:r>
              <a:rPr lang="en-US" sz="3200" dirty="0">
                <a:effectLst/>
                <a:latin typeface="+mn-lt"/>
              </a:rPr>
              <a:t>We have successfully completed the prototype stage. </a:t>
            </a:r>
            <a:br>
              <a:rPr lang="en-US" sz="3200" dirty="0">
                <a:effectLst/>
                <a:latin typeface="+mn-lt"/>
              </a:rPr>
            </a:br>
            <a:r>
              <a:rPr lang="en-US" sz="3200" dirty="0">
                <a:effectLst/>
                <a:latin typeface="+mn-lt"/>
              </a:rPr>
              <a:t>Our future plans include miniaturization of the sensors so they can fit within a band worn by the infant.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D9ACAA-BD25-8CC6-3E2E-587C77735D8A}"/>
              </a:ext>
            </a:extLst>
          </p:cNvPr>
          <p:cNvGrpSpPr/>
          <p:nvPr/>
        </p:nvGrpSpPr>
        <p:grpSpPr>
          <a:xfrm>
            <a:off x="717471" y="10557688"/>
            <a:ext cx="9900412" cy="2778040"/>
            <a:chOff x="703240" y="10282992"/>
            <a:chExt cx="9900412" cy="277804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36CA57-CCBE-64AD-B758-B57D9A88F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40" y="10282993"/>
              <a:ext cx="2431970" cy="2345991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6245A19-BAFF-6511-3718-47D3B5CAC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00" y="10282993"/>
              <a:ext cx="2345991" cy="2345991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61B82B3-ED6D-244F-0965-1975A749B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0" y="10282994"/>
              <a:ext cx="2221652" cy="234599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1D8667-F9AD-1A10-8A9C-0733C6FA9818}"/>
                </a:ext>
              </a:extLst>
            </p:cNvPr>
            <p:cNvSpPr txBox="1"/>
            <p:nvPr/>
          </p:nvSpPr>
          <p:spPr>
            <a:xfrm>
              <a:off x="726614" y="12599367"/>
              <a:ext cx="2368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i="1" u="sng" dirty="0"/>
                <a:t>TMP006</a:t>
              </a:r>
              <a:endParaRPr lang="en-US" b="1" i="1" u="sng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DA553DB-6E48-7BF7-688A-269247493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600" y="10282992"/>
              <a:ext cx="2474538" cy="2345991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EB6600-F4EA-4FB5-F415-9334F419A9EF}"/>
                </a:ext>
              </a:extLst>
            </p:cNvPr>
            <p:cNvSpPr txBox="1"/>
            <p:nvPr/>
          </p:nvSpPr>
          <p:spPr>
            <a:xfrm>
              <a:off x="3584779" y="12599367"/>
              <a:ext cx="19778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i="1" u="sng" dirty="0"/>
                <a:t>ADXL345</a:t>
              </a:r>
              <a:endParaRPr lang="en-US" b="1" i="1" u="sng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5FEFCE-6C46-D33C-6C27-C5765E6C7F6F}"/>
                </a:ext>
              </a:extLst>
            </p:cNvPr>
            <p:cNvSpPr txBox="1"/>
            <p:nvPr/>
          </p:nvSpPr>
          <p:spPr>
            <a:xfrm>
              <a:off x="6172200" y="12561583"/>
              <a:ext cx="19778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i="1" u="sng" dirty="0"/>
                <a:t>MAX30102</a:t>
              </a:r>
              <a:endParaRPr lang="en-US" b="1" i="1" u="sng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0E3558-4132-17F0-2752-8D9E305A7BF4}"/>
                </a:ext>
              </a:extLst>
            </p:cNvPr>
            <p:cNvSpPr txBox="1"/>
            <p:nvPr/>
          </p:nvSpPr>
          <p:spPr>
            <a:xfrm>
              <a:off x="8623507" y="12599367"/>
              <a:ext cx="1702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i="1" u="sng" dirty="0"/>
                <a:t>LM393</a:t>
              </a:r>
              <a:endParaRPr lang="en-US" b="1" i="1" u="sng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29E3F7-9240-310A-4053-0021E1F8B07A}"/>
              </a:ext>
            </a:extLst>
          </p:cNvPr>
          <p:cNvSpPr txBox="1"/>
          <p:nvPr/>
        </p:nvSpPr>
        <p:spPr>
          <a:xfrm>
            <a:off x="704979" y="13428440"/>
            <a:ext cx="10039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i="0" dirty="0">
              <a:effectLst/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i="0" dirty="0">
                <a:effectLst/>
                <a:latin typeface="+mn-lt"/>
              </a:rPr>
              <a:t>TMP006</a:t>
            </a:r>
            <a:r>
              <a:rPr lang="en-US" sz="3200" i="0" dirty="0">
                <a:effectLst/>
                <a:latin typeface="+mn-lt"/>
              </a:rPr>
              <a:t>: Continuous monitoring child’s temperature.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i="0" dirty="0">
                <a:effectLst/>
                <a:latin typeface="+mn-lt"/>
              </a:rPr>
              <a:t>ADXL345</a:t>
            </a:r>
            <a:r>
              <a:rPr lang="en-US" sz="3200" i="0" dirty="0">
                <a:effectLst/>
                <a:latin typeface="+mn-lt"/>
              </a:rPr>
              <a:t>: Movement detection for monitoring infant activity levels.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i="0" dirty="0">
                <a:effectLst/>
                <a:latin typeface="+mn-lt"/>
              </a:rPr>
              <a:t>MAX30102</a:t>
            </a:r>
            <a:r>
              <a:rPr lang="en-US" sz="3200" i="0" dirty="0">
                <a:effectLst/>
                <a:latin typeface="+mn-lt"/>
              </a:rPr>
              <a:t>: </a:t>
            </a:r>
            <a:r>
              <a:rPr lang="en-US" sz="3200" dirty="0">
                <a:effectLst/>
                <a:latin typeface="+mn-lt"/>
              </a:rPr>
              <a:t>Monitoring</a:t>
            </a:r>
            <a:r>
              <a:rPr lang="en-US" sz="3200" i="0" dirty="0">
                <a:effectLst/>
                <a:latin typeface="+mn-lt"/>
              </a:rPr>
              <a:t> heart rate and blood oxygen level.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i="0" dirty="0">
                <a:effectLst/>
                <a:latin typeface="+mn-lt"/>
              </a:rPr>
              <a:t>LM393</a:t>
            </a:r>
            <a:r>
              <a:rPr lang="en-US" sz="3200" i="0" dirty="0">
                <a:effectLst/>
                <a:latin typeface="+mn-lt"/>
              </a:rPr>
              <a:t>: Cry detection to alert caregivers for prompt attention to the baby's needs</a:t>
            </a:r>
            <a:r>
              <a:rPr lang="en-US" sz="3200" b="1" i="0" dirty="0">
                <a:effectLst/>
                <a:latin typeface="+mn-lt"/>
              </a:rPr>
              <a:t>.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E5DB41-739D-2F25-65EB-27CA2FEB66D6}"/>
              </a:ext>
            </a:extLst>
          </p:cNvPr>
          <p:cNvGrpSpPr/>
          <p:nvPr/>
        </p:nvGrpSpPr>
        <p:grpSpPr>
          <a:xfrm>
            <a:off x="22436614" y="10830771"/>
            <a:ext cx="9716749" cy="4983997"/>
            <a:chOff x="22440752" y="11207904"/>
            <a:chExt cx="9716749" cy="498399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E5C025A-B5DB-8CDA-C293-A84E78871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0752" y="11207904"/>
              <a:ext cx="2572106" cy="487746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FEDB2DE-7D30-9255-0E7E-FF65B6BAB9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0" r="7375"/>
            <a:stretch/>
          </p:blipFill>
          <p:spPr>
            <a:xfrm>
              <a:off x="29378502" y="11207904"/>
              <a:ext cx="2778999" cy="4877464"/>
            </a:xfrm>
            <a:prstGeom prst="rect">
              <a:avLst/>
            </a:prstGeom>
          </p:spPr>
        </p:pic>
        <p:sp>
          <p:nvSpPr>
            <p:cNvPr id="26" name="Arrow: Left 25">
              <a:extLst>
                <a:ext uri="{FF2B5EF4-FFF2-40B4-BE49-F238E27FC236}">
                  <a16:creationId xmlns:a16="http://schemas.microsoft.com/office/drawing/2014/main" id="{BDC9CCC0-0A61-415C-D45B-EF99D9AE1A65}"/>
                </a:ext>
              </a:extLst>
            </p:cNvPr>
            <p:cNvSpPr/>
            <p:nvPr/>
          </p:nvSpPr>
          <p:spPr bwMode="auto">
            <a:xfrm>
              <a:off x="25194498" y="11677202"/>
              <a:ext cx="4076041" cy="2175918"/>
            </a:xfrm>
            <a:prstGeom prst="leftArrow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CA71023A-FB11-0E55-C73C-3F199C6A4240}"/>
                </a:ext>
              </a:extLst>
            </p:cNvPr>
            <p:cNvSpPr/>
            <p:nvPr/>
          </p:nvSpPr>
          <p:spPr bwMode="auto">
            <a:xfrm>
              <a:off x="25341777" y="13709104"/>
              <a:ext cx="3987377" cy="2482797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E28810-CEDA-48C2-A9D6-1066E3FCC3FA}"/>
                </a:ext>
              </a:extLst>
            </p:cNvPr>
            <p:cNvSpPr txBox="1"/>
            <p:nvPr/>
          </p:nvSpPr>
          <p:spPr>
            <a:xfrm>
              <a:off x="26092744" y="12261393"/>
              <a:ext cx="37017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</a:rPr>
                <a:t>Android studio. (2023) Screenshot of Login Page of Infant Health Monitor</a:t>
              </a:r>
              <a:endParaRPr lang="en-US" sz="2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4FD864-4A49-8793-A4E4-ED30E23B03A1}"/>
                </a:ext>
              </a:extLst>
            </p:cNvPr>
            <p:cNvSpPr txBox="1"/>
            <p:nvPr/>
          </p:nvSpPr>
          <p:spPr>
            <a:xfrm>
              <a:off x="25257968" y="14429184"/>
              <a:ext cx="37017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</a:rPr>
                <a:t>Android studio. (2023) Screenshot of Home Screen of Infant Health Monitor</a:t>
              </a:r>
              <a:endParaRPr lang="en-US" sz="2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E095B4-70B4-C31E-28D4-C5FCC274A208}"/>
              </a:ext>
            </a:extLst>
          </p:cNvPr>
          <p:cNvGrpSpPr/>
          <p:nvPr/>
        </p:nvGrpSpPr>
        <p:grpSpPr>
          <a:xfrm>
            <a:off x="22485433" y="16079075"/>
            <a:ext cx="9707691" cy="5527185"/>
            <a:chOff x="22445672" y="16390832"/>
            <a:chExt cx="9707691" cy="552718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6CD400A-2BEE-82DE-57DA-4EBFC7804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5672" y="16390832"/>
              <a:ext cx="2740288" cy="552718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B8D2476-E420-398A-80CE-9032AA280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9333" y="16390833"/>
              <a:ext cx="2604030" cy="5527184"/>
            </a:xfrm>
            <a:prstGeom prst="rect">
              <a:avLst/>
            </a:prstGeom>
          </p:spPr>
        </p:pic>
        <p:sp>
          <p:nvSpPr>
            <p:cNvPr id="29" name="Arrow: Left 28">
              <a:extLst>
                <a:ext uri="{FF2B5EF4-FFF2-40B4-BE49-F238E27FC236}">
                  <a16:creationId xmlns:a16="http://schemas.microsoft.com/office/drawing/2014/main" id="{AA26DBB7-06BF-B37A-9599-7B886CDFD0EC}"/>
                </a:ext>
              </a:extLst>
            </p:cNvPr>
            <p:cNvSpPr/>
            <p:nvPr/>
          </p:nvSpPr>
          <p:spPr bwMode="auto">
            <a:xfrm>
              <a:off x="25139446" y="17005794"/>
              <a:ext cx="4366994" cy="2175918"/>
            </a:xfrm>
            <a:prstGeom prst="leftArrow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B5968944-ADAC-D068-B416-6A9B854ED5AF}"/>
                </a:ext>
              </a:extLst>
            </p:cNvPr>
            <p:cNvSpPr/>
            <p:nvPr/>
          </p:nvSpPr>
          <p:spPr bwMode="auto">
            <a:xfrm>
              <a:off x="25257968" y="19291203"/>
              <a:ext cx="4303580" cy="2482797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F1B684-FCAD-4870-9135-C8C8A6F61626}"/>
                </a:ext>
              </a:extLst>
            </p:cNvPr>
            <p:cNvSpPr txBox="1"/>
            <p:nvPr/>
          </p:nvSpPr>
          <p:spPr>
            <a:xfrm>
              <a:off x="26020736" y="17589985"/>
              <a:ext cx="37017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</a:rPr>
                <a:t>Android studio. (2023) Screenshot of Motion Screen of Infant Health Monitor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E488F7-6468-3425-B544-08E0366F5063}"/>
                </a:ext>
              </a:extLst>
            </p:cNvPr>
            <p:cNvSpPr txBox="1"/>
            <p:nvPr/>
          </p:nvSpPr>
          <p:spPr>
            <a:xfrm>
              <a:off x="25185960" y="20038257"/>
              <a:ext cx="37017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</a:rPr>
                <a:t>Android studio. (2023) Screenshot of Profile Screen of Infant Health Monitor</a:t>
              </a:r>
              <a:endParaRPr lang="en-US" sz="2000" dirty="0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C6D21248-8FE8-F880-5576-9D23873DCBC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25877" b="29964"/>
          <a:stretch/>
        </p:blipFill>
        <p:spPr>
          <a:xfrm>
            <a:off x="34250902" y="8474127"/>
            <a:ext cx="7696200" cy="4168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D27C8F5-B5F6-CB6A-202E-795FF20CBD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625" y="16733440"/>
            <a:ext cx="9159374" cy="426957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FA73C15-CA06-C138-05FF-291C25C708DB}"/>
              </a:ext>
            </a:extLst>
          </p:cNvPr>
          <p:cNvGrpSpPr/>
          <p:nvPr/>
        </p:nvGrpSpPr>
        <p:grpSpPr>
          <a:xfrm>
            <a:off x="11795625" y="11153610"/>
            <a:ext cx="9262292" cy="5274388"/>
            <a:chOff x="11808348" y="10793605"/>
            <a:chExt cx="9262292" cy="522524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3E4B017-4467-068E-424B-3B05E5425579}"/>
                </a:ext>
              </a:extLst>
            </p:cNvPr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11868259" y="10793605"/>
              <a:ext cx="9202381" cy="4675827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28E208-0CA9-BFB7-97C0-DCB33A5B52A9}"/>
                </a:ext>
              </a:extLst>
            </p:cNvPr>
            <p:cNvSpPr txBox="1"/>
            <p:nvPr/>
          </p:nvSpPr>
          <p:spPr>
            <a:xfrm>
              <a:off x="11808348" y="15557189"/>
              <a:ext cx="91593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effectLst/>
                </a:rPr>
                <a:t>Testing heart rate and blood oxygen sensor with PCB and Raspberry Pi.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DF83BB3-C721-B335-33CD-F569396F79FE}"/>
              </a:ext>
            </a:extLst>
          </p:cNvPr>
          <p:cNvSpPr txBox="1"/>
          <p:nvPr/>
        </p:nvSpPr>
        <p:spPr>
          <a:xfrm>
            <a:off x="11962912" y="21125928"/>
            <a:ext cx="900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/>
              </a:rPr>
              <a:t>Layout of PCB Board comprises all the four sensors in the Fritzing </a:t>
            </a:r>
            <a:endParaRPr lang="en-US" dirty="0">
              <a:effectLst/>
            </a:endParaRPr>
          </a:p>
        </p:txBody>
      </p:sp>
    </p:spTree>
  </p:cSld>
  <p:clrMapOvr>
    <a:masterClrMapping/>
  </p:clrMapOvr>
  <p:transition/>
  <p:extLst>
    <p:ext uri="{6950BFC3-D8DA-4A85-94F7-54DA5524770B}">
      <p188:commentRel xmlns:p188="http://schemas.microsoft.com/office/powerpoint/2018/8/main" r:id="rId3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onderingpeacock|08-2022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Biobytes.-.Health.Monitor.Draft.Poster</Template>
  <TotalTime>290</TotalTime>
  <Words>785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Wingdings</vt:lpstr>
      <vt:lpstr>Times New Roman</vt:lpstr>
      <vt:lpstr>Quattrocento Sans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Free Poster Presentation Example</dc:subject>
  <dc:creator>Satinder Kaur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Naman Pal</cp:lastModifiedBy>
  <cp:revision>275</cp:revision>
  <cp:lastPrinted>2000-08-03T00:31:24Z</cp:lastPrinted>
  <dcterms:created xsi:type="dcterms:W3CDTF">2023-11-16T20:42:15Z</dcterms:created>
  <dcterms:modified xsi:type="dcterms:W3CDTF">2023-11-25T03:34:46Z</dcterms:modified>
  <cp:category>research posters template</cp:category>
</cp:coreProperties>
</file>