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5" r:id="rId4"/>
  </p:sldMasterIdLst>
  <p:notesMasterIdLst>
    <p:notesMasterId r:id="rId18"/>
  </p:notesMasterIdLst>
  <p:handoutMasterIdLst>
    <p:handoutMasterId r:id="rId19"/>
  </p:handoutMasterIdLst>
  <p:sldIdLst>
    <p:sldId id="2574" r:id="rId5"/>
    <p:sldId id="2554" r:id="rId6"/>
    <p:sldId id="2558" r:id="rId7"/>
    <p:sldId id="2561" r:id="rId8"/>
    <p:sldId id="2563" r:id="rId9"/>
    <p:sldId id="2564" r:id="rId10"/>
    <p:sldId id="2566" r:id="rId11"/>
    <p:sldId id="2573" r:id="rId12"/>
    <p:sldId id="2575" r:id="rId13"/>
    <p:sldId id="2565" r:id="rId14"/>
    <p:sldId id="2576" r:id="rId15"/>
    <p:sldId id="2572" r:id="rId16"/>
    <p:sldId id="25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8" d="100"/>
          <a:sy n="88"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12/15/2023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B9094A-F8B0-4020-A0B1-FDD1991CF744}"/>
              </a:ext>
            </a:extLst>
          </p:cNvPr>
          <p:cNvSpPr>
            <a:spLocks noGrp="1"/>
          </p:cNvSpPr>
          <p:nvPr>
            <p:ph idx="1"/>
          </p:nvPr>
        </p:nvSpPr>
        <p:spPr>
          <a:xfrm>
            <a:off x="932329" y="3729317"/>
            <a:ext cx="10452848" cy="2234953"/>
          </a:xfrm>
        </p:spPr>
        <p:txBody>
          <a:bodyPr/>
          <a:lstStyle/>
          <a:p>
            <a:pPr marL="0" indent="0">
              <a:buNone/>
            </a:pPr>
            <a:endParaRPr lang="en-IN" dirty="0"/>
          </a:p>
          <a:p>
            <a:pPr marL="0" indent="0">
              <a:buNone/>
            </a:pPr>
            <a:r>
              <a:rPr lang="en-IN" dirty="0"/>
              <a:t>Submitted by:- 							     Under the Guidance of :-</a:t>
            </a:r>
          </a:p>
          <a:p>
            <a:pPr marL="0" indent="0">
              <a:buNone/>
            </a:pPr>
            <a:r>
              <a:rPr lang="en-IN" dirty="0"/>
              <a:t> Naman Rana							      </a:t>
            </a:r>
            <a:r>
              <a:rPr lang="en-IN" dirty="0" err="1"/>
              <a:t>Dr.Meenakshi</a:t>
            </a:r>
            <a:r>
              <a:rPr lang="en-IN" dirty="0"/>
              <a:t> Memoria</a:t>
            </a:r>
          </a:p>
          <a:p>
            <a:pPr marL="0" indent="0">
              <a:buNone/>
            </a:pPr>
            <a:r>
              <a:rPr lang="en-IN" dirty="0"/>
              <a:t> </a:t>
            </a:r>
          </a:p>
        </p:txBody>
      </p:sp>
      <p:sp>
        <p:nvSpPr>
          <p:cNvPr id="3" name="Title 2">
            <a:extLst>
              <a:ext uri="{FF2B5EF4-FFF2-40B4-BE49-F238E27FC236}">
                <a16:creationId xmlns:a16="http://schemas.microsoft.com/office/drawing/2014/main" id="{BEAB0D11-0ACD-446B-9AAB-8FE5900F5ACA}"/>
              </a:ext>
            </a:extLst>
          </p:cNvPr>
          <p:cNvSpPr>
            <a:spLocks noGrp="1"/>
          </p:cNvSpPr>
          <p:nvPr>
            <p:ph type="title"/>
          </p:nvPr>
        </p:nvSpPr>
        <p:spPr>
          <a:xfrm>
            <a:off x="1084729" y="2339260"/>
            <a:ext cx="10452849" cy="910492"/>
          </a:xfrm>
        </p:spPr>
        <p:txBody>
          <a:bodyPr>
            <a:normAutofit fontScale="90000"/>
          </a:bodyPr>
          <a:lstStyle/>
          <a:p>
            <a:pPr algn="ctr"/>
            <a:r>
              <a:rPr lang="en-US" sz="3600" b="1" dirty="0">
                <a:ea typeface="+mn-lt"/>
                <a:cs typeface="+mn-lt"/>
              </a:rPr>
              <a:t>Healthcare Diagnosis:</a:t>
            </a:r>
            <a:r>
              <a:rPr lang="en-US" sz="3600" dirty="0">
                <a:ea typeface="+mn-lt"/>
                <a:cs typeface="+mn-lt"/>
              </a:rPr>
              <a:t> Machine Learning Based Diabetes Risk Assessment</a:t>
            </a:r>
            <a:br>
              <a:rPr lang="en-US" sz="3600" dirty="0"/>
            </a:br>
            <a:endParaRPr lang="en-IN" sz="3600" dirty="0"/>
          </a:p>
        </p:txBody>
      </p:sp>
      <p:pic>
        <p:nvPicPr>
          <p:cNvPr id="4" name="Picture 2" descr="Uttaranchal University  Logo">
            <a:extLst>
              <a:ext uri="{FF2B5EF4-FFF2-40B4-BE49-F238E27FC236}">
                <a16:creationId xmlns:a16="http://schemas.microsoft.com/office/drawing/2014/main" id="{DD606133-589A-4AB0-89EE-F1BA3E1F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434" y="664059"/>
            <a:ext cx="4078521" cy="132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99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07EBA7-1B9E-4B95-9482-102F7F0449A3}"/>
              </a:ext>
            </a:extLst>
          </p:cNvPr>
          <p:cNvSpPr>
            <a:spLocks noGrp="1"/>
          </p:cNvSpPr>
          <p:nvPr>
            <p:ph idx="1"/>
          </p:nvPr>
        </p:nvSpPr>
        <p:spPr/>
        <p:txBody>
          <a:bodyPr/>
          <a:lstStyle/>
          <a:p>
            <a:pPr marL="0" indent="0">
              <a:buNone/>
            </a:pPr>
            <a:r>
              <a:rPr lang="en-IN" dirty="0"/>
              <a:t>	Testing is done by the following methods :-</a:t>
            </a:r>
          </a:p>
          <a:p>
            <a:r>
              <a:rPr lang="en-IN" dirty="0"/>
              <a:t>Back tracking – we test in the previous data our predictor is it working properly or not.</a:t>
            </a:r>
          </a:p>
          <a:p>
            <a:r>
              <a:rPr lang="en-IN" dirty="0"/>
              <a:t>Providing different test cases.- we provide different time frames to test our model to check its accuracy.</a:t>
            </a:r>
          </a:p>
          <a:p>
            <a:endParaRPr lang="en-IN" dirty="0"/>
          </a:p>
        </p:txBody>
      </p:sp>
      <p:sp>
        <p:nvSpPr>
          <p:cNvPr id="3" name="Title 2">
            <a:extLst>
              <a:ext uri="{FF2B5EF4-FFF2-40B4-BE49-F238E27FC236}">
                <a16:creationId xmlns:a16="http://schemas.microsoft.com/office/drawing/2014/main" id="{210AC20E-F50D-474E-B8E2-FEB3C35A302E}"/>
              </a:ext>
            </a:extLst>
          </p:cNvPr>
          <p:cNvSpPr>
            <a:spLocks noGrp="1"/>
          </p:cNvSpPr>
          <p:nvPr>
            <p:ph type="title"/>
          </p:nvPr>
        </p:nvSpPr>
        <p:spPr/>
        <p:txBody>
          <a:bodyPr/>
          <a:lstStyle/>
          <a:p>
            <a:r>
              <a:rPr lang="en-IN" dirty="0"/>
              <a:t>Testing Technologies used</a:t>
            </a:r>
          </a:p>
        </p:txBody>
      </p:sp>
    </p:spTree>
    <p:extLst>
      <p:ext uri="{BB962C8B-B14F-4D97-AF65-F5344CB8AC3E}">
        <p14:creationId xmlns:p14="http://schemas.microsoft.com/office/powerpoint/2010/main" val="44028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69616-42E7-03FD-E5A8-0BF5D882948C}"/>
              </a:ext>
            </a:extLst>
          </p:cNvPr>
          <p:cNvSpPr>
            <a:spLocks noGrp="1"/>
          </p:cNvSpPr>
          <p:nvPr>
            <p:ph idx="1"/>
          </p:nvPr>
        </p:nvSpPr>
        <p:spPr/>
        <p:txBody>
          <a:bodyPr/>
          <a:lstStyle/>
          <a:p>
            <a:r>
              <a:rPr lang="en-US" sz="2000" b="1" dirty="0">
                <a:cs typeface="Calibri" panose="020F0502020204030204"/>
              </a:rPr>
              <a:t>In conclusion , this project represents a meaningful contribution to the healthcare domain, emphasizing the importance of data – driven approaches to disease risk assessment .While we acknowledge its limitations ,we remain committed to the ongoing pursuit of innovation, ethics ,and collaboration in our collective effort to combat the global challenge of diabetes and improve thew well-being of individuals.</a:t>
            </a:r>
          </a:p>
          <a:p>
            <a:endParaRPr lang="en-IN" dirty="0"/>
          </a:p>
        </p:txBody>
      </p:sp>
      <p:sp>
        <p:nvSpPr>
          <p:cNvPr id="3" name="Title 2">
            <a:extLst>
              <a:ext uri="{FF2B5EF4-FFF2-40B4-BE49-F238E27FC236}">
                <a16:creationId xmlns:a16="http://schemas.microsoft.com/office/drawing/2014/main" id="{3C360EF4-8D92-1CE8-065B-C4FF70932F57}"/>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143368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A5A83A-936D-4A87-B135-BCEAEF9385BE}"/>
              </a:ext>
            </a:extLst>
          </p:cNvPr>
          <p:cNvSpPr>
            <a:spLocks noGrp="1"/>
          </p:cNvSpPr>
          <p:nvPr>
            <p:ph idx="1"/>
          </p:nvPr>
        </p:nvSpPr>
        <p:spPr>
          <a:xfrm>
            <a:off x="932329" y="2031121"/>
            <a:ext cx="10452848" cy="4025550"/>
          </a:xfrm>
        </p:spPr>
        <p:txBody>
          <a:bodyPr/>
          <a:lstStyle/>
          <a:p>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Gauri D.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Kalyankar</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Shivananda</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Poojara</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Nagaraj V.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Dharwadkar</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Predictive Analysis of Diabetic Patient Data Using Machine Learning and Hadoop”, International Conference On I-SMAC,978-1-5090-3243-3,2017.</a:t>
            </a:r>
          </a:p>
          <a:p>
            <a:r>
              <a:rPr lang="en-IN" u="none" strike="noStrike" kern="100" dirty="0">
                <a:effectLst/>
                <a:uFill>
                  <a:solidFill>
                    <a:srgbClr val="000000"/>
                  </a:solidFill>
                </a:uFill>
                <a:latin typeface="+mj-lt"/>
                <a:ea typeface="Times New Roman" panose="02020603050405020304" pitchFamily="18" charset="0"/>
                <a:cs typeface="Times New Roman" panose="02020603050405020304" pitchFamily="18" charset="0"/>
              </a:rPr>
              <a:t>Ayush Anand and Divya Shakti,” Prediction of Diabetes Based on Personal Lifestyle Indicators”, 1st International Conference on Next Generation Computing Technologies, 978-1-4673-6809-4, September 2015.</a:t>
            </a:r>
          </a:p>
          <a:p>
            <a:endParaRPr lang="en-US" dirty="0">
              <a:latin typeface="+mj-lt"/>
            </a:endParaRPr>
          </a:p>
          <a:p>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Dr Saravana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kumar</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 M, </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Eswari</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 Sampath P and Lavanya S,” Predictive Methodology for Diabetic Data Analysis in Big Data”, 2nd International Symposium on Big Data and Cloud Computing,2015. </a:t>
            </a:r>
          </a:p>
          <a:p>
            <a:endParaRPr lang="en-IN" dirty="0"/>
          </a:p>
        </p:txBody>
      </p:sp>
      <p:sp>
        <p:nvSpPr>
          <p:cNvPr id="3" name="Title 2">
            <a:extLst>
              <a:ext uri="{FF2B5EF4-FFF2-40B4-BE49-F238E27FC236}">
                <a16:creationId xmlns:a16="http://schemas.microsoft.com/office/drawing/2014/main" id="{303A1152-604F-4CD3-8F43-8D9CFA8FC28D}"/>
              </a:ext>
            </a:extLst>
          </p:cNvPr>
          <p:cNvSpPr>
            <a:spLocks noGrp="1"/>
          </p:cNvSpPr>
          <p:nvPr>
            <p:ph type="title"/>
          </p:nvPr>
        </p:nvSpPr>
        <p:spPr/>
        <p:txBody>
          <a:bodyPr/>
          <a:lstStyle/>
          <a:p>
            <a:r>
              <a:rPr lang="en-IN" dirty="0"/>
              <a:t>References</a:t>
            </a:r>
          </a:p>
        </p:txBody>
      </p:sp>
    </p:spTree>
    <p:extLst>
      <p:ext uri="{BB962C8B-B14F-4D97-AF65-F5344CB8AC3E}">
        <p14:creationId xmlns:p14="http://schemas.microsoft.com/office/powerpoint/2010/main" val="31294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82B24-A111-4203-BB77-AC3AD422F36A}"/>
              </a:ext>
            </a:extLst>
          </p:cNvPr>
          <p:cNvSpPr>
            <a:spLocks noGrp="1"/>
          </p:cNvSpPr>
          <p:nvPr>
            <p:ph idx="1"/>
          </p:nvPr>
        </p:nvSpPr>
        <p:spPr/>
        <p:txBody>
          <a:bodyPr>
            <a:normAutofit/>
          </a:bodyPr>
          <a:lstStyle/>
          <a:p>
            <a:pPr algn="ctr"/>
            <a:r>
              <a:rPr lang="en-IN" sz="8800" dirty="0"/>
              <a:t>Thank you</a:t>
            </a:r>
          </a:p>
        </p:txBody>
      </p:sp>
    </p:spTree>
    <p:extLst>
      <p:ext uri="{BB962C8B-B14F-4D97-AF65-F5344CB8AC3E}">
        <p14:creationId xmlns:p14="http://schemas.microsoft.com/office/powerpoint/2010/main" val="340052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Overview</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7835154" y="793580"/>
            <a:ext cx="3687552" cy="5270839"/>
          </a:xfrm>
        </p:spPr>
        <p:txBody>
          <a:bodyPr>
            <a:normAutofit/>
          </a:bodyPr>
          <a:lstStyle/>
          <a:p>
            <a:r>
              <a:rPr lang="en-IN" dirty="0"/>
              <a:t>Introduction</a:t>
            </a:r>
            <a:endParaRPr lang="en-US" dirty="0"/>
          </a:p>
          <a:p>
            <a:r>
              <a:rPr lang="en-IN" dirty="0"/>
              <a:t>Objective and scope </a:t>
            </a:r>
            <a:endParaRPr lang="en-US" dirty="0"/>
          </a:p>
          <a:p>
            <a:r>
              <a:rPr lang="en-IN" dirty="0"/>
              <a:t>Design of project model</a:t>
            </a:r>
          </a:p>
          <a:p>
            <a:r>
              <a:rPr lang="en-IN" dirty="0"/>
              <a:t>Methodology</a:t>
            </a:r>
            <a:endParaRPr lang="en-US" dirty="0"/>
          </a:p>
          <a:p>
            <a:r>
              <a:rPr lang="en-IN" dirty="0"/>
              <a:t>What contribution would the project make</a:t>
            </a:r>
          </a:p>
          <a:p>
            <a:r>
              <a:rPr lang="en-IN" dirty="0"/>
              <a:t>Workflow till now</a:t>
            </a:r>
            <a:endParaRPr lang="en-US" dirty="0"/>
          </a:p>
          <a:p>
            <a:r>
              <a:rPr lang="en-IN" dirty="0"/>
              <a:t>Testing </a:t>
            </a:r>
          </a:p>
          <a:p>
            <a:r>
              <a:rPr lang="en-IN" dirty="0"/>
              <a:t>Conclusion</a:t>
            </a:r>
          </a:p>
          <a:p>
            <a:r>
              <a:rPr lang="en-IN" dirty="0"/>
              <a:t>References</a:t>
            </a:r>
          </a:p>
        </p:txBody>
      </p:sp>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marL="0" indent="0">
              <a:buNone/>
            </a:pPr>
            <a:r>
              <a:rPr lang="en-US" dirty="0">
                <a:cs typeface="Calibri"/>
              </a:rPr>
              <a:t>Diabetes is a serious health condition that affects </a:t>
            </a:r>
            <a:r>
              <a:rPr lang="en-US" dirty="0" err="1">
                <a:cs typeface="Calibri"/>
              </a:rPr>
              <a:t>millon</a:t>
            </a:r>
            <a:r>
              <a:rPr lang="en-US" dirty="0">
                <a:cs typeface="Calibri"/>
              </a:rPr>
              <a:t> of people world-wide. According to the World Health Organization (WHO),the number of people with diabetes has nearly quadrupled since 1980.</a:t>
            </a:r>
          </a:p>
          <a:p>
            <a:pPr marL="0" indent="0">
              <a:buNone/>
            </a:pPr>
            <a:r>
              <a:rPr lang="en-US" dirty="0">
                <a:cs typeface="Calibri"/>
              </a:rPr>
              <a:t>Imagine if we could use technology to help doctors and healthcare professionals predict who might develop diabetes in future .This is what this project is all about!</a:t>
            </a:r>
          </a:p>
          <a:p>
            <a:pPr marL="0" indent="0">
              <a:buNone/>
            </a:pPr>
            <a:r>
              <a:rPr lang="en-US" dirty="0">
                <a:cs typeface="Calibri"/>
              </a:rPr>
              <a:t>We are using special math (called “machine learning ”) .It can analyze a </a:t>
            </a:r>
            <a:r>
              <a:rPr lang="en-US" dirty="0" err="1">
                <a:cs typeface="Calibri"/>
              </a:rPr>
              <a:t>persons’s</a:t>
            </a:r>
            <a:r>
              <a:rPr lang="en-US" dirty="0">
                <a:cs typeface="Calibri"/>
              </a:rPr>
              <a:t> health data and give a warning if it thinks they might get diabetes someday.</a:t>
            </a:r>
          </a:p>
          <a:p>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Introduction</a:t>
            </a:r>
          </a:p>
        </p:txBody>
      </p:sp>
    </p:spTree>
    <p:extLst>
      <p:ext uri="{BB962C8B-B14F-4D97-AF65-F5344CB8AC3E}">
        <p14:creationId xmlns:p14="http://schemas.microsoft.com/office/powerpoint/2010/main" val="49275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02E345-7542-4C63-B5B4-A3A1A2F80FB8}"/>
              </a:ext>
            </a:extLst>
          </p:cNvPr>
          <p:cNvSpPr>
            <a:spLocks noGrp="1"/>
          </p:cNvSpPr>
          <p:nvPr>
            <p:ph idx="1"/>
          </p:nvPr>
        </p:nvSpPr>
        <p:spPr>
          <a:xfrm>
            <a:off x="932329" y="1577788"/>
            <a:ext cx="10452848" cy="4386483"/>
          </a:xfrm>
        </p:spPr>
        <p:txBody>
          <a:bodyPr>
            <a:normAutofit lnSpcReduction="10000"/>
          </a:bodyPr>
          <a:lstStyle/>
          <a:p>
            <a:pPr marL="514350" indent="-514350">
              <a:buAutoNum type="arabicPeriod"/>
            </a:pPr>
            <a:r>
              <a:rPr lang="en-US" sz="2000" b="1" dirty="0">
                <a:cs typeface="Calibri" panose="020F0502020204030204"/>
              </a:rPr>
              <a:t>Develop a Predictive Model: </a:t>
            </a:r>
            <a:r>
              <a:rPr lang="en-US" sz="1800" dirty="0">
                <a:cs typeface="Calibri" panose="020F0502020204030204"/>
              </a:rPr>
              <a:t>The primary objective of this project is to develop a predictive model that can accurately identify individuals at risk of developing diabetes.</a:t>
            </a:r>
          </a:p>
          <a:p>
            <a:pPr marL="514350" indent="-514350">
              <a:buAutoNum type="arabicPeriod"/>
            </a:pPr>
            <a:r>
              <a:rPr lang="en-US" sz="2000" b="1" dirty="0">
                <a:cs typeface="Calibri" panose="020F0502020204030204"/>
              </a:rPr>
              <a:t>Early detection</a:t>
            </a:r>
            <a:r>
              <a:rPr lang="en-US" sz="2000" dirty="0">
                <a:cs typeface="Calibri" panose="020F0502020204030204"/>
              </a:rPr>
              <a:t>: Enable early detection of diabetes risk </a:t>
            </a:r>
            <a:r>
              <a:rPr lang="en-US" sz="2000" dirty="0" err="1">
                <a:cs typeface="Calibri" panose="020F0502020204030204"/>
              </a:rPr>
              <a:t>factors.By</a:t>
            </a:r>
            <a:r>
              <a:rPr lang="en-US" sz="2000" dirty="0">
                <a:cs typeface="Calibri" panose="020F0502020204030204"/>
              </a:rPr>
              <a:t> identifying individuals at risk early </a:t>
            </a:r>
            <a:r>
              <a:rPr lang="en-US" sz="2000" dirty="0" err="1">
                <a:cs typeface="Calibri" panose="020F0502020204030204"/>
              </a:rPr>
              <a:t>on,we</a:t>
            </a:r>
            <a:r>
              <a:rPr lang="en-US" sz="2000" dirty="0">
                <a:cs typeface="Calibri" panose="020F0502020204030204"/>
              </a:rPr>
              <a:t> aim to facilitate timely intervention and preventive measures to reduce the likelihood of diabetes development.</a:t>
            </a:r>
            <a:endParaRPr lang="en-US" sz="1800" dirty="0">
              <a:cs typeface="Calibri" panose="020F0502020204030204"/>
            </a:endParaRPr>
          </a:p>
          <a:p>
            <a:pPr marL="514350" indent="-514350">
              <a:buAutoNum type="arabicPeriod"/>
            </a:pPr>
            <a:r>
              <a:rPr lang="en-US" sz="2000" b="1" dirty="0">
                <a:cs typeface="Calibri" panose="020F0502020204030204"/>
              </a:rPr>
              <a:t>Enhance Healthcare Decision-Making: </a:t>
            </a:r>
            <a:r>
              <a:rPr lang="en-US" sz="2000" dirty="0">
                <a:cs typeface="Calibri" panose="020F0502020204030204"/>
              </a:rPr>
              <a:t>Provide healthcare professionals with a valuable tool to assist in their diagnostic and risk assessment processes.</a:t>
            </a:r>
            <a:r>
              <a:rPr lang="en-US" sz="1800" dirty="0">
                <a:cs typeface="Calibri" panose="020F0502020204030204"/>
              </a:rPr>
              <a:t> </a:t>
            </a:r>
          </a:p>
          <a:p>
            <a:pPr marL="514350" indent="-514350">
              <a:buAutoNum type="arabicPeriod"/>
            </a:pPr>
            <a:r>
              <a:rPr lang="en-US" sz="2000" b="1" dirty="0">
                <a:cs typeface="Calibri" panose="020F0502020204030204"/>
              </a:rPr>
              <a:t>Collaboration with Experts: </a:t>
            </a:r>
            <a:r>
              <a:rPr lang="en-US" sz="2000" dirty="0">
                <a:cs typeface="Calibri" panose="020F0502020204030204"/>
              </a:rPr>
              <a:t>Collaboration with healthcare professionals, researchers ,and relevant stakeholders maybe part of the project scope to ensure that the model aligns with clinical needs and best practices.</a:t>
            </a:r>
          </a:p>
          <a:p>
            <a:pPr marL="514350" indent="-514350">
              <a:buAutoNum type="arabicPeriod"/>
            </a:pPr>
            <a:r>
              <a:rPr lang="en-US" sz="2000" b="1" dirty="0">
                <a:cs typeface="Calibri" panose="020F0502020204030204"/>
              </a:rPr>
              <a:t>Future Scalability: </a:t>
            </a:r>
            <a:r>
              <a:rPr lang="en-US" sz="1800" dirty="0">
                <a:cs typeface="Calibri" panose="020F0502020204030204"/>
              </a:rPr>
              <a:t>While the primary scope is focused on diabetes </a:t>
            </a:r>
            <a:r>
              <a:rPr lang="en-US" sz="1800" dirty="0" err="1">
                <a:cs typeface="Calibri" panose="020F0502020204030204"/>
              </a:rPr>
              <a:t>prediction,the</a:t>
            </a:r>
            <a:r>
              <a:rPr lang="en-US" sz="1800" dirty="0">
                <a:cs typeface="Calibri" panose="020F0502020204030204"/>
              </a:rPr>
              <a:t> project mat suggest areas for future enhancements ,such as incorporating more data sources , expanding the model’s </a:t>
            </a:r>
            <a:r>
              <a:rPr lang="en-US" sz="1800" dirty="0" err="1">
                <a:cs typeface="Calibri" panose="020F0502020204030204"/>
              </a:rPr>
              <a:t>capabilities,or</a:t>
            </a:r>
            <a:r>
              <a:rPr lang="en-US" sz="1800" dirty="0">
                <a:cs typeface="Calibri" panose="020F0502020204030204"/>
              </a:rPr>
              <a:t> exploring related healthcare applications</a:t>
            </a:r>
          </a:p>
          <a:p>
            <a:endParaRPr lang="en-IN" dirty="0"/>
          </a:p>
        </p:txBody>
      </p:sp>
      <p:sp>
        <p:nvSpPr>
          <p:cNvPr id="3" name="Title 2">
            <a:extLst>
              <a:ext uri="{FF2B5EF4-FFF2-40B4-BE49-F238E27FC236}">
                <a16:creationId xmlns:a16="http://schemas.microsoft.com/office/drawing/2014/main" id="{D9DC424F-942D-47C6-854D-945BBBFBDEEE}"/>
              </a:ext>
            </a:extLst>
          </p:cNvPr>
          <p:cNvSpPr>
            <a:spLocks noGrp="1"/>
          </p:cNvSpPr>
          <p:nvPr>
            <p:ph type="title"/>
          </p:nvPr>
        </p:nvSpPr>
        <p:spPr/>
        <p:txBody>
          <a:bodyPr>
            <a:normAutofit fontScale="90000"/>
          </a:bodyPr>
          <a:lstStyle/>
          <a:p>
            <a:r>
              <a:rPr lang="en-IN" dirty="0"/>
              <a:t>Objective and Scope</a:t>
            </a:r>
            <a:br>
              <a:rPr lang="en-US" dirty="0"/>
            </a:br>
            <a:endParaRPr lang="en-IN" dirty="0"/>
          </a:p>
        </p:txBody>
      </p:sp>
      <p:pic>
        <p:nvPicPr>
          <p:cNvPr id="5" name="Picture 4">
            <a:extLst>
              <a:ext uri="{FF2B5EF4-FFF2-40B4-BE49-F238E27FC236}">
                <a16:creationId xmlns:a16="http://schemas.microsoft.com/office/drawing/2014/main" id="{3162267D-98E7-4881-B125-924A3E0275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8097" y="578089"/>
            <a:ext cx="1057080" cy="910493"/>
          </a:xfrm>
          <a:prstGeom prst="rect">
            <a:avLst/>
          </a:prstGeom>
        </p:spPr>
      </p:pic>
    </p:spTree>
    <p:extLst>
      <p:ext uri="{BB962C8B-B14F-4D97-AF65-F5344CB8AC3E}">
        <p14:creationId xmlns:p14="http://schemas.microsoft.com/office/powerpoint/2010/main" val="382906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CCEB0D-1061-47C1-9152-C220075F4C4A}"/>
              </a:ext>
            </a:extLst>
          </p:cNvPr>
          <p:cNvSpPr>
            <a:spLocks noGrp="1"/>
          </p:cNvSpPr>
          <p:nvPr>
            <p:ph type="title"/>
          </p:nvPr>
        </p:nvSpPr>
        <p:spPr>
          <a:xfrm>
            <a:off x="932329" y="893729"/>
            <a:ext cx="3666565" cy="1930153"/>
          </a:xfrm>
        </p:spPr>
        <p:txBody>
          <a:bodyPr>
            <a:normAutofit fontScale="90000"/>
          </a:bodyPr>
          <a:lstStyle/>
          <a:p>
            <a:r>
              <a:rPr lang="en-IN" dirty="0"/>
              <a:t>Process Description</a:t>
            </a:r>
            <a:br>
              <a:rPr lang="en-IN" dirty="0"/>
            </a:br>
            <a:endParaRPr lang="en-IN" dirty="0"/>
          </a:p>
        </p:txBody>
      </p:sp>
      <p:grpSp>
        <p:nvGrpSpPr>
          <p:cNvPr id="5" name="Group 4">
            <a:extLst>
              <a:ext uri="{FF2B5EF4-FFF2-40B4-BE49-F238E27FC236}">
                <a16:creationId xmlns:a16="http://schemas.microsoft.com/office/drawing/2014/main" id="{B4750C5F-1AAF-9279-DA12-FE93EDD05639}"/>
              </a:ext>
            </a:extLst>
          </p:cNvPr>
          <p:cNvGrpSpPr/>
          <p:nvPr/>
        </p:nvGrpSpPr>
        <p:grpSpPr>
          <a:xfrm>
            <a:off x="4282753" y="1088610"/>
            <a:ext cx="6484482" cy="4326505"/>
            <a:chOff x="2196641" y="1797169"/>
            <a:chExt cx="7666226" cy="4143892"/>
          </a:xfrm>
        </p:grpSpPr>
        <p:sp>
          <p:nvSpPr>
            <p:cNvPr id="6" name="Rectangle 5">
              <a:extLst>
                <a:ext uri="{FF2B5EF4-FFF2-40B4-BE49-F238E27FC236}">
                  <a16:creationId xmlns:a16="http://schemas.microsoft.com/office/drawing/2014/main" id="{38AE47A6-C9B5-D7A4-507E-495499D8BB69}"/>
                </a:ext>
              </a:extLst>
            </p:cNvPr>
            <p:cNvSpPr/>
            <p:nvPr/>
          </p:nvSpPr>
          <p:spPr>
            <a:xfrm>
              <a:off x="2329132" y="1797169"/>
              <a:ext cx="1955320" cy="762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Data Collection</a:t>
              </a:r>
              <a:endParaRPr lang="en-US" dirty="0"/>
            </a:p>
          </p:txBody>
        </p:sp>
        <p:sp>
          <p:nvSpPr>
            <p:cNvPr id="7" name="Rectangle 6">
              <a:extLst>
                <a:ext uri="{FF2B5EF4-FFF2-40B4-BE49-F238E27FC236}">
                  <a16:creationId xmlns:a16="http://schemas.microsoft.com/office/drawing/2014/main" id="{511D44EA-45D4-0DC0-31A6-4399DD6A6BB8}"/>
                </a:ext>
              </a:extLst>
            </p:cNvPr>
            <p:cNvSpPr/>
            <p:nvPr/>
          </p:nvSpPr>
          <p:spPr>
            <a:xfrm>
              <a:off x="7893169" y="3407433"/>
              <a:ext cx="1955320" cy="762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Model Selection</a:t>
              </a:r>
              <a:endParaRPr lang="en-US" dirty="0"/>
            </a:p>
          </p:txBody>
        </p:sp>
        <p:sp>
          <p:nvSpPr>
            <p:cNvPr id="9" name="Rectangle 8">
              <a:extLst>
                <a:ext uri="{FF2B5EF4-FFF2-40B4-BE49-F238E27FC236}">
                  <a16:creationId xmlns:a16="http://schemas.microsoft.com/office/drawing/2014/main" id="{AE233862-6EF8-A695-91C3-59C01A2362EB}"/>
                </a:ext>
              </a:extLst>
            </p:cNvPr>
            <p:cNvSpPr/>
            <p:nvPr/>
          </p:nvSpPr>
          <p:spPr>
            <a:xfrm>
              <a:off x="2196641" y="3461194"/>
              <a:ext cx="2549699" cy="762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Model Development</a:t>
              </a:r>
              <a:endParaRPr lang="en-US" dirty="0"/>
            </a:p>
          </p:txBody>
        </p:sp>
        <p:sp>
          <p:nvSpPr>
            <p:cNvPr id="10" name="Rectangle 9">
              <a:extLst>
                <a:ext uri="{FF2B5EF4-FFF2-40B4-BE49-F238E27FC236}">
                  <a16:creationId xmlns:a16="http://schemas.microsoft.com/office/drawing/2014/main" id="{F5AB9DBC-C1DB-276C-EC48-35D51478813F}"/>
                </a:ext>
              </a:extLst>
            </p:cNvPr>
            <p:cNvSpPr/>
            <p:nvPr/>
          </p:nvSpPr>
          <p:spPr>
            <a:xfrm>
              <a:off x="2443510" y="5164684"/>
              <a:ext cx="2055961" cy="77637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User Interface(UI) </a:t>
              </a:r>
              <a:endParaRPr lang="en-US" dirty="0">
                <a:solidFill>
                  <a:schemeClr val="tx1"/>
                </a:solidFill>
              </a:endParaRPr>
            </a:p>
          </p:txBody>
        </p:sp>
        <p:sp>
          <p:nvSpPr>
            <p:cNvPr id="12" name="Rectangle 11">
              <a:extLst>
                <a:ext uri="{FF2B5EF4-FFF2-40B4-BE49-F238E27FC236}">
                  <a16:creationId xmlns:a16="http://schemas.microsoft.com/office/drawing/2014/main" id="{C49EF2EE-646E-7BFA-A4C0-28646E37881A}"/>
                </a:ext>
              </a:extLst>
            </p:cNvPr>
            <p:cNvSpPr/>
            <p:nvPr/>
          </p:nvSpPr>
          <p:spPr>
            <a:xfrm>
              <a:off x="7806906" y="1797169"/>
              <a:ext cx="2055961" cy="762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Data Preprocessing</a:t>
              </a:r>
            </a:p>
          </p:txBody>
        </p:sp>
        <p:sp>
          <p:nvSpPr>
            <p:cNvPr id="13" name="Arrow: Right 12">
              <a:extLst>
                <a:ext uri="{FF2B5EF4-FFF2-40B4-BE49-F238E27FC236}">
                  <a16:creationId xmlns:a16="http://schemas.microsoft.com/office/drawing/2014/main" id="{A7A626AA-4CCF-F8CD-D04D-9DFB50C57AAD}"/>
                </a:ext>
              </a:extLst>
            </p:cNvPr>
            <p:cNvSpPr/>
            <p:nvPr/>
          </p:nvSpPr>
          <p:spPr>
            <a:xfrm>
              <a:off x="4543245" y="1969697"/>
              <a:ext cx="3191773" cy="287547"/>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2CE1219-F6AA-FD6D-E56B-E208EFCBF6B1}"/>
                </a:ext>
              </a:extLst>
            </p:cNvPr>
            <p:cNvSpPr/>
            <p:nvPr/>
          </p:nvSpPr>
          <p:spPr>
            <a:xfrm>
              <a:off x="8727056" y="2631056"/>
              <a:ext cx="287547" cy="776377"/>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2C53E0D-454F-D2C9-E5AF-3E1ECB159E13}"/>
                </a:ext>
              </a:extLst>
            </p:cNvPr>
            <p:cNvSpPr/>
            <p:nvPr/>
          </p:nvSpPr>
          <p:spPr>
            <a:xfrm>
              <a:off x="3198321" y="4223194"/>
              <a:ext cx="273169" cy="92015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9EBCC2DD-39B2-881C-19E6-DFE06590C696}"/>
                </a:ext>
              </a:extLst>
            </p:cNvPr>
            <p:cNvSpPr/>
            <p:nvPr/>
          </p:nvSpPr>
          <p:spPr>
            <a:xfrm rot="10800000">
              <a:off x="4758905" y="3651849"/>
              <a:ext cx="3134264" cy="273169"/>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962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50C03F-0B4C-4F59-B69F-AF2B731C0FD7}"/>
              </a:ext>
            </a:extLst>
          </p:cNvPr>
          <p:cNvSpPr>
            <a:spLocks noGrp="1"/>
          </p:cNvSpPr>
          <p:nvPr>
            <p:ph idx="1"/>
          </p:nvPr>
        </p:nvSpPr>
        <p:spPr/>
        <p:txBody>
          <a:bodyPr/>
          <a:lstStyle/>
          <a:p>
            <a:r>
              <a:rPr lang="en-IN" dirty="0"/>
              <a:t>Firstly we will gather data from data sources(yahoo finance &amp; Wikipedia feeds).</a:t>
            </a:r>
          </a:p>
          <a:p>
            <a:r>
              <a:rPr lang="en-IN" dirty="0"/>
              <a:t>Then we will pre-process the data to keep the essential data we need.</a:t>
            </a:r>
          </a:p>
          <a:p>
            <a:r>
              <a:rPr lang="en-IN" dirty="0"/>
              <a:t>Then after processing we will split the data into two parts(Training data and Testing data).</a:t>
            </a:r>
          </a:p>
          <a:p>
            <a:r>
              <a:rPr lang="en-IN" dirty="0"/>
              <a:t>After  this we will train our algorithm(Logistic regression) with our training data set.</a:t>
            </a:r>
          </a:p>
          <a:p>
            <a:r>
              <a:rPr lang="en-IN" dirty="0"/>
              <a:t>After these steps we will test our data with testing techniques(Backtracking) and Test data sets.</a:t>
            </a:r>
          </a:p>
          <a:p>
            <a:r>
              <a:rPr lang="en-IN" dirty="0"/>
              <a:t>After that we will improve our accuracy and then test that again.</a:t>
            </a:r>
          </a:p>
          <a:p>
            <a:r>
              <a:rPr lang="en-IN" dirty="0"/>
              <a:t>If all the cases passes then we will give it a GUI interface for easy use.</a:t>
            </a:r>
          </a:p>
          <a:p>
            <a:endParaRPr lang="en-IN" dirty="0"/>
          </a:p>
        </p:txBody>
      </p:sp>
      <p:sp>
        <p:nvSpPr>
          <p:cNvPr id="3" name="Title 2">
            <a:extLst>
              <a:ext uri="{FF2B5EF4-FFF2-40B4-BE49-F238E27FC236}">
                <a16:creationId xmlns:a16="http://schemas.microsoft.com/office/drawing/2014/main" id="{058B6BC2-5327-4D87-85FB-7C1A2DE4E036}"/>
              </a:ext>
            </a:extLst>
          </p:cNvPr>
          <p:cNvSpPr>
            <a:spLocks noGrp="1"/>
          </p:cNvSpPr>
          <p:nvPr>
            <p:ph type="title"/>
          </p:nvPr>
        </p:nvSpPr>
        <p:spPr/>
        <p:txBody>
          <a:bodyPr>
            <a:normAutofit fontScale="90000"/>
          </a:bodyPr>
          <a:lstStyle/>
          <a:p>
            <a:r>
              <a:rPr lang="en-IN" dirty="0"/>
              <a:t>Methodology</a:t>
            </a:r>
            <a:br>
              <a:rPr lang="en-US" dirty="0"/>
            </a:br>
            <a:endParaRPr lang="en-IN" dirty="0"/>
          </a:p>
        </p:txBody>
      </p:sp>
    </p:spTree>
    <p:extLst>
      <p:ext uri="{BB962C8B-B14F-4D97-AF65-F5344CB8AC3E}">
        <p14:creationId xmlns:p14="http://schemas.microsoft.com/office/powerpoint/2010/main" val="25430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83E068-76C3-4B07-8070-77FB1F19BE8C}"/>
              </a:ext>
            </a:extLst>
          </p:cNvPr>
          <p:cNvSpPr>
            <a:spLocks noGrp="1"/>
          </p:cNvSpPr>
          <p:nvPr>
            <p:ph idx="1"/>
          </p:nvPr>
        </p:nvSpPr>
        <p:spPr>
          <a:xfrm>
            <a:off x="932329" y="1559859"/>
            <a:ext cx="10452848" cy="4404412"/>
          </a:xfrm>
        </p:spPr>
        <p:txBody>
          <a:bodyPr>
            <a:normAutofit/>
          </a:bodyPr>
          <a:lstStyle/>
          <a:p>
            <a:r>
              <a:rPr lang="en-US" b="1" dirty="0"/>
              <a:t>Informed Decision-Making.</a:t>
            </a:r>
          </a:p>
          <a:p>
            <a:r>
              <a:rPr lang="en-US" b="1" dirty="0"/>
              <a:t>Risk Management.</a:t>
            </a:r>
          </a:p>
          <a:p>
            <a:r>
              <a:rPr lang="en-US" b="1" dirty="0"/>
              <a:t>Disease Detection</a:t>
            </a:r>
          </a:p>
          <a:p>
            <a:r>
              <a:rPr lang="en-US" b="1" dirty="0"/>
              <a:t>Health Awareness</a:t>
            </a:r>
          </a:p>
          <a:p>
            <a:r>
              <a:rPr lang="en-US" b="1" dirty="0"/>
              <a:t>Alleviate Healthcare Burdens</a:t>
            </a:r>
          </a:p>
          <a:p>
            <a:r>
              <a:rPr lang="en-IN" b="1" dirty="0">
                <a:solidFill>
                  <a:srgbClr val="D1D5DB"/>
                </a:solidFill>
                <a:latin typeface="Söhne"/>
              </a:rPr>
              <a:t>E</a:t>
            </a:r>
            <a:r>
              <a:rPr lang="en-IN" b="1" i="0" dirty="0">
                <a:solidFill>
                  <a:srgbClr val="D1D5DB"/>
                </a:solidFill>
                <a:effectLst/>
                <a:latin typeface="Söhne"/>
              </a:rPr>
              <a:t>ncouraging </a:t>
            </a:r>
            <a:r>
              <a:rPr lang="en-IN" b="1" dirty="0">
                <a:solidFill>
                  <a:srgbClr val="D1D5DB"/>
                </a:solidFill>
                <a:latin typeface="Söhne"/>
              </a:rPr>
              <a:t>S</a:t>
            </a:r>
            <a:r>
              <a:rPr lang="en-IN" b="1" i="0" dirty="0">
                <a:solidFill>
                  <a:srgbClr val="D1D5DB"/>
                </a:solidFill>
                <a:effectLst/>
                <a:latin typeface="Söhne"/>
              </a:rPr>
              <a:t>ustainable </a:t>
            </a:r>
            <a:r>
              <a:rPr lang="en-IN" b="1" dirty="0">
                <a:solidFill>
                  <a:srgbClr val="D1D5DB"/>
                </a:solidFill>
                <a:latin typeface="Söhne"/>
              </a:rPr>
              <a:t>H</a:t>
            </a:r>
            <a:r>
              <a:rPr lang="en-IN" b="1" i="0" dirty="0">
                <a:solidFill>
                  <a:srgbClr val="D1D5DB"/>
                </a:solidFill>
                <a:effectLst/>
                <a:latin typeface="Söhne"/>
              </a:rPr>
              <a:t>ealth </a:t>
            </a:r>
            <a:r>
              <a:rPr lang="en-IN" b="1" dirty="0">
                <a:solidFill>
                  <a:srgbClr val="D1D5DB"/>
                </a:solidFill>
                <a:latin typeface="Söhne"/>
              </a:rPr>
              <a:t>P</a:t>
            </a:r>
            <a:r>
              <a:rPr lang="en-IN" b="1" i="0" dirty="0">
                <a:solidFill>
                  <a:srgbClr val="D1D5DB"/>
                </a:solidFill>
                <a:effectLst/>
                <a:latin typeface="Söhne"/>
              </a:rPr>
              <a:t>ractices.</a:t>
            </a:r>
            <a:endParaRPr lang="en-US" b="1" dirty="0"/>
          </a:p>
        </p:txBody>
      </p:sp>
      <p:sp>
        <p:nvSpPr>
          <p:cNvPr id="3" name="Title 2">
            <a:extLst>
              <a:ext uri="{FF2B5EF4-FFF2-40B4-BE49-F238E27FC236}">
                <a16:creationId xmlns:a16="http://schemas.microsoft.com/office/drawing/2014/main" id="{F94B88D4-F3CB-4C16-92E6-74AAFB4FF416}"/>
              </a:ext>
            </a:extLst>
          </p:cNvPr>
          <p:cNvSpPr>
            <a:spLocks noGrp="1"/>
          </p:cNvSpPr>
          <p:nvPr>
            <p:ph type="title"/>
          </p:nvPr>
        </p:nvSpPr>
        <p:spPr/>
        <p:txBody>
          <a:bodyPr>
            <a:normAutofit fontScale="90000"/>
          </a:bodyPr>
          <a:lstStyle/>
          <a:p>
            <a:r>
              <a:rPr lang="en-IN" dirty="0"/>
              <a:t>What contribution would the project make</a:t>
            </a:r>
            <a:br>
              <a:rPr lang="en-US" dirty="0"/>
            </a:br>
            <a:endParaRPr lang="en-IN" dirty="0"/>
          </a:p>
        </p:txBody>
      </p:sp>
    </p:spTree>
    <p:extLst>
      <p:ext uri="{BB962C8B-B14F-4D97-AF65-F5344CB8AC3E}">
        <p14:creationId xmlns:p14="http://schemas.microsoft.com/office/powerpoint/2010/main" val="198659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DC4FFDB-E894-DE04-60D3-BACD0A530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684" y="1915313"/>
            <a:ext cx="5842097" cy="2666520"/>
          </a:xfrm>
        </p:spPr>
      </p:pic>
      <p:pic>
        <p:nvPicPr>
          <p:cNvPr id="5" name="Picture 4">
            <a:extLst>
              <a:ext uri="{FF2B5EF4-FFF2-40B4-BE49-F238E27FC236}">
                <a16:creationId xmlns:a16="http://schemas.microsoft.com/office/drawing/2014/main" id="{17E634D0-6284-5C88-CAC2-C1744FA5FF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19" y="1915313"/>
            <a:ext cx="5527465" cy="2713747"/>
          </a:xfrm>
          <a:prstGeom prst="rect">
            <a:avLst/>
          </a:prstGeom>
        </p:spPr>
      </p:pic>
    </p:spTree>
    <p:extLst>
      <p:ext uri="{BB962C8B-B14F-4D97-AF65-F5344CB8AC3E}">
        <p14:creationId xmlns:p14="http://schemas.microsoft.com/office/powerpoint/2010/main" val="69344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868EFA-AA07-0DAD-0E4A-A510C8E11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172" y="1639095"/>
            <a:ext cx="9505656" cy="3579809"/>
          </a:xfrm>
        </p:spPr>
      </p:pic>
    </p:spTree>
    <p:extLst>
      <p:ext uri="{BB962C8B-B14F-4D97-AF65-F5344CB8AC3E}">
        <p14:creationId xmlns:p14="http://schemas.microsoft.com/office/powerpoint/2010/main" val="1592254054"/>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eometric Conference Presentation_Win32_AS v2" id="{3227B632-3DF0-418B-99D5-B2B493F81A96}" vid="{6C31D406-0136-47A8-82B0-2E53703E2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59AF2B-2F0F-4340-8358-B3F991FAB5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EC6E52-ACE5-4D4A-8910-845222469474}">
  <ds:schemaRefs>
    <ds:schemaRef ds:uri="http://schemas.microsoft.com/sharepoint/v3/contenttype/forms"/>
  </ds:schemaRefs>
</ds:datastoreItem>
</file>

<file path=customXml/itemProps3.xml><?xml version="1.0" encoding="utf-8"?>
<ds:datastoreItem xmlns:ds="http://schemas.openxmlformats.org/officeDocument/2006/customXml" ds:itemID="{C1B6A1C8-8283-4EE8-96CE-BB44EE9D7AD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conference presentation</Template>
  <TotalTime>0</TotalTime>
  <Words>695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Garamond</vt:lpstr>
      <vt:lpstr>Söhne</vt:lpstr>
      <vt:lpstr>Times New Roman</vt:lpstr>
      <vt:lpstr>RetrospectVTI</vt:lpstr>
      <vt:lpstr>Healthcare Diagnosis: Machine Learning Based Diabetes Risk Assessment </vt:lpstr>
      <vt:lpstr>Overview</vt:lpstr>
      <vt:lpstr>Introduction</vt:lpstr>
      <vt:lpstr>Objective and Scope </vt:lpstr>
      <vt:lpstr>Process Description </vt:lpstr>
      <vt:lpstr>Methodology </vt:lpstr>
      <vt:lpstr>What contribution would the project make </vt:lpstr>
      <vt:lpstr>PowerPoint Presentation</vt:lpstr>
      <vt:lpstr>PowerPoint Presentation</vt:lpstr>
      <vt:lpstr>Testing Technologies used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2023-09-07T06:54:36Z</dcterms:created>
  <dcterms:modified xsi:type="dcterms:W3CDTF">2023-12-15T03:28:04Z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