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6"/>
  </p:notesMasterIdLst>
  <p:handoutMasterIdLst>
    <p:handoutMasterId r:id="rId47"/>
  </p:handoutMasterIdLst>
  <p:sldIdLst>
    <p:sldId id="287" r:id="rId2"/>
    <p:sldId id="335" r:id="rId3"/>
    <p:sldId id="331" r:id="rId4"/>
    <p:sldId id="333" r:id="rId5"/>
    <p:sldId id="334" r:id="rId6"/>
    <p:sldId id="336" r:id="rId7"/>
    <p:sldId id="337" r:id="rId8"/>
    <p:sldId id="339" r:id="rId9"/>
    <p:sldId id="338" r:id="rId10"/>
    <p:sldId id="292" r:id="rId11"/>
    <p:sldId id="293" r:id="rId12"/>
    <p:sldId id="294" r:id="rId13"/>
    <p:sldId id="340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2" r:id="rId23"/>
    <p:sldId id="351" r:id="rId24"/>
    <p:sldId id="353" r:id="rId25"/>
    <p:sldId id="296" r:id="rId26"/>
    <p:sldId id="298" r:id="rId27"/>
    <p:sldId id="325" r:id="rId28"/>
    <p:sldId id="319" r:id="rId29"/>
    <p:sldId id="300" r:id="rId30"/>
    <p:sldId id="301" r:id="rId31"/>
    <p:sldId id="302" r:id="rId32"/>
    <p:sldId id="304" r:id="rId33"/>
    <p:sldId id="305" r:id="rId34"/>
    <p:sldId id="329" r:id="rId35"/>
    <p:sldId id="307" r:id="rId36"/>
    <p:sldId id="308" r:id="rId37"/>
    <p:sldId id="309" r:id="rId38"/>
    <p:sldId id="323" r:id="rId39"/>
    <p:sldId id="322" r:id="rId40"/>
    <p:sldId id="321" r:id="rId41"/>
    <p:sldId id="311" r:id="rId42"/>
    <p:sldId id="313" r:id="rId43"/>
    <p:sldId id="314" r:id="rId44"/>
    <p:sldId id="315" r:id="rId45"/>
  </p:sldIdLst>
  <p:sldSz cx="9144000" cy="6858000" type="screen4x3"/>
  <p:notesSz cx="7010400" cy="9296400"/>
  <p:custShowLst>
    <p:custShow name="Custom Show 1" id="0">
      <p:sldLst>
        <p:sld r:id="rId2"/>
        <p:sld r:id="rId44"/>
        <p:sld r:id="rId43"/>
        <p:sld r:id="rId40"/>
        <p:sld r:id="rId26"/>
        <p:sld r:id="rId42"/>
        <p:sld r:id="rId40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  <a:srgbClr val="0000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434" y="-9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3BBBEB5B-60E0-4A83-A396-4420A93C9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3DD57767-470F-4594-9D34-93FC6916E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2915CF3F-9CE4-46E7-BDAC-5351F3DB0C1C}" type="slidenum">
              <a:rPr lang="en-US" sz="1200"/>
              <a:pPr algn="r" defTabSz="930275"/>
              <a:t>1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69DE2360-4412-48C8-AD65-9EAF2ADD7F5F}" type="slidenum">
              <a:rPr lang="en-US" sz="1200"/>
              <a:pPr algn="r" defTabSz="930275"/>
              <a:t>10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DCCBF4AE-9DC0-4CCF-8A12-43DC1E9DC0AB}" type="slidenum">
              <a:rPr lang="en-US" sz="1200"/>
              <a:pPr algn="r" defTabSz="930275"/>
              <a:t>11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BD826A46-117D-4508-AF00-D83B67D13531}" type="slidenum">
              <a:rPr lang="en-US" sz="1200"/>
              <a:pPr algn="r" defTabSz="930275"/>
              <a:t>12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9D087E29-D219-434F-8056-E0A8D3E86270}" type="slidenum">
              <a:rPr lang="en-US" sz="1200"/>
              <a:pPr algn="r" defTabSz="930275"/>
              <a:t>13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A2221544-425F-4BE9-AFEA-EF5DBD42B5E0}" type="slidenum">
              <a:rPr lang="en-US" altLang="en-US" smtClean="0">
                <a:ea typeface="ＭＳ Ｐゴシック" pitchFamily="34" charset="-128"/>
              </a:rPr>
              <a:pPr defTabSz="928688"/>
              <a:t>14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5DEEFDD3-F6D6-4A40-8860-4738A8902C70}" type="slidenum">
              <a:rPr lang="en-US" altLang="en-US" smtClean="0">
                <a:ea typeface="ＭＳ Ｐゴシック" pitchFamily="34" charset="-128"/>
              </a:rPr>
              <a:pPr defTabSz="928688"/>
              <a:t>15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5DEEFDD3-F6D6-4A40-8860-4738A8902C70}" type="slidenum">
              <a:rPr lang="en-US" altLang="en-US" smtClean="0">
                <a:ea typeface="ＭＳ Ｐゴシック" pitchFamily="34" charset="-128"/>
              </a:rPr>
              <a:pPr defTabSz="928688"/>
              <a:t>16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5DEEFDD3-F6D6-4A40-8860-4738A8902C70}" type="slidenum">
              <a:rPr lang="en-US" altLang="en-US" smtClean="0">
                <a:ea typeface="ＭＳ Ｐゴシック" pitchFamily="34" charset="-128"/>
              </a:rPr>
              <a:pPr defTabSz="928688"/>
              <a:t>17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5DEEFDD3-F6D6-4A40-8860-4738A8902C70}" type="slidenum">
              <a:rPr lang="en-US" altLang="en-US" smtClean="0">
                <a:ea typeface="ＭＳ Ｐゴシック" pitchFamily="34" charset="-128"/>
              </a:rPr>
              <a:pPr defTabSz="928688"/>
              <a:t>18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5DEEFDD3-F6D6-4A40-8860-4738A8902C70}" type="slidenum">
              <a:rPr lang="en-US" altLang="en-US" smtClean="0">
                <a:ea typeface="ＭＳ Ｐゴシック" pitchFamily="34" charset="-128"/>
              </a:rPr>
              <a:pPr defTabSz="928688"/>
              <a:t>19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C4B9F85D-7ED7-4607-BA06-E0A26ED88F3E}" type="slidenum">
              <a:rPr lang="en-US" sz="1200"/>
              <a:pPr algn="r" defTabSz="930275"/>
              <a:t>2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5DEEFDD3-F6D6-4A40-8860-4738A8902C70}" type="slidenum">
              <a:rPr lang="en-US" altLang="en-US" smtClean="0">
                <a:ea typeface="ＭＳ Ｐゴシック" pitchFamily="34" charset="-128"/>
              </a:rPr>
              <a:pPr defTabSz="928688"/>
              <a:t>20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5DEEFDD3-F6D6-4A40-8860-4738A8902C70}" type="slidenum">
              <a:rPr lang="en-US" altLang="en-US" smtClean="0">
                <a:ea typeface="ＭＳ Ｐゴシック" pitchFamily="34" charset="-128"/>
              </a:rPr>
              <a:pPr defTabSz="928688"/>
              <a:t>21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5DEEFDD3-F6D6-4A40-8860-4738A8902C70}" type="slidenum">
              <a:rPr lang="en-US" altLang="en-US" smtClean="0">
                <a:ea typeface="ＭＳ Ｐゴシック" pitchFamily="34" charset="-128"/>
              </a:rPr>
              <a:pPr defTabSz="928688"/>
              <a:t>22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5DEEFDD3-F6D6-4A40-8860-4738A8902C70}" type="slidenum">
              <a:rPr lang="en-US" altLang="en-US" smtClean="0">
                <a:ea typeface="ＭＳ Ｐゴシック" pitchFamily="34" charset="-128"/>
              </a:rPr>
              <a:pPr defTabSz="928688"/>
              <a:t>23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5DEEFDD3-F6D6-4A40-8860-4738A8902C70}" type="slidenum">
              <a:rPr lang="en-US" altLang="en-US" smtClean="0">
                <a:ea typeface="ＭＳ Ｐゴシック" pitchFamily="34" charset="-128"/>
              </a:rPr>
              <a:pPr defTabSz="928688"/>
              <a:t>24</a:t>
            </a:fld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84E608FC-463C-441D-AD63-B118A75769A7}" type="slidenum">
              <a:rPr lang="en-US" sz="1200"/>
              <a:pPr algn="r" defTabSz="930275"/>
              <a:t>25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447DFD9A-E8DB-482C-B69C-AE4C82F905DA}" type="slidenum">
              <a:rPr lang="en-US" sz="1200"/>
              <a:pPr algn="r" defTabSz="930275"/>
              <a:t>26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37E3F915-9BDB-438C-BDD4-A567A6B9C6FF}" type="slidenum">
              <a:rPr lang="en-US" sz="1200"/>
              <a:pPr algn="r" defTabSz="930275"/>
              <a:t>27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CAAF2686-AE90-4849-A870-3C1C6B0C69F2}" type="slidenum">
              <a:rPr lang="en-US" sz="1200"/>
              <a:pPr algn="r" defTabSz="930275"/>
              <a:t>28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EBE4E0E6-7751-45B3-AA24-F414EC1A77B6}" type="slidenum">
              <a:rPr lang="en-US" sz="1200"/>
              <a:pPr algn="r" defTabSz="930275"/>
              <a:t>29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17027969-257E-4469-8A9C-DEA998D73ABC}" type="slidenum">
              <a:rPr lang="en-US" sz="1200"/>
              <a:pPr algn="r" defTabSz="930275"/>
              <a:t>3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D5AC41F2-5643-45F7-B0FA-8E09D53EF074}" type="slidenum">
              <a:rPr lang="en-US" sz="1200"/>
              <a:pPr algn="r" defTabSz="930275"/>
              <a:t>30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DE326231-869D-440B-93F8-A4B4D0CBB13F}" type="slidenum">
              <a:rPr lang="en-US" sz="1200"/>
              <a:pPr algn="r" defTabSz="930275"/>
              <a:t>31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8F4EBE37-50DE-4937-A9D6-5D35C0D36DDF}" type="slidenum">
              <a:rPr lang="en-US" sz="1200"/>
              <a:pPr algn="r" defTabSz="930275"/>
              <a:t>32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725D5539-7218-4F54-9810-8CF86775ADA7}" type="slidenum">
              <a:rPr lang="en-US" sz="1200"/>
              <a:pPr algn="r" defTabSz="930275"/>
              <a:t>33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9BAC6D4D-9329-46B0-B826-985CCCBB0A03}" type="slidenum">
              <a:rPr lang="en-US" sz="1200"/>
              <a:pPr algn="r" defTabSz="930275"/>
              <a:t>34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B51B76B6-AC8A-44AF-A7B0-519935D155E6}" type="slidenum">
              <a:rPr lang="en-US" sz="1200"/>
              <a:pPr algn="r" defTabSz="930275"/>
              <a:t>35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1A94B80C-FB9E-4AC6-A25E-3D16FFDF9133}" type="slidenum">
              <a:rPr lang="en-US" sz="1200"/>
              <a:pPr algn="r" defTabSz="930275"/>
              <a:t>36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55D2F82C-C955-4DE4-8FDF-44AF65F1CC2D}" type="slidenum">
              <a:rPr lang="en-US" sz="1200"/>
              <a:pPr algn="r" defTabSz="930275"/>
              <a:t>37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AE67E214-A12C-41B1-874C-B89578E6824E}" type="slidenum">
              <a:rPr lang="en-US" sz="1200"/>
              <a:pPr algn="r" defTabSz="930275"/>
              <a:t>38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75312337-AA85-4DD8-BBD6-CFE6771AD642}" type="slidenum">
              <a:rPr lang="en-US" sz="1200"/>
              <a:pPr algn="r" defTabSz="930275"/>
              <a:t>39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7E85E5D9-1B51-41E8-B3E8-FAC65114F0A2}" type="slidenum">
              <a:rPr lang="en-US" sz="1200"/>
              <a:pPr algn="r" defTabSz="930275"/>
              <a:t>4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6B850EDE-034C-433D-BD62-D737502B4684}" type="slidenum">
              <a:rPr lang="en-US" sz="1200"/>
              <a:pPr algn="r" defTabSz="930275"/>
              <a:t>40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33DBCEA7-43E5-4B9E-9A8D-77C0EC0F4120}" type="slidenum">
              <a:rPr lang="en-US" sz="1200"/>
              <a:pPr algn="r" defTabSz="930275"/>
              <a:t>41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0DBFE449-E5E5-4D7E-B70C-EF16715E71D0}" type="slidenum">
              <a:rPr lang="en-US" sz="1200"/>
              <a:pPr algn="r" defTabSz="930275"/>
              <a:t>42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AAB41BA9-C0A6-4227-9854-8AAB81FA995F}" type="slidenum">
              <a:rPr lang="en-US" sz="1200"/>
              <a:pPr algn="r" defTabSz="930275"/>
              <a:t>43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167B77D5-E3C4-43BE-BB52-9632443CE51D}" type="slidenum">
              <a:rPr lang="en-US" sz="1200"/>
              <a:pPr algn="r" defTabSz="930275"/>
              <a:t>44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56DE8A17-14AA-46A4-997E-0C8823C4A64A}" type="slidenum">
              <a:rPr lang="en-US" sz="1200"/>
              <a:pPr algn="r" defTabSz="930275"/>
              <a:t>5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56DE8A17-14AA-46A4-997E-0C8823C4A64A}" type="slidenum">
              <a:rPr lang="en-US" sz="1200"/>
              <a:pPr algn="r" defTabSz="930275"/>
              <a:t>6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56DE8A17-14AA-46A4-997E-0C8823C4A64A}" type="slidenum">
              <a:rPr lang="en-US" sz="1200"/>
              <a:pPr algn="r" defTabSz="930275"/>
              <a:t>7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56DE8A17-14AA-46A4-997E-0C8823C4A64A}" type="slidenum">
              <a:rPr lang="en-US" sz="1200"/>
              <a:pPr algn="r" defTabSz="930275"/>
              <a:t>8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56DE8A17-14AA-46A4-997E-0C8823C4A64A}" type="slidenum">
              <a:rPr lang="en-US" sz="1200"/>
              <a:pPr algn="r" defTabSz="930275"/>
              <a:t>9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77826" name="Clip" r:id="rId3" imgW="0" imgH="0" progId="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  <a:ea typeface="ＭＳ Ｐゴシック" charset="-128"/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  <a:ea typeface="ＭＳ Ｐゴシック" charset="-128"/>
              </a:rPr>
              <a:t>th</a:t>
            </a:r>
            <a:r>
              <a:rPr lang="en-US" b="1">
                <a:solidFill>
                  <a:srgbClr val="CC3300"/>
                </a:solidFill>
                <a:ea typeface="ＭＳ Ｐゴシック" charset="-128"/>
              </a:rPr>
              <a:t> Ed</a:t>
            </a:r>
            <a:r>
              <a:rPr lang="en-US">
                <a:solidFill>
                  <a:srgbClr val="CC3300"/>
                </a:solidFill>
                <a:ea typeface="ＭＳ Ｐゴシック" charset="-128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  <a:ea typeface="ＭＳ Ｐゴシック" charset="-128"/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  <a:ea typeface="ＭＳ Ｐゴシック" charset="-128"/>
              </a:rPr>
            </a:br>
            <a:r>
              <a:rPr lang="en-US" sz="1200" b="1">
                <a:solidFill>
                  <a:srgbClr val="CC3300"/>
                </a:solidFill>
                <a:ea typeface="ＭＳ Ｐゴシック" charset="-128"/>
              </a:rPr>
              <a:t>See </a:t>
            </a:r>
            <a:r>
              <a:rPr lang="en-US" sz="1200" b="1">
                <a:solidFill>
                  <a:srgbClr val="CC3300"/>
                </a:solidFill>
                <a:ea typeface="ＭＳ Ｐゴシック" charset="-128"/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  <a:ea typeface="ＭＳ Ｐゴシック" charset="-128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56EBFADF-C157-4BDB-85EC-D40B25D8E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  <a:ea typeface="ＭＳ Ｐゴシック" charset="-128"/>
              </a:rPr>
              <a:t>©Silberschatz, Korth and Sudarshan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  <a:ea typeface="ＭＳ Ｐゴシック" charset="-128"/>
              </a:rPr>
              <a:t>1.</a:t>
            </a:r>
            <a:fld id="{8B7E3F9F-63BF-4C6F-9983-1DBE86D72BB6}" type="slidenum">
              <a:rPr lang="en-US" sz="1000" b="1">
                <a:solidFill>
                  <a:schemeClr val="tx2"/>
                </a:solidFill>
                <a:ea typeface="ＭＳ Ｐゴシック" charset="-128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chemeClr val="tx2"/>
              </a:solidFill>
              <a:ea typeface="ＭＳ Ｐゴシック" charset="-128"/>
            </a:endParaRP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  <a:ea typeface="+mn-ea"/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  <a:ea typeface="+mn-ea"/>
              </a:rPr>
              <a:t>th</a:t>
            </a:r>
            <a:r>
              <a:rPr lang="en-US" sz="1000" b="1">
                <a:solidFill>
                  <a:schemeClr val="tx2"/>
                </a:solidFill>
                <a:ea typeface="+mn-ea"/>
              </a:rPr>
              <a:t> Edition</a:t>
            </a:r>
          </a:p>
        </p:txBody>
      </p:sp>
      <p:sp>
        <p:nvSpPr>
          <p:cNvPr id="30925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3080" name="Picture 9" descr="Cover-6E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Database Management System (DBMS)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88262" cy="5291137"/>
          </a:xfrm>
        </p:spPr>
        <p:txBody>
          <a:bodyPr/>
          <a:lstStyle/>
          <a:p>
            <a:r>
              <a:rPr lang="en-US" sz="1800" b="1" dirty="0" smtClean="0">
                <a:ea typeface="ＭＳ Ｐゴシック" pitchFamily="34" charset="-128"/>
              </a:rPr>
              <a:t>DBMS( Data Base Management Systems)</a:t>
            </a:r>
          </a:p>
          <a:p>
            <a:r>
              <a:rPr lang="en-US" sz="1800" b="1" dirty="0" smtClean="0">
                <a:ea typeface="ＭＳ Ｐゴシック" pitchFamily="34" charset="-128"/>
              </a:rPr>
              <a:t>DB- Data Base  &amp; MS - Management Systems</a:t>
            </a:r>
          </a:p>
          <a:p>
            <a:r>
              <a:rPr lang="en-US" sz="1800" b="1" dirty="0" smtClean="0">
                <a:ea typeface="ＭＳ Ｐゴシック" pitchFamily="34" charset="-128"/>
              </a:rPr>
              <a:t>DB - is a </a:t>
            </a:r>
            <a:r>
              <a:rPr lang="en-US" sz="1800" dirty="0" smtClean="0">
                <a:ea typeface="ＭＳ Ｐゴシック" pitchFamily="34" charset="-128"/>
              </a:rPr>
              <a:t>Collection of data </a:t>
            </a:r>
          </a:p>
          <a:p>
            <a:pPr>
              <a:buFont typeface="Monotype Sorts" charset="2"/>
              <a:buNone/>
            </a:pPr>
            <a:r>
              <a:rPr lang="en-US" sz="1800" b="1" dirty="0" smtClean="0">
                <a:ea typeface="ＭＳ Ｐゴシック" pitchFamily="34" charset="-128"/>
              </a:rPr>
              <a:t>                   ex. Text, numbers, images, audio, video, speech, etc.</a:t>
            </a:r>
          </a:p>
          <a:p>
            <a:pPr>
              <a:buFont typeface="Monotype Sorts" charset="2"/>
              <a:buNone/>
            </a:pPr>
            <a:endParaRPr lang="en-US" sz="1800" b="1" dirty="0" smtClean="0">
              <a:ea typeface="ＭＳ Ｐゴシック" pitchFamily="34" charset="-128"/>
            </a:endParaRPr>
          </a:p>
          <a:p>
            <a:r>
              <a:rPr lang="en-IN" sz="1800" b="1" dirty="0" smtClean="0">
                <a:ea typeface="ＭＳ Ｐゴシック" pitchFamily="34" charset="-128"/>
              </a:rPr>
              <a:t>MS - is a </a:t>
            </a:r>
            <a:r>
              <a:rPr lang="en-IN" sz="1800" dirty="0" smtClean="0">
                <a:ea typeface="ＭＳ Ｐゴシック" pitchFamily="34" charset="-128"/>
              </a:rPr>
              <a:t>Management Systems – is a set of programs to store and retrieve those date(already stored data)</a:t>
            </a:r>
          </a:p>
          <a:p>
            <a:endParaRPr lang="en-IN" sz="1800" dirty="0" smtClean="0">
              <a:ea typeface="ＭＳ Ｐゴシック" pitchFamily="34" charset="-128"/>
            </a:endParaRPr>
          </a:p>
          <a:p>
            <a:r>
              <a:rPr lang="en-IN" sz="1800" dirty="0" smtClean="0">
                <a:ea typeface="ＭＳ Ｐゴシック" pitchFamily="34" charset="-128"/>
              </a:rPr>
              <a:t> </a:t>
            </a:r>
            <a:r>
              <a:rPr lang="en-IN" sz="1800" b="1" dirty="0" smtClean="0">
                <a:ea typeface="ＭＳ Ｐゴシック" pitchFamily="34" charset="-128"/>
              </a:rPr>
              <a:t>DBMS</a:t>
            </a:r>
            <a:r>
              <a:rPr lang="en-IN" sz="1800" dirty="0" smtClean="0">
                <a:ea typeface="ＭＳ Ｐゴシック" pitchFamily="34" charset="-128"/>
              </a:rPr>
              <a:t> is a collection of data and set of programs to access and store those data in an easy and efficient manner.</a:t>
            </a:r>
          </a:p>
          <a:p>
            <a:endParaRPr lang="en-IN" sz="1800" dirty="0" smtClean="0">
              <a:ea typeface="ＭＳ Ｐゴシック" pitchFamily="34" charset="-128"/>
            </a:endParaRPr>
          </a:p>
          <a:p>
            <a:r>
              <a:rPr lang="en-IN" sz="1800" dirty="0" smtClean="0">
                <a:ea typeface="ＭＳ Ｐゴシック" pitchFamily="34" charset="-128"/>
              </a:rPr>
              <a:t>DBMS is a software(</a:t>
            </a:r>
            <a:r>
              <a:rPr lang="en-IN" sz="1800" dirty="0" err="1" smtClean="0">
                <a:ea typeface="ＭＳ Ｐゴシック" pitchFamily="34" charset="-128"/>
              </a:rPr>
              <a:t>mysql</a:t>
            </a:r>
            <a:r>
              <a:rPr lang="en-IN" sz="1800" dirty="0" smtClean="0">
                <a:ea typeface="ＭＳ Ｐゴシック" pitchFamily="34" charset="-128"/>
              </a:rPr>
              <a:t>, </a:t>
            </a:r>
            <a:r>
              <a:rPr lang="en-IN" sz="1800" dirty="0" err="1" smtClean="0">
                <a:ea typeface="ＭＳ Ｐゴシック" pitchFamily="34" charset="-128"/>
              </a:rPr>
              <a:t>sql</a:t>
            </a:r>
            <a:r>
              <a:rPr lang="en-IN" sz="1800" dirty="0" smtClean="0">
                <a:ea typeface="ＭＳ Ｐゴシック" pitchFamily="34" charset="-128"/>
              </a:rPr>
              <a:t>, oracle) which is used to manage the database.  </a:t>
            </a:r>
          </a:p>
          <a:p>
            <a:r>
              <a:rPr lang="en-IN" sz="1800" dirty="0" smtClean="0">
                <a:ea typeface="ＭＳ Ｐゴシック" pitchFamily="34" charset="-128"/>
              </a:rPr>
              <a:t>The end user access the database with help of DBMS s/w and application program(</a:t>
            </a:r>
            <a:r>
              <a:rPr lang="en-IN" sz="1800" dirty="0" err="1" smtClean="0">
                <a:ea typeface="ＭＳ Ｐゴシック" pitchFamily="34" charset="-128"/>
              </a:rPr>
              <a:t>c,c</a:t>
            </a:r>
            <a:r>
              <a:rPr lang="en-IN" sz="1800" dirty="0" smtClean="0">
                <a:ea typeface="ＭＳ Ｐゴシック" pitchFamily="34" charset="-128"/>
              </a:rPr>
              <a:t>++,java).</a:t>
            </a:r>
          </a:p>
          <a:p>
            <a:pPr>
              <a:buFont typeface="Monotype Sorts" charset="2"/>
              <a:buNone/>
            </a:pPr>
            <a:r>
              <a:rPr lang="en-IN" sz="1800" dirty="0" smtClean="0">
                <a:ea typeface="ＭＳ Ｐゴシック" pitchFamily="34" charset="-128"/>
              </a:rPr>
              <a:t>         </a:t>
            </a:r>
            <a:endParaRPr lang="en-US" sz="1800" dirty="0" smtClean="0">
              <a:ea typeface="ＭＳ Ｐゴシック" pitchFamily="34" charset="-128"/>
            </a:endParaRPr>
          </a:p>
          <a:p>
            <a:endParaRPr lang="en-US" sz="1800" dirty="0" smtClean="0">
              <a:ea typeface="ＭＳ Ｐゴシック" pitchFamily="34" charset="-128"/>
            </a:endParaRPr>
          </a:p>
          <a:p>
            <a:endParaRPr lang="en-US" sz="1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DATA ABSTRACTION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34145" y="1134134"/>
            <a:ext cx="4267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The Three levels of data abstraction</a:t>
            </a:r>
            <a:endParaRPr lang="en-US" sz="2000" dirty="0"/>
          </a:p>
        </p:txBody>
      </p:sp>
      <p:pic>
        <p:nvPicPr>
          <p:cNvPr id="102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4056" y="1837666"/>
            <a:ext cx="7402512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Data abstraction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8110537" cy="4876800"/>
          </a:xfrm>
        </p:spPr>
        <p:txBody>
          <a:bodyPr/>
          <a:lstStyle/>
          <a:p>
            <a:pPr>
              <a:buNone/>
              <a:defRPr/>
            </a:pPr>
            <a:r>
              <a:rPr lang="en-US" sz="1600" dirty="0" smtClean="0"/>
              <a:t>       THREE LEVELS</a:t>
            </a:r>
          </a:p>
          <a:p>
            <a:pPr>
              <a:defRPr/>
            </a:pPr>
            <a:r>
              <a:rPr lang="en-US" sz="1600" dirty="0" smtClean="0"/>
              <a:t>1. EXTERNAL LEVEL(VIEW LEVEL)</a:t>
            </a:r>
          </a:p>
          <a:p>
            <a:pPr>
              <a:defRPr/>
            </a:pPr>
            <a:r>
              <a:rPr lang="en-US" sz="1600" dirty="0" smtClean="0"/>
              <a:t>2. CONCEPTUAL LEVEL(LOGICAL LEVEL)</a:t>
            </a:r>
          </a:p>
          <a:p>
            <a:pPr>
              <a:defRPr/>
            </a:pPr>
            <a:r>
              <a:rPr lang="en-US" sz="1600" dirty="0" smtClean="0"/>
              <a:t>3. INTERNAL LEVEL(STORAGE LEVEL)</a:t>
            </a:r>
          </a:p>
          <a:p>
            <a:pPr>
              <a:buNone/>
              <a:defRPr/>
            </a:pP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. EXTERNAL LEVEL(VIEW LEVEL) : </a:t>
            </a:r>
          </a:p>
          <a:p>
            <a:pPr>
              <a:buNone/>
              <a:defRPr/>
            </a:pPr>
            <a:r>
              <a:rPr lang="en-US" sz="1600" dirty="0" smtClean="0"/>
              <a:t>       This level describes that part of data base that is relevant to each user.</a:t>
            </a:r>
          </a:p>
          <a:p>
            <a:pPr>
              <a:buNone/>
              <a:defRPr/>
            </a:pP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CONCEPTUAL LEVEL(LOGICAL LEVEL):</a:t>
            </a:r>
          </a:p>
          <a:p>
            <a:pPr>
              <a:buNone/>
              <a:defRPr/>
            </a:pPr>
            <a:r>
              <a:rPr lang="en-US" sz="1600" dirty="0" smtClean="0"/>
              <a:t>     This level describes what data is stored in database and relationships among the data.</a:t>
            </a:r>
          </a:p>
          <a:p>
            <a:pPr>
              <a:buAutoNum type="alphaLcPeriod"/>
              <a:defRPr/>
            </a:pPr>
            <a:r>
              <a:rPr lang="en-US" sz="1600" dirty="0" smtClean="0"/>
              <a:t>All entities, attributes and their relationships</a:t>
            </a:r>
          </a:p>
          <a:p>
            <a:pPr>
              <a:buAutoNum type="alphaLcPeriod" startAt="2"/>
              <a:defRPr/>
            </a:pPr>
            <a:r>
              <a:rPr lang="en-US" sz="1600" dirty="0" smtClean="0"/>
              <a:t>Constraints on the data</a:t>
            </a:r>
          </a:p>
          <a:p>
            <a:pPr>
              <a:buNone/>
              <a:defRPr/>
            </a:pPr>
            <a:r>
              <a:rPr lang="en-US" sz="1600" dirty="0" smtClean="0"/>
              <a:t>c.   Security and integrity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endParaRPr lang="en-US" dirty="0" smtClean="0">
              <a:effectLst/>
              <a:ea typeface="ＭＳ Ｐゴシック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019175"/>
            <a:ext cx="7435850" cy="4972050"/>
          </a:xfrm>
        </p:spPr>
        <p:txBody>
          <a:bodyPr/>
          <a:lstStyle/>
          <a:p>
            <a:r>
              <a:rPr lang="en-US" sz="1800" dirty="0" smtClean="0"/>
              <a:t>3. PHYSICAL LEVEL(STORAGE LEVEL)</a:t>
            </a:r>
          </a:p>
          <a:p>
            <a:pPr>
              <a:buNone/>
            </a:pPr>
            <a:r>
              <a:rPr lang="en-US" sz="1800" dirty="0" smtClean="0">
                <a:ea typeface="ＭＳ Ｐゴシック" pitchFamily="34" charset="-128"/>
              </a:rPr>
              <a:t>          It is physical representation of database. This level describes how the data is stored in database, it covers the data structures and file organization.</a:t>
            </a:r>
          </a:p>
          <a:p>
            <a:pPr>
              <a:buNone/>
            </a:pPr>
            <a:endParaRPr lang="en-US" sz="1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Data Models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019175"/>
            <a:ext cx="7435850" cy="5423828"/>
          </a:xfrm>
        </p:spPr>
        <p:txBody>
          <a:bodyPr/>
          <a:lstStyle/>
          <a:p>
            <a:r>
              <a:rPr lang="en-US" sz="2000" dirty="0" smtClean="0">
                <a:ea typeface="ＭＳ Ｐゴシック" pitchFamily="34" charset="-128"/>
              </a:rPr>
              <a:t>Data models uses 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Data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Data constraints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b="1" dirty="0" smtClean="0">
                <a:ea typeface="ＭＳ Ｐゴシック" pitchFamily="34" charset="-128"/>
              </a:rPr>
              <a:t>Data models: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ea typeface="ＭＳ Ｐゴシック" pitchFamily="34" charset="-128"/>
              </a:rPr>
              <a:t>Structure of data base is called as data models</a:t>
            </a:r>
          </a:p>
          <a:p>
            <a:pPr marL="800100" lvl="1" indent="-342900">
              <a:lnSpc>
                <a:spcPct val="80000"/>
              </a:lnSpc>
              <a:buAutoNum type="arabicPeriod"/>
            </a:pPr>
            <a:r>
              <a:rPr lang="en-US" sz="2000" dirty="0" smtClean="0">
                <a:ea typeface="ＭＳ Ｐゴシック" pitchFamily="34" charset="-128"/>
              </a:rPr>
              <a:t>Object - based logical models</a:t>
            </a:r>
          </a:p>
          <a:p>
            <a:pPr marL="800100" lvl="1" indent="-342900">
              <a:lnSpc>
                <a:spcPct val="80000"/>
              </a:lnSpc>
              <a:buAutoNum type="arabicPeriod" startAt="2"/>
            </a:pPr>
            <a:r>
              <a:rPr lang="en-US" sz="2000" dirty="0" smtClean="0">
                <a:ea typeface="ＭＳ Ｐゴシック" pitchFamily="34" charset="-128"/>
              </a:rPr>
              <a:t>Record - based logical models</a:t>
            </a:r>
          </a:p>
          <a:p>
            <a:pPr marL="800100" lvl="1" indent="-342900">
              <a:lnSpc>
                <a:spcPct val="80000"/>
              </a:lnSpc>
              <a:buAutoNum type="arabicPeriod" startAt="2"/>
            </a:pPr>
            <a:r>
              <a:rPr lang="en-US" sz="2000" dirty="0" smtClean="0">
                <a:ea typeface="ＭＳ Ｐゴシック" pitchFamily="34" charset="-128"/>
              </a:rPr>
              <a:t>Physical models</a:t>
            </a:r>
          </a:p>
          <a:p>
            <a:pPr marL="800100" lvl="1" indent="-342900">
              <a:lnSpc>
                <a:spcPct val="80000"/>
              </a:lnSpc>
              <a:buAutoNum type="arabicPeriod"/>
            </a:pPr>
            <a:r>
              <a:rPr lang="en-US" sz="2000" b="1" dirty="0" smtClean="0">
                <a:ea typeface="ＭＳ Ｐゴシック" pitchFamily="34" charset="-128"/>
              </a:rPr>
              <a:t>Object -  based logical models</a:t>
            </a:r>
          </a:p>
          <a:p>
            <a:pPr marL="800100" lvl="1" indent="-342900">
              <a:lnSpc>
                <a:spcPct val="80000"/>
              </a:lnSpc>
              <a:buAutoNum type="alphaLcPeriod"/>
            </a:pPr>
            <a:r>
              <a:rPr lang="en-US" sz="2000" dirty="0" smtClean="0">
                <a:ea typeface="ＭＳ Ｐゴシック" pitchFamily="34" charset="-128"/>
              </a:rPr>
              <a:t>the entity relationship model</a:t>
            </a:r>
          </a:p>
          <a:p>
            <a:pPr marL="800100" lvl="1" indent="-342900">
              <a:lnSpc>
                <a:spcPct val="80000"/>
              </a:lnSpc>
              <a:buAutoNum type="alphaLcPeriod"/>
            </a:pPr>
            <a:r>
              <a:rPr lang="en-US" sz="2000" dirty="0" smtClean="0">
                <a:ea typeface="ＭＳ Ｐゴシック" pitchFamily="34" charset="-128"/>
              </a:rPr>
              <a:t>the object – oriented model</a:t>
            </a:r>
          </a:p>
          <a:p>
            <a:pPr marL="800100" lvl="1" indent="-342900">
              <a:lnSpc>
                <a:spcPct val="80000"/>
              </a:lnSpc>
              <a:buAutoNum type="alphaLcPeriod"/>
            </a:pPr>
            <a:r>
              <a:rPr lang="en-US" sz="2000" dirty="0" smtClean="0">
                <a:ea typeface="ＭＳ Ｐゴシック" pitchFamily="34" charset="-128"/>
              </a:rPr>
              <a:t>the semantic data model</a:t>
            </a:r>
          </a:p>
          <a:p>
            <a:pPr marL="800100" lvl="1" indent="-342900">
              <a:lnSpc>
                <a:spcPct val="80000"/>
              </a:lnSpc>
              <a:buNone/>
            </a:pPr>
            <a:r>
              <a:rPr lang="en-US" sz="2000" dirty="0" smtClean="0">
                <a:ea typeface="ＭＳ Ｐゴシック" pitchFamily="34" charset="-128"/>
              </a:rPr>
              <a:t>d.  the functional data model</a:t>
            </a:r>
          </a:p>
          <a:p>
            <a:pPr marL="800100" lvl="1" indent="-342900">
              <a:lnSpc>
                <a:spcPct val="80000"/>
              </a:lnSpc>
              <a:buNone/>
            </a:pPr>
            <a:endParaRPr lang="en-US" sz="2000" dirty="0" smtClean="0">
              <a:ea typeface="ＭＳ Ｐゴシック" pitchFamily="34" charset="-128"/>
            </a:endParaRPr>
          </a:p>
          <a:p>
            <a:pPr marL="800100" lvl="1" indent="-342900">
              <a:lnSpc>
                <a:spcPct val="80000"/>
              </a:lnSpc>
              <a:buAutoNum type="arabicPeriod" startAt="2"/>
            </a:pPr>
            <a:endParaRPr lang="en-US" sz="20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0"/>
            <a:ext cx="8077200" cy="95660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ENTITY RELATIONSHIP MODEL –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Database Modeling</a:t>
            </a:r>
            <a:endParaRPr lang="en-US" dirty="0">
              <a:ea typeface="+mj-ea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012874"/>
            <a:ext cx="7348537" cy="5219113"/>
          </a:xfrm>
        </p:spPr>
        <p:txBody>
          <a:bodyPr/>
          <a:lstStyle/>
          <a:p>
            <a:r>
              <a:rPr lang="en-US" altLang="en-US" sz="1800" dirty="0" smtClean="0">
                <a:ea typeface="ＭＳ Ｐゴシック" pitchFamily="34" charset="-128"/>
              </a:rPr>
              <a:t>The Entity relationship(E-R) data model is based on perception of a real world that consists of a set of basic objects called entities, and relationship among these objects.</a:t>
            </a:r>
          </a:p>
          <a:p>
            <a:r>
              <a:rPr lang="en-US" altLang="en-US" sz="1800" dirty="0" smtClean="0">
                <a:ea typeface="ＭＳ Ｐゴシック" pitchFamily="34" charset="-128"/>
              </a:rPr>
              <a:t>Graphical representation of over all representation of database is called as  entity relation ship diagram.</a:t>
            </a:r>
          </a:p>
          <a:p>
            <a:r>
              <a:rPr lang="en-US" altLang="en-US" sz="1800" dirty="0" smtClean="0">
                <a:ea typeface="ＭＳ Ｐゴシック" pitchFamily="34" charset="-128"/>
              </a:rPr>
              <a:t>An </a:t>
            </a:r>
            <a:r>
              <a:rPr lang="en-US" altLang="en-US" sz="1800" b="1" dirty="0" smtClean="0">
                <a:solidFill>
                  <a:srgbClr val="000099"/>
                </a:solidFill>
                <a:ea typeface="ＭＳ Ｐゴシック" pitchFamily="34" charset="-128"/>
              </a:rPr>
              <a:t>entity</a:t>
            </a:r>
            <a:r>
              <a:rPr lang="en-US" altLang="en-US" sz="1800" b="1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is an thing or object in the real world that is distinguishable from all other objects.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Example:  specific person, company, event, plant</a:t>
            </a:r>
          </a:p>
          <a:p>
            <a:r>
              <a:rPr lang="en-US" altLang="en-US" sz="1800" dirty="0" smtClean="0">
                <a:ea typeface="ＭＳ Ｐゴシック" pitchFamily="34" charset="-128"/>
              </a:rPr>
              <a:t>An </a:t>
            </a:r>
            <a:r>
              <a:rPr lang="en-US" altLang="en-US" sz="1800" b="1" dirty="0" smtClean="0">
                <a:solidFill>
                  <a:srgbClr val="000099"/>
                </a:solidFill>
                <a:ea typeface="ＭＳ Ｐゴシック" pitchFamily="34" charset="-128"/>
              </a:rPr>
              <a:t>entity set</a:t>
            </a:r>
            <a:r>
              <a:rPr lang="en-US" altLang="en-US" sz="1800" dirty="0" smtClean="0">
                <a:ea typeface="ＭＳ Ｐゴシック" pitchFamily="34" charset="-128"/>
              </a:rPr>
              <a:t> is a set of entities of the same type that share the same properties or entities.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Example: set of all persons, companies, trees, holidays</a:t>
            </a:r>
          </a:p>
          <a:p>
            <a:r>
              <a:rPr lang="en-US" sz="1800" dirty="0" smtClean="0">
                <a:ea typeface="ＭＳ Ｐゴシック" pitchFamily="34" charset="-128"/>
              </a:rPr>
              <a:t>An entity is represented by a set of attributes</a:t>
            </a: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Example: </a:t>
            </a:r>
          </a:p>
          <a:p>
            <a:pPr lvl="1">
              <a:buNone/>
            </a:pPr>
            <a:r>
              <a:rPr lang="en-US" sz="1800" dirty="0" smtClean="0">
                <a:ea typeface="ＭＳ Ｐゴシック" pitchFamily="34" charset="-128"/>
              </a:rPr>
              <a:t>     	</a:t>
            </a:r>
            <a:r>
              <a:rPr lang="en-US" sz="1800" i="1" dirty="0" smtClean="0">
                <a:ea typeface="ＭＳ Ｐゴシック" pitchFamily="34" charset="-128"/>
              </a:rPr>
              <a:t>instructor = </a:t>
            </a:r>
            <a:r>
              <a:rPr lang="en-US" sz="1800" dirty="0" smtClean="0">
                <a:ea typeface="ＭＳ Ｐゴシック" pitchFamily="34" charset="-128"/>
              </a:rPr>
              <a:t>(</a:t>
            </a:r>
            <a:r>
              <a:rPr lang="en-US" sz="1800" i="1" dirty="0" smtClean="0">
                <a:ea typeface="ＭＳ Ｐゴシック" pitchFamily="34" charset="-128"/>
              </a:rPr>
              <a:t>ID, name, street, city, salary </a:t>
            </a:r>
            <a:r>
              <a:rPr lang="en-US" sz="1800" dirty="0" smtClean="0">
                <a:ea typeface="ＭＳ Ｐゴシック" pitchFamily="34" charset="-128"/>
              </a:rPr>
              <a:t>)</a:t>
            </a:r>
            <a:r>
              <a:rPr lang="en-US" sz="1800" i="1" dirty="0" smtClean="0">
                <a:ea typeface="ＭＳ Ｐゴシック" pitchFamily="34" charset="-128"/>
              </a:rPr>
              <a:t/>
            </a:r>
            <a:br>
              <a:rPr lang="en-US" sz="1800" i="1" dirty="0" smtClean="0">
                <a:ea typeface="ＭＳ Ｐゴシック" pitchFamily="34" charset="-128"/>
              </a:rPr>
            </a:br>
            <a:r>
              <a:rPr lang="en-US" sz="1800" i="1" dirty="0" smtClean="0">
                <a:ea typeface="ＭＳ Ｐゴシック" pitchFamily="34" charset="-128"/>
              </a:rPr>
              <a:t>	course= </a:t>
            </a:r>
            <a:r>
              <a:rPr lang="en-US" sz="1800" dirty="0" smtClean="0">
                <a:ea typeface="ＭＳ Ｐゴシック" pitchFamily="34" charset="-128"/>
              </a:rPr>
              <a:t>(</a:t>
            </a:r>
            <a:r>
              <a:rPr lang="en-US" sz="1800" i="1" dirty="0" err="1" smtClean="0">
                <a:ea typeface="ＭＳ Ｐゴシック" pitchFamily="34" charset="-128"/>
              </a:rPr>
              <a:t>course_id</a:t>
            </a:r>
            <a:r>
              <a:rPr lang="en-US" sz="1800" i="1" dirty="0" smtClean="0">
                <a:ea typeface="ＭＳ Ｐゴシック" pitchFamily="34" charset="-128"/>
              </a:rPr>
              <a:t>, title, credits</a:t>
            </a:r>
            <a:r>
              <a:rPr lang="en-US" sz="1800" dirty="0" smtClean="0">
                <a:ea typeface="ＭＳ Ｐゴシック" pitchFamily="34" charset="-128"/>
              </a:rPr>
              <a:t>)</a:t>
            </a:r>
            <a:endParaRPr lang="en-US" sz="1800" i="1" dirty="0" smtClean="0">
              <a:solidFill>
                <a:schemeClr val="tx2"/>
              </a:solidFill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800" dirty="0" smtClean="0">
              <a:ea typeface="ＭＳ Ｐゴシック" pitchFamily="34" charset="-128"/>
            </a:endParaRPr>
          </a:p>
          <a:p>
            <a:endParaRPr lang="en-US" altLang="en-US" sz="1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Entity Sets</a:t>
            </a:r>
            <a:endParaRPr lang="en-US" dirty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746875" cy="4876800"/>
          </a:xfrm>
        </p:spPr>
        <p:txBody>
          <a:bodyPr/>
          <a:lstStyle/>
          <a:p>
            <a:r>
              <a:rPr lang="en-US" altLang="en-US" sz="1800" b="1" dirty="0" smtClean="0">
                <a:ea typeface="ＭＳ Ｐゴシック" pitchFamily="34" charset="-128"/>
              </a:rPr>
              <a:t>Attributes:</a:t>
            </a:r>
            <a:r>
              <a:rPr lang="en-US" altLang="en-US" sz="1800" dirty="0" smtClean="0">
                <a:ea typeface="ＭＳ Ｐゴシック" pitchFamily="34" charset="-128"/>
              </a:rPr>
              <a:t> an entity is represented by a set of attributes </a:t>
            </a:r>
          </a:p>
          <a:p>
            <a:r>
              <a:rPr lang="en-US" altLang="en-US" sz="1800" dirty="0" smtClean="0">
                <a:ea typeface="ＭＳ Ｐゴシック" pitchFamily="34" charset="-128"/>
              </a:rPr>
              <a:t>employee= ( </a:t>
            </a:r>
            <a:r>
              <a:rPr lang="en-US" altLang="en-US" sz="1800" dirty="0" err="1" smtClean="0">
                <a:ea typeface="ＭＳ Ｐゴシック" pitchFamily="34" charset="-128"/>
              </a:rPr>
              <a:t>employee_name</a:t>
            </a:r>
            <a:r>
              <a:rPr lang="en-US" altLang="en-US" sz="1800" dirty="0" smtClean="0">
                <a:ea typeface="ＭＳ Ｐゴシック" pitchFamily="34" charset="-128"/>
              </a:rPr>
              <a:t>, employee_number, salary)</a:t>
            </a:r>
          </a:p>
          <a:p>
            <a:r>
              <a:rPr lang="en-US" altLang="en-US" sz="1800" dirty="0" smtClean="0">
                <a:ea typeface="ＭＳ Ｐゴシック" pitchFamily="34" charset="-128"/>
              </a:rPr>
              <a:t>Attribute types:</a:t>
            </a:r>
          </a:p>
          <a:p>
            <a:r>
              <a:rPr lang="en-US" altLang="en-US" sz="1800" dirty="0" smtClean="0">
                <a:ea typeface="ＭＳ Ｐゴシック" pitchFamily="34" charset="-128"/>
              </a:rPr>
              <a:t>1. simple attributes: </a:t>
            </a:r>
          </a:p>
          <a:p>
            <a:pPr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          the attributes that cannot be divided into subparts are known as simple attributes.  Ex. </a:t>
            </a:r>
            <a:r>
              <a:rPr lang="en-US" altLang="en-US" sz="1800" dirty="0" err="1" smtClean="0">
                <a:ea typeface="ＭＳ Ｐゴシック" pitchFamily="34" charset="-128"/>
              </a:rPr>
              <a:t>Eno</a:t>
            </a:r>
            <a:r>
              <a:rPr lang="en-US" altLang="en-US" sz="1800" dirty="0" smtClean="0">
                <a:ea typeface="ＭＳ Ｐゴシック" pitchFamily="34" charset="-128"/>
              </a:rPr>
              <a:t>(</a:t>
            </a:r>
            <a:r>
              <a:rPr lang="en-US" altLang="en-US" sz="1800" dirty="0" err="1" smtClean="0">
                <a:ea typeface="ＭＳ Ｐゴシック" pitchFamily="34" charset="-128"/>
              </a:rPr>
              <a:t>Employee_number</a:t>
            </a:r>
            <a:r>
              <a:rPr lang="en-US" altLang="en-US" sz="1800" dirty="0" smtClean="0">
                <a:ea typeface="ＭＳ Ｐゴシック" pitchFamily="34" charset="-128"/>
              </a:rPr>
              <a:t>)</a:t>
            </a:r>
          </a:p>
          <a:p>
            <a:pPr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     2. composite attributes:  the attributes can be divided into subparts(i.e., other attributes) are known as composite attributes.</a:t>
            </a:r>
          </a:p>
          <a:p>
            <a:pPr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        ex. </a:t>
            </a:r>
            <a:r>
              <a:rPr lang="en-US" altLang="en-US" sz="1800" dirty="0" err="1" smtClean="0">
                <a:ea typeface="ＭＳ Ｐゴシック" pitchFamily="34" charset="-128"/>
              </a:rPr>
              <a:t>Ename</a:t>
            </a:r>
            <a:r>
              <a:rPr lang="en-US" altLang="en-US" sz="1800" dirty="0" smtClean="0">
                <a:ea typeface="ＭＳ Ｐゴシック" pitchFamily="34" charset="-128"/>
              </a:rPr>
              <a:t>(</a:t>
            </a:r>
            <a:r>
              <a:rPr lang="en-US" altLang="en-US" sz="1800" dirty="0" err="1" smtClean="0">
                <a:ea typeface="ＭＳ Ｐゴシック" pitchFamily="34" charset="-128"/>
              </a:rPr>
              <a:t>employee_name</a:t>
            </a:r>
            <a:r>
              <a:rPr lang="en-US" altLang="en-US" sz="1800" dirty="0" smtClean="0">
                <a:ea typeface="ＭＳ Ｐゴシック" pitchFamily="34" charset="-128"/>
              </a:rPr>
              <a:t>) can be divided into </a:t>
            </a:r>
            <a:r>
              <a:rPr lang="en-US" altLang="en-US" sz="1800" dirty="0" err="1" smtClean="0">
                <a:ea typeface="ＭＳ Ｐゴシック" pitchFamily="34" charset="-128"/>
              </a:rPr>
              <a:t>first_name</a:t>
            </a:r>
            <a:r>
              <a:rPr lang="en-US" altLang="en-US" sz="1800" dirty="0" smtClean="0">
                <a:ea typeface="ＭＳ Ｐゴシック" pitchFamily="34" charset="-128"/>
              </a:rPr>
              <a:t>, </a:t>
            </a:r>
            <a:r>
              <a:rPr lang="en-US" altLang="en-US" sz="1800" dirty="0" err="1" smtClean="0">
                <a:ea typeface="ＭＳ Ｐゴシック" pitchFamily="34" charset="-128"/>
              </a:rPr>
              <a:t>middle_name</a:t>
            </a:r>
            <a:r>
              <a:rPr lang="en-US" altLang="en-US" sz="1800" dirty="0" smtClean="0">
                <a:ea typeface="ＭＳ Ｐゴシック" pitchFamily="34" charset="-128"/>
              </a:rPr>
              <a:t> and </a:t>
            </a:r>
            <a:r>
              <a:rPr lang="en-US" altLang="en-US" sz="1800" dirty="0" err="1" smtClean="0">
                <a:ea typeface="ＭＳ Ｐゴシック" pitchFamily="34" charset="-128"/>
              </a:rPr>
              <a:t>last_name</a:t>
            </a:r>
            <a:r>
              <a:rPr lang="en-US" altLang="en-US" sz="1800" dirty="0" smtClean="0">
                <a:ea typeface="ＭＳ Ｐゴシック" pitchFamily="34" charset="-128"/>
              </a:rPr>
              <a:t>.</a:t>
            </a:r>
          </a:p>
          <a:p>
            <a:pPr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    3. single valued attributes: the attributes that have a single value for a particular entity is known as single valued attribute. </a:t>
            </a:r>
          </a:p>
          <a:p>
            <a:pPr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dirty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746875" cy="4876800"/>
          </a:xfrm>
        </p:spPr>
        <p:txBody>
          <a:bodyPr/>
          <a:lstStyle/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   Ex. </a:t>
            </a:r>
            <a:r>
              <a:rPr lang="en-US" sz="20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Eno</a:t>
            </a: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(employee_number) can be only a single value for a particular employee.</a:t>
            </a:r>
          </a:p>
          <a:p>
            <a:pPr lvl="1"/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Multivalued attributes: the attributes that have many values(a set of values) for a particular entity is known as multi-valued attributes. 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   Ex. Ename(</a:t>
            </a:r>
            <a:r>
              <a:rPr lang="en-US" sz="20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employee_name</a:t>
            </a: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) There can be more than one name for an employee.</a:t>
            </a:r>
          </a:p>
          <a:p>
            <a:pPr lvl="1"/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Derived attributes: The value for this type of  attribute can be derived from the values of other related attributes or entities.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ENTITY RELATIONSHIP DIAGRAM</a:t>
            </a:r>
            <a:endParaRPr lang="en-US" dirty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746875" cy="4876800"/>
          </a:xfrm>
        </p:spPr>
        <p:txBody>
          <a:bodyPr/>
          <a:lstStyle/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Graphical representation of over all representation of database is called as  entity relation ship diagram.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</a:t>
            </a:r>
            <a:r>
              <a:rPr lang="en-US" sz="20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Components of E-R Diagram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 Rectangles, which represent entity sets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 Ellipses, which represent attributes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 Diamonds, which represent relationship set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 Lines, which link attributes to entity sets and entity sets to relationship sets. 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 Double Ellipses, which represent multivalued attributes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 Dashed Ellipses, which denote derived attributes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 Double Lines, which indicate total participation of an entity in a relationship set.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ENTITY RELATIONSHIP DIAGRAM</a:t>
            </a:r>
            <a:endParaRPr lang="en-US" dirty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746875" cy="4876800"/>
          </a:xfrm>
        </p:spPr>
        <p:txBody>
          <a:bodyPr/>
          <a:lstStyle/>
          <a:p>
            <a:pPr lvl="1"/>
            <a:r>
              <a:rPr lang="en-US" sz="14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E-R DIAGRAM FOR CUSTOMER AND LOAN relation borrower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899138" y="2912012"/>
            <a:ext cx="1350499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378634" y="1716258"/>
            <a:ext cx="1941341" cy="3657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Customer-name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 bwMode="auto">
          <a:xfrm rot="16200000" flipH="1">
            <a:off x="2117188" y="2454812"/>
            <a:ext cx="801858" cy="1125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1378634" y="4178105"/>
            <a:ext cx="1941341" cy="5205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Customer-street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27938" y="3896751"/>
            <a:ext cx="1533379" cy="61897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Customer-city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319975" y="5092505"/>
            <a:ext cx="1828800" cy="4360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Social-security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 bwMode="auto">
          <a:xfrm rot="5400000">
            <a:off x="2053883" y="3699803"/>
            <a:ext cx="942536" cy="98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2482948" y="3833446"/>
            <a:ext cx="1885071" cy="801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221501" y="3235568"/>
            <a:ext cx="858129" cy="8581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" name="Diamond 18"/>
          <p:cNvSpPr/>
          <p:nvPr/>
        </p:nvSpPr>
        <p:spPr bwMode="auto">
          <a:xfrm>
            <a:off x="3953022" y="2602524"/>
            <a:ext cx="1589649" cy="1055076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borrower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61649" y="3052689"/>
            <a:ext cx="998806" cy="32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loan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345723" y="1702191"/>
            <a:ext cx="1575582" cy="45016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Loan-number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16200000" flipH="1">
            <a:off x="5999870" y="2440744"/>
            <a:ext cx="1012874" cy="436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6133514" y="4107766"/>
            <a:ext cx="1111348" cy="4220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amount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30" name="Straight Arrow Connector 29"/>
          <p:cNvCxnSpPr>
            <a:stCxn id="22" idx="2"/>
          </p:cNvCxnSpPr>
          <p:nvPr/>
        </p:nvCxnSpPr>
        <p:spPr bwMode="auto">
          <a:xfrm rot="16200000" flipH="1">
            <a:off x="6319910" y="3717387"/>
            <a:ext cx="829994" cy="147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4" name="Straight Connector 33"/>
          <p:cNvCxnSpPr>
            <a:stCxn id="4" idx="3"/>
            <a:endCxn id="19" idx="1"/>
          </p:cNvCxnSpPr>
          <p:nvPr/>
        </p:nvCxnSpPr>
        <p:spPr bwMode="auto">
          <a:xfrm>
            <a:off x="3249637" y="3094892"/>
            <a:ext cx="703385" cy="35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9" idx="3"/>
            <a:endCxn id="22" idx="1"/>
          </p:cNvCxnSpPr>
          <p:nvPr/>
        </p:nvCxnSpPr>
        <p:spPr bwMode="auto">
          <a:xfrm>
            <a:off x="5542671" y="3130062"/>
            <a:ext cx="618978" cy="844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ENTITY RELATIONSHIP DIAGRAM</a:t>
            </a:r>
            <a:endParaRPr lang="en-US" dirty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746875" cy="4876800"/>
          </a:xfrm>
        </p:spPr>
        <p:txBody>
          <a:bodyPr/>
          <a:lstStyle/>
          <a:p>
            <a:pPr lvl="1"/>
            <a:r>
              <a:rPr lang="en-US" sz="14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E-R DIAGRAM FOR CUSTOMER AND ACCOUNT relation depositor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899138" y="2912012"/>
            <a:ext cx="1350499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378634" y="1716258"/>
            <a:ext cx="1941341" cy="3657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Customer-name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 bwMode="auto">
          <a:xfrm rot="16200000" flipH="1">
            <a:off x="2117188" y="2454812"/>
            <a:ext cx="801858" cy="1125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1378634" y="4178105"/>
            <a:ext cx="1941341" cy="5205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Customer-street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27938" y="3896751"/>
            <a:ext cx="1533379" cy="61897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Customer-city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319975" y="5092505"/>
            <a:ext cx="1828800" cy="4360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Social-security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 bwMode="auto">
          <a:xfrm rot="5400000">
            <a:off x="2053883" y="3699803"/>
            <a:ext cx="942536" cy="98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2482948" y="3833446"/>
            <a:ext cx="1885071" cy="801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221501" y="3235568"/>
            <a:ext cx="858129" cy="8581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" name="Diamond 18"/>
          <p:cNvSpPr/>
          <p:nvPr/>
        </p:nvSpPr>
        <p:spPr bwMode="auto">
          <a:xfrm>
            <a:off x="4037428" y="2546253"/>
            <a:ext cx="1589649" cy="1055076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DEPOSITOR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61649" y="3052689"/>
            <a:ext cx="998806" cy="32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account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345722" y="1702191"/>
            <a:ext cx="1983545" cy="45016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Account-number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16200000" flipH="1">
            <a:off x="5999870" y="2440744"/>
            <a:ext cx="1012874" cy="436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6133514" y="4107766"/>
            <a:ext cx="1111348" cy="4220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balance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30" name="Straight Arrow Connector 29"/>
          <p:cNvCxnSpPr>
            <a:stCxn id="22" idx="2"/>
          </p:cNvCxnSpPr>
          <p:nvPr/>
        </p:nvCxnSpPr>
        <p:spPr bwMode="auto">
          <a:xfrm rot="16200000" flipH="1">
            <a:off x="6319910" y="3717387"/>
            <a:ext cx="829994" cy="147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4" name="Straight Connector 33"/>
          <p:cNvCxnSpPr>
            <a:stCxn id="4" idx="3"/>
            <a:endCxn id="19" idx="1"/>
          </p:cNvCxnSpPr>
          <p:nvPr/>
        </p:nvCxnSpPr>
        <p:spPr bwMode="auto">
          <a:xfrm flipV="1">
            <a:off x="3249637" y="3073791"/>
            <a:ext cx="787791" cy="21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9" idx="3"/>
            <a:endCxn id="22" idx="1"/>
          </p:cNvCxnSpPr>
          <p:nvPr/>
        </p:nvCxnSpPr>
        <p:spPr bwMode="auto">
          <a:xfrm>
            <a:off x="5627077" y="3073791"/>
            <a:ext cx="534572" cy="1406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Database Management System (DBMS)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530600" y="2124075"/>
            <a:ext cx="1984375" cy="27574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4094163" y="1617663"/>
            <a:ext cx="885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DBMS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4178300" y="2517775"/>
            <a:ext cx="746125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4276725" y="3911600"/>
            <a:ext cx="590550" cy="307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cxnSp>
        <p:nvCxnSpPr>
          <p:cNvPr id="5127" name="Straight Connector 8"/>
          <p:cNvCxnSpPr>
            <a:cxnSpLocks noChangeShapeType="1"/>
            <a:stCxn id="5125" idx="2"/>
            <a:endCxn id="5126" idx="2"/>
          </p:cNvCxnSpPr>
          <p:nvPr/>
        </p:nvCxnSpPr>
        <p:spPr bwMode="auto">
          <a:xfrm rot="10800000" flipH="1" flipV="1">
            <a:off x="4178300" y="2693988"/>
            <a:ext cx="98425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8" name="Straight Connector 11"/>
          <p:cNvCxnSpPr>
            <a:cxnSpLocks noChangeShapeType="1"/>
            <a:stCxn id="5125" idx="6"/>
            <a:endCxn id="5126" idx="6"/>
          </p:cNvCxnSpPr>
          <p:nvPr/>
        </p:nvCxnSpPr>
        <p:spPr bwMode="auto">
          <a:xfrm flipH="1">
            <a:off x="4867275" y="2693988"/>
            <a:ext cx="57150" cy="1371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29" name="Rectangle 12"/>
          <p:cNvSpPr>
            <a:spLocks noChangeArrowheads="1"/>
          </p:cNvSpPr>
          <p:nvPr/>
        </p:nvSpPr>
        <p:spPr bwMode="auto">
          <a:xfrm>
            <a:off x="4403725" y="3151188"/>
            <a:ext cx="139700" cy="127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4389438" y="3516313"/>
            <a:ext cx="168275" cy="1968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131" name="Rectangle 14"/>
          <p:cNvSpPr>
            <a:spLocks noChangeArrowheads="1"/>
          </p:cNvSpPr>
          <p:nvPr/>
        </p:nvSpPr>
        <p:spPr bwMode="auto">
          <a:xfrm>
            <a:off x="1927225" y="2997200"/>
            <a:ext cx="393700" cy="2238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132" name="Rectangle 15"/>
          <p:cNvSpPr>
            <a:spLocks noChangeArrowheads="1"/>
          </p:cNvSpPr>
          <p:nvPr/>
        </p:nvSpPr>
        <p:spPr bwMode="auto">
          <a:xfrm>
            <a:off x="2039938" y="3671888"/>
            <a:ext cx="393700" cy="365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cxnSp>
        <p:nvCxnSpPr>
          <p:cNvPr id="5133" name="Straight Arrow Connector 17"/>
          <p:cNvCxnSpPr>
            <a:cxnSpLocks noChangeShapeType="1"/>
            <a:stCxn id="5131" idx="3"/>
            <a:endCxn id="5129" idx="1"/>
          </p:cNvCxnSpPr>
          <p:nvPr/>
        </p:nvCxnSpPr>
        <p:spPr bwMode="auto">
          <a:xfrm>
            <a:off x="2320925" y="3108325"/>
            <a:ext cx="2082800" cy="1063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5134" name="Straight Arrow Connector 19"/>
          <p:cNvCxnSpPr>
            <a:cxnSpLocks noChangeShapeType="1"/>
            <a:stCxn id="5132" idx="3"/>
            <a:endCxn id="5130" idx="1"/>
          </p:cNvCxnSpPr>
          <p:nvPr/>
        </p:nvCxnSpPr>
        <p:spPr bwMode="auto">
          <a:xfrm flipV="1">
            <a:off x="2433638" y="3614738"/>
            <a:ext cx="1955800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5135" name="Rectangle 20"/>
          <p:cNvSpPr>
            <a:spLocks noChangeArrowheads="1"/>
          </p:cNvSpPr>
          <p:nvPr/>
        </p:nvSpPr>
        <p:spPr bwMode="auto">
          <a:xfrm>
            <a:off x="6288088" y="2390775"/>
            <a:ext cx="393700" cy="5635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136" name="Rectangle 21"/>
          <p:cNvSpPr>
            <a:spLocks noChangeArrowheads="1"/>
          </p:cNvSpPr>
          <p:nvPr/>
        </p:nvSpPr>
        <p:spPr bwMode="auto">
          <a:xfrm>
            <a:off x="6440488" y="3387725"/>
            <a:ext cx="393700" cy="5635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cxnSp>
        <p:nvCxnSpPr>
          <p:cNvPr id="5137" name="Straight Arrow Connector 23"/>
          <p:cNvCxnSpPr>
            <a:cxnSpLocks noChangeShapeType="1"/>
            <a:stCxn id="5129" idx="3"/>
            <a:endCxn id="5135" idx="1"/>
          </p:cNvCxnSpPr>
          <p:nvPr/>
        </p:nvCxnSpPr>
        <p:spPr bwMode="auto">
          <a:xfrm flipV="1">
            <a:off x="4543425" y="2673350"/>
            <a:ext cx="1744663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5138" name="Straight Arrow Connector 27"/>
          <p:cNvCxnSpPr>
            <a:cxnSpLocks noChangeShapeType="1"/>
            <a:stCxn id="5130" idx="3"/>
            <a:endCxn id="5136" idx="1"/>
          </p:cNvCxnSpPr>
          <p:nvPr/>
        </p:nvCxnSpPr>
        <p:spPr bwMode="auto">
          <a:xfrm>
            <a:off x="4557713" y="3614738"/>
            <a:ext cx="1882775" cy="53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5139" name="Rectangle 28"/>
          <p:cNvSpPr>
            <a:spLocks noChangeArrowheads="1"/>
          </p:cNvSpPr>
          <p:nvPr/>
        </p:nvSpPr>
        <p:spPr bwMode="auto">
          <a:xfrm>
            <a:off x="6203950" y="4291013"/>
            <a:ext cx="1955800" cy="7445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IN"/>
              <a:t>END USER OR </a:t>
            </a:r>
          </a:p>
          <a:p>
            <a:r>
              <a:rPr lang="en-IN"/>
              <a:t>PROGRAMMER</a:t>
            </a:r>
          </a:p>
        </p:txBody>
      </p:sp>
      <p:sp>
        <p:nvSpPr>
          <p:cNvPr id="5140" name="Rectangle 29"/>
          <p:cNvSpPr>
            <a:spLocks noChangeArrowheads="1"/>
          </p:cNvSpPr>
          <p:nvPr/>
        </p:nvSpPr>
        <p:spPr bwMode="auto">
          <a:xfrm>
            <a:off x="1027113" y="4318000"/>
            <a:ext cx="1927225" cy="8874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IN"/>
              <a:t>APPLICATION </a:t>
            </a:r>
          </a:p>
          <a:p>
            <a:r>
              <a:rPr lang="en-IN"/>
              <a:t>PROGRAM </a:t>
            </a:r>
          </a:p>
          <a:p>
            <a:r>
              <a:rPr lang="en-IN"/>
              <a:t>C, C++, JAVA</a:t>
            </a:r>
          </a:p>
        </p:txBody>
      </p:sp>
      <p:sp>
        <p:nvSpPr>
          <p:cNvPr id="5141" name="TextBox 32"/>
          <p:cNvSpPr txBox="1">
            <a:spLocks noChangeArrowheads="1"/>
          </p:cNvSpPr>
          <p:nvPr/>
        </p:nvSpPr>
        <p:spPr bwMode="auto">
          <a:xfrm>
            <a:off x="4262438" y="2911475"/>
            <a:ext cx="801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DATA</a:t>
            </a:r>
          </a:p>
        </p:txBody>
      </p:sp>
      <p:sp>
        <p:nvSpPr>
          <p:cNvPr id="5142" name="TextBox 33"/>
          <p:cNvSpPr txBox="1">
            <a:spLocks noChangeArrowheads="1"/>
          </p:cNvSpPr>
          <p:nvPr/>
        </p:nvSpPr>
        <p:spPr bwMode="auto">
          <a:xfrm>
            <a:off x="4332288" y="5121275"/>
            <a:ext cx="10128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s/w(mysql,sql, oracle)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RELATIONAL MODEL</a:t>
            </a:r>
            <a:endParaRPr lang="en-US" dirty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746875" cy="4876800"/>
          </a:xfrm>
        </p:spPr>
        <p:txBody>
          <a:bodyPr/>
          <a:lstStyle/>
          <a:p>
            <a:pPr lvl="1"/>
            <a:r>
              <a:rPr lang="en-US" sz="20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Structure of Relational Databases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. RDB consists of collection of relations(tables), each of which is assigned a unique value.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  each relation consists of </a:t>
            </a:r>
            <a:r>
              <a:rPr lang="en-US" sz="20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no.of</a:t>
            </a: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rows and </a:t>
            </a:r>
            <a:r>
              <a:rPr lang="en-US" sz="20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no.of</a:t>
            </a: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columns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. A row in table represents a relationship among a set of values.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	</a:t>
            </a:r>
          </a:p>
          <a:p>
            <a:pPr lvl="1">
              <a:buNone/>
            </a:pPr>
            <a:endParaRPr lang="en-US" sz="2000" dirty="0" smtClean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.  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   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    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RELATIONAL MODEL</a:t>
            </a:r>
            <a:endParaRPr lang="en-US" dirty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746875" cy="4876800"/>
          </a:xfrm>
        </p:spPr>
        <p:txBody>
          <a:bodyPr/>
          <a:lstStyle/>
          <a:p>
            <a:pPr lvl="1">
              <a:buNone/>
            </a:pPr>
            <a:r>
              <a:rPr lang="en-US" sz="20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BANKING ENTERPRISE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Account -schema=(branch-name, account-number, balance)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Branch-schema=(branch-name, branch-city, assets)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Customer-schema=(customer-name, customer-street, customer-city)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Depositor-schema=(customer-name, account-number)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Loan-schema=(branch-name, loan-number, amount)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Borrower-schema=(customer-name, loan-number)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RELATIONAL MODEL</a:t>
            </a:r>
            <a:endParaRPr lang="en-US" dirty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746875" cy="4876800"/>
          </a:xfrm>
        </p:spPr>
        <p:txBody>
          <a:bodyPr/>
          <a:lstStyle/>
          <a:p>
            <a:pPr lvl="1">
              <a:buNone/>
            </a:pPr>
            <a:r>
              <a:rPr lang="en-US" sz="18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QUERY LANGUAGES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a query language is a language in which a user requests information from the database. Query languages are considered as higher level languages than programming languages also.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Types of query languages</a:t>
            </a:r>
          </a:p>
          <a:p>
            <a:pPr marL="914400" lvl="1" indent="-457200">
              <a:buAutoNum type="arabicPeriod"/>
            </a:pPr>
            <a:r>
              <a:rPr lang="en-US" sz="1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Procedural query languages</a:t>
            </a:r>
          </a:p>
          <a:p>
            <a:pPr marL="914400" lvl="1" indent="-457200">
              <a:buNone/>
            </a:pPr>
            <a:r>
              <a:rPr lang="en-US" sz="1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  The user specify the procedure how to retrieves the information from the database.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   ex. Relational algebra</a:t>
            </a:r>
          </a:p>
          <a:p>
            <a:pPr marL="914400" lvl="1" indent="-457200">
              <a:buNone/>
            </a:pPr>
            <a:r>
              <a:rPr lang="en-US" sz="1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2. Non-Procedural query languages</a:t>
            </a:r>
          </a:p>
          <a:p>
            <a:pPr marL="914400" lvl="1" indent="-457200">
              <a:buNone/>
            </a:pPr>
            <a:r>
              <a:rPr lang="en-US" sz="1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  The user retrieves the information from the database without describing the specific procedure to retrieve it.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   ex. </a:t>
            </a:r>
            <a:r>
              <a:rPr lang="en-US" sz="18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Tuple</a:t>
            </a:r>
            <a:r>
              <a:rPr lang="en-US" sz="1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relational calculus and domain relational calculus. </a:t>
            </a:r>
          </a:p>
          <a:p>
            <a:pPr lvl="1">
              <a:buNone/>
            </a:pPr>
            <a:endParaRPr lang="en-US" sz="2000" dirty="0" smtClean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RELATIONAL MODEL</a:t>
            </a:r>
            <a:endParaRPr lang="en-US" dirty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746875" cy="4876800"/>
          </a:xfrm>
        </p:spPr>
        <p:txBody>
          <a:bodyPr/>
          <a:lstStyle/>
          <a:p>
            <a:pPr lvl="1">
              <a:buNone/>
            </a:pPr>
            <a:r>
              <a:rPr lang="en-US" sz="20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THE RELATIONAL ALGEBRA</a:t>
            </a:r>
          </a:p>
          <a:p>
            <a:pPr lvl="1" algn="just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The relational algebra is a procedural query language. It consists of operations that take one or two relations(tables) as input and produce a new relation(table) as output.</a:t>
            </a:r>
          </a:p>
          <a:p>
            <a:pPr lvl="1" algn="just">
              <a:buNone/>
            </a:pPr>
            <a:r>
              <a:rPr lang="en-US" sz="20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Fundamental Operations used in relational algebra</a:t>
            </a:r>
          </a:p>
          <a:p>
            <a:pPr marL="914400" lvl="1" indent="-457200" algn="just">
              <a:buAutoNum type="arabicPeriod"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The select operation</a:t>
            </a:r>
          </a:p>
          <a:p>
            <a:pPr marL="914400" lvl="1" indent="-457200" algn="just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      The select operation selects </a:t>
            </a:r>
            <a:r>
              <a:rPr lang="en-US" sz="20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tuples</a:t>
            </a: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(rows) that satisfy a given predicate. Lower case </a:t>
            </a:r>
            <a:r>
              <a:rPr lang="en-US" sz="20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greek</a:t>
            </a: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letter sigma to denote selection. The predicate appears as a subscript to sigma.</a:t>
            </a:r>
          </a:p>
          <a:p>
            <a:pPr marL="914400" lvl="1" indent="-457200" algn="just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Display all </a:t>
            </a:r>
            <a:r>
              <a:rPr lang="en-US" sz="20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tuples</a:t>
            </a: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branch name is </a:t>
            </a:r>
            <a:r>
              <a:rPr lang="en-US" sz="20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perryridge</a:t>
            </a:r>
            <a:endParaRPr lang="en-US" sz="2000" dirty="0" smtClean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marL="914400" lvl="1" indent="-457200" algn="just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Sigma(branch-name=“</a:t>
            </a:r>
            <a:r>
              <a:rPr lang="en-US" sz="20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perryridge</a:t>
            </a: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” (loan)</a:t>
            </a:r>
          </a:p>
          <a:p>
            <a:pPr marL="914400" lvl="1" indent="-457200" algn="just">
              <a:buNone/>
            </a:pPr>
            <a:endParaRPr lang="en-US" sz="2000" dirty="0" smtClean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RELATIONAL MODEL</a:t>
            </a:r>
            <a:endParaRPr lang="en-US" dirty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746875" cy="4876800"/>
          </a:xfrm>
        </p:spPr>
        <p:txBody>
          <a:bodyPr/>
          <a:lstStyle/>
          <a:p>
            <a:pPr marL="914400" lvl="1" indent="-457200" algn="just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2. Projection operation</a:t>
            </a:r>
          </a:p>
          <a:p>
            <a:pPr marL="914400" lvl="1" indent="-457200" algn="just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 projection operation that creates a new relation by deleting columns from existing relation </a:t>
            </a:r>
            <a:r>
              <a:rPr lang="en-US" sz="20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i.e</a:t>
            </a: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a new relation is created from another existing relation by selecting only those columns requested by the user from projection and is denoted by </a:t>
            </a:r>
            <a:r>
              <a:rPr lang="en-US" sz="20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greek</a:t>
            </a: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letter pi.</a:t>
            </a:r>
          </a:p>
          <a:p>
            <a:pPr marL="914400" lvl="1" indent="-457200" algn="just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Write a query to display all loan numbers and amount of the loan</a:t>
            </a:r>
          </a:p>
          <a:p>
            <a:pPr marL="914400" lvl="1" indent="-457200" algn="just">
              <a:buNone/>
            </a:pPr>
            <a:r>
              <a:rPr lang="en-US" sz="20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Pi loan-number, amount(loan)</a:t>
            </a:r>
          </a:p>
          <a:p>
            <a:pPr marL="914400" lvl="1" indent="-457200" algn="just">
              <a:buNone/>
            </a:pPr>
            <a:endParaRPr lang="en-US" sz="2000" dirty="0" smtClean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A Sample Relational Database</a:t>
            </a:r>
          </a:p>
        </p:txBody>
      </p:sp>
      <p:pic>
        <p:nvPicPr>
          <p:cNvPr id="14339" name="Picture 3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4950" y="1408113"/>
            <a:ext cx="4170363" cy="49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123825"/>
            <a:ext cx="8077200" cy="6096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 Definition Language (DDL)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103313"/>
            <a:ext cx="7661275" cy="4845050"/>
          </a:xfrm>
        </p:spPr>
        <p:txBody>
          <a:bodyPr/>
          <a:lstStyle/>
          <a:p>
            <a:r>
              <a:rPr lang="en-US" sz="1600" smtClean="0">
                <a:ea typeface="ＭＳ Ｐゴシック" pitchFamily="34" charset="-128"/>
              </a:rPr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sz="1600" smtClean="0">
                <a:ea typeface="ＭＳ Ｐゴシック" pitchFamily="34" charset="-128"/>
              </a:rPr>
              <a:t>Example:	</a:t>
            </a:r>
            <a:r>
              <a:rPr lang="en-US" sz="1600" b="1" smtClean="0">
                <a:ea typeface="ＭＳ Ｐゴシック" pitchFamily="34" charset="-128"/>
              </a:rPr>
              <a:t>create table</a:t>
            </a:r>
            <a:r>
              <a:rPr lang="en-US" sz="1600" smtClean="0">
                <a:ea typeface="ＭＳ Ｐゴシック" pitchFamily="34" charset="-128"/>
              </a:rPr>
              <a:t> </a:t>
            </a:r>
            <a:r>
              <a:rPr lang="en-US" sz="1600" i="1" smtClean="0">
                <a:ea typeface="ＭＳ Ｐゴシック" pitchFamily="34" charset="-128"/>
              </a:rPr>
              <a:t>instructor</a:t>
            </a:r>
            <a:r>
              <a:rPr lang="en-US" sz="1600" smtClean="0">
                <a:ea typeface="ＭＳ Ｐゴシック" pitchFamily="34" charset="-128"/>
              </a:rPr>
              <a:t> (</a:t>
            </a:r>
            <a:br>
              <a:rPr lang="en-US" sz="1600" smtClean="0">
                <a:ea typeface="ＭＳ Ｐゴシック" pitchFamily="34" charset="-128"/>
              </a:rPr>
            </a:br>
            <a:r>
              <a:rPr lang="en-US" sz="1600" smtClean="0">
                <a:ea typeface="ＭＳ Ｐゴシック" pitchFamily="34" charset="-128"/>
              </a:rPr>
              <a:t>                             </a:t>
            </a:r>
            <a:r>
              <a:rPr lang="en-US" sz="1600" i="1" smtClean="0">
                <a:ea typeface="ＭＳ Ｐゴシック" pitchFamily="34" charset="-128"/>
              </a:rPr>
              <a:t>ID</a:t>
            </a:r>
            <a:r>
              <a:rPr lang="en-US" sz="1600" smtClean="0">
                <a:ea typeface="ＭＳ Ｐゴシック" pitchFamily="34" charset="-128"/>
              </a:rPr>
              <a:t>                </a:t>
            </a:r>
            <a:r>
              <a:rPr lang="en-US" sz="1600" b="1" smtClean="0">
                <a:ea typeface="ＭＳ Ｐゴシック" pitchFamily="34" charset="-128"/>
              </a:rPr>
              <a:t>char</a:t>
            </a:r>
            <a:r>
              <a:rPr lang="en-US" sz="1600" smtClean="0">
                <a:ea typeface="ＭＳ Ｐゴシック" pitchFamily="34" charset="-128"/>
              </a:rPr>
              <a:t>(5),</a:t>
            </a:r>
            <a:br>
              <a:rPr lang="en-US" sz="1600" smtClean="0">
                <a:ea typeface="ＭＳ Ｐゴシック" pitchFamily="34" charset="-128"/>
              </a:rPr>
            </a:br>
            <a:r>
              <a:rPr lang="en-US" sz="1600" smtClean="0">
                <a:ea typeface="ＭＳ Ｐゴシック" pitchFamily="34" charset="-128"/>
              </a:rPr>
              <a:t>                             </a:t>
            </a:r>
            <a:r>
              <a:rPr lang="en-US" sz="1600" i="1" smtClean="0">
                <a:ea typeface="ＭＳ Ｐゴシック" pitchFamily="34" charset="-128"/>
              </a:rPr>
              <a:t>name           </a:t>
            </a:r>
            <a:r>
              <a:rPr lang="en-US" sz="1600" b="1" smtClean="0">
                <a:ea typeface="ＭＳ Ｐゴシック" pitchFamily="34" charset="-128"/>
              </a:rPr>
              <a:t>varchar</a:t>
            </a:r>
            <a:r>
              <a:rPr lang="en-US" sz="1600" smtClean="0">
                <a:ea typeface="ＭＳ Ｐゴシック" pitchFamily="34" charset="-128"/>
              </a:rPr>
              <a:t>(20)</a:t>
            </a:r>
            <a:r>
              <a:rPr lang="en-US" sz="1600" b="1" smtClean="0">
                <a:ea typeface="ＭＳ Ｐゴシック" pitchFamily="34" charset="-128"/>
              </a:rPr>
              <a:t>,</a:t>
            </a:r>
            <a:r>
              <a:rPr lang="en-US" sz="1600" b="1" i="1" smtClean="0">
                <a:ea typeface="ＭＳ Ｐゴシック" pitchFamily="34" charset="-128"/>
              </a:rPr>
              <a:t/>
            </a:r>
            <a:br>
              <a:rPr lang="en-US" sz="1600" b="1" i="1" smtClean="0">
                <a:ea typeface="ＭＳ Ｐゴシック" pitchFamily="34" charset="-128"/>
              </a:rPr>
            </a:br>
            <a:r>
              <a:rPr lang="en-US" sz="1600" b="1" i="1" smtClean="0">
                <a:ea typeface="ＭＳ Ｐゴシック" pitchFamily="34" charset="-128"/>
              </a:rPr>
              <a:t>                             </a:t>
            </a:r>
            <a:r>
              <a:rPr lang="en-US" sz="1600" i="1" smtClean="0">
                <a:ea typeface="ＭＳ Ｐゴシック" pitchFamily="34" charset="-128"/>
              </a:rPr>
              <a:t>dept_name  </a:t>
            </a:r>
            <a:r>
              <a:rPr lang="en-US" sz="1600" b="1" smtClean="0">
                <a:ea typeface="ＭＳ Ｐゴシック" pitchFamily="34" charset="-128"/>
              </a:rPr>
              <a:t>varchar</a:t>
            </a:r>
            <a:r>
              <a:rPr lang="en-US" sz="1600" smtClean="0">
                <a:ea typeface="ＭＳ Ｐゴシック" pitchFamily="34" charset="-128"/>
              </a:rPr>
              <a:t>(20),</a:t>
            </a:r>
            <a:br>
              <a:rPr lang="en-US" sz="1600" smtClean="0">
                <a:ea typeface="ＭＳ Ｐゴシック" pitchFamily="34" charset="-128"/>
              </a:rPr>
            </a:br>
            <a:r>
              <a:rPr lang="en-US" sz="1600" smtClean="0">
                <a:ea typeface="ＭＳ Ｐゴシック" pitchFamily="34" charset="-128"/>
              </a:rPr>
              <a:t>                             </a:t>
            </a:r>
            <a:r>
              <a:rPr lang="en-US" sz="1600" i="1" smtClean="0">
                <a:ea typeface="ＭＳ Ｐゴシック" pitchFamily="34" charset="-128"/>
              </a:rPr>
              <a:t>salary</a:t>
            </a:r>
            <a:r>
              <a:rPr lang="en-US" sz="1600" smtClean="0">
                <a:ea typeface="ＭＳ Ｐゴシック" pitchFamily="34" charset="-128"/>
              </a:rPr>
              <a:t>           </a:t>
            </a:r>
            <a:r>
              <a:rPr lang="en-US" sz="1600" b="1" smtClean="0">
                <a:ea typeface="ＭＳ Ｐゴシック" pitchFamily="34" charset="-128"/>
              </a:rPr>
              <a:t>numeric</a:t>
            </a:r>
            <a:r>
              <a:rPr lang="en-US" sz="1600" smtClean="0">
                <a:ea typeface="ＭＳ Ｐゴシック" pitchFamily="34" charset="-128"/>
              </a:rPr>
              <a:t>(8,2))</a:t>
            </a:r>
          </a:p>
          <a:p>
            <a:r>
              <a:rPr lang="en-US" sz="1600" smtClean="0">
                <a:ea typeface="ＭＳ Ｐゴシック" pitchFamily="34" charset="-128"/>
              </a:rPr>
              <a:t>DDL compiler generates a set of table templates stored in a </a:t>
            </a:r>
            <a:r>
              <a:rPr lang="en-US" sz="1800" b="1" i="1" smtClean="0">
                <a:solidFill>
                  <a:srgbClr val="0066CC"/>
                </a:solidFill>
                <a:ea typeface="ＭＳ Ｐゴシック" pitchFamily="34" charset="-128"/>
              </a:rPr>
              <a:t>data dictionary</a:t>
            </a:r>
          </a:p>
          <a:p>
            <a:r>
              <a:rPr lang="en-US" sz="1600" smtClean="0">
                <a:ea typeface="ＭＳ Ｐゴシック" pitchFamily="34" charset="-128"/>
              </a:rPr>
              <a:t>Data dictionary contains metadata (i.e., data about data)</a:t>
            </a:r>
          </a:p>
          <a:p>
            <a:pPr lvl="1"/>
            <a:r>
              <a:rPr lang="en-US" sz="1600" smtClean="0">
                <a:ea typeface="ＭＳ Ｐゴシック" pitchFamily="34" charset="-128"/>
              </a:rPr>
              <a:t>Database schema </a:t>
            </a:r>
          </a:p>
          <a:p>
            <a:pPr lvl="1"/>
            <a:r>
              <a:rPr lang="en-US" sz="1600" smtClean="0">
                <a:ea typeface="ＭＳ Ｐゴシック" pitchFamily="34" charset="-128"/>
              </a:rPr>
              <a:t>Integrity constraints</a:t>
            </a:r>
          </a:p>
          <a:p>
            <a:pPr lvl="2"/>
            <a:r>
              <a:rPr lang="en-US" sz="1600" smtClean="0">
                <a:ea typeface="ＭＳ Ｐゴシック" pitchFamily="34" charset="-128"/>
              </a:rPr>
              <a:t>Primary key (ID uniquely identifies instructors)</a:t>
            </a:r>
          </a:p>
          <a:p>
            <a:pPr lvl="1"/>
            <a:r>
              <a:rPr lang="en-US" sz="1600" smtClean="0">
                <a:ea typeface="ＭＳ Ｐゴシック" pitchFamily="34" charset="-128"/>
              </a:rPr>
              <a:t>Authorization</a:t>
            </a:r>
          </a:p>
          <a:p>
            <a:pPr lvl="2"/>
            <a:r>
              <a:rPr lang="en-US" sz="1600" smtClean="0">
                <a:ea typeface="ＭＳ Ｐゴシック" pitchFamily="34" charset="-128"/>
              </a:rPr>
              <a:t>Who can access 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 Manipulation Language (DML)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0" y="1019175"/>
            <a:ext cx="6888163" cy="4903788"/>
          </a:xfrm>
        </p:spPr>
        <p:txBody>
          <a:bodyPr/>
          <a:lstStyle/>
          <a:p>
            <a:r>
              <a:rPr lang="en-US" sz="1800" smtClean="0">
                <a:ea typeface="ＭＳ Ｐゴシック" pitchFamily="34" charset="-128"/>
              </a:rPr>
              <a:t>Language for accessing and manipulating the data organized by the appropriate data model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DML also known as query language</a:t>
            </a:r>
          </a:p>
          <a:p>
            <a:r>
              <a:rPr lang="en-US" sz="1800" smtClean="0">
                <a:ea typeface="ＭＳ Ｐゴシック" pitchFamily="34" charset="-128"/>
              </a:rPr>
              <a:t>Two classes of languages </a:t>
            </a:r>
          </a:p>
          <a:p>
            <a:pPr lvl="1"/>
            <a:r>
              <a:rPr lang="en-US" sz="1800" b="1" smtClean="0">
                <a:solidFill>
                  <a:srgbClr val="000099"/>
                </a:solidFill>
                <a:ea typeface="ＭＳ Ｐゴシック" pitchFamily="34" charset="-128"/>
              </a:rPr>
              <a:t>Pure</a:t>
            </a:r>
            <a:r>
              <a:rPr lang="en-US" sz="1800" b="1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sz="1800" smtClean="0">
                <a:ea typeface="ＭＳ Ｐゴシック" pitchFamily="34" charset="-128"/>
              </a:rPr>
              <a:t>– used for proving properties about computational power and for optimization</a:t>
            </a:r>
          </a:p>
          <a:p>
            <a:pPr lvl="2"/>
            <a:r>
              <a:rPr lang="en-US" sz="1800" smtClean="0">
                <a:ea typeface="ＭＳ Ｐゴシック" pitchFamily="34" charset="-128"/>
              </a:rPr>
              <a:t>Relational Algebra</a:t>
            </a:r>
          </a:p>
          <a:p>
            <a:pPr lvl="2"/>
            <a:r>
              <a:rPr lang="en-US" sz="1800" smtClean="0">
                <a:ea typeface="ＭＳ Ｐゴシック" pitchFamily="34" charset="-128"/>
              </a:rPr>
              <a:t>Tuple relational calculus</a:t>
            </a:r>
          </a:p>
          <a:p>
            <a:pPr lvl="2"/>
            <a:r>
              <a:rPr lang="en-US" sz="1800" smtClean="0">
                <a:ea typeface="ＭＳ Ｐゴシック" pitchFamily="34" charset="-128"/>
              </a:rPr>
              <a:t>Domain relational calculus</a:t>
            </a:r>
          </a:p>
          <a:p>
            <a:pPr lvl="1"/>
            <a:r>
              <a:rPr lang="en-US" sz="1800" b="1" smtClean="0">
                <a:solidFill>
                  <a:srgbClr val="000099"/>
                </a:solidFill>
                <a:ea typeface="ＭＳ Ｐゴシック" pitchFamily="34" charset="-128"/>
              </a:rPr>
              <a:t>Commercial</a:t>
            </a:r>
            <a:r>
              <a:rPr lang="en-US" sz="1800" b="1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sz="1800" smtClean="0">
                <a:ea typeface="ＭＳ Ｐゴシック" pitchFamily="34" charset="-128"/>
              </a:rPr>
              <a:t>– used in commercial systems</a:t>
            </a:r>
          </a:p>
          <a:p>
            <a:pPr lvl="2"/>
            <a:r>
              <a:rPr lang="en-US" sz="1800" smtClean="0">
                <a:ea typeface="ＭＳ Ｐゴシック" pitchFamily="34" charset="-128"/>
              </a:rPr>
              <a:t>SQL is the most widely used commercial language</a:t>
            </a:r>
          </a:p>
          <a:p>
            <a:pPr lvl="1">
              <a:buFont typeface="Monotype Sorts" charset="2"/>
              <a:buNone/>
            </a:pPr>
            <a:endParaRPr lang="en-US" sz="18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80963"/>
            <a:ext cx="8077200" cy="6096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SQL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125538"/>
            <a:ext cx="7302500" cy="5194300"/>
          </a:xfrm>
        </p:spPr>
        <p:txBody>
          <a:bodyPr/>
          <a:lstStyle/>
          <a:p>
            <a:r>
              <a:rPr lang="en-US" sz="1800" smtClean="0">
                <a:ea typeface="ＭＳ Ｐゴシック" pitchFamily="34" charset="-128"/>
              </a:rPr>
              <a:t>The most widely used commercial language</a:t>
            </a:r>
          </a:p>
          <a:p>
            <a:r>
              <a:rPr lang="en-US" sz="1800" smtClean="0">
                <a:ea typeface="ＭＳ Ｐゴシック" pitchFamily="34" charset="-128"/>
              </a:rPr>
              <a:t>SQL is NOT a Turing machine equivalent language</a:t>
            </a:r>
          </a:p>
          <a:p>
            <a:r>
              <a:rPr lang="en-US" sz="1800" smtClean="0">
                <a:ea typeface="ＭＳ Ｐゴシック" pitchFamily="34" charset="-128"/>
              </a:rPr>
              <a:t>SQL is NOT a Turing machine equivalent language</a:t>
            </a:r>
          </a:p>
          <a:p>
            <a:r>
              <a:rPr lang="en-US" sz="1800" smtClean="0">
                <a:ea typeface="ＭＳ Ｐゴシック" pitchFamily="34" charset="-128"/>
              </a:rPr>
              <a:t>To be able to compute complex functions SQL is usually embedded in some higher-level language</a:t>
            </a:r>
          </a:p>
          <a:p>
            <a:r>
              <a:rPr lang="en-US" sz="1800" smtClean="0">
                <a:ea typeface="ＭＳ Ｐゴシック" pitchFamily="34" charset="-128"/>
              </a:rPr>
              <a:t>Application programs generally access databases through one of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Language extensions to allow embedded SQL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Application program interface (e.g., ODBC/JDBC)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sz="1800" b="1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Database Design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0000" y="1257300"/>
            <a:ext cx="6654800" cy="4225925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1800" i="1" smtClean="0">
              <a:ea typeface="ＭＳ Ｐゴシック" pitchFamily="34" charset="-128"/>
            </a:endParaRPr>
          </a:p>
          <a:p>
            <a:r>
              <a:rPr lang="en-US" sz="1800" smtClean="0">
                <a:ea typeface="ＭＳ Ｐゴシック" pitchFamily="34" charset="-128"/>
              </a:rPr>
              <a:t>Logical Design –  Deciding on the database schema. Database design requires that we find a “good” collection of relation schemas.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Business decision – What attributes should we record in the database?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sz="1800" smtClean="0">
                <a:ea typeface="ＭＳ Ｐゴシック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sz="1800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sz="1800" smtClean="0">
                <a:ea typeface="ＭＳ Ｐゴシック" pitchFamily="34" charset="-128"/>
                <a:sym typeface="Symbol" pitchFamily="18" charset="2"/>
              </a:rPr>
              <a:t>     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927100" y="1074738"/>
            <a:ext cx="73279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Monotype Sorts" charset="2"/>
              <a:buNone/>
            </a:pPr>
            <a:r>
              <a:rPr lang="en-US" sz="1800"/>
              <a:t>The process of designing the general structure of the database:</a:t>
            </a:r>
          </a:p>
          <a:p>
            <a:pPr>
              <a:buFont typeface="Monotype Sorts" charset="2"/>
              <a:buNone/>
            </a:pPr>
            <a:endParaRPr lang="en-US"/>
          </a:p>
          <a:p>
            <a:pPr>
              <a:buFont typeface="Monotype Sorts" charset="2"/>
              <a:buNone/>
            </a:pPr>
            <a:r>
              <a:rPr lang="en-US">
                <a:sym typeface="Symbol" pitchFamily="18" charset="2"/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Database Management System (DBMS)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88262" cy="5291137"/>
          </a:xfrm>
        </p:spPr>
        <p:txBody>
          <a:bodyPr/>
          <a:lstStyle/>
          <a:p>
            <a:r>
              <a:rPr lang="en-US" sz="1800" dirty="0" smtClean="0">
                <a:ea typeface="ＭＳ Ｐゴシック" pitchFamily="34" charset="-128"/>
              </a:rPr>
              <a:t>Database Applications:</a:t>
            </a: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Banking: transactions</a:t>
            </a: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Airlines: reservations, schedules</a:t>
            </a:r>
            <a:endParaRPr lang="en-US" sz="1800" b="1" dirty="0" smtClean="0">
              <a:ea typeface="ＭＳ Ｐゴシック" pitchFamily="34" charset="-128"/>
            </a:endParaRP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Universities:  registration, grades</a:t>
            </a: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Manufacturing: production, inventory, orders, supply chain</a:t>
            </a: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Human resources:  employee records, salaries, tax deductions</a:t>
            </a:r>
          </a:p>
          <a:p>
            <a:r>
              <a:rPr lang="en-US" sz="1800" dirty="0" smtClean="0">
                <a:ea typeface="ＭＳ Ｐゴシック" pitchFamily="34" charset="-128"/>
              </a:rPr>
              <a:t>Databases can be very large.</a:t>
            </a:r>
          </a:p>
          <a:p>
            <a:r>
              <a:rPr lang="en-US" sz="1800" dirty="0" smtClean="0">
                <a:ea typeface="ＭＳ Ｐゴシック" pitchFamily="34" charset="-128"/>
              </a:rPr>
              <a:t>Databases touch all aspects of our lives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Database Design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865187"/>
          </a:xfrm>
        </p:spPr>
        <p:txBody>
          <a:bodyPr/>
          <a:lstStyle/>
          <a:p>
            <a:r>
              <a:rPr lang="en-US" sz="1800" smtClean="0">
                <a:ea typeface="ＭＳ Ｐゴシック" pitchFamily="34" charset="-128"/>
              </a:rPr>
              <a:t>Is there any problem with this relation?</a:t>
            </a:r>
          </a:p>
        </p:txBody>
      </p:sp>
      <p:pic>
        <p:nvPicPr>
          <p:cNvPr id="19460" name="Picture 5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3963" y="1719263"/>
            <a:ext cx="7023100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Design Approaches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151687" cy="4903787"/>
          </a:xfrm>
        </p:spPr>
        <p:txBody>
          <a:bodyPr/>
          <a:lstStyle/>
          <a:p>
            <a:r>
              <a:rPr lang="en-US" sz="1800" smtClean="0">
                <a:ea typeface="ＭＳ Ｐゴシック" pitchFamily="34" charset="-128"/>
              </a:rPr>
              <a:t>Need to come up with a methodology to ensure that each of the relations in the database is “good”</a:t>
            </a:r>
          </a:p>
          <a:p>
            <a:r>
              <a:rPr lang="en-US" sz="1800" smtClean="0">
                <a:ea typeface="ＭＳ Ｐゴシック" pitchFamily="34" charset="-128"/>
              </a:rPr>
              <a:t>Two ways of doing so: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Entity Relationship Model (Chapter 7)</a:t>
            </a:r>
          </a:p>
          <a:p>
            <a:pPr lvl="2"/>
            <a:r>
              <a:rPr lang="en-US" sz="1800" smtClean="0">
                <a:ea typeface="ＭＳ Ｐゴシック" pitchFamily="34" charset="-128"/>
              </a:rPr>
              <a:t>Models an enterprise as a collection of </a:t>
            </a:r>
            <a:r>
              <a:rPr lang="en-US" sz="1800" i="1" smtClean="0">
                <a:ea typeface="ＭＳ Ｐゴシック" pitchFamily="34" charset="-128"/>
              </a:rPr>
              <a:t>entities </a:t>
            </a:r>
            <a:r>
              <a:rPr lang="en-US" sz="1800" smtClean="0">
                <a:ea typeface="ＭＳ Ｐゴシック" pitchFamily="34" charset="-128"/>
              </a:rPr>
              <a:t>and </a:t>
            </a:r>
            <a:r>
              <a:rPr lang="en-US" sz="1800" i="1" smtClean="0">
                <a:ea typeface="ＭＳ Ｐゴシック" pitchFamily="34" charset="-128"/>
              </a:rPr>
              <a:t>relationships</a:t>
            </a:r>
          </a:p>
          <a:p>
            <a:pPr lvl="2"/>
            <a:r>
              <a:rPr lang="en-US" sz="1800" smtClean="0">
                <a:ea typeface="ＭＳ Ｐゴシック" pitchFamily="34" charset="-128"/>
              </a:rPr>
              <a:t>Represented diagrammatically by an </a:t>
            </a:r>
            <a:r>
              <a:rPr lang="en-US" sz="1800" i="1" smtClean="0">
                <a:ea typeface="ＭＳ Ｐゴシック" pitchFamily="34" charset="-128"/>
              </a:rPr>
              <a:t>entity-relationship diagram: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Normalization Theory (Chapter 8)</a:t>
            </a:r>
          </a:p>
          <a:p>
            <a:pPr lvl="2"/>
            <a:r>
              <a:rPr lang="en-US" sz="1800" smtClean="0">
                <a:ea typeface="ＭＳ Ｐゴシック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sz="18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Object-Relational Data Models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7250" y="1108075"/>
            <a:ext cx="7661275" cy="4903788"/>
          </a:xfrm>
        </p:spPr>
        <p:txBody>
          <a:bodyPr/>
          <a:lstStyle/>
          <a:p>
            <a:r>
              <a:rPr lang="en-US" sz="1800" smtClean="0">
                <a:ea typeface="ＭＳ Ｐゴシック" pitchFamily="34" charset="-128"/>
              </a:rPr>
              <a:t>Relational model: flat, “atomic” values</a:t>
            </a:r>
          </a:p>
          <a:p>
            <a:r>
              <a:rPr lang="en-US" sz="1800" smtClean="0">
                <a:ea typeface="ＭＳ Ｐゴシック" pitchFamily="34" charset="-128"/>
              </a:rPr>
              <a:t>Object Relational Data Models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Extend the relational data model by including object orientation and constructs to deal with added data types.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Allow attributes of tuples to have complex types, including non-atomic values such as nested relations.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Preserve relational foundations, in particular the declarative access to data, while extending modeling power.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Provide upward compatibility with existing relational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XML:  Extensible Markup Language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316787" cy="5167312"/>
          </a:xfrm>
        </p:spPr>
        <p:txBody>
          <a:bodyPr/>
          <a:lstStyle/>
          <a:p>
            <a:r>
              <a:rPr lang="en-US" sz="1800" smtClean="0">
                <a:ea typeface="ＭＳ Ｐゴシック" pitchFamily="34" charset="-128"/>
              </a:rPr>
              <a:t>Defined by the WWW Consortium (W3C)</a:t>
            </a:r>
          </a:p>
          <a:p>
            <a:r>
              <a:rPr lang="en-US" sz="1800" smtClean="0">
                <a:ea typeface="ＭＳ Ｐゴシック" pitchFamily="34" charset="-128"/>
              </a:rPr>
              <a:t>Originally intended as a document markup language not a database language</a:t>
            </a:r>
          </a:p>
          <a:p>
            <a:r>
              <a:rPr lang="en-US" sz="1800" smtClean="0">
                <a:ea typeface="ＭＳ Ｐゴシック" pitchFamily="34" charset="-128"/>
              </a:rPr>
              <a:t>The ability to specify new tags, and to create nested tag structures made XML a great way to exchange </a:t>
            </a:r>
            <a:r>
              <a:rPr lang="en-US" sz="1800" b="1" smtClean="0">
                <a:ea typeface="ＭＳ Ｐゴシック" pitchFamily="34" charset="-128"/>
              </a:rPr>
              <a:t>data</a:t>
            </a:r>
            <a:r>
              <a:rPr lang="en-US" sz="1800" smtClean="0">
                <a:ea typeface="ＭＳ Ｐゴシック" pitchFamily="34" charset="-128"/>
              </a:rPr>
              <a:t>, not just documents</a:t>
            </a:r>
          </a:p>
          <a:p>
            <a:r>
              <a:rPr lang="en-US" sz="1800" smtClean="0">
                <a:ea typeface="ＭＳ Ｐゴシック" pitchFamily="34" charset="-128"/>
              </a:rPr>
              <a:t>XML has become the basis for all new generation data interchange formats.</a:t>
            </a:r>
          </a:p>
          <a:p>
            <a:r>
              <a:rPr lang="en-US" sz="1800" smtClean="0">
                <a:ea typeface="ＭＳ Ｐゴシック" pitchFamily="34" charset="-128"/>
              </a:rPr>
              <a:t>A wide variety of tools is available for parsing, browsing and querying XML documents/data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Database Engine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316787" cy="5167312"/>
          </a:xfrm>
        </p:spPr>
        <p:txBody>
          <a:bodyPr/>
          <a:lstStyle/>
          <a:p>
            <a:r>
              <a:rPr lang="en-US" sz="1800" smtClean="0">
                <a:ea typeface="ＭＳ Ｐゴシック" pitchFamily="34" charset="-128"/>
              </a:rPr>
              <a:t>Storage manager</a:t>
            </a:r>
          </a:p>
          <a:p>
            <a:r>
              <a:rPr lang="en-US" sz="1800" smtClean="0">
                <a:ea typeface="ＭＳ Ｐゴシック" pitchFamily="34" charset="-128"/>
              </a:rPr>
              <a:t>Query processing</a:t>
            </a:r>
          </a:p>
          <a:p>
            <a:r>
              <a:rPr lang="en-US" sz="1800" smtClean="0">
                <a:ea typeface="ＭＳ Ｐゴシック" pitchFamily="34" charset="-128"/>
              </a:rPr>
              <a:t>Transaction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Storage Management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1800" b="1" smtClean="0">
                <a:solidFill>
                  <a:srgbClr val="000099"/>
                </a:solidFill>
                <a:ea typeface="ＭＳ Ｐゴシック" pitchFamily="34" charset="-128"/>
              </a:rPr>
              <a:t>Storage manager</a:t>
            </a:r>
            <a:r>
              <a:rPr lang="en-US" sz="1800" smtClean="0">
                <a:ea typeface="ＭＳ Ｐゴシック" pitchFamily="34" charset="-128"/>
              </a:rPr>
              <a:t> is a program module that provides the interface between the low-level data stored in the database and the application programs and queries submitted to the system.</a:t>
            </a:r>
          </a:p>
          <a:p>
            <a:r>
              <a:rPr lang="en-US" sz="1800" smtClean="0">
                <a:ea typeface="ＭＳ Ｐゴシック" pitchFamily="34" charset="-128"/>
              </a:rPr>
              <a:t>The storage manager is responsible to the following tasks: 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Interaction with the OS file manager 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Efficient storing, retrieving and updating of data</a:t>
            </a:r>
          </a:p>
          <a:p>
            <a:r>
              <a:rPr lang="en-US" sz="1800" smtClean="0">
                <a:ea typeface="ＭＳ Ｐゴシック" pitchFamily="34" charset="-128"/>
              </a:rPr>
              <a:t>Issues: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Storage access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File organization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Indexing and hashing</a:t>
            </a:r>
          </a:p>
          <a:p>
            <a:pPr lvl="1">
              <a:buFont typeface="Monotype Sorts" charset="2"/>
              <a:buNone/>
            </a:pPr>
            <a:endParaRPr lang="en-US" sz="18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17475"/>
            <a:ext cx="6931025" cy="6096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Query Processing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84263"/>
            <a:ext cx="6545262" cy="1379537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1800" smtClean="0">
                <a:ea typeface="ＭＳ Ｐゴシック" pitchFamily="34" charset="-128"/>
              </a:rPr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sz="1800" smtClean="0">
                <a:ea typeface="ＭＳ Ｐゴシック" pitchFamily="34" charset="-128"/>
              </a:rPr>
              <a:t>2.	Optimization</a:t>
            </a:r>
          </a:p>
          <a:p>
            <a:pPr>
              <a:buFont typeface="Monotype Sorts" charset="2"/>
              <a:buNone/>
            </a:pPr>
            <a:r>
              <a:rPr lang="en-US" sz="1800" smtClean="0">
                <a:ea typeface="ＭＳ Ｐゴシック" pitchFamily="34" charset="-128"/>
              </a:rPr>
              <a:t>3.	Evaluation</a:t>
            </a:r>
          </a:p>
        </p:txBody>
      </p:sp>
      <p:pic>
        <p:nvPicPr>
          <p:cNvPr id="2560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1325" y="2417763"/>
            <a:ext cx="611505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2400" y="139700"/>
            <a:ext cx="6611938" cy="582613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Query Processing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285037" cy="5238750"/>
          </a:xfrm>
        </p:spPr>
        <p:txBody>
          <a:bodyPr/>
          <a:lstStyle/>
          <a:p>
            <a:r>
              <a:rPr lang="en-US" sz="1800" smtClean="0">
                <a:ea typeface="ＭＳ Ｐゴシック" pitchFamily="34" charset="-128"/>
              </a:rPr>
              <a:t>Alternative ways of evaluating a given query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Equivalent expressions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Different algorithms for each operation</a:t>
            </a:r>
          </a:p>
          <a:p>
            <a:r>
              <a:rPr lang="en-US" sz="1800" smtClean="0">
                <a:ea typeface="ＭＳ Ｐゴシック" pitchFamily="34" charset="-128"/>
              </a:rPr>
              <a:t>Cost difference between a good and a bad way of evaluating a query can be enormous</a:t>
            </a:r>
          </a:p>
          <a:p>
            <a:r>
              <a:rPr lang="en-US" sz="1800" smtClean="0">
                <a:ea typeface="ＭＳ Ｐゴシック" pitchFamily="34" charset="-128"/>
              </a:rPr>
              <a:t>Need to estimate the cost of operations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Depends critically on statistical information about relations which the database must maintain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Need to estimate statistics for intermediate results to compute cost of complex expressions</a:t>
            </a:r>
          </a:p>
          <a:p>
            <a:pPr lvl="1"/>
            <a:endParaRPr lang="en-US" sz="18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Transaction Management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062787" cy="4903787"/>
          </a:xfrm>
        </p:spPr>
        <p:txBody>
          <a:bodyPr/>
          <a:lstStyle/>
          <a:p>
            <a:r>
              <a:rPr lang="en-US" sz="1800" smtClean="0">
                <a:ea typeface="ＭＳ Ｐゴシック" pitchFamily="34" charset="-128"/>
              </a:rPr>
              <a:t>What if the system fails?</a:t>
            </a:r>
          </a:p>
          <a:p>
            <a:r>
              <a:rPr lang="en-US" sz="1800" smtClean="0">
                <a:ea typeface="ＭＳ Ｐゴシック" pitchFamily="34" charset="-128"/>
              </a:rPr>
              <a:t>What if more than one user is concurrently updating the same data?</a:t>
            </a:r>
          </a:p>
          <a:p>
            <a:r>
              <a:rPr lang="en-US" sz="1800" smtClean="0">
                <a:ea typeface="ＭＳ Ｐゴシック" pitchFamily="34" charset="-128"/>
              </a:rPr>
              <a:t>A </a:t>
            </a:r>
            <a:r>
              <a:rPr lang="en-US" sz="1800" b="1" smtClean="0">
                <a:solidFill>
                  <a:srgbClr val="000099"/>
                </a:solidFill>
                <a:ea typeface="ＭＳ Ｐゴシック" pitchFamily="34" charset="-128"/>
              </a:rPr>
              <a:t>transaction</a:t>
            </a:r>
            <a:r>
              <a:rPr lang="en-US" sz="1800" smtClean="0">
                <a:ea typeface="ＭＳ Ｐゴシック" pitchFamily="34" charset="-128"/>
              </a:rPr>
              <a:t> is a collection of operations that performs a single logical function in a database application</a:t>
            </a:r>
          </a:p>
          <a:p>
            <a:r>
              <a:rPr lang="en-US" sz="1800" b="1" smtClean="0">
                <a:solidFill>
                  <a:srgbClr val="000099"/>
                </a:solidFill>
                <a:ea typeface="ＭＳ Ｐゴシック" pitchFamily="34" charset="-128"/>
              </a:rPr>
              <a:t>Transaction-management component</a:t>
            </a:r>
            <a:r>
              <a:rPr lang="en-US" sz="1800" smtClean="0">
                <a:ea typeface="ＭＳ Ｐゴシック" pitchFamily="34" charset="-128"/>
              </a:rPr>
              <a:t> ensures that the database remains in a consistent (correct) state despite system failures (e.g., power failures and operating system crashes) and transaction failures.</a:t>
            </a:r>
          </a:p>
          <a:p>
            <a:r>
              <a:rPr lang="en-US" sz="1800" b="1" smtClean="0">
                <a:solidFill>
                  <a:srgbClr val="000099"/>
                </a:solidFill>
                <a:ea typeface="ＭＳ Ｐゴシック" pitchFamily="34" charset="-128"/>
              </a:rPr>
              <a:t>Concurrency-control manager</a:t>
            </a:r>
            <a:r>
              <a:rPr lang="en-US" sz="1800" smtClean="0">
                <a:ea typeface="ＭＳ Ｐゴシック" pitchFamily="34" charset="-128"/>
              </a:rPr>
              <a:t> controls the interaction among the concurrent transactions, to ensure the consistency of the database.</a:t>
            </a:r>
            <a:r>
              <a:rPr lang="en-US" sz="1800" b="1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234950"/>
            <a:ext cx="8077200" cy="6096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Database Users and Administrators</a:t>
            </a:r>
          </a:p>
        </p:txBody>
      </p:sp>
      <p:sp>
        <p:nvSpPr>
          <p:cNvPr id="28675" name="Text Box 7"/>
          <p:cNvSpPr txBox="1">
            <a:spLocks noChangeArrowheads="1"/>
          </p:cNvSpPr>
          <p:nvPr/>
        </p:nvSpPr>
        <p:spPr bwMode="auto">
          <a:xfrm>
            <a:off x="3729038" y="4510088"/>
            <a:ext cx="171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Database</a:t>
            </a:r>
          </a:p>
        </p:txBody>
      </p:sp>
      <p:pic>
        <p:nvPicPr>
          <p:cNvPr id="28676" name="Picture 9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6888" y="1693863"/>
            <a:ext cx="5916612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Database Management System (DBMS)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88262" cy="5291137"/>
          </a:xfrm>
        </p:spPr>
        <p:txBody>
          <a:bodyPr/>
          <a:lstStyle/>
          <a:p>
            <a:r>
              <a:rPr lang="en-US" sz="1800" b="1" dirty="0" smtClean="0">
                <a:ea typeface="ＭＳ Ｐゴシック" pitchFamily="34" charset="-128"/>
              </a:rPr>
              <a:t>PURPOSE OF DBMS</a:t>
            </a:r>
          </a:p>
          <a:p>
            <a:pPr>
              <a:buFont typeface="Monotype Sorts" charset="2"/>
              <a:buNone/>
            </a:pPr>
            <a:endParaRPr lang="en-US" sz="1800" b="1" dirty="0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sz="1800" dirty="0" smtClean="0">
                <a:ea typeface="ＭＳ Ｐゴシック" pitchFamily="34" charset="-128"/>
              </a:rPr>
              <a:t>. Previously data is stored in files.</a:t>
            </a:r>
          </a:p>
          <a:p>
            <a:pPr>
              <a:buFont typeface="Monotype Sorts" charset="2"/>
              <a:buNone/>
            </a:pPr>
            <a:r>
              <a:rPr lang="en-US" sz="1800" dirty="0" smtClean="0">
                <a:ea typeface="ＭＳ Ｐゴシック" pitchFamily="34" charset="-128"/>
              </a:rPr>
              <a:t>Draw back of using file systems to store</a:t>
            </a:r>
          </a:p>
          <a:p>
            <a:pPr>
              <a:buFont typeface="Monotype Sorts" charset="2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Data redundancy and consistency</a:t>
            </a:r>
          </a:p>
          <a:p>
            <a:pPr>
              <a:buFont typeface="Monotype Sorts" charset="2"/>
              <a:buNone/>
            </a:pPr>
            <a:r>
              <a:rPr lang="en-US" sz="1800" dirty="0" smtClean="0">
                <a:ea typeface="ＭＳ Ｐゴシック" pitchFamily="34" charset="-128"/>
              </a:rPr>
              <a:t>      duplication of information in different files</a:t>
            </a:r>
          </a:p>
          <a:p>
            <a:pPr>
              <a:buFont typeface="Monotype Sorts" charset="2"/>
              <a:buAutoNum type="arabicPeriod" startAt="2"/>
            </a:pPr>
            <a:r>
              <a:rPr lang="en-US" sz="1800" dirty="0" smtClean="0">
                <a:ea typeface="ＭＳ Ｐゴシック" pitchFamily="34" charset="-128"/>
              </a:rPr>
              <a:t>Difficulty in accessing data</a:t>
            </a:r>
          </a:p>
          <a:p>
            <a:pPr>
              <a:buFont typeface="Monotype Sorts" charset="2"/>
              <a:buNone/>
            </a:pPr>
            <a:r>
              <a:rPr lang="en-US" sz="1800" dirty="0" smtClean="0">
                <a:ea typeface="ＭＳ Ｐゴシック" pitchFamily="34" charset="-128"/>
              </a:rPr>
              <a:t>      need to write a new  program to carry out each new task.</a:t>
            </a:r>
          </a:p>
          <a:p>
            <a:pPr>
              <a:buFont typeface="Monotype Sorts" charset="2"/>
              <a:buAutoNum type="arabicPeriod" startAt="3"/>
            </a:pPr>
            <a:r>
              <a:rPr lang="en-US" sz="1800" dirty="0" smtClean="0">
                <a:ea typeface="ＭＳ Ｐゴシック" pitchFamily="34" charset="-128"/>
              </a:rPr>
              <a:t>Data isolation</a:t>
            </a:r>
          </a:p>
          <a:p>
            <a:pPr>
              <a:buFont typeface="Monotype Sorts" charset="2"/>
              <a:buNone/>
            </a:pPr>
            <a:r>
              <a:rPr lang="en-US" sz="1800" dirty="0" smtClean="0">
                <a:ea typeface="ＭＳ Ｐゴシック" pitchFamily="34" charset="-128"/>
              </a:rPr>
              <a:t>      multiple files and formats</a:t>
            </a:r>
          </a:p>
          <a:p>
            <a:pPr>
              <a:buFont typeface="Monotype Sorts" charset="2"/>
              <a:buNone/>
            </a:pPr>
            <a:r>
              <a:rPr lang="en-US" sz="1800" dirty="0" smtClean="0">
                <a:ea typeface="ＭＳ Ｐゴシック" pitchFamily="34" charset="-128"/>
              </a:rPr>
              <a:t>4. Data security</a:t>
            </a:r>
          </a:p>
          <a:p>
            <a:pPr>
              <a:buFont typeface="Monotype Sorts" charset="2"/>
              <a:buNone/>
            </a:pPr>
            <a:r>
              <a:rPr lang="en-US" sz="1800" dirty="0" smtClean="0">
                <a:ea typeface="ＭＳ Ｐゴシック" pitchFamily="34" charset="-128"/>
              </a:rPr>
              <a:t>5. Transaction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Database System Internals</a:t>
            </a:r>
          </a:p>
        </p:txBody>
      </p:sp>
      <p:sp>
        <p:nvSpPr>
          <p:cNvPr id="29699" name="Rectangle 10"/>
          <p:cNvSpPr>
            <a:spLocks noChangeArrowheads="1"/>
          </p:cNvSpPr>
          <p:nvPr/>
        </p:nvSpPr>
        <p:spPr bwMode="auto">
          <a:xfrm>
            <a:off x="6388100" y="2544763"/>
            <a:ext cx="1231900" cy="2111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11"/>
          <p:cNvSpPr>
            <a:spLocks noChangeArrowheads="1"/>
          </p:cNvSpPr>
          <p:nvPr/>
        </p:nvSpPr>
        <p:spPr bwMode="auto">
          <a:xfrm>
            <a:off x="6527800" y="4144963"/>
            <a:ext cx="1231900" cy="2111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6477000" y="5084763"/>
            <a:ext cx="1231900" cy="2111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2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4025" y="900113"/>
            <a:ext cx="3802063" cy="546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175" y="66675"/>
            <a:ext cx="8077200" cy="6096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Database Architecture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152525"/>
            <a:ext cx="7607300" cy="29908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1800" smtClean="0">
                <a:ea typeface="ＭＳ Ｐゴシック" pitchFamily="34" charset="-128"/>
              </a:rPr>
              <a:t>The architecture of a database systems is greatly influenced by</a:t>
            </a:r>
          </a:p>
          <a:p>
            <a:pPr>
              <a:buFont typeface="Monotype Sorts" charset="2"/>
              <a:buNone/>
            </a:pPr>
            <a:r>
              <a:rPr lang="en-US" sz="1800" smtClean="0">
                <a:ea typeface="ＭＳ Ｐゴシック" pitchFamily="34" charset="-128"/>
              </a:rPr>
              <a:t> the underlying computer system on which the database is running:</a:t>
            </a:r>
          </a:p>
          <a:p>
            <a:r>
              <a:rPr lang="en-US" sz="1800" smtClean="0">
                <a:ea typeface="ＭＳ Ｐゴシック" pitchFamily="34" charset="-128"/>
              </a:rPr>
              <a:t>Centralized</a:t>
            </a:r>
          </a:p>
          <a:p>
            <a:r>
              <a:rPr lang="en-US" sz="1800" smtClean="0">
                <a:ea typeface="ＭＳ Ｐゴシック" pitchFamily="34" charset="-128"/>
              </a:rPr>
              <a:t>Client-server</a:t>
            </a:r>
          </a:p>
          <a:p>
            <a:r>
              <a:rPr lang="en-US" sz="1800" smtClean="0">
                <a:ea typeface="ＭＳ Ｐゴシック" pitchFamily="34" charset="-128"/>
              </a:rPr>
              <a:t>Parallel (multi-processor)</a:t>
            </a:r>
          </a:p>
          <a:p>
            <a:r>
              <a:rPr lang="en-US" sz="1800" smtClean="0">
                <a:ea typeface="ＭＳ Ｐゴシック" pitchFamily="34" charset="-128"/>
              </a:rPr>
              <a:t>Distributed</a:t>
            </a:r>
            <a:r>
              <a:rPr lang="en-US" sz="1800" smtClean="0">
                <a:ea typeface="ＭＳ Ｐゴシック" pitchFamily="34" charset="-128"/>
                <a:sym typeface="Symbol" pitchFamily="18" charset="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History of Database Systems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1800" smtClean="0">
                <a:ea typeface="ＭＳ Ｐゴシック" pitchFamily="34" charset="-128"/>
              </a:rPr>
              <a:t>1950s and early 1960s: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Data processing using magnetic tapes for storage</a:t>
            </a:r>
          </a:p>
          <a:p>
            <a:pPr lvl="2"/>
            <a:r>
              <a:rPr lang="en-US" sz="1800" smtClean="0">
                <a:ea typeface="ＭＳ Ｐゴシック" pitchFamily="34" charset="-128"/>
              </a:rPr>
              <a:t>Tapes provided only sequential access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Punched cards for input</a:t>
            </a:r>
          </a:p>
          <a:p>
            <a:r>
              <a:rPr lang="en-US" sz="1800" smtClean="0">
                <a:ea typeface="ＭＳ Ｐゴシック" pitchFamily="34" charset="-128"/>
              </a:rPr>
              <a:t>Late 1960s and 1970s: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Hard disks allowed direct access to data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Network and hierarchical data models in widespread use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Ted Codd defines the relational data model</a:t>
            </a:r>
          </a:p>
          <a:p>
            <a:pPr lvl="2"/>
            <a:r>
              <a:rPr lang="en-US" sz="1800" smtClean="0">
                <a:ea typeface="ＭＳ Ｐゴシック" pitchFamily="34" charset="-128"/>
              </a:rPr>
              <a:t>Would win the ACM Turing Award for this work</a:t>
            </a:r>
          </a:p>
          <a:p>
            <a:pPr lvl="2"/>
            <a:r>
              <a:rPr lang="en-US" sz="1800" smtClean="0">
                <a:ea typeface="ＭＳ Ｐゴシック" pitchFamily="34" charset="-128"/>
              </a:rPr>
              <a:t>IBM Research begins System R prototype</a:t>
            </a:r>
          </a:p>
          <a:p>
            <a:pPr lvl="2"/>
            <a:r>
              <a:rPr lang="en-US" sz="1800" smtClean="0">
                <a:ea typeface="ＭＳ Ｐゴシック" pitchFamily="34" charset="-128"/>
              </a:rPr>
              <a:t>UC Berkeley begins Ingres prototype</a:t>
            </a:r>
          </a:p>
          <a:p>
            <a:pPr lvl="1"/>
            <a:r>
              <a:rPr lang="en-US" sz="1800" smtClean="0">
                <a:ea typeface="ＭＳ Ｐゴシック" pitchFamily="34" charset="-128"/>
              </a:rPr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sz="18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History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224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1980s: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Parallel and distributed database systems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1990s: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Emergence of Web commerce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Early 2000s: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XML and XQuery standards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Automated database administration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Later 2000s: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Giant data storage systems</a:t>
            </a:r>
          </a:p>
          <a:p>
            <a:pPr lvl="2"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Google BigTable, Yahoo PNuts, Amazon,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End of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Database Management System (DBMS)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88262" cy="5291137"/>
          </a:xfrm>
        </p:spPr>
        <p:txBody>
          <a:bodyPr/>
          <a:lstStyle/>
          <a:p>
            <a:r>
              <a:rPr lang="en-US" sz="1800" b="1" dirty="0" smtClean="0">
                <a:ea typeface="ＭＳ Ｐゴシック" pitchFamily="34" charset="-128"/>
              </a:rPr>
              <a:t>Database </a:t>
            </a:r>
            <a:r>
              <a:rPr lang="en-US" sz="1800" b="1" dirty="0" smtClean="0">
                <a:ea typeface="ＭＳ Ｐゴシック" pitchFamily="34" charset="-128"/>
              </a:rPr>
              <a:t>Users:</a:t>
            </a:r>
          </a:p>
          <a:p>
            <a:r>
              <a:rPr lang="en-US" sz="1800" b="1" dirty="0" smtClean="0">
                <a:ea typeface="ＭＳ Ｐゴシック" pitchFamily="34" charset="-128"/>
              </a:rPr>
              <a:t>1. Native user:</a:t>
            </a:r>
          </a:p>
          <a:p>
            <a:pPr>
              <a:buNone/>
            </a:pPr>
            <a:r>
              <a:rPr lang="en-US" sz="1800" dirty="0" smtClean="0">
                <a:ea typeface="ＭＳ Ｐゴシック" pitchFamily="34" charset="-128"/>
              </a:rPr>
              <a:t>      who need not be aware of the presence of data base system. These are end users of data base who are work through menu driven application.</a:t>
            </a:r>
          </a:p>
          <a:p>
            <a:r>
              <a:rPr lang="en-US" sz="1800" b="1" dirty="0" smtClean="0">
                <a:ea typeface="ＭＳ Ｐゴシック" pitchFamily="34" charset="-128"/>
              </a:rPr>
              <a:t>2. Application Programmer:</a:t>
            </a:r>
          </a:p>
          <a:p>
            <a:pPr>
              <a:buNone/>
            </a:pPr>
            <a:r>
              <a:rPr lang="en-US" sz="1800" dirty="0" smtClean="0">
                <a:ea typeface="ＭＳ Ｐゴシック" pitchFamily="34" charset="-128"/>
              </a:rPr>
              <a:t>        are responsible for developing application program or user interface application program will be written in high level language.    </a:t>
            </a:r>
          </a:p>
          <a:p>
            <a:r>
              <a:rPr lang="en-US" sz="1800" b="1" dirty="0" smtClean="0">
                <a:ea typeface="ＭＳ Ｐゴシック" pitchFamily="34" charset="-128"/>
              </a:rPr>
              <a:t>3. Sophisticated User</a:t>
            </a:r>
          </a:p>
          <a:p>
            <a:pPr>
              <a:buNone/>
            </a:pPr>
            <a:r>
              <a:rPr lang="en-US" sz="1800" b="1" dirty="0" smtClean="0">
                <a:ea typeface="ＭＳ Ｐゴシック" pitchFamily="34" charset="-128"/>
              </a:rPr>
              <a:t>       </a:t>
            </a:r>
            <a:r>
              <a:rPr lang="en-US" sz="1800" dirty="0" smtClean="0">
                <a:ea typeface="ＭＳ Ｐゴシック" pitchFamily="34" charset="-128"/>
              </a:rPr>
              <a:t>are interact with system without writing the programs. They request in query language. </a:t>
            </a:r>
          </a:p>
          <a:p>
            <a:r>
              <a:rPr lang="en-US" sz="1800" b="1" dirty="0" smtClean="0">
                <a:ea typeface="ＭＳ Ｐゴシック" pitchFamily="34" charset="-128"/>
              </a:rPr>
              <a:t>4. Specialized User:</a:t>
            </a:r>
          </a:p>
          <a:p>
            <a:pPr>
              <a:buNone/>
            </a:pPr>
            <a:r>
              <a:rPr lang="en-US" sz="1800" dirty="0" smtClean="0">
                <a:ea typeface="ＭＳ Ｐゴシック" pitchFamily="34" charset="-128"/>
              </a:rPr>
              <a:t>         who works specialized data base application that do not  fit into fractional data base processing frame work.</a:t>
            </a:r>
          </a:p>
          <a:p>
            <a:endParaRPr lang="en-US" sz="1800" b="1" dirty="0" smtClean="0">
              <a:ea typeface="ＭＳ Ｐゴシック" pitchFamily="34" charset="-128"/>
            </a:endParaRPr>
          </a:p>
          <a:p>
            <a:endParaRPr lang="en-US" sz="1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Database Management System (DBMS)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88262" cy="5291137"/>
          </a:xfrm>
        </p:spPr>
        <p:txBody>
          <a:bodyPr/>
          <a:lstStyle/>
          <a:p>
            <a:r>
              <a:rPr lang="en-US" sz="1800" b="1" dirty="0" smtClean="0">
                <a:ea typeface="ＭＳ Ｐゴシック" pitchFamily="34" charset="-128"/>
              </a:rPr>
              <a:t>5. Online User:</a:t>
            </a:r>
          </a:p>
          <a:p>
            <a:pPr>
              <a:buNone/>
            </a:pPr>
            <a:r>
              <a:rPr lang="en-US" sz="1800" b="1" dirty="0" smtClean="0">
                <a:ea typeface="ＭＳ Ｐゴシック" pitchFamily="34" charset="-128"/>
              </a:rPr>
              <a:t>     </a:t>
            </a:r>
            <a:r>
              <a:rPr lang="en-US" sz="1800" dirty="0" smtClean="0">
                <a:ea typeface="ＭＳ Ｐゴシック" pitchFamily="34" charset="-128"/>
              </a:rPr>
              <a:t>who may communicate with data base directly through online.</a:t>
            </a:r>
          </a:p>
          <a:p>
            <a:endParaRPr lang="en-US" sz="1800" b="1" dirty="0" smtClean="0">
              <a:ea typeface="ＭＳ Ｐゴシック" pitchFamily="34" charset="-128"/>
            </a:endParaRPr>
          </a:p>
          <a:p>
            <a:r>
              <a:rPr lang="en-US" sz="1800" b="1" dirty="0" smtClean="0">
                <a:ea typeface="ＭＳ Ｐゴシック" pitchFamily="34" charset="-128"/>
              </a:rPr>
              <a:t>Data Base Administrator(DBA):</a:t>
            </a:r>
          </a:p>
          <a:p>
            <a:pPr>
              <a:buNone/>
            </a:pPr>
            <a:r>
              <a:rPr lang="en-US" sz="1800" dirty="0" smtClean="0">
                <a:ea typeface="ＭＳ Ｐゴシック" pitchFamily="34" charset="-128"/>
              </a:rPr>
              <a:t>      It is a person or group of in charge for implementing data base system in organization. The DBA has all </a:t>
            </a:r>
            <a:r>
              <a:rPr lang="en-US" sz="1800" dirty="0" err="1" smtClean="0">
                <a:ea typeface="ＭＳ Ｐゴシック" pitchFamily="34" charset="-128"/>
              </a:rPr>
              <a:t>privilage</a:t>
            </a:r>
            <a:r>
              <a:rPr lang="en-US" sz="1800" dirty="0" smtClean="0">
                <a:ea typeface="ＭＳ Ｐゴシック" pitchFamily="34" charset="-128"/>
              </a:rPr>
              <a:t> allowed by the DBMS and can assign or removes the </a:t>
            </a:r>
            <a:r>
              <a:rPr lang="en-US" sz="1800" dirty="0" err="1" smtClean="0">
                <a:ea typeface="ＭＳ Ｐゴシック" pitchFamily="34" charset="-128"/>
              </a:rPr>
              <a:t>privilages</a:t>
            </a:r>
            <a:r>
              <a:rPr lang="en-US" sz="1800" dirty="0" smtClean="0">
                <a:ea typeface="ＭＳ Ｐゴシック" pitchFamily="34" charset="-128"/>
              </a:rPr>
              <a:t> from the users.</a:t>
            </a:r>
          </a:p>
          <a:p>
            <a:pPr>
              <a:buNone/>
            </a:pPr>
            <a:endParaRPr lang="en-US" sz="1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Database Management System (DBMS)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88262" cy="5291137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ea typeface="ＭＳ Ｐゴシック" pitchFamily="34" charset="-128"/>
              </a:rPr>
              <a:t>Data Independence: </a:t>
            </a:r>
          </a:p>
          <a:p>
            <a:pPr>
              <a:buNone/>
            </a:pPr>
            <a:r>
              <a:rPr lang="en-US" sz="1800" b="1" dirty="0" smtClean="0">
                <a:ea typeface="ＭＳ Ｐゴシック" pitchFamily="34" charset="-128"/>
              </a:rPr>
              <a:t>         Capacity of changing the schema at one level without effecting the other level.</a:t>
            </a:r>
          </a:p>
          <a:p>
            <a:pPr>
              <a:buNone/>
            </a:pPr>
            <a:r>
              <a:rPr lang="en-US" sz="1800" b="1" dirty="0" smtClean="0">
                <a:ea typeface="ＭＳ Ｐゴシック" pitchFamily="34" charset="-128"/>
              </a:rPr>
              <a:t>. Data base system are designed in multilayer.</a:t>
            </a:r>
          </a:p>
          <a:p>
            <a:pPr>
              <a:buNone/>
            </a:pPr>
            <a:endParaRPr lang="en-US" sz="1800" b="1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sz="1800" b="1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sz="1800" b="1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sz="1800" b="1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sz="1800" b="1" dirty="0" smtClean="0">
              <a:ea typeface="ＭＳ Ｐゴシック" pitchFamily="34" charset="-128"/>
            </a:endParaRPr>
          </a:p>
          <a:p>
            <a:pPr>
              <a:buNone/>
            </a:pPr>
            <a:r>
              <a:rPr lang="en-US" sz="1800" b="1" dirty="0" smtClean="0">
                <a:ea typeface="ＭＳ Ｐゴシック" pitchFamily="34" charset="-128"/>
              </a:rPr>
              <a:t>The over all design(description) of data base is called as schema.</a:t>
            </a:r>
          </a:p>
          <a:p>
            <a:pPr>
              <a:buNone/>
            </a:pPr>
            <a:endParaRPr lang="en-US" sz="1800" b="1" dirty="0" smtClean="0">
              <a:ea typeface="ＭＳ Ｐゴシック" pitchFamily="34" charset="-128"/>
            </a:endParaRPr>
          </a:p>
          <a:p>
            <a:pPr>
              <a:buNone/>
            </a:pPr>
            <a:r>
              <a:rPr lang="en-US" sz="1800" b="1" dirty="0" smtClean="0">
                <a:ea typeface="ＭＳ Ｐゴシック" pitchFamily="34" charset="-128"/>
              </a:rPr>
              <a:t>Data independence two types.</a:t>
            </a:r>
          </a:p>
          <a:p>
            <a:pPr>
              <a:buAutoNum type="arabicPeriod"/>
            </a:pPr>
            <a:r>
              <a:rPr lang="en-US" sz="1800" b="1" dirty="0" smtClean="0">
                <a:ea typeface="ＭＳ Ｐゴシック" pitchFamily="34" charset="-128"/>
              </a:rPr>
              <a:t>Logical data independence/logical schema</a:t>
            </a:r>
          </a:p>
          <a:p>
            <a:pPr>
              <a:buNone/>
            </a:pPr>
            <a:r>
              <a:rPr lang="en-US" sz="1800" b="1" dirty="0" smtClean="0">
                <a:ea typeface="ＭＳ Ｐゴシック" pitchFamily="34" charset="-128"/>
              </a:rPr>
              <a:t>2.  Physical data independence/physical schema</a:t>
            </a:r>
          </a:p>
          <a:p>
            <a:pPr>
              <a:buNone/>
            </a:pPr>
            <a:endParaRPr lang="en-US" sz="1800" b="1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sz="1800" b="1" dirty="0" smtClean="0"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406769" y="2686929"/>
            <a:ext cx="1547446" cy="2813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First layer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63040" y="3291840"/>
            <a:ext cx="1448972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Second layer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91175" y="3882683"/>
            <a:ext cx="1448973" cy="4220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Third layer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 bwMode="auto">
          <a:xfrm rot="16200000" flipH="1">
            <a:off x="2022231" y="3126544"/>
            <a:ext cx="323557" cy="70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 bwMode="auto">
          <a:xfrm rot="16200000" flipH="1">
            <a:off x="2089053" y="3756073"/>
            <a:ext cx="225083" cy="28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Database Management System (DBMS)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88262" cy="5291137"/>
          </a:xfrm>
        </p:spPr>
        <p:txBody>
          <a:bodyPr/>
          <a:lstStyle/>
          <a:p>
            <a:r>
              <a:rPr lang="en-US" sz="1800" dirty="0" smtClean="0">
                <a:ea typeface="ＭＳ Ｐゴシック" pitchFamily="34" charset="-128"/>
              </a:rPr>
              <a:t>logical schema always follows the logical data independence.</a:t>
            </a:r>
          </a:p>
          <a:p>
            <a:r>
              <a:rPr lang="en-US" sz="1800" dirty="0" smtClean="0">
                <a:ea typeface="ＭＳ Ｐゴシック" pitchFamily="34" charset="-128"/>
              </a:rPr>
              <a:t>Physical schema always follows the physical data independence</a:t>
            </a:r>
          </a:p>
          <a:p>
            <a:pPr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r>
              <a:rPr lang="en-US" sz="1800" dirty="0" smtClean="0">
                <a:ea typeface="ＭＳ Ｐゴシック" pitchFamily="34" charset="-128"/>
              </a:rPr>
              <a:t>logical data independence(logical schema): </a:t>
            </a:r>
          </a:p>
          <a:p>
            <a:pPr>
              <a:buNone/>
            </a:pPr>
            <a:r>
              <a:rPr lang="en-US" sz="1800" dirty="0" smtClean="0">
                <a:ea typeface="ＭＳ Ｐゴシック" pitchFamily="34" charset="-128"/>
              </a:rPr>
              <a:t>      it stores information about how data is managed inside.</a:t>
            </a:r>
          </a:p>
          <a:p>
            <a:pPr>
              <a:buNone/>
            </a:pPr>
            <a:r>
              <a:rPr lang="en-US" sz="1800" dirty="0" smtClean="0">
                <a:ea typeface="ＭＳ Ｐゴシック" pitchFamily="34" charset="-128"/>
              </a:rPr>
              <a:t>      ability to change logical schema without changing the external or application program.</a:t>
            </a:r>
          </a:p>
          <a:p>
            <a:pPr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buNone/>
            </a:pPr>
            <a:r>
              <a:rPr lang="en-US" sz="1800" dirty="0" smtClean="0">
                <a:ea typeface="ＭＳ Ｐゴシック" pitchFamily="34" charset="-128"/>
              </a:rPr>
              <a:t>     physical data independence(physical schema):</a:t>
            </a:r>
          </a:p>
          <a:p>
            <a:pPr>
              <a:buNone/>
            </a:pPr>
            <a:r>
              <a:rPr lang="en-US" sz="1800" dirty="0" smtClean="0">
                <a:ea typeface="ＭＳ Ｐゴシック" pitchFamily="34" charset="-128"/>
              </a:rPr>
              <a:t>     ability to change the physical data without impacting the logical data</a:t>
            </a:r>
          </a:p>
          <a:p>
            <a:pPr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buNone/>
            </a:pPr>
            <a:r>
              <a:rPr lang="en-US" sz="1800" dirty="0" smtClean="0">
                <a:ea typeface="ＭＳ Ｐゴシック" pitchFamily="34" charset="-128"/>
              </a:rPr>
              <a:t>  </a:t>
            </a:r>
          </a:p>
          <a:p>
            <a:endParaRPr lang="en-US" sz="1800" dirty="0" smtClean="0">
              <a:ea typeface="ＭＳ Ｐゴシック" pitchFamily="34" charset="-128"/>
            </a:endParaRPr>
          </a:p>
          <a:p>
            <a:endParaRPr lang="en-US" sz="1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  <a:noFill/>
        </p:spPr>
        <p:txBody>
          <a:bodyPr/>
          <a:lstStyle/>
          <a:p>
            <a:r>
              <a:rPr lang="en-US" smtClean="0">
                <a:effectLst/>
                <a:ea typeface="ＭＳ Ｐゴシック" pitchFamily="34" charset="-128"/>
              </a:rPr>
              <a:t>Database Management System (DBMS)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88262" cy="5291137"/>
          </a:xfrm>
        </p:spPr>
        <p:txBody>
          <a:bodyPr/>
          <a:lstStyle/>
          <a:p>
            <a:r>
              <a:rPr lang="en-US" sz="1800" dirty="0" smtClean="0">
                <a:ea typeface="ＭＳ Ｐゴシック" pitchFamily="34" charset="-128"/>
              </a:rPr>
              <a:t>Layered architecture</a:t>
            </a:r>
          </a:p>
          <a:p>
            <a:pPr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buNone/>
            </a:pPr>
            <a:r>
              <a:rPr lang="en-US" sz="1800" dirty="0" smtClean="0">
                <a:ea typeface="ＭＳ Ｐゴシック" pitchFamily="34" charset="-128"/>
              </a:rPr>
              <a:t>// access by the </a:t>
            </a:r>
          </a:p>
          <a:p>
            <a:pPr>
              <a:buNone/>
            </a:pPr>
            <a:r>
              <a:rPr lang="en-US" sz="1800" dirty="0" smtClean="0">
                <a:ea typeface="ＭＳ Ｐゴシック" pitchFamily="34" charset="-128"/>
              </a:rPr>
              <a:t>   users</a:t>
            </a:r>
          </a:p>
          <a:p>
            <a:pPr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buNone/>
            </a:pPr>
            <a:r>
              <a:rPr lang="en-US" sz="1800" dirty="0" smtClean="0">
                <a:ea typeface="ＭＳ Ｐゴシック" pitchFamily="34" charset="-128"/>
              </a:rPr>
              <a:t>// relationships</a:t>
            </a:r>
          </a:p>
          <a:p>
            <a:pPr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buNone/>
            </a:pPr>
            <a:r>
              <a:rPr lang="en-US" sz="1800" dirty="0" smtClean="0">
                <a:ea typeface="ＭＳ Ｐゴシック" pitchFamily="34" charset="-128"/>
              </a:rPr>
              <a:t>//storage</a:t>
            </a:r>
          </a:p>
          <a:p>
            <a:pPr>
              <a:buNone/>
            </a:pPr>
            <a:endParaRPr lang="en-US" sz="1800" dirty="0" smtClean="0"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785403" y="1772529"/>
            <a:ext cx="4375052" cy="6330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Application programs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99471" y="3038622"/>
            <a:ext cx="4318781" cy="6611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Logical schema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27606" y="4572000"/>
            <a:ext cx="4304714" cy="6752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Physical</a:t>
            </a:r>
            <a:r>
              <a:rPr kumimoji="0" lang="en-IN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schema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 bwMode="auto">
          <a:xfrm rot="5400000">
            <a:off x="4649373" y="2715065"/>
            <a:ext cx="633047" cy="14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Straight Arrow Connector 9"/>
          <p:cNvCxnSpPr>
            <a:stCxn id="5" idx="2"/>
          </p:cNvCxnSpPr>
          <p:nvPr/>
        </p:nvCxnSpPr>
        <p:spPr bwMode="auto">
          <a:xfrm rot="5400000">
            <a:off x="4448909" y="4160520"/>
            <a:ext cx="970671" cy="49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21202</TotalTime>
  <Words>2552</Words>
  <Application>Microsoft Office PowerPoint</Application>
  <PresentationFormat>On-screen Show (4:3)</PresentationFormat>
  <Paragraphs>417</Paragraphs>
  <Slides>44</Slides>
  <Notes>44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  <vt:variant>
        <vt:lpstr>Custom Shows</vt:lpstr>
      </vt:variant>
      <vt:variant>
        <vt:i4>1</vt:i4>
      </vt:variant>
    </vt:vector>
  </HeadingPairs>
  <TitlesOfParts>
    <vt:vector size="47" baseType="lpstr">
      <vt:lpstr>2_db-5-grey</vt:lpstr>
      <vt:lpstr>Clip</vt:lpstr>
      <vt:lpstr>Database Management System (DBMS)</vt:lpstr>
      <vt:lpstr>Database Management System (DBMS)</vt:lpstr>
      <vt:lpstr>Database Management System (DBMS)</vt:lpstr>
      <vt:lpstr>Database Management System (DBMS)</vt:lpstr>
      <vt:lpstr>Database Management System (DBMS)</vt:lpstr>
      <vt:lpstr>Database Management System (DBMS)</vt:lpstr>
      <vt:lpstr>Database Management System (DBMS)</vt:lpstr>
      <vt:lpstr>Database Management System (DBMS)</vt:lpstr>
      <vt:lpstr>Database Management System (DBMS)</vt:lpstr>
      <vt:lpstr>DATA ABSTRACTION</vt:lpstr>
      <vt:lpstr>Data abstraction</vt:lpstr>
      <vt:lpstr>Slide 12</vt:lpstr>
      <vt:lpstr>Data Models</vt:lpstr>
      <vt:lpstr>ENTITY RELATIONSHIP MODEL –  Database Modeling</vt:lpstr>
      <vt:lpstr>Entity Sets</vt:lpstr>
      <vt:lpstr>Slide 16</vt:lpstr>
      <vt:lpstr>ENTITY RELATIONSHIP DIAGRAM</vt:lpstr>
      <vt:lpstr>ENTITY RELATIONSHIP DIAGRAM</vt:lpstr>
      <vt:lpstr>ENTITY RELATIONSHIP DIAGRAM</vt:lpstr>
      <vt:lpstr>RELATIONAL MODEL</vt:lpstr>
      <vt:lpstr>RELATIONAL MODEL</vt:lpstr>
      <vt:lpstr>RELATIONAL MODEL</vt:lpstr>
      <vt:lpstr>RELATIONAL MODEL</vt:lpstr>
      <vt:lpstr>RELATIONAL MODEL</vt:lpstr>
      <vt:lpstr>A Sample Relational Database</vt:lpstr>
      <vt:lpstr>Data Definition Language (DDL)</vt:lpstr>
      <vt:lpstr>Data Manipulation Language (DML)</vt:lpstr>
      <vt:lpstr>SQL</vt:lpstr>
      <vt:lpstr>Database Design</vt:lpstr>
      <vt:lpstr>Database Design (Cont.)</vt:lpstr>
      <vt:lpstr>Design Approaches</vt:lpstr>
      <vt:lpstr>Object-Relational Data Models</vt:lpstr>
      <vt:lpstr>XML:  Extensible Markup Language</vt:lpstr>
      <vt:lpstr>Database Engine</vt:lpstr>
      <vt:lpstr>Storage Management</vt:lpstr>
      <vt:lpstr>Query Processing</vt:lpstr>
      <vt:lpstr>Query Processing (Cont.)</vt:lpstr>
      <vt:lpstr>Transaction Management </vt:lpstr>
      <vt:lpstr>Database Users and Administrators</vt:lpstr>
      <vt:lpstr>Database System Internals</vt:lpstr>
      <vt:lpstr>Database Architecture</vt:lpstr>
      <vt:lpstr>History of Database Systems</vt:lpstr>
      <vt:lpstr>History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Windows User</cp:lastModifiedBy>
  <cp:revision>281</cp:revision>
  <cp:lastPrinted>2005-01-10T21:51:57Z</cp:lastPrinted>
  <dcterms:created xsi:type="dcterms:W3CDTF">1999-11-04T20:50:09Z</dcterms:created>
  <dcterms:modified xsi:type="dcterms:W3CDTF">2020-01-21T22:36:49Z</dcterms:modified>
</cp:coreProperties>
</file>