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7"/>
  </p:notesMasterIdLst>
  <p:handoutMasterIdLst>
    <p:handoutMasterId r:id="rId18"/>
  </p:handout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 id="269" r:id="rId15"/>
    <p:sldId id="270"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onstantia" pitchFamily="18" charset="0"/>
        <a:ea typeface="+mn-ea"/>
        <a:cs typeface="Arial" charset="0"/>
      </a:defRPr>
    </a:lvl1pPr>
    <a:lvl2pPr marL="457200" algn="l" rtl="0" fontAlgn="base">
      <a:spcBef>
        <a:spcPct val="0"/>
      </a:spcBef>
      <a:spcAft>
        <a:spcPct val="0"/>
      </a:spcAft>
      <a:defRPr kern="1200">
        <a:solidFill>
          <a:schemeClr val="tx1"/>
        </a:solidFill>
        <a:latin typeface="Constantia" pitchFamily="18" charset="0"/>
        <a:ea typeface="+mn-ea"/>
        <a:cs typeface="Arial" charset="0"/>
      </a:defRPr>
    </a:lvl2pPr>
    <a:lvl3pPr marL="914400" algn="l" rtl="0" fontAlgn="base">
      <a:spcBef>
        <a:spcPct val="0"/>
      </a:spcBef>
      <a:spcAft>
        <a:spcPct val="0"/>
      </a:spcAft>
      <a:defRPr kern="1200">
        <a:solidFill>
          <a:schemeClr val="tx1"/>
        </a:solidFill>
        <a:latin typeface="Constantia" pitchFamily="18" charset="0"/>
        <a:ea typeface="+mn-ea"/>
        <a:cs typeface="Arial" charset="0"/>
      </a:defRPr>
    </a:lvl3pPr>
    <a:lvl4pPr marL="1371600" algn="l" rtl="0" fontAlgn="base">
      <a:spcBef>
        <a:spcPct val="0"/>
      </a:spcBef>
      <a:spcAft>
        <a:spcPct val="0"/>
      </a:spcAft>
      <a:defRPr kern="1200">
        <a:solidFill>
          <a:schemeClr val="tx1"/>
        </a:solidFill>
        <a:latin typeface="Constantia" pitchFamily="18" charset="0"/>
        <a:ea typeface="+mn-ea"/>
        <a:cs typeface="Arial" charset="0"/>
      </a:defRPr>
    </a:lvl4pPr>
    <a:lvl5pPr marL="1828800" algn="l" rtl="0" fontAlgn="base">
      <a:spcBef>
        <a:spcPct val="0"/>
      </a:spcBef>
      <a:spcAft>
        <a:spcPct val="0"/>
      </a:spcAft>
      <a:defRPr kern="1200">
        <a:solidFill>
          <a:schemeClr val="tx1"/>
        </a:solidFill>
        <a:latin typeface="Constantia" pitchFamily="18" charset="0"/>
        <a:ea typeface="+mn-ea"/>
        <a:cs typeface="Arial" charset="0"/>
      </a:defRPr>
    </a:lvl5pPr>
    <a:lvl6pPr marL="2286000" algn="l" defTabSz="914400" rtl="0" eaLnBrk="1" latinLnBrk="0" hangingPunct="1">
      <a:defRPr kern="1200">
        <a:solidFill>
          <a:schemeClr val="tx1"/>
        </a:solidFill>
        <a:latin typeface="Constantia" pitchFamily="18" charset="0"/>
        <a:ea typeface="+mn-ea"/>
        <a:cs typeface="Arial" charset="0"/>
      </a:defRPr>
    </a:lvl6pPr>
    <a:lvl7pPr marL="2743200" algn="l" defTabSz="914400" rtl="0" eaLnBrk="1" latinLnBrk="0" hangingPunct="1">
      <a:defRPr kern="1200">
        <a:solidFill>
          <a:schemeClr val="tx1"/>
        </a:solidFill>
        <a:latin typeface="Constantia" pitchFamily="18" charset="0"/>
        <a:ea typeface="+mn-ea"/>
        <a:cs typeface="Arial" charset="0"/>
      </a:defRPr>
    </a:lvl7pPr>
    <a:lvl8pPr marL="3200400" algn="l" defTabSz="914400" rtl="0" eaLnBrk="1" latinLnBrk="0" hangingPunct="1">
      <a:defRPr kern="1200">
        <a:solidFill>
          <a:schemeClr val="tx1"/>
        </a:solidFill>
        <a:latin typeface="Constantia" pitchFamily="18" charset="0"/>
        <a:ea typeface="+mn-ea"/>
        <a:cs typeface="Arial" charset="0"/>
      </a:defRPr>
    </a:lvl8pPr>
    <a:lvl9pPr marL="3657600" algn="l" defTabSz="914400" rtl="0" eaLnBrk="1" latinLnBrk="0" hangingPunct="1">
      <a:defRPr kern="1200">
        <a:solidFill>
          <a:schemeClr val="tx1"/>
        </a:solidFill>
        <a:latin typeface="Constantia"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75" autoAdjust="0"/>
  </p:normalViewPr>
  <p:slideViewPr>
    <p:cSldViewPr>
      <p:cViewPr varScale="1">
        <p:scale>
          <a:sx n="68" d="100"/>
          <a:sy n="68" d="100"/>
        </p:scale>
        <p:origin x="1398"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7" d="100"/>
          <a:sy n="67" d="100"/>
        </p:scale>
        <p:origin x="-3120" y="-8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F1AD5733-344A-41BB-93BE-DE8C833E6010}" type="datetimeFigureOut">
              <a:rPr lang="en-US"/>
              <a:pPr>
                <a:defRPr/>
              </a:pPr>
              <a:t>11/1/2016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65177CC7-A958-4F8B-BD56-E78C40ADD8E3}" type="slidenum">
              <a:rPr lang="en-US"/>
              <a:pPr>
                <a:defRPr/>
              </a:pPr>
              <a:t>‹#›</a:t>
            </a:fld>
            <a:endParaRPr lang="en-US"/>
          </a:p>
        </p:txBody>
      </p:sp>
    </p:spTree>
    <p:extLst>
      <p:ext uri="{BB962C8B-B14F-4D97-AF65-F5344CB8AC3E}">
        <p14:creationId xmlns:p14="http://schemas.microsoft.com/office/powerpoint/2010/main" val="26239775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951A706-3880-4060-9AB5-859D408B6334}" type="datetimeFigureOut">
              <a:rPr lang="en-US"/>
              <a:pPr>
                <a:defRPr/>
              </a:pPr>
              <a:t>11/1/2016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63BBF0D3-D1E6-4D1F-BA3A-57FF106F91BC}" type="slidenum">
              <a:rPr lang="en-US"/>
              <a:pPr>
                <a:defRPr/>
              </a:pPr>
              <a:t>‹#›</a:t>
            </a:fld>
            <a:endParaRPr lang="en-US"/>
          </a:p>
        </p:txBody>
      </p:sp>
    </p:spTree>
    <p:extLst>
      <p:ext uri="{BB962C8B-B14F-4D97-AF65-F5344CB8AC3E}">
        <p14:creationId xmlns:p14="http://schemas.microsoft.com/office/powerpoint/2010/main" val="245081883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fontAlgn="base">
              <a:spcBef>
                <a:spcPct val="0"/>
              </a:spcBef>
              <a:spcAft>
                <a:spcPct val="0"/>
              </a:spcAft>
            </a:pPr>
            <a:fld id="{0CC7928D-9ED5-4D2D-B535-C95475D8CB87}" type="slidenum">
              <a:rPr lang="en-US">
                <a:latin typeface="Calibri" pitchFamily="34" charset="0"/>
              </a:rPr>
              <a:pPr fontAlgn="base">
                <a:spcBef>
                  <a:spcPct val="0"/>
                </a:spcBef>
                <a:spcAft>
                  <a:spcPct val="0"/>
                </a:spcAft>
              </a:pPr>
              <a:t>1</a:t>
            </a:fld>
            <a:endParaRPr lang="en-US">
              <a:latin typeface="Calibri" pitchFamily="34" charset="0"/>
            </a:endParaRPr>
          </a:p>
        </p:txBody>
      </p:sp>
    </p:spTree>
    <p:extLst>
      <p:ext uri="{BB962C8B-B14F-4D97-AF65-F5344CB8AC3E}">
        <p14:creationId xmlns:p14="http://schemas.microsoft.com/office/powerpoint/2010/main" val="3804565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fontAlgn="base">
              <a:spcBef>
                <a:spcPct val="0"/>
              </a:spcBef>
              <a:spcAft>
                <a:spcPct val="0"/>
              </a:spcAft>
            </a:pPr>
            <a:fld id="{0A5AC0D6-1D2F-4BAC-B8D6-B01354A6757B}" type="slidenum">
              <a:rPr lang="en-US">
                <a:latin typeface="Calibri" pitchFamily="34" charset="0"/>
              </a:rPr>
              <a:pPr fontAlgn="base">
                <a:spcBef>
                  <a:spcPct val="0"/>
                </a:spcBef>
                <a:spcAft>
                  <a:spcPct val="0"/>
                </a:spcAft>
              </a:pPr>
              <a:t>2</a:t>
            </a:fld>
            <a:endParaRPr lang="en-US">
              <a:latin typeface="Calibri" pitchFamily="34" charset="0"/>
            </a:endParaRPr>
          </a:p>
        </p:txBody>
      </p:sp>
    </p:spTree>
    <p:extLst>
      <p:ext uri="{BB962C8B-B14F-4D97-AF65-F5344CB8AC3E}">
        <p14:creationId xmlns:p14="http://schemas.microsoft.com/office/powerpoint/2010/main" val="889247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fontAlgn="base">
              <a:spcBef>
                <a:spcPct val="0"/>
              </a:spcBef>
              <a:spcAft>
                <a:spcPct val="0"/>
              </a:spcAft>
            </a:pPr>
            <a:fld id="{73C218E1-BEE4-4E45-94D0-DA60FEB42196}" type="slidenum">
              <a:rPr lang="en-US">
                <a:latin typeface="Calibri" pitchFamily="34" charset="0"/>
              </a:rPr>
              <a:pPr fontAlgn="base">
                <a:spcBef>
                  <a:spcPct val="0"/>
                </a:spcBef>
                <a:spcAft>
                  <a:spcPct val="0"/>
                </a:spcAft>
              </a:pPr>
              <a:t>9</a:t>
            </a:fld>
            <a:endParaRPr lang="en-US">
              <a:latin typeface="Calibri" pitchFamily="34" charset="0"/>
            </a:endParaRPr>
          </a:p>
        </p:txBody>
      </p:sp>
    </p:spTree>
    <p:extLst>
      <p:ext uri="{BB962C8B-B14F-4D97-AF65-F5344CB8AC3E}">
        <p14:creationId xmlns:p14="http://schemas.microsoft.com/office/powerpoint/2010/main" val="40839611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BB692EE1-21CD-4974-92A4-3D2DD3E24DEB}" type="datetime1">
              <a:rPr lang="en-US"/>
              <a:pPr>
                <a:defRPr/>
              </a:pPr>
              <a:t>11/1/2016</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8F41DD73-F77A-4C09-840C-3A983962374A}" type="slidenum">
              <a:rPr lang="en-US"/>
              <a:pPr>
                <a:defRPr/>
              </a:pPr>
              <a:t>‹#›</a:t>
            </a:fld>
            <a:endParaRPr lang="en-US"/>
          </a:p>
        </p:txBody>
      </p:sp>
    </p:spTree>
    <p:extLst>
      <p:ext uri="{BB962C8B-B14F-4D97-AF65-F5344CB8AC3E}">
        <p14:creationId xmlns:p14="http://schemas.microsoft.com/office/powerpoint/2010/main" val="23395474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714C343A-90CB-48E4-B443-32C205F37724}" type="datetime1">
              <a:rPr lang="en-US"/>
              <a:pPr>
                <a:defRPr/>
              </a:pPr>
              <a:t>11/1/2016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4BE864D8-E929-4935-BD14-C09D78112E24}" type="slidenum">
              <a:rPr lang="en-US"/>
              <a:pPr>
                <a:defRPr/>
              </a:pPr>
              <a:t>‹#›</a:t>
            </a:fld>
            <a:endParaRPr lang="en-US"/>
          </a:p>
        </p:txBody>
      </p:sp>
    </p:spTree>
    <p:extLst>
      <p:ext uri="{BB962C8B-B14F-4D97-AF65-F5344CB8AC3E}">
        <p14:creationId xmlns:p14="http://schemas.microsoft.com/office/powerpoint/2010/main" val="1949386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85C83EE8-1F1A-4A47-B0EA-857765F9703B}" type="datetime1">
              <a:rPr lang="en-US"/>
              <a:pPr>
                <a:defRPr/>
              </a:pPr>
              <a:t>11/1/2016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1003491F-42EA-4AFE-8BFD-995E9144D7CF}" type="slidenum">
              <a:rPr lang="en-US"/>
              <a:pPr>
                <a:defRPr/>
              </a:pPr>
              <a:t>‹#›</a:t>
            </a:fld>
            <a:endParaRPr lang="en-US"/>
          </a:p>
        </p:txBody>
      </p:sp>
    </p:spTree>
    <p:extLst>
      <p:ext uri="{BB962C8B-B14F-4D97-AF65-F5344CB8AC3E}">
        <p14:creationId xmlns:p14="http://schemas.microsoft.com/office/powerpoint/2010/main" val="313881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66F394FA-881A-46D0-BA18-DCAA7A5D4037}" type="datetime1">
              <a:rPr lang="en-US"/>
              <a:pPr>
                <a:defRPr/>
              </a:pPr>
              <a:t>11/1/2016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A6DD5239-57E3-43D6-8991-21A7D90BC281}" type="slidenum">
              <a:rPr lang="en-US"/>
              <a:pPr>
                <a:defRPr/>
              </a:pPr>
              <a:t>‹#›</a:t>
            </a:fld>
            <a:endParaRPr lang="en-US"/>
          </a:p>
        </p:txBody>
      </p:sp>
    </p:spTree>
    <p:extLst>
      <p:ext uri="{BB962C8B-B14F-4D97-AF65-F5344CB8AC3E}">
        <p14:creationId xmlns:p14="http://schemas.microsoft.com/office/powerpoint/2010/main" val="3357286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26453AC-9232-4CC6-A9E2-B40F82012FA3}" type="datetime1">
              <a:rPr lang="en-US"/>
              <a:pPr>
                <a:defRPr/>
              </a:pPr>
              <a:t>11/1/2016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C8FC639-89ED-4D19-A151-670F66740327}" type="slidenum">
              <a:rPr lang="en-US"/>
              <a:pPr>
                <a:defRPr/>
              </a:pPr>
              <a:t>‹#›</a:t>
            </a:fld>
            <a:endParaRPr lang="en-US"/>
          </a:p>
        </p:txBody>
      </p:sp>
    </p:spTree>
    <p:extLst>
      <p:ext uri="{BB962C8B-B14F-4D97-AF65-F5344CB8AC3E}">
        <p14:creationId xmlns:p14="http://schemas.microsoft.com/office/powerpoint/2010/main" val="86260078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63647174-EA14-4A57-8AE3-65116F328B8D}" type="datetime1">
              <a:rPr lang="en-US"/>
              <a:pPr>
                <a:defRPr/>
              </a:pPr>
              <a:t>11/1/2016</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4647946C-2B0A-4469-AFE9-7EE6DCFE37EB}" type="slidenum">
              <a:rPr lang="en-US"/>
              <a:pPr>
                <a:defRPr/>
              </a:pPr>
              <a:t>‹#›</a:t>
            </a:fld>
            <a:endParaRPr lang="en-US"/>
          </a:p>
        </p:txBody>
      </p:sp>
    </p:spTree>
    <p:extLst>
      <p:ext uri="{BB962C8B-B14F-4D97-AF65-F5344CB8AC3E}">
        <p14:creationId xmlns:p14="http://schemas.microsoft.com/office/powerpoint/2010/main" val="4033441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BF985DFE-1B9B-4E78-96DA-1A22AF73C411}" type="datetime1">
              <a:rPr lang="en-US"/>
              <a:pPr>
                <a:defRPr/>
              </a:pPr>
              <a:t>11/1/2016</a:t>
            </a:fld>
            <a:endParaRPr lang="en-US"/>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1C2044FE-8332-4F36-AB43-C69473838781}" type="slidenum">
              <a:rPr lang="en-US"/>
              <a:pPr>
                <a:defRPr/>
              </a:pPr>
              <a:t>‹#›</a:t>
            </a:fld>
            <a:endParaRPr lang="en-US"/>
          </a:p>
        </p:txBody>
      </p:sp>
    </p:spTree>
    <p:extLst>
      <p:ext uri="{BB962C8B-B14F-4D97-AF65-F5344CB8AC3E}">
        <p14:creationId xmlns:p14="http://schemas.microsoft.com/office/powerpoint/2010/main" val="2214018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1F24AA47-B091-4A5E-9DD1-D29871008F6A}" type="datetime1">
              <a:rPr lang="en-US"/>
              <a:pPr>
                <a:defRPr/>
              </a:pPr>
              <a:t>11/1/2016</a:t>
            </a:fld>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130BDCD3-520E-4598-88A0-5F27A8579A04}" type="slidenum">
              <a:rPr lang="en-US"/>
              <a:pPr>
                <a:defRPr/>
              </a:pPr>
              <a:t>‹#›</a:t>
            </a:fld>
            <a:endParaRPr lang="en-US"/>
          </a:p>
        </p:txBody>
      </p:sp>
    </p:spTree>
    <p:extLst>
      <p:ext uri="{BB962C8B-B14F-4D97-AF65-F5344CB8AC3E}">
        <p14:creationId xmlns:p14="http://schemas.microsoft.com/office/powerpoint/2010/main" val="1464752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9FCBB20F-9B86-4C3A-B1FA-79FB2023E09F}" type="datetime1">
              <a:rPr lang="en-US"/>
              <a:pPr>
                <a:defRPr/>
              </a:pPr>
              <a:t>11/1/2016</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1ECD6BA1-1D34-4982-A879-FFEEEEDF0199}" type="slidenum">
              <a:rPr lang="en-US"/>
              <a:pPr>
                <a:defRPr/>
              </a:pPr>
              <a:t>‹#›</a:t>
            </a:fld>
            <a:endParaRPr lang="en-US"/>
          </a:p>
        </p:txBody>
      </p:sp>
    </p:spTree>
    <p:extLst>
      <p:ext uri="{BB962C8B-B14F-4D97-AF65-F5344CB8AC3E}">
        <p14:creationId xmlns:p14="http://schemas.microsoft.com/office/powerpoint/2010/main" val="3731427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FB360ED4-0457-44B3-A9CB-B70FF89C3D87}" type="datetime1">
              <a:rPr lang="en-US"/>
              <a:pPr>
                <a:defRPr/>
              </a:pPr>
              <a:t>11/1/2016</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1BC88067-7D05-4C93-9206-E436BF6927B9}" type="slidenum">
              <a:rPr lang="en-US"/>
              <a:pPr>
                <a:defRPr/>
              </a:pPr>
              <a:t>‹#›</a:t>
            </a:fld>
            <a:endParaRPr lang="en-US"/>
          </a:p>
        </p:txBody>
      </p:sp>
    </p:spTree>
    <p:extLst>
      <p:ext uri="{BB962C8B-B14F-4D97-AF65-F5344CB8AC3E}">
        <p14:creationId xmlns:p14="http://schemas.microsoft.com/office/powerpoint/2010/main" val="2917855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2585A0C6-4348-4374-97EB-B1C818E15520}" type="datetime1">
              <a:rPr lang="en-US"/>
              <a:pPr>
                <a:defRPr/>
              </a:pPr>
              <a:t>11/1/2016</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7C2824C5-F9D3-4F39-BDC4-D21648A706F9}" type="slidenum">
              <a:rPr lang="en-US"/>
              <a:pPr>
                <a:defRPr/>
              </a:pPr>
              <a:t>‹#›</a:t>
            </a:fld>
            <a:endParaRPr lang="en-US"/>
          </a:p>
        </p:txBody>
      </p:sp>
    </p:spTree>
    <p:extLst>
      <p:ext uri="{BB962C8B-B14F-4D97-AF65-F5344CB8AC3E}">
        <p14:creationId xmlns:p14="http://schemas.microsoft.com/office/powerpoint/2010/main" val="1401009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smtClean="0">
                <a:solidFill>
                  <a:schemeClr val="tx2">
                    <a:shade val="90000"/>
                  </a:schemeClr>
                </a:solidFill>
                <a:latin typeface="+mn-lt"/>
                <a:cs typeface="+mn-cs"/>
              </a:defRPr>
            </a:lvl1pPr>
          </a:lstStyle>
          <a:p>
            <a:pPr>
              <a:defRPr/>
            </a:pPr>
            <a:fld id="{E75718CB-7241-4E7D-B2B1-427E254979B8}" type="datetime1">
              <a:rPr lang="en-US"/>
              <a:pPr>
                <a:defRPr/>
              </a:pPr>
              <a:t>11/1/2016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smtClean="0">
                <a:solidFill>
                  <a:schemeClr val="tx2">
                    <a:shade val="90000"/>
                  </a:schemeClr>
                </a:solidFill>
                <a:latin typeface="+mn-lt"/>
                <a:cs typeface="+mn-cs"/>
              </a:defRPr>
            </a:lvl1pPr>
          </a:lstStyle>
          <a:p>
            <a:pPr>
              <a:defRPr/>
            </a:pPr>
            <a:fld id="{3C16732C-F30D-4479-89C1-1D334DB2ED5F}" type="slidenum">
              <a:rPr lang="en-US"/>
              <a:pPr>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spTree>
  </p:cSld>
  <p:clrMap bg1="lt1" tx1="dk1" bg2="lt2" tx2="dk2" accent1="accent1" accent2="accent2" accent3="accent3" accent4="accent4" accent5="accent5" accent6="accent6" hlink="hlink" folHlink="folHlink"/>
  <p:sldLayoutIdLst>
    <p:sldLayoutId id="2147483839" r:id="rId1"/>
    <p:sldLayoutId id="2147483831" r:id="rId2"/>
    <p:sldLayoutId id="2147483840" r:id="rId3"/>
    <p:sldLayoutId id="2147483832" r:id="rId4"/>
    <p:sldLayoutId id="2147483833" r:id="rId5"/>
    <p:sldLayoutId id="2147483834" r:id="rId6"/>
    <p:sldLayoutId id="2147483835" r:id="rId7"/>
    <p:sldLayoutId id="2147483836" r:id="rId8"/>
    <p:sldLayoutId id="2147483841" r:id="rId9"/>
    <p:sldLayoutId id="2147483837" r:id="rId10"/>
    <p:sldLayoutId id="2147483838" r:id="rId11"/>
  </p:sldLayoutIdLst>
  <p:timing>
    <p:tnLst>
      <p:par>
        <p:cTn id="1" dur="indefinite" restart="never" nodeType="tmRoot"/>
      </p:par>
    </p:tnLst>
  </p:timing>
  <p:hf hdr="0" ftr="0" dt="0"/>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auto">
              <a:spcAft>
                <a:spcPts val="0"/>
              </a:spcAft>
              <a:defRPr/>
            </a:pPr>
            <a:r>
              <a:rPr lang="en-US" dirty="0" smtClean="0"/>
              <a:t>THE Role of Performance</a:t>
            </a:r>
            <a:endParaRPr lang="en-US" dirty="0"/>
          </a:p>
        </p:txBody>
      </p:sp>
      <p:sp>
        <p:nvSpPr>
          <p:cNvPr id="3" name="Subtitle 2"/>
          <p:cNvSpPr>
            <a:spLocks noGrp="1"/>
          </p:cNvSpPr>
          <p:nvPr>
            <p:ph type="subTitle" idx="1"/>
          </p:nvPr>
        </p:nvSpPr>
        <p:spPr>
          <a:xfrm>
            <a:off x="533400" y="3228975"/>
            <a:ext cx="7854950" cy="1752600"/>
          </a:xfrm>
        </p:spPr>
        <p:txBody>
          <a:bodyPr>
            <a:normAutofit/>
          </a:bodyPr>
          <a:lstStyle/>
          <a:p>
            <a:pPr marR="0">
              <a:lnSpc>
                <a:spcPct val="90000"/>
              </a:lnSpc>
            </a:pPr>
            <a:endParaRPr lang="en-US" sz="2400" smtClean="0"/>
          </a:p>
          <a:p>
            <a:pPr marR="0" algn="l">
              <a:lnSpc>
                <a:spcPct val="90000"/>
              </a:lnSpc>
            </a:pPr>
            <a:r>
              <a:rPr lang="en-US" sz="2400" smtClean="0"/>
              <a:t>Alireza Pourghannad</a:t>
            </a:r>
          </a:p>
          <a:p>
            <a:pPr marR="0" algn="l">
              <a:lnSpc>
                <a:spcPct val="90000"/>
              </a:lnSpc>
            </a:pPr>
            <a:endParaRPr lang="en-US" sz="2400" smtClean="0"/>
          </a:p>
          <a:p>
            <a:pPr marR="0" algn="l">
              <a:lnSpc>
                <a:spcPct val="90000"/>
              </a:lnSpc>
            </a:pPr>
            <a:r>
              <a:rPr lang="en-US" sz="2400" smtClean="0"/>
              <a:t>Poorghanad@gmail.com</a:t>
            </a:r>
          </a:p>
          <a:p>
            <a:pPr marR="0">
              <a:lnSpc>
                <a:spcPct val="90000"/>
              </a:lnSpc>
            </a:pPr>
            <a:endParaRPr lang="en-US" sz="2400" smtClean="0"/>
          </a:p>
        </p:txBody>
      </p:sp>
      <p:sp>
        <p:nvSpPr>
          <p:cNvPr id="4" name="Slide Number Placeholder 3"/>
          <p:cNvSpPr>
            <a:spLocks noGrp="1"/>
          </p:cNvSpPr>
          <p:nvPr>
            <p:ph type="sldNum" sz="quarter" idx="12"/>
          </p:nvPr>
        </p:nvSpPr>
        <p:spPr/>
        <p:txBody>
          <a:bodyPr/>
          <a:lstStyle/>
          <a:p>
            <a:pPr>
              <a:defRPr/>
            </a:pPr>
            <a:fld id="{382E1B99-9E96-4059-A4F5-E86271436B55}" type="slidenum">
              <a:rPr lang="en-US"/>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endParaRPr lang="en-US" smtClean="0"/>
          </a:p>
        </p:txBody>
      </p:sp>
      <p:sp>
        <p:nvSpPr>
          <p:cNvPr id="14339" name="Content Placeholder 2"/>
          <p:cNvSpPr>
            <a:spLocks noGrp="1"/>
          </p:cNvSpPr>
          <p:nvPr>
            <p:ph idx="1"/>
          </p:nvPr>
        </p:nvSpPr>
        <p:spPr/>
        <p:txBody>
          <a:bodyPr/>
          <a:lstStyle/>
          <a:p>
            <a:r>
              <a:rPr lang="en-US" sz="2000" smtClean="0"/>
              <a:t>For a particular high-level-language statement, the compiler writer is considering two code sequences that require the following instruction counts:</a:t>
            </a:r>
          </a:p>
          <a:p>
            <a:endParaRPr lang="en-US" sz="2000" smtClean="0"/>
          </a:p>
          <a:p>
            <a:endParaRPr lang="en-US" sz="2000" smtClean="0"/>
          </a:p>
          <a:p>
            <a:endParaRPr lang="en-US" sz="2000" smtClean="0"/>
          </a:p>
          <a:p>
            <a:endParaRPr lang="en-US" sz="2000" smtClean="0"/>
          </a:p>
          <a:p>
            <a:endParaRPr lang="en-US" sz="2000" smtClean="0"/>
          </a:p>
          <a:p>
            <a:endParaRPr lang="en-US" sz="2000" smtClean="0"/>
          </a:p>
          <a:p>
            <a:r>
              <a:rPr lang="en-US" sz="2000" smtClean="0"/>
              <a:t>Which code sequence executes the most instruction? Which will be faster? What is the CPI for each sequence?</a:t>
            </a:r>
          </a:p>
          <a:p>
            <a:endParaRPr lang="en-US" sz="2000" smtClean="0"/>
          </a:p>
        </p:txBody>
      </p:sp>
      <p:sp>
        <p:nvSpPr>
          <p:cNvPr id="4" name="Slide Number Placeholder 3"/>
          <p:cNvSpPr>
            <a:spLocks noGrp="1"/>
          </p:cNvSpPr>
          <p:nvPr>
            <p:ph type="sldNum" sz="quarter" idx="12"/>
          </p:nvPr>
        </p:nvSpPr>
        <p:spPr/>
        <p:txBody>
          <a:bodyPr/>
          <a:lstStyle/>
          <a:p>
            <a:pPr>
              <a:defRPr/>
            </a:pPr>
            <a:fld id="{3616D1EE-7AD4-45D9-94B9-D4A1A5B529ED}" type="slidenum">
              <a:rPr lang="en-US"/>
              <a:pPr>
                <a:defRPr/>
              </a:pPr>
              <a:t>10</a:t>
            </a:fld>
            <a:endParaRPr lang="en-US"/>
          </a:p>
        </p:txBody>
      </p:sp>
      <p:graphicFrame>
        <p:nvGraphicFramePr>
          <p:cNvPr id="5" name="Table 4"/>
          <p:cNvGraphicFramePr>
            <a:graphicFrameLocks noGrp="1"/>
          </p:cNvGraphicFramePr>
          <p:nvPr/>
        </p:nvGraphicFramePr>
        <p:xfrm>
          <a:off x="1691680" y="3284984"/>
          <a:ext cx="6096000" cy="14782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524000"/>
                <a:gridCol w="1524000"/>
                <a:gridCol w="1524000"/>
                <a:gridCol w="1524000"/>
              </a:tblGrid>
              <a:tr h="0">
                <a:tc>
                  <a:txBody>
                    <a:bodyPr/>
                    <a:lstStyle/>
                    <a:p>
                      <a:endParaRPr lang="en-US" dirty="0"/>
                    </a:p>
                  </a:txBody>
                  <a:tcPr>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tcPr>
                </a:tc>
                <a:tc gridSpan="3">
                  <a:txBody>
                    <a:bodyPr/>
                    <a:lstStyle/>
                    <a:p>
                      <a:pPr algn="ctr"/>
                      <a:r>
                        <a:rPr lang="en-US" sz="1600" dirty="0" smtClean="0">
                          <a:solidFill>
                            <a:sysClr val="windowText" lastClr="000000"/>
                          </a:solidFill>
                        </a:rPr>
                        <a:t>Instruction counts for instruction class</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1"/>
                    </a:solidFill>
                  </a:tcPr>
                </a:tc>
                <a:tc hMerge="1">
                  <a:txBody>
                    <a:bodyPr/>
                    <a:lstStyle/>
                    <a:p>
                      <a:endParaRPr lang="en-US" dirty="0"/>
                    </a:p>
                  </a:txBody>
                  <a:tcPr/>
                </a:tc>
                <a:tc hMerge="1">
                  <a:txBody>
                    <a:bodyPr/>
                    <a:lstStyle/>
                    <a:p>
                      <a:endParaRPr lang="en-US" dirty="0"/>
                    </a:p>
                  </a:txBody>
                  <a:tcPr/>
                </a:tc>
              </a:tr>
              <a:tr h="370840">
                <a:tc>
                  <a:txBody>
                    <a:bodyPr/>
                    <a:lstStyle/>
                    <a:p>
                      <a:pPr algn="ctr"/>
                      <a:r>
                        <a:rPr lang="en-US" sz="1600" dirty="0" smtClean="0"/>
                        <a:t>Code Sequence</a:t>
                      </a:r>
                      <a:endParaRPr lang="en-US" sz="1600" dirty="0"/>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600" dirty="0" smtClean="0"/>
                        <a:t>A</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600" dirty="0" smtClean="0"/>
                        <a:t>B</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600" dirty="0" smtClean="0"/>
                        <a:t>C</a:t>
                      </a:r>
                      <a:endParaRPr 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70840">
                <a:tc>
                  <a:txBody>
                    <a:bodyPr/>
                    <a:lstStyle/>
                    <a:p>
                      <a:pPr algn="ctr"/>
                      <a:r>
                        <a:rPr lang="en-US" sz="1600" dirty="0" smtClean="0"/>
                        <a:t>1</a:t>
                      </a:r>
                      <a:endParaRPr lang="en-US" sz="16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2</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1</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2</a:t>
                      </a:r>
                      <a:endParaRPr 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1600" dirty="0" smtClean="0"/>
                        <a:t>2</a:t>
                      </a:r>
                      <a:endParaRPr lang="en-US" sz="16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smtClean="0"/>
                        <a:t>4</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smtClean="0"/>
                        <a:t>1</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smtClean="0"/>
                        <a:t>1</a:t>
                      </a:r>
                      <a:endParaRPr 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pic>
        <p:nvPicPr>
          <p:cNvPr id="14342" name="Picture 5" descr="0036"/>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86750" y="692150"/>
            <a:ext cx="8572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endParaRPr lang="en-US" smtClean="0"/>
          </a:p>
        </p:txBody>
      </p:sp>
      <p:sp>
        <p:nvSpPr>
          <p:cNvPr id="3" name="Content Placeholder 2"/>
          <p:cNvSpPr>
            <a:spLocks noGrp="1" noRot="1" noChangeAspect="1" noMove="1" noResize="1" noEditPoints="1" noAdjustHandles="1" noChangeArrowheads="1" noChangeShapeType="1" noTextEdit="1"/>
          </p:cNvSpPr>
          <p:nvPr>
            <p:ph idx="1"/>
          </p:nvPr>
        </p:nvSpPr>
        <p:spPr>
          <a:xfrm>
            <a:off x="457200" y="1935480"/>
            <a:ext cx="8229600" cy="4389120"/>
          </a:xfrm>
          <a:blipFill rotWithShape="1">
            <a:blip r:embed="rId2"/>
            <a:stretch>
              <a:fillRect l="-222"/>
            </a:stretch>
          </a:blipFill>
        </p:spPr>
        <p:txBody>
          <a:bodyPr/>
          <a:lstStyle/>
          <a:p>
            <a:r>
              <a:rPr lang="en-US">
                <a:noFill/>
              </a:rPr>
              <a:t> </a:t>
            </a:r>
          </a:p>
        </p:txBody>
      </p:sp>
      <p:sp>
        <p:nvSpPr>
          <p:cNvPr id="4" name="Slide Number Placeholder 3"/>
          <p:cNvSpPr>
            <a:spLocks noGrp="1"/>
          </p:cNvSpPr>
          <p:nvPr>
            <p:ph type="sldNum" sz="quarter" idx="12"/>
          </p:nvPr>
        </p:nvSpPr>
        <p:spPr/>
        <p:txBody>
          <a:bodyPr/>
          <a:lstStyle/>
          <a:p>
            <a:pPr>
              <a:defRPr/>
            </a:pPr>
            <a:fld id="{7B8406D1-DCAC-4205-A4B4-1674A2AC6ED9}" type="slidenum">
              <a:rPr lang="en-US"/>
              <a:pPr>
                <a:defRPr/>
              </a:pPr>
              <a:t>11</a:t>
            </a:fld>
            <a:endParaRPr lang="en-US"/>
          </a:p>
        </p:txBody>
      </p:sp>
      <p:pic>
        <p:nvPicPr>
          <p:cNvPr id="15365" name="Picture 4" descr="0036"/>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085138" y="896938"/>
            <a:ext cx="8572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MIPS</a:t>
            </a:r>
          </a:p>
        </p:txBody>
      </p:sp>
      <p:sp>
        <p:nvSpPr>
          <p:cNvPr id="3" name="Content Placeholder 2"/>
          <p:cNvSpPr>
            <a:spLocks noGrp="1" noRot="1" noChangeAspect="1" noMove="1" noResize="1" noEditPoints="1" noAdjustHandles="1" noChangeArrowheads="1" noChangeShapeType="1" noTextEdit="1"/>
          </p:cNvSpPr>
          <p:nvPr>
            <p:ph idx="1"/>
          </p:nvPr>
        </p:nvSpPr>
        <p:spPr>
          <a:xfrm>
            <a:off x="457200" y="1935480"/>
            <a:ext cx="8229600" cy="4389120"/>
          </a:xfrm>
          <a:blipFill rotWithShape="1">
            <a:blip r:embed="rId2"/>
            <a:stretch>
              <a:fillRect l="-741"/>
            </a:stretch>
          </a:blipFill>
        </p:spPr>
        <p:txBody>
          <a:bodyPr/>
          <a:lstStyle/>
          <a:p>
            <a:r>
              <a:rPr lang="en-US">
                <a:noFill/>
              </a:rPr>
              <a:t> </a:t>
            </a:r>
          </a:p>
        </p:txBody>
      </p:sp>
      <p:sp>
        <p:nvSpPr>
          <p:cNvPr id="4" name="Slide Number Placeholder 3"/>
          <p:cNvSpPr>
            <a:spLocks noGrp="1"/>
          </p:cNvSpPr>
          <p:nvPr>
            <p:ph type="sldNum" sz="quarter" idx="12"/>
          </p:nvPr>
        </p:nvSpPr>
        <p:spPr/>
        <p:txBody>
          <a:bodyPr/>
          <a:lstStyle/>
          <a:p>
            <a:pPr>
              <a:defRPr/>
            </a:pPr>
            <a:fld id="{F2D280C8-1FAD-444A-ACA9-C69D589C114C}" type="slidenum">
              <a:rPr lang="en-US"/>
              <a:pPr>
                <a:defRPr/>
              </a:pPr>
              <a:t>12</a:t>
            </a:fld>
            <a:endParaRPr lang="en-US"/>
          </a:p>
        </p:txBody>
      </p:sp>
      <p:pic>
        <p:nvPicPr>
          <p:cNvPr id="16389" name="Picture 4" descr="0036"/>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3060835"/>
            <a:ext cx="2353269" cy="36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endParaRPr lang="en-US" smtClean="0"/>
          </a:p>
        </p:txBody>
      </p:sp>
      <p:sp>
        <p:nvSpPr>
          <p:cNvPr id="3" name="Content Placeholder 2"/>
          <p:cNvSpPr>
            <a:spLocks noGrp="1"/>
          </p:cNvSpPr>
          <p:nvPr>
            <p:ph idx="1"/>
          </p:nvPr>
        </p:nvSpPr>
        <p:spPr/>
        <p:txBody>
          <a:bodyPr>
            <a:normAutofit/>
          </a:bodyPr>
          <a:lstStyle/>
          <a:p>
            <a:pPr marL="274320" indent="-274320" fontAlgn="auto">
              <a:spcAft>
                <a:spcPts val="0"/>
              </a:spcAft>
              <a:buClr>
                <a:schemeClr val="accent3"/>
              </a:buClr>
              <a:buFont typeface="Wingdings 2"/>
              <a:buChar char=""/>
              <a:defRPr/>
            </a:pPr>
            <a:r>
              <a:rPr lang="en-US" dirty="0" smtClean="0"/>
              <a:t>Example 4 :</a:t>
            </a:r>
          </a:p>
          <a:p>
            <a:pPr marL="274320" indent="-274320" fontAlgn="auto">
              <a:spcAft>
                <a:spcPts val="0"/>
              </a:spcAft>
              <a:buClr>
                <a:schemeClr val="accent3"/>
              </a:buClr>
              <a:buFont typeface="Wingdings 2"/>
              <a:buChar char=""/>
              <a:defRPr/>
            </a:pPr>
            <a:r>
              <a:rPr lang="en-US" sz="1800" dirty="0" smtClean="0"/>
              <a:t>Consider the machine with three instruction classes and CPI measurements from the last example. Now suppose we measure the code for the same program from two different compilers and obtain the following data:</a:t>
            </a:r>
          </a:p>
          <a:p>
            <a:pPr marL="0" indent="0" fontAlgn="auto">
              <a:spcAft>
                <a:spcPts val="0"/>
              </a:spcAft>
              <a:buClr>
                <a:schemeClr val="accent3"/>
              </a:buClr>
              <a:buFont typeface="Wingdings 2"/>
              <a:buNone/>
              <a:defRPr/>
            </a:pPr>
            <a:endParaRPr lang="en-US" dirty="0" smtClean="0"/>
          </a:p>
          <a:p>
            <a:pPr marL="0" indent="0" fontAlgn="auto">
              <a:spcAft>
                <a:spcPts val="0"/>
              </a:spcAft>
              <a:buClr>
                <a:schemeClr val="accent3"/>
              </a:buClr>
              <a:buFont typeface="Wingdings 2"/>
              <a:buNone/>
              <a:defRPr/>
            </a:pPr>
            <a:endParaRPr lang="en-US" dirty="0"/>
          </a:p>
          <a:p>
            <a:pPr marL="0" indent="0" fontAlgn="auto">
              <a:spcAft>
                <a:spcPts val="0"/>
              </a:spcAft>
              <a:buClr>
                <a:schemeClr val="accent3"/>
              </a:buClr>
              <a:buFont typeface="Wingdings 2"/>
              <a:buNone/>
              <a:defRPr/>
            </a:pPr>
            <a:endParaRPr lang="en-US" dirty="0" smtClean="0"/>
          </a:p>
          <a:p>
            <a:pPr marL="0" indent="0" fontAlgn="auto">
              <a:spcAft>
                <a:spcPts val="0"/>
              </a:spcAft>
              <a:buClr>
                <a:schemeClr val="accent3"/>
              </a:buClr>
              <a:buFont typeface="Wingdings 2"/>
              <a:buNone/>
              <a:defRPr/>
            </a:pPr>
            <a:endParaRPr lang="en-US" dirty="0"/>
          </a:p>
          <a:p>
            <a:pPr marL="274320" indent="-274320" fontAlgn="auto">
              <a:spcAft>
                <a:spcPts val="0"/>
              </a:spcAft>
              <a:buClr>
                <a:schemeClr val="accent3"/>
              </a:buClr>
              <a:buFont typeface="Wingdings 2"/>
              <a:buChar char=""/>
              <a:defRPr/>
            </a:pPr>
            <a:r>
              <a:rPr lang="en-US" sz="1800" dirty="0" smtClean="0"/>
              <a:t>Assume that the Machine’s clock rate is 500 </a:t>
            </a:r>
            <a:r>
              <a:rPr lang="en-US" sz="1800" dirty="0" err="1" smtClean="0"/>
              <a:t>MHz.</a:t>
            </a:r>
            <a:r>
              <a:rPr lang="en-US" sz="1800" dirty="0" smtClean="0"/>
              <a:t> Which code sequence will execute faster according to MIPS? According to execution time?</a:t>
            </a:r>
            <a:endParaRPr lang="en-US" sz="1800" dirty="0"/>
          </a:p>
        </p:txBody>
      </p:sp>
      <p:sp>
        <p:nvSpPr>
          <p:cNvPr id="4" name="Slide Number Placeholder 3"/>
          <p:cNvSpPr>
            <a:spLocks noGrp="1"/>
          </p:cNvSpPr>
          <p:nvPr>
            <p:ph type="sldNum" sz="quarter" idx="12"/>
          </p:nvPr>
        </p:nvSpPr>
        <p:spPr/>
        <p:txBody>
          <a:bodyPr/>
          <a:lstStyle/>
          <a:p>
            <a:pPr>
              <a:defRPr/>
            </a:pPr>
            <a:fld id="{231A4F1A-6340-4F6E-ADB6-61A20C0C7C8D}" type="slidenum">
              <a:rPr lang="en-US"/>
              <a:pPr>
                <a:defRPr/>
              </a:pPr>
              <a:t>13</a:t>
            </a:fld>
            <a:endParaRPr lang="en-US"/>
          </a:p>
        </p:txBody>
      </p:sp>
      <p:graphicFrame>
        <p:nvGraphicFramePr>
          <p:cNvPr id="5" name="Table 4"/>
          <p:cNvGraphicFramePr>
            <a:graphicFrameLocks noGrp="1"/>
          </p:cNvGraphicFramePr>
          <p:nvPr/>
        </p:nvGraphicFramePr>
        <p:xfrm>
          <a:off x="1547664" y="3429000"/>
          <a:ext cx="6096000" cy="16916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524000"/>
                <a:gridCol w="1524000"/>
                <a:gridCol w="1524000"/>
                <a:gridCol w="1524000"/>
              </a:tblGrid>
              <a:tr h="0">
                <a:tc>
                  <a:txBody>
                    <a:bodyPr/>
                    <a:lstStyle/>
                    <a:p>
                      <a:endParaRPr lang="en-US" dirty="0"/>
                    </a:p>
                  </a:txBody>
                  <a:tcPr>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tcPr>
                </a:tc>
                <a:tc gridSpan="3">
                  <a:txBody>
                    <a:bodyPr/>
                    <a:lstStyle/>
                    <a:p>
                      <a:pPr algn="ctr"/>
                      <a:r>
                        <a:rPr lang="en-US" sz="1600" dirty="0" smtClean="0">
                          <a:solidFill>
                            <a:sysClr val="windowText" lastClr="000000"/>
                          </a:solidFill>
                        </a:rPr>
                        <a:t>Instruction counts (in Billion) for each instruction class</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1"/>
                    </a:solidFill>
                  </a:tcPr>
                </a:tc>
                <a:tc hMerge="1">
                  <a:txBody>
                    <a:bodyPr/>
                    <a:lstStyle/>
                    <a:p>
                      <a:endParaRPr lang="en-US" dirty="0"/>
                    </a:p>
                  </a:txBody>
                  <a:tcPr/>
                </a:tc>
                <a:tc hMerge="1">
                  <a:txBody>
                    <a:bodyPr/>
                    <a:lstStyle/>
                    <a:p>
                      <a:endParaRPr lang="en-US" dirty="0"/>
                    </a:p>
                  </a:txBody>
                  <a:tcPr/>
                </a:tc>
              </a:tr>
              <a:tr h="370840">
                <a:tc>
                  <a:txBody>
                    <a:bodyPr/>
                    <a:lstStyle/>
                    <a:p>
                      <a:pPr algn="ctr"/>
                      <a:r>
                        <a:rPr lang="en-US" sz="1600" dirty="0" smtClean="0"/>
                        <a:t>Code from</a:t>
                      </a:r>
                      <a:endParaRPr lang="en-US" sz="1600" dirty="0"/>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600" dirty="0" smtClean="0"/>
                        <a:t>A</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600" dirty="0" smtClean="0"/>
                        <a:t>B</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600" dirty="0" smtClean="0"/>
                        <a:t>C</a:t>
                      </a:r>
                      <a:endParaRPr 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70840">
                <a:tc>
                  <a:txBody>
                    <a:bodyPr/>
                    <a:lstStyle/>
                    <a:p>
                      <a:pPr algn="ctr"/>
                      <a:r>
                        <a:rPr lang="en-US" sz="1600" dirty="0" smtClean="0"/>
                        <a:t>Compiler 1</a:t>
                      </a:r>
                      <a:endParaRPr lang="en-US" sz="16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5</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1</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1</a:t>
                      </a:r>
                      <a:endParaRPr 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1600" dirty="0" smtClean="0"/>
                        <a:t>Compiler 2</a:t>
                      </a:r>
                      <a:endParaRPr lang="en-US" sz="16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smtClean="0"/>
                        <a:t>10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smtClean="0"/>
                        <a:t>1</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smtClean="0"/>
                        <a:t>1</a:t>
                      </a:r>
                      <a:endParaRPr 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pic>
        <p:nvPicPr>
          <p:cNvPr id="17414" name="Picture 5" descr="0036"/>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667625" y="908050"/>
            <a:ext cx="8572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endParaRPr lang="en-US" smtClean="0"/>
          </a:p>
        </p:txBody>
      </p:sp>
      <p:sp>
        <p:nvSpPr>
          <p:cNvPr id="3" name="Content Placeholder 2"/>
          <p:cNvSpPr>
            <a:spLocks noGrp="1" noRot="1" noChangeAspect="1" noMove="1" noResize="1" noEditPoints="1" noAdjustHandles="1" noChangeArrowheads="1" noChangeShapeType="1" noTextEdit="1"/>
          </p:cNvSpPr>
          <p:nvPr>
            <p:ph idx="1"/>
          </p:nvPr>
        </p:nvSpPr>
        <p:spPr>
          <a:xfrm>
            <a:off x="457200" y="1935480"/>
            <a:ext cx="8229600" cy="4389120"/>
          </a:xfrm>
          <a:blipFill rotWithShape="1">
            <a:blip r:embed="rId2"/>
            <a:stretch>
              <a:fillRect l="-296"/>
            </a:stretch>
          </a:blipFill>
        </p:spPr>
        <p:txBody>
          <a:bodyPr/>
          <a:lstStyle/>
          <a:p>
            <a:r>
              <a:rPr lang="en-US">
                <a:noFill/>
              </a:rPr>
              <a:t> </a:t>
            </a:r>
          </a:p>
        </p:txBody>
      </p:sp>
      <p:sp>
        <p:nvSpPr>
          <p:cNvPr id="4" name="Slide Number Placeholder 3"/>
          <p:cNvSpPr>
            <a:spLocks noGrp="1"/>
          </p:cNvSpPr>
          <p:nvPr>
            <p:ph type="sldNum" sz="quarter" idx="12"/>
          </p:nvPr>
        </p:nvSpPr>
        <p:spPr/>
        <p:txBody>
          <a:bodyPr/>
          <a:lstStyle/>
          <a:p>
            <a:pPr>
              <a:defRPr/>
            </a:pPr>
            <a:fld id="{9A0680E2-C73D-44E5-8813-600EFCEEE326}" type="slidenum">
              <a:rPr lang="en-US"/>
              <a:pPr>
                <a:defRPr/>
              </a:pPr>
              <a:t>14</a:t>
            </a:fld>
            <a:endParaRPr lang="en-US"/>
          </a:p>
        </p:txBody>
      </p:sp>
      <p:pic>
        <p:nvPicPr>
          <p:cNvPr id="18437" name="Picture 4" descr="0036"/>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667625" y="908050"/>
            <a:ext cx="8572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80">
                                          <p:stCondLst>
                                            <p:cond delay="0"/>
                                          </p:stCondLst>
                                        </p:cTn>
                                        <p:tgtEl>
                                          <p:spTgt spid="3">
                                            <p:txEl>
                                              <p:pRg st="3" end="3"/>
                                            </p:txEl>
                                          </p:spTgt>
                                        </p:tgtEl>
                                      </p:cBhvr>
                                    </p:animEffect>
                                    <p:anim calcmode="lin" valueType="num">
                                      <p:cBhvr>
                                        <p:cTn id="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3" end="3"/>
                                            </p:txEl>
                                          </p:spTgt>
                                        </p:tgtEl>
                                      </p:cBhvr>
                                      <p:to x="100000" y="60000"/>
                                    </p:animScale>
                                    <p:animScale>
                                      <p:cBhvr>
                                        <p:cTn id="14" dur="166" decel="50000">
                                          <p:stCondLst>
                                            <p:cond delay="676"/>
                                          </p:stCondLst>
                                        </p:cTn>
                                        <p:tgtEl>
                                          <p:spTgt spid="3">
                                            <p:txEl>
                                              <p:pRg st="3" end="3"/>
                                            </p:txEl>
                                          </p:spTgt>
                                        </p:tgtEl>
                                      </p:cBhvr>
                                      <p:to x="100000" y="100000"/>
                                    </p:animScale>
                                    <p:animScale>
                                      <p:cBhvr>
                                        <p:cTn id="15" dur="26">
                                          <p:stCondLst>
                                            <p:cond delay="1312"/>
                                          </p:stCondLst>
                                        </p:cTn>
                                        <p:tgtEl>
                                          <p:spTgt spid="3">
                                            <p:txEl>
                                              <p:pRg st="3" end="3"/>
                                            </p:txEl>
                                          </p:spTgt>
                                        </p:tgtEl>
                                      </p:cBhvr>
                                      <p:to x="100000" y="80000"/>
                                    </p:animScale>
                                    <p:animScale>
                                      <p:cBhvr>
                                        <p:cTn id="16" dur="166" decel="50000">
                                          <p:stCondLst>
                                            <p:cond delay="1338"/>
                                          </p:stCondLst>
                                        </p:cTn>
                                        <p:tgtEl>
                                          <p:spTgt spid="3">
                                            <p:txEl>
                                              <p:pRg st="3" end="3"/>
                                            </p:txEl>
                                          </p:spTgt>
                                        </p:tgtEl>
                                      </p:cBhvr>
                                      <p:to x="100000" y="100000"/>
                                    </p:animScale>
                                    <p:animScale>
                                      <p:cBhvr>
                                        <p:cTn id="17" dur="26">
                                          <p:stCondLst>
                                            <p:cond delay="1642"/>
                                          </p:stCondLst>
                                        </p:cTn>
                                        <p:tgtEl>
                                          <p:spTgt spid="3">
                                            <p:txEl>
                                              <p:pRg st="3" end="3"/>
                                            </p:txEl>
                                          </p:spTgt>
                                        </p:tgtEl>
                                      </p:cBhvr>
                                      <p:to x="100000" y="90000"/>
                                    </p:animScale>
                                    <p:animScale>
                                      <p:cBhvr>
                                        <p:cTn id="18" dur="166" decel="50000">
                                          <p:stCondLst>
                                            <p:cond delay="1668"/>
                                          </p:stCondLst>
                                        </p:cTn>
                                        <p:tgtEl>
                                          <p:spTgt spid="3">
                                            <p:txEl>
                                              <p:pRg st="3" end="3"/>
                                            </p:txEl>
                                          </p:spTgt>
                                        </p:tgtEl>
                                      </p:cBhvr>
                                      <p:to x="100000" y="100000"/>
                                    </p:animScale>
                                    <p:animScale>
                                      <p:cBhvr>
                                        <p:cTn id="19" dur="26">
                                          <p:stCondLst>
                                            <p:cond delay="1808"/>
                                          </p:stCondLst>
                                        </p:cTn>
                                        <p:tgtEl>
                                          <p:spTgt spid="3">
                                            <p:txEl>
                                              <p:pRg st="3" end="3"/>
                                            </p:txEl>
                                          </p:spTgt>
                                        </p:tgtEl>
                                      </p:cBhvr>
                                      <p:to x="100000" y="95000"/>
                                    </p:animScale>
                                    <p:animScale>
                                      <p:cBhvr>
                                        <p:cTn id="20" dur="166" decel="50000">
                                          <p:stCondLst>
                                            <p:cond delay="1834"/>
                                          </p:stCondLst>
                                        </p:cTn>
                                        <p:tgtEl>
                                          <p:spTgt spid="3">
                                            <p:txEl>
                                              <p:pRg st="3" end="3"/>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80">
                                          <p:stCondLst>
                                            <p:cond delay="0"/>
                                          </p:stCondLst>
                                        </p:cTn>
                                        <p:tgtEl>
                                          <p:spTgt spid="3">
                                            <p:txEl>
                                              <p:pRg st="4" end="4"/>
                                            </p:txEl>
                                          </p:spTgt>
                                        </p:tgtEl>
                                      </p:cBhvr>
                                    </p:animEffect>
                                    <p:anim calcmode="lin" valueType="num">
                                      <p:cBhvr>
                                        <p:cTn id="24"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4" end="4"/>
                                            </p:txEl>
                                          </p:spTgt>
                                        </p:tgtEl>
                                      </p:cBhvr>
                                      <p:to x="100000" y="60000"/>
                                    </p:animScale>
                                    <p:animScale>
                                      <p:cBhvr>
                                        <p:cTn id="30" dur="166" decel="50000">
                                          <p:stCondLst>
                                            <p:cond delay="676"/>
                                          </p:stCondLst>
                                        </p:cTn>
                                        <p:tgtEl>
                                          <p:spTgt spid="3">
                                            <p:txEl>
                                              <p:pRg st="4" end="4"/>
                                            </p:txEl>
                                          </p:spTgt>
                                        </p:tgtEl>
                                      </p:cBhvr>
                                      <p:to x="100000" y="100000"/>
                                    </p:animScale>
                                    <p:animScale>
                                      <p:cBhvr>
                                        <p:cTn id="31" dur="26">
                                          <p:stCondLst>
                                            <p:cond delay="1312"/>
                                          </p:stCondLst>
                                        </p:cTn>
                                        <p:tgtEl>
                                          <p:spTgt spid="3">
                                            <p:txEl>
                                              <p:pRg st="4" end="4"/>
                                            </p:txEl>
                                          </p:spTgt>
                                        </p:tgtEl>
                                      </p:cBhvr>
                                      <p:to x="100000" y="80000"/>
                                    </p:animScale>
                                    <p:animScale>
                                      <p:cBhvr>
                                        <p:cTn id="32" dur="166" decel="50000">
                                          <p:stCondLst>
                                            <p:cond delay="1338"/>
                                          </p:stCondLst>
                                        </p:cTn>
                                        <p:tgtEl>
                                          <p:spTgt spid="3">
                                            <p:txEl>
                                              <p:pRg st="4" end="4"/>
                                            </p:txEl>
                                          </p:spTgt>
                                        </p:tgtEl>
                                      </p:cBhvr>
                                      <p:to x="100000" y="100000"/>
                                    </p:animScale>
                                    <p:animScale>
                                      <p:cBhvr>
                                        <p:cTn id="33" dur="26">
                                          <p:stCondLst>
                                            <p:cond delay="1642"/>
                                          </p:stCondLst>
                                        </p:cTn>
                                        <p:tgtEl>
                                          <p:spTgt spid="3">
                                            <p:txEl>
                                              <p:pRg st="4" end="4"/>
                                            </p:txEl>
                                          </p:spTgt>
                                        </p:tgtEl>
                                      </p:cBhvr>
                                      <p:to x="100000" y="90000"/>
                                    </p:animScale>
                                    <p:animScale>
                                      <p:cBhvr>
                                        <p:cTn id="34" dur="166" decel="50000">
                                          <p:stCondLst>
                                            <p:cond delay="1668"/>
                                          </p:stCondLst>
                                        </p:cTn>
                                        <p:tgtEl>
                                          <p:spTgt spid="3">
                                            <p:txEl>
                                              <p:pRg st="4" end="4"/>
                                            </p:txEl>
                                          </p:spTgt>
                                        </p:tgtEl>
                                      </p:cBhvr>
                                      <p:to x="100000" y="100000"/>
                                    </p:animScale>
                                    <p:animScale>
                                      <p:cBhvr>
                                        <p:cTn id="35" dur="26">
                                          <p:stCondLst>
                                            <p:cond delay="1808"/>
                                          </p:stCondLst>
                                        </p:cTn>
                                        <p:tgtEl>
                                          <p:spTgt spid="3">
                                            <p:txEl>
                                              <p:pRg st="4" end="4"/>
                                            </p:txEl>
                                          </p:spTgt>
                                        </p:tgtEl>
                                      </p:cBhvr>
                                      <p:to x="100000" y="95000"/>
                                    </p:animScale>
                                    <p:animScale>
                                      <p:cBhvr>
                                        <p:cTn id="36" dur="166" decel="50000">
                                          <p:stCondLst>
                                            <p:cond delay="1834"/>
                                          </p:stCondLst>
                                        </p:cTn>
                                        <p:tgtEl>
                                          <p:spTgt spid="3">
                                            <p:txEl>
                                              <p:pRg st="4" end="4"/>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wipe(down)">
                                      <p:cBhvr>
                                        <p:cTn id="39" dur="580">
                                          <p:stCondLst>
                                            <p:cond delay="0"/>
                                          </p:stCondLst>
                                        </p:cTn>
                                        <p:tgtEl>
                                          <p:spTgt spid="3">
                                            <p:txEl>
                                              <p:pRg st="5" end="5"/>
                                            </p:txEl>
                                          </p:spTgt>
                                        </p:tgtEl>
                                      </p:cBhvr>
                                    </p:animEffect>
                                    <p:anim calcmode="lin" valueType="num">
                                      <p:cBhvr>
                                        <p:cTn id="40"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5" end="5"/>
                                            </p:txEl>
                                          </p:spTgt>
                                        </p:tgtEl>
                                      </p:cBhvr>
                                      <p:to x="100000" y="60000"/>
                                    </p:animScale>
                                    <p:animScale>
                                      <p:cBhvr>
                                        <p:cTn id="46" dur="166" decel="50000">
                                          <p:stCondLst>
                                            <p:cond delay="676"/>
                                          </p:stCondLst>
                                        </p:cTn>
                                        <p:tgtEl>
                                          <p:spTgt spid="3">
                                            <p:txEl>
                                              <p:pRg st="5" end="5"/>
                                            </p:txEl>
                                          </p:spTgt>
                                        </p:tgtEl>
                                      </p:cBhvr>
                                      <p:to x="100000" y="100000"/>
                                    </p:animScale>
                                    <p:animScale>
                                      <p:cBhvr>
                                        <p:cTn id="47" dur="26">
                                          <p:stCondLst>
                                            <p:cond delay="1312"/>
                                          </p:stCondLst>
                                        </p:cTn>
                                        <p:tgtEl>
                                          <p:spTgt spid="3">
                                            <p:txEl>
                                              <p:pRg st="5" end="5"/>
                                            </p:txEl>
                                          </p:spTgt>
                                        </p:tgtEl>
                                      </p:cBhvr>
                                      <p:to x="100000" y="80000"/>
                                    </p:animScale>
                                    <p:animScale>
                                      <p:cBhvr>
                                        <p:cTn id="48" dur="166" decel="50000">
                                          <p:stCondLst>
                                            <p:cond delay="1338"/>
                                          </p:stCondLst>
                                        </p:cTn>
                                        <p:tgtEl>
                                          <p:spTgt spid="3">
                                            <p:txEl>
                                              <p:pRg st="5" end="5"/>
                                            </p:txEl>
                                          </p:spTgt>
                                        </p:tgtEl>
                                      </p:cBhvr>
                                      <p:to x="100000" y="100000"/>
                                    </p:animScale>
                                    <p:animScale>
                                      <p:cBhvr>
                                        <p:cTn id="49" dur="26">
                                          <p:stCondLst>
                                            <p:cond delay="1642"/>
                                          </p:stCondLst>
                                        </p:cTn>
                                        <p:tgtEl>
                                          <p:spTgt spid="3">
                                            <p:txEl>
                                              <p:pRg st="5" end="5"/>
                                            </p:txEl>
                                          </p:spTgt>
                                        </p:tgtEl>
                                      </p:cBhvr>
                                      <p:to x="100000" y="90000"/>
                                    </p:animScale>
                                    <p:animScale>
                                      <p:cBhvr>
                                        <p:cTn id="50" dur="166" decel="50000">
                                          <p:stCondLst>
                                            <p:cond delay="1668"/>
                                          </p:stCondLst>
                                        </p:cTn>
                                        <p:tgtEl>
                                          <p:spTgt spid="3">
                                            <p:txEl>
                                              <p:pRg st="5" end="5"/>
                                            </p:txEl>
                                          </p:spTgt>
                                        </p:tgtEl>
                                      </p:cBhvr>
                                      <p:to x="100000" y="100000"/>
                                    </p:animScale>
                                    <p:animScale>
                                      <p:cBhvr>
                                        <p:cTn id="51" dur="26">
                                          <p:stCondLst>
                                            <p:cond delay="1808"/>
                                          </p:stCondLst>
                                        </p:cTn>
                                        <p:tgtEl>
                                          <p:spTgt spid="3">
                                            <p:txEl>
                                              <p:pRg st="5" end="5"/>
                                            </p:txEl>
                                          </p:spTgt>
                                        </p:tgtEl>
                                      </p:cBhvr>
                                      <p:to x="100000" y="95000"/>
                                    </p:animScale>
                                    <p:animScale>
                                      <p:cBhvr>
                                        <p:cTn id="52" dur="166" decel="50000">
                                          <p:stCondLst>
                                            <p:cond delay="1834"/>
                                          </p:stCondLst>
                                        </p:cTn>
                                        <p:tgtEl>
                                          <p:spTgt spid="3">
                                            <p:txEl>
                                              <p:pRg st="5" end="5"/>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wipe(down)">
                                      <p:cBhvr>
                                        <p:cTn id="55" dur="580">
                                          <p:stCondLst>
                                            <p:cond delay="0"/>
                                          </p:stCondLst>
                                        </p:cTn>
                                        <p:tgtEl>
                                          <p:spTgt spid="3">
                                            <p:txEl>
                                              <p:pRg st="6" end="6"/>
                                            </p:txEl>
                                          </p:spTgt>
                                        </p:tgtEl>
                                      </p:cBhvr>
                                    </p:animEffect>
                                    <p:anim calcmode="lin" valueType="num">
                                      <p:cBhvr>
                                        <p:cTn id="56"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6" end="6"/>
                                            </p:txEl>
                                          </p:spTgt>
                                        </p:tgtEl>
                                      </p:cBhvr>
                                      <p:to x="100000" y="60000"/>
                                    </p:animScale>
                                    <p:animScale>
                                      <p:cBhvr>
                                        <p:cTn id="62" dur="166" decel="50000">
                                          <p:stCondLst>
                                            <p:cond delay="676"/>
                                          </p:stCondLst>
                                        </p:cTn>
                                        <p:tgtEl>
                                          <p:spTgt spid="3">
                                            <p:txEl>
                                              <p:pRg st="6" end="6"/>
                                            </p:txEl>
                                          </p:spTgt>
                                        </p:tgtEl>
                                      </p:cBhvr>
                                      <p:to x="100000" y="100000"/>
                                    </p:animScale>
                                    <p:animScale>
                                      <p:cBhvr>
                                        <p:cTn id="63" dur="26">
                                          <p:stCondLst>
                                            <p:cond delay="1312"/>
                                          </p:stCondLst>
                                        </p:cTn>
                                        <p:tgtEl>
                                          <p:spTgt spid="3">
                                            <p:txEl>
                                              <p:pRg st="6" end="6"/>
                                            </p:txEl>
                                          </p:spTgt>
                                        </p:tgtEl>
                                      </p:cBhvr>
                                      <p:to x="100000" y="80000"/>
                                    </p:animScale>
                                    <p:animScale>
                                      <p:cBhvr>
                                        <p:cTn id="64" dur="166" decel="50000">
                                          <p:stCondLst>
                                            <p:cond delay="1338"/>
                                          </p:stCondLst>
                                        </p:cTn>
                                        <p:tgtEl>
                                          <p:spTgt spid="3">
                                            <p:txEl>
                                              <p:pRg st="6" end="6"/>
                                            </p:txEl>
                                          </p:spTgt>
                                        </p:tgtEl>
                                      </p:cBhvr>
                                      <p:to x="100000" y="100000"/>
                                    </p:animScale>
                                    <p:animScale>
                                      <p:cBhvr>
                                        <p:cTn id="65" dur="26">
                                          <p:stCondLst>
                                            <p:cond delay="1642"/>
                                          </p:stCondLst>
                                        </p:cTn>
                                        <p:tgtEl>
                                          <p:spTgt spid="3">
                                            <p:txEl>
                                              <p:pRg st="6" end="6"/>
                                            </p:txEl>
                                          </p:spTgt>
                                        </p:tgtEl>
                                      </p:cBhvr>
                                      <p:to x="100000" y="90000"/>
                                    </p:animScale>
                                    <p:animScale>
                                      <p:cBhvr>
                                        <p:cTn id="66" dur="166" decel="50000">
                                          <p:stCondLst>
                                            <p:cond delay="1668"/>
                                          </p:stCondLst>
                                        </p:cTn>
                                        <p:tgtEl>
                                          <p:spTgt spid="3">
                                            <p:txEl>
                                              <p:pRg st="6" end="6"/>
                                            </p:txEl>
                                          </p:spTgt>
                                        </p:tgtEl>
                                      </p:cBhvr>
                                      <p:to x="100000" y="100000"/>
                                    </p:animScale>
                                    <p:animScale>
                                      <p:cBhvr>
                                        <p:cTn id="67" dur="26">
                                          <p:stCondLst>
                                            <p:cond delay="1808"/>
                                          </p:stCondLst>
                                        </p:cTn>
                                        <p:tgtEl>
                                          <p:spTgt spid="3">
                                            <p:txEl>
                                              <p:pRg st="6" end="6"/>
                                            </p:txEl>
                                          </p:spTgt>
                                        </p:tgtEl>
                                      </p:cBhvr>
                                      <p:to x="100000" y="95000"/>
                                    </p:animScale>
                                    <p:animScale>
                                      <p:cBhvr>
                                        <p:cTn id="68" dur="166" decel="50000">
                                          <p:stCondLst>
                                            <p:cond delay="1834"/>
                                          </p:stCondLst>
                                        </p:cTn>
                                        <p:tgtEl>
                                          <p:spTgt spid="3">
                                            <p:txEl>
                                              <p:pRg st="6" end="6"/>
                                            </p:txEl>
                                          </p:spTgt>
                                        </p:tgtEl>
                                      </p:cBhvr>
                                      <p:to x="100000" y="100000"/>
                                    </p:animScale>
                                  </p:childTnLst>
                                </p:cTn>
                              </p:par>
                            </p:childTnLst>
                          </p:cTn>
                        </p:par>
                      </p:childTnLst>
                    </p:cTn>
                  </p:par>
                  <p:par>
                    <p:cTn id="69" fill="hold">
                      <p:stCondLst>
                        <p:cond delay="indefinite"/>
                      </p:stCondLst>
                      <p:childTnLst>
                        <p:par>
                          <p:cTn id="70" fill="hold">
                            <p:stCondLst>
                              <p:cond delay="0"/>
                            </p:stCondLst>
                            <p:childTnLst>
                              <p:par>
                                <p:cTn id="71" presetID="45" presetClass="entr" presetSubtype="0" fill="hold" nodeType="clickEffect">
                                  <p:stCondLst>
                                    <p:cond delay="0"/>
                                  </p:stCondLst>
                                  <p:childTnLst>
                                    <p:set>
                                      <p:cBhvr>
                                        <p:cTn id="72" dur="1" fill="hold">
                                          <p:stCondLst>
                                            <p:cond delay="0"/>
                                          </p:stCondLst>
                                        </p:cTn>
                                        <p:tgtEl>
                                          <p:spTgt spid="3">
                                            <p:txEl>
                                              <p:pRg st="7" end="7"/>
                                            </p:txEl>
                                          </p:spTgt>
                                        </p:tgtEl>
                                        <p:attrNameLst>
                                          <p:attrName>style.visibility</p:attrName>
                                        </p:attrNameLst>
                                      </p:cBhvr>
                                      <p:to>
                                        <p:strVal val="visible"/>
                                      </p:to>
                                    </p:set>
                                    <p:animEffect transition="in" filter="fade">
                                      <p:cBhvr>
                                        <p:cTn id="73" dur="2000"/>
                                        <p:tgtEl>
                                          <p:spTgt spid="3">
                                            <p:txEl>
                                              <p:pRg st="7" end="7"/>
                                            </p:txEl>
                                          </p:spTgt>
                                        </p:tgtEl>
                                      </p:cBhvr>
                                    </p:animEffect>
                                    <p:anim calcmode="lin" valueType="num">
                                      <p:cBhvr>
                                        <p:cTn id="74" dur="2000" fill="hold"/>
                                        <p:tgtEl>
                                          <p:spTgt spid="3">
                                            <p:txEl>
                                              <p:pRg st="7" end="7"/>
                                            </p:txEl>
                                          </p:spTgt>
                                        </p:tgtEl>
                                        <p:attrNameLst>
                                          <p:attrName>ppt_w</p:attrName>
                                        </p:attrNameLst>
                                      </p:cBhvr>
                                      <p:tavLst>
                                        <p:tav tm="0" fmla="#ppt_w*sin(2.5*pi*$)">
                                          <p:val>
                                            <p:fltVal val="0"/>
                                          </p:val>
                                        </p:tav>
                                        <p:tav tm="100000">
                                          <p:val>
                                            <p:fltVal val="1"/>
                                          </p:val>
                                        </p:tav>
                                      </p:tavLst>
                                    </p:anim>
                                    <p:anim calcmode="lin" valueType="num">
                                      <p:cBhvr>
                                        <p:cTn id="75" dur="2000" fill="hold"/>
                                        <p:tgtEl>
                                          <p:spTgt spid="3">
                                            <p:txEl>
                                              <p:pRg st="7" end="7"/>
                                            </p:txEl>
                                          </p:spTgt>
                                        </p:tgtEl>
                                        <p:attrNameLst>
                                          <p:attrName>ppt_h</p:attrName>
                                        </p:attrNameLst>
                                      </p:cBhvr>
                                      <p:tavLst>
                                        <p:tav tm="0">
                                          <p:val>
                                            <p:strVal val="#ppt_h"/>
                                          </p:val>
                                        </p:tav>
                                        <p:tav tm="100000">
                                          <p:val>
                                            <p:strVal val="#ppt_h"/>
                                          </p:val>
                                        </p:tav>
                                      </p:tavLst>
                                    </p:anim>
                                  </p:childTnLst>
                                </p:cTn>
                              </p:par>
                              <p:par>
                                <p:cTn id="76" presetID="45" presetClass="entr" presetSubtype="0" fill="hold" nodeType="withEffect">
                                  <p:stCondLst>
                                    <p:cond delay="0"/>
                                  </p:stCondLst>
                                  <p:childTnLst>
                                    <p:set>
                                      <p:cBhvr>
                                        <p:cTn id="77" dur="1" fill="hold">
                                          <p:stCondLst>
                                            <p:cond delay="0"/>
                                          </p:stCondLst>
                                        </p:cTn>
                                        <p:tgtEl>
                                          <p:spTgt spid="3">
                                            <p:txEl>
                                              <p:pRg st="8" end="8"/>
                                            </p:txEl>
                                          </p:spTgt>
                                        </p:tgtEl>
                                        <p:attrNameLst>
                                          <p:attrName>style.visibility</p:attrName>
                                        </p:attrNameLst>
                                      </p:cBhvr>
                                      <p:to>
                                        <p:strVal val="visible"/>
                                      </p:to>
                                    </p:set>
                                    <p:animEffect transition="in" filter="fade">
                                      <p:cBhvr>
                                        <p:cTn id="78" dur="2000"/>
                                        <p:tgtEl>
                                          <p:spTgt spid="3">
                                            <p:txEl>
                                              <p:pRg st="8" end="8"/>
                                            </p:txEl>
                                          </p:spTgt>
                                        </p:tgtEl>
                                      </p:cBhvr>
                                    </p:animEffect>
                                    <p:anim calcmode="lin" valueType="num">
                                      <p:cBhvr>
                                        <p:cTn id="79" dur="2000" fill="hold"/>
                                        <p:tgtEl>
                                          <p:spTgt spid="3">
                                            <p:txEl>
                                              <p:pRg st="8" end="8"/>
                                            </p:txEl>
                                          </p:spTgt>
                                        </p:tgtEl>
                                        <p:attrNameLst>
                                          <p:attrName>ppt_w</p:attrName>
                                        </p:attrNameLst>
                                      </p:cBhvr>
                                      <p:tavLst>
                                        <p:tav tm="0" fmla="#ppt_w*sin(2.5*pi*$)">
                                          <p:val>
                                            <p:fltVal val="0"/>
                                          </p:val>
                                        </p:tav>
                                        <p:tav tm="100000">
                                          <p:val>
                                            <p:fltVal val="1"/>
                                          </p:val>
                                        </p:tav>
                                      </p:tavLst>
                                    </p:anim>
                                    <p:anim calcmode="lin" valueType="num">
                                      <p:cBhvr>
                                        <p:cTn id="80" dur="2000" fill="hold"/>
                                        <p:tgtEl>
                                          <p:spTgt spid="3">
                                            <p:txEl>
                                              <p:pRg st="8" end="8"/>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r" rtl="1"/>
            <a:r>
              <a:rPr lang="fa-IR" dirty="0" smtClean="0">
                <a:cs typeface="B Nazanin" pitchFamily="2" charset="-78"/>
              </a:rPr>
              <a:t>تمرین  : </a:t>
            </a:r>
            <a:r>
              <a:rPr lang="fa-IR" sz="2000" dirty="0" smtClean="0">
                <a:cs typeface="B Nazanin" pitchFamily="2" charset="-78"/>
              </a:rPr>
              <a:t>دو پیاده سازی مختلف </a:t>
            </a:r>
            <a:r>
              <a:rPr lang="en-US" sz="2000" dirty="0" smtClean="0">
                <a:cs typeface="B Nazanin" pitchFamily="2" charset="-78"/>
              </a:rPr>
              <a:t>M1</a:t>
            </a:r>
            <a:r>
              <a:rPr lang="fa-IR" sz="2000" dirty="0" smtClean="0">
                <a:cs typeface="B Nazanin" pitchFamily="2" charset="-78"/>
              </a:rPr>
              <a:t> و </a:t>
            </a:r>
            <a:r>
              <a:rPr lang="en-US" sz="2000" dirty="0" smtClean="0">
                <a:cs typeface="B Nazanin" pitchFamily="2" charset="-78"/>
              </a:rPr>
              <a:t>M2</a:t>
            </a:r>
            <a:r>
              <a:rPr lang="fa-IR" sz="2000" dirty="0" smtClean="0">
                <a:cs typeface="B Nazanin" pitchFamily="2" charset="-78"/>
              </a:rPr>
              <a:t> با چهار کلاس دستور العمل مطابق جدول زیر وجود دارد. فرکانس کاری </a:t>
            </a:r>
            <a:r>
              <a:rPr lang="en-US" sz="2000" dirty="0" smtClean="0">
                <a:cs typeface="B Nazanin" pitchFamily="2" charset="-78"/>
              </a:rPr>
              <a:t>M1</a:t>
            </a:r>
            <a:r>
              <a:rPr lang="fa-IR" sz="2000" dirty="0" smtClean="0">
                <a:cs typeface="B Nazanin" pitchFamily="2" charset="-78"/>
              </a:rPr>
              <a:t> و </a:t>
            </a:r>
            <a:r>
              <a:rPr lang="en-US" sz="2000" dirty="0" smtClean="0">
                <a:cs typeface="B Nazanin" pitchFamily="2" charset="-78"/>
              </a:rPr>
              <a:t>M2</a:t>
            </a:r>
            <a:r>
              <a:rPr lang="fa-IR" sz="2000" dirty="0" smtClean="0">
                <a:cs typeface="B Nazanin" pitchFamily="2" charset="-78"/>
              </a:rPr>
              <a:t> به ترتیب برابر </a:t>
            </a:r>
            <a:r>
              <a:rPr lang="en-US" sz="2000" dirty="0" smtClean="0">
                <a:cs typeface="B Nazanin" pitchFamily="2" charset="-78"/>
              </a:rPr>
              <a:t>500 MHz </a:t>
            </a:r>
            <a:r>
              <a:rPr lang="fa-IR" sz="2000" dirty="0" smtClean="0">
                <a:cs typeface="B Nazanin" pitchFamily="2" charset="-78"/>
              </a:rPr>
              <a:t> و </a:t>
            </a:r>
            <a:r>
              <a:rPr lang="en-US" sz="2000" dirty="0" smtClean="0">
                <a:cs typeface="B Nazanin" pitchFamily="2" charset="-78"/>
              </a:rPr>
              <a:t>750 MHz</a:t>
            </a:r>
            <a:r>
              <a:rPr lang="fa-IR" sz="2000" dirty="0" smtClean="0">
                <a:cs typeface="B Nazanin" pitchFamily="2" charset="-78"/>
              </a:rPr>
              <a:t> می باشد.</a:t>
            </a:r>
          </a:p>
          <a:p>
            <a:pPr algn="r" rtl="1"/>
            <a:endParaRPr lang="fa-IR" sz="2000" dirty="0">
              <a:cs typeface="B Nazanin" pitchFamily="2" charset="-78"/>
            </a:endParaRPr>
          </a:p>
          <a:p>
            <a:pPr algn="r" rtl="1"/>
            <a:endParaRPr lang="fa-IR" dirty="0" smtClean="0">
              <a:cs typeface="B Nazanin" pitchFamily="2" charset="-78"/>
            </a:endParaRPr>
          </a:p>
          <a:p>
            <a:pPr algn="r" rtl="1"/>
            <a:endParaRPr lang="fa-IR" dirty="0">
              <a:cs typeface="B Nazanin" pitchFamily="2" charset="-78"/>
            </a:endParaRPr>
          </a:p>
          <a:p>
            <a:pPr algn="r" rtl="1"/>
            <a:endParaRPr lang="fa-IR" dirty="0" smtClean="0">
              <a:cs typeface="B Nazanin" pitchFamily="2" charset="-78"/>
            </a:endParaRPr>
          </a:p>
          <a:p>
            <a:pPr algn="r" rtl="1"/>
            <a:endParaRPr lang="fa-IR" dirty="0">
              <a:cs typeface="B Nazanin" pitchFamily="2" charset="-78"/>
            </a:endParaRPr>
          </a:p>
          <a:p>
            <a:pPr marL="0" indent="0" algn="r" rtl="1">
              <a:buNone/>
            </a:pPr>
            <a:endParaRPr lang="fa-IR" dirty="0" smtClean="0">
              <a:cs typeface="B Nazanin" pitchFamily="2" charset="-78"/>
            </a:endParaRPr>
          </a:p>
        </p:txBody>
      </p:sp>
      <p:sp>
        <p:nvSpPr>
          <p:cNvPr id="4" name="Slide Number Placeholder 3"/>
          <p:cNvSpPr>
            <a:spLocks noGrp="1"/>
          </p:cNvSpPr>
          <p:nvPr>
            <p:ph type="sldNum" sz="quarter" idx="12"/>
          </p:nvPr>
        </p:nvSpPr>
        <p:spPr/>
        <p:txBody>
          <a:bodyPr/>
          <a:lstStyle/>
          <a:p>
            <a:pPr>
              <a:defRPr/>
            </a:pPr>
            <a:fld id="{A6DD5239-57E3-43D6-8991-21A7D90BC281}" type="slidenum">
              <a:rPr lang="en-US" smtClean="0"/>
              <a:pPr>
                <a:defRPr/>
              </a:pPr>
              <a:t>15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252259647"/>
              </p:ext>
            </p:extLst>
          </p:nvPr>
        </p:nvGraphicFramePr>
        <p:xfrm>
          <a:off x="4606548" y="3205096"/>
          <a:ext cx="2736304" cy="1854200"/>
        </p:xfrm>
        <a:graphic>
          <a:graphicData uri="http://schemas.openxmlformats.org/drawingml/2006/table">
            <a:tbl>
              <a:tblPr firstRow="1" bandRow="1">
                <a:tableStyleId>{F5AB1C69-6EDB-4FF4-983F-18BD219EF322}</a:tableStyleId>
              </a:tblPr>
              <a:tblGrid>
                <a:gridCol w="713819"/>
                <a:gridCol w="2022485"/>
              </a:tblGrid>
              <a:tr h="370840">
                <a:tc>
                  <a:txBody>
                    <a:bodyPr/>
                    <a:lstStyle/>
                    <a:p>
                      <a:pPr algn="ctr"/>
                      <a:r>
                        <a:rPr lang="en-US" dirty="0" smtClean="0">
                          <a:latin typeface="Times New Roman" pitchFamily="18" charset="0"/>
                          <a:cs typeface="Times New Roman" pitchFamily="18" charset="0"/>
                        </a:rPr>
                        <a:t>Class</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CPI for this class</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latin typeface="Times New Roman" pitchFamily="18" charset="0"/>
                          <a:cs typeface="Times New Roman" pitchFamily="18" charset="0"/>
                        </a:rPr>
                        <a:t>A</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2</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latin typeface="Times New Roman" pitchFamily="18" charset="0"/>
                          <a:cs typeface="Times New Roman" pitchFamily="18" charset="0"/>
                        </a:rPr>
                        <a:t>B</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2</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latin typeface="Times New Roman" pitchFamily="18" charset="0"/>
                          <a:cs typeface="Times New Roman" pitchFamily="18" charset="0"/>
                        </a:rPr>
                        <a:t>C</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4</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latin typeface="Times New Roman" pitchFamily="18" charset="0"/>
                          <a:cs typeface="Times New Roman" pitchFamily="18" charset="0"/>
                        </a:rPr>
                        <a:t>D</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4</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517006292"/>
              </p:ext>
            </p:extLst>
          </p:nvPr>
        </p:nvGraphicFramePr>
        <p:xfrm>
          <a:off x="4606548" y="2808844"/>
          <a:ext cx="2736304" cy="370840"/>
        </p:xfrm>
        <a:graphic>
          <a:graphicData uri="http://schemas.openxmlformats.org/drawingml/2006/table">
            <a:tbl>
              <a:tblPr firstRow="1" bandRow="1">
                <a:tableStyleId>{5C22544A-7EE6-4342-B048-85BDC9FD1C3A}</a:tableStyleId>
              </a:tblPr>
              <a:tblGrid>
                <a:gridCol w="720080"/>
                <a:gridCol w="2016224"/>
              </a:tblGrid>
              <a:tr h="370840">
                <a:tc>
                  <a:txBody>
                    <a:bodyPr/>
                    <a:lstStyle/>
                    <a:p>
                      <a:r>
                        <a:rPr lang="en-US" dirty="0" smtClean="0">
                          <a:solidFill>
                            <a:sysClr val="windowText" lastClr="000000"/>
                          </a:solidFill>
                        </a:rPr>
                        <a:t>M2</a:t>
                      </a:r>
                      <a:endParaRPr lang="en-US" dirty="0">
                        <a:solidFill>
                          <a:sysClr val="windowText" lastClr="000000"/>
                        </a:solidFill>
                      </a:endParaRPr>
                    </a:p>
                  </a:txBody>
                  <a:tcPr>
                    <a:noFill/>
                  </a:tcPr>
                </a:tc>
                <a:tc>
                  <a:txBody>
                    <a:bodyPr/>
                    <a:lstStyle/>
                    <a:p>
                      <a:endParaRPr lang="en-US" dirty="0"/>
                    </a:p>
                  </a:txBody>
                  <a:tcPr>
                    <a:no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31695771"/>
              </p:ext>
            </p:extLst>
          </p:nvPr>
        </p:nvGraphicFramePr>
        <p:xfrm>
          <a:off x="971600" y="3208424"/>
          <a:ext cx="2736304" cy="1854200"/>
        </p:xfrm>
        <a:graphic>
          <a:graphicData uri="http://schemas.openxmlformats.org/drawingml/2006/table">
            <a:tbl>
              <a:tblPr firstRow="1" bandRow="1">
                <a:tableStyleId>{F5AB1C69-6EDB-4FF4-983F-18BD219EF322}</a:tableStyleId>
              </a:tblPr>
              <a:tblGrid>
                <a:gridCol w="713819"/>
                <a:gridCol w="2022485"/>
              </a:tblGrid>
              <a:tr h="370840">
                <a:tc>
                  <a:txBody>
                    <a:bodyPr/>
                    <a:lstStyle/>
                    <a:p>
                      <a:pPr algn="ctr"/>
                      <a:r>
                        <a:rPr lang="en-US" dirty="0" smtClean="0">
                          <a:latin typeface="Times New Roman" pitchFamily="18" charset="0"/>
                          <a:cs typeface="Times New Roman" pitchFamily="18" charset="0"/>
                        </a:rPr>
                        <a:t>Class</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CPI for this class</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latin typeface="Times New Roman" pitchFamily="18" charset="0"/>
                          <a:cs typeface="Times New Roman" pitchFamily="18" charset="0"/>
                        </a:rPr>
                        <a:t>A</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latin typeface="Times New Roman" pitchFamily="18" charset="0"/>
                          <a:cs typeface="Times New Roman" pitchFamily="18" charset="0"/>
                        </a:rPr>
                        <a:t>B</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2</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latin typeface="Times New Roman" pitchFamily="18" charset="0"/>
                          <a:cs typeface="Times New Roman" pitchFamily="18" charset="0"/>
                        </a:rPr>
                        <a:t>C</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3</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latin typeface="Times New Roman" pitchFamily="18" charset="0"/>
                          <a:cs typeface="Times New Roman" pitchFamily="18" charset="0"/>
                        </a:rPr>
                        <a:t>D</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imes New Roman" pitchFamily="18" charset="0"/>
                          <a:cs typeface="Times New Roman" pitchFamily="18" charset="0"/>
                        </a:rPr>
                        <a:t>4</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781678308"/>
              </p:ext>
            </p:extLst>
          </p:nvPr>
        </p:nvGraphicFramePr>
        <p:xfrm>
          <a:off x="971600" y="2812172"/>
          <a:ext cx="2736304" cy="370840"/>
        </p:xfrm>
        <a:graphic>
          <a:graphicData uri="http://schemas.openxmlformats.org/drawingml/2006/table">
            <a:tbl>
              <a:tblPr firstRow="1" bandRow="1">
                <a:tableStyleId>{5C22544A-7EE6-4342-B048-85BDC9FD1C3A}</a:tableStyleId>
              </a:tblPr>
              <a:tblGrid>
                <a:gridCol w="720080"/>
                <a:gridCol w="2016224"/>
              </a:tblGrid>
              <a:tr h="370840">
                <a:tc>
                  <a:txBody>
                    <a:bodyPr/>
                    <a:lstStyle/>
                    <a:p>
                      <a:r>
                        <a:rPr lang="en-US" dirty="0" smtClean="0">
                          <a:solidFill>
                            <a:sysClr val="windowText" lastClr="000000"/>
                          </a:solidFill>
                        </a:rPr>
                        <a:t>M1</a:t>
                      </a:r>
                      <a:endParaRPr lang="en-US" dirty="0">
                        <a:solidFill>
                          <a:sysClr val="windowText" lastClr="000000"/>
                        </a:solidFill>
                      </a:endParaRPr>
                    </a:p>
                  </a:txBody>
                  <a:tcPr>
                    <a:noFill/>
                  </a:tcPr>
                </a:tc>
                <a:tc>
                  <a:txBody>
                    <a:bodyPr/>
                    <a:lstStyle/>
                    <a:p>
                      <a:endParaRPr lang="en-US" dirty="0"/>
                    </a:p>
                  </a:txBody>
                  <a:tcPr>
                    <a:noFill/>
                  </a:tcPr>
                </a:tc>
              </a:tr>
            </a:tbl>
          </a:graphicData>
        </a:graphic>
      </p:graphicFrame>
    </p:spTree>
    <p:extLst>
      <p:ext uri="{BB962C8B-B14F-4D97-AF65-F5344CB8AC3E}">
        <p14:creationId xmlns:p14="http://schemas.microsoft.com/office/powerpoint/2010/main" val="2177624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2"/>
          <p:cNvSpPr>
            <a:spLocks noGrp="1"/>
          </p:cNvSpPr>
          <p:nvPr>
            <p:ph type="title"/>
          </p:nvPr>
        </p:nvSpPr>
        <p:spPr/>
        <p:txBody>
          <a:bodyPr/>
          <a:lstStyle/>
          <a:p>
            <a:r>
              <a:rPr lang="en-US" smtClean="0"/>
              <a:t>THE Role of Performance</a:t>
            </a:r>
          </a:p>
        </p:txBody>
      </p:sp>
      <p:graphicFrame>
        <p:nvGraphicFramePr>
          <p:cNvPr id="4" name="Content Placeholder 3"/>
          <p:cNvGraphicFramePr>
            <a:graphicFrameLocks noGrp="1"/>
          </p:cNvGraphicFramePr>
          <p:nvPr>
            <p:ph idx="1"/>
          </p:nvPr>
        </p:nvGraphicFramePr>
        <p:xfrm>
          <a:off x="457200" y="1935163"/>
          <a:ext cx="5699125" cy="2936874"/>
        </p:xfrm>
        <a:graphic>
          <a:graphicData uri="http://schemas.openxmlformats.org/drawingml/2006/table">
            <a:tbl>
              <a:tblPr firstRow="1" bandRow="1">
                <a:tableStyleId>{F5AB1C69-6EDB-4FF4-983F-18BD219EF322}</a:tableStyleId>
              </a:tblPr>
              <a:tblGrid>
                <a:gridCol w="1450542"/>
                <a:gridCol w="1296178"/>
                <a:gridCol w="1758410"/>
                <a:gridCol w="1193995"/>
              </a:tblGrid>
              <a:tr h="914598">
                <a:tc>
                  <a:txBody>
                    <a:bodyPr/>
                    <a:lstStyle/>
                    <a:p>
                      <a:r>
                        <a:rPr lang="en-US" sz="1800" dirty="0" smtClean="0"/>
                        <a:t>Airplane</a:t>
                      </a:r>
                      <a:endParaRPr lang="en-US" sz="1800" dirty="0"/>
                    </a:p>
                  </a:txBody>
                  <a:tcPr marL="91442" marR="91442" marT="45730" marB="45730"/>
                </a:tc>
                <a:tc>
                  <a:txBody>
                    <a:bodyPr/>
                    <a:lstStyle/>
                    <a:p>
                      <a:r>
                        <a:rPr lang="en-US" sz="1800" dirty="0" smtClean="0"/>
                        <a:t>Passenger Capacity</a:t>
                      </a:r>
                      <a:endParaRPr lang="en-US" sz="1800" dirty="0"/>
                    </a:p>
                  </a:txBody>
                  <a:tcPr marL="91442" marR="91442" marT="45730" marB="45730"/>
                </a:tc>
                <a:tc>
                  <a:txBody>
                    <a:bodyPr/>
                    <a:lstStyle/>
                    <a:p>
                      <a:r>
                        <a:rPr lang="en-US" sz="1800" dirty="0" smtClean="0"/>
                        <a:t>Cruising range (miles)</a:t>
                      </a:r>
                      <a:endParaRPr lang="en-US" sz="1800" dirty="0"/>
                    </a:p>
                  </a:txBody>
                  <a:tcPr marL="91442" marR="91442" marT="45730" marB="45730"/>
                </a:tc>
                <a:tc>
                  <a:txBody>
                    <a:bodyPr/>
                    <a:lstStyle/>
                    <a:p>
                      <a:r>
                        <a:rPr lang="en-US" sz="1800" dirty="0" smtClean="0"/>
                        <a:t>Cruising speed (m.p.h.) </a:t>
                      </a:r>
                      <a:endParaRPr lang="en-US" sz="1800" dirty="0"/>
                    </a:p>
                  </a:txBody>
                  <a:tcPr marL="91442" marR="91442" marT="45730" marB="45730"/>
                </a:tc>
              </a:tr>
              <a:tr h="370920">
                <a:tc>
                  <a:txBody>
                    <a:bodyPr/>
                    <a:lstStyle/>
                    <a:p>
                      <a:r>
                        <a:rPr lang="en-US" sz="1800" dirty="0" smtClean="0">
                          <a:latin typeface="Traditional Arabic" pitchFamily="18" charset="-78"/>
                          <a:cs typeface="Traditional Arabic" pitchFamily="18" charset="-78"/>
                        </a:rPr>
                        <a:t>Boeing</a:t>
                      </a:r>
                      <a:r>
                        <a:rPr lang="en-US" sz="1800" baseline="0" dirty="0" smtClean="0">
                          <a:latin typeface="Traditional Arabic" pitchFamily="18" charset="-78"/>
                          <a:cs typeface="Traditional Arabic" pitchFamily="18" charset="-78"/>
                        </a:rPr>
                        <a:t> 777</a:t>
                      </a:r>
                      <a:endParaRPr lang="en-US" sz="1800" dirty="0">
                        <a:latin typeface="Traditional Arabic" pitchFamily="18" charset="-78"/>
                        <a:cs typeface="Traditional Arabic" pitchFamily="18" charset="-78"/>
                      </a:endParaRPr>
                    </a:p>
                  </a:txBody>
                  <a:tcPr marL="91442" marR="91442" marT="45730" marB="45730"/>
                </a:tc>
                <a:tc>
                  <a:txBody>
                    <a:bodyPr/>
                    <a:lstStyle/>
                    <a:p>
                      <a:r>
                        <a:rPr lang="en-US" sz="1800" dirty="0" smtClean="0">
                          <a:latin typeface="Traditional Arabic" pitchFamily="18" charset="-78"/>
                          <a:cs typeface="Traditional Arabic" pitchFamily="18" charset="-78"/>
                        </a:rPr>
                        <a:t>375</a:t>
                      </a:r>
                      <a:endParaRPr lang="en-US" sz="1800" dirty="0">
                        <a:latin typeface="Traditional Arabic" pitchFamily="18" charset="-78"/>
                        <a:cs typeface="Traditional Arabic" pitchFamily="18" charset="-78"/>
                      </a:endParaRPr>
                    </a:p>
                  </a:txBody>
                  <a:tcPr marL="91442" marR="91442" marT="45730" marB="45730"/>
                </a:tc>
                <a:tc>
                  <a:txBody>
                    <a:bodyPr/>
                    <a:lstStyle/>
                    <a:p>
                      <a:r>
                        <a:rPr lang="en-US" sz="1800" dirty="0" smtClean="0">
                          <a:latin typeface="Traditional Arabic" pitchFamily="18" charset="-78"/>
                          <a:cs typeface="Traditional Arabic" pitchFamily="18" charset="-78"/>
                        </a:rPr>
                        <a:t>4630</a:t>
                      </a:r>
                      <a:endParaRPr lang="en-US" sz="1800" dirty="0">
                        <a:latin typeface="Traditional Arabic" pitchFamily="18" charset="-78"/>
                        <a:cs typeface="Traditional Arabic" pitchFamily="18" charset="-78"/>
                      </a:endParaRPr>
                    </a:p>
                  </a:txBody>
                  <a:tcPr marL="91442" marR="91442" marT="45730" marB="45730"/>
                </a:tc>
                <a:tc>
                  <a:txBody>
                    <a:bodyPr/>
                    <a:lstStyle/>
                    <a:p>
                      <a:r>
                        <a:rPr lang="en-US" sz="1800" dirty="0" smtClean="0">
                          <a:latin typeface="Traditional Arabic" pitchFamily="18" charset="-78"/>
                          <a:cs typeface="Traditional Arabic" pitchFamily="18" charset="-78"/>
                        </a:rPr>
                        <a:t>610</a:t>
                      </a:r>
                      <a:endParaRPr lang="en-US" sz="1800" dirty="0">
                        <a:latin typeface="Traditional Arabic" pitchFamily="18" charset="-78"/>
                        <a:cs typeface="Traditional Arabic" pitchFamily="18" charset="-78"/>
                      </a:endParaRPr>
                    </a:p>
                  </a:txBody>
                  <a:tcPr marL="91442" marR="91442" marT="45730" marB="45730"/>
                </a:tc>
              </a:tr>
              <a:tr h="370920">
                <a:tc>
                  <a:txBody>
                    <a:bodyPr/>
                    <a:lstStyle/>
                    <a:p>
                      <a:r>
                        <a:rPr lang="en-US" sz="1800" dirty="0" smtClean="0">
                          <a:latin typeface="Traditional Arabic" pitchFamily="18" charset="-78"/>
                          <a:cs typeface="Traditional Arabic" pitchFamily="18" charset="-78"/>
                        </a:rPr>
                        <a:t>Boeing 747</a:t>
                      </a:r>
                      <a:endParaRPr lang="en-US" sz="1800" dirty="0">
                        <a:latin typeface="Traditional Arabic" pitchFamily="18" charset="-78"/>
                        <a:cs typeface="Traditional Arabic" pitchFamily="18" charset="-78"/>
                      </a:endParaRPr>
                    </a:p>
                  </a:txBody>
                  <a:tcPr marL="91442" marR="91442" marT="45730" marB="45730"/>
                </a:tc>
                <a:tc>
                  <a:txBody>
                    <a:bodyPr/>
                    <a:lstStyle/>
                    <a:p>
                      <a:r>
                        <a:rPr lang="en-US" sz="1800" dirty="0" smtClean="0">
                          <a:latin typeface="Traditional Arabic" pitchFamily="18" charset="-78"/>
                          <a:cs typeface="Traditional Arabic" pitchFamily="18" charset="-78"/>
                        </a:rPr>
                        <a:t>470</a:t>
                      </a:r>
                      <a:endParaRPr lang="en-US" sz="1800" dirty="0">
                        <a:latin typeface="Traditional Arabic" pitchFamily="18" charset="-78"/>
                        <a:cs typeface="Traditional Arabic" pitchFamily="18" charset="-78"/>
                      </a:endParaRPr>
                    </a:p>
                  </a:txBody>
                  <a:tcPr marL="91442" marR="91442" marT="45730" marB="45730"/>
                </a:tc>
                <a:tc>
                  <a:txBody>
                    <a:bodyPr/>
                    <a:lstStyle/>
                    <a:p>
                      <a:r>
                        <a:rPr lang="en-US" sz="1800" dirty="0" smtClean="0">
                          <a:latin typeface="Traditional Arabic" pitchFamily="18" charset="-78"/>
                          <a:cs typeface="Traditional Arabic" pitchFamily="18" charset="-78"/>
                        </a:rPr>
                        <a:t>4150</a:t>
                      </a:r>
                      <a:endParaRPr lang="en-US" sz="1800" dirty="0">
                        <a:latin typeface="Traditional Arabic" pitchFamily="18" charset="-78"/>
                        <a:cs typeface="Traditional Arabic" pitchFamily="18" charset="-78"/>
                      </a:endParaRPr>
                    </a:p>
                  </a:txBody>
                  <a:tcPr marL="91442" marR="91442" marT="45730" marB="45730"/>
                </a:tc>
                <a:tc>
                  <a:txBody>
                    <a:bodyPr/>
                    <a:lstStyle/>
                    <a:p>
                      <a:r>
                        <a:rPr lang="en-US" sz="1800" dirty="0" smtClean="0">
                          <a:latin typeface="Traditional Arabic" pitchFamily="18" charset="-78"/>
                          <a:cs typeface="Traditional Arabic" pitchFamily="18" charset="-78"/>
                        </a:rPr>
                        <a:t>610</a:t>
                      </a:r>
                      <a:endParaRPr lang="en-US" sz="1800" dirty="0">
                        <a:latin typeface="Traditional Arabic" pitchFamily="18" charset="-78"/>
                        <a:cs typeface="Traditional Arabic" pitchFamily="18" charset="-78"/>
                      </a:endParaRPr>
                    </a:p>
                  </a:txBody>
                  <a:tcPr marL="91442" marR="91442" marT="45730" marB="45730"/>
                </a:tc>
              </a:tr>
              <a:tr h="640218">
                <a:tc>
                  <a:txBody>
                    <a:bodyPr/>
                    <a:lstStyle/>
                    <a:p>
                      <a:r>
                        <a:rPr lang="en-US" sz="1800" dirty="0" smtClean="0">
                          <a:latin typeface="Traditional Arabic" pitchFamily="18" charset="-78"/>
                          <a:cs typeface="Traditional Arabic" pitchFamily="18" charset="-78"/>
                        </a:rPr>
                        <a:t>BAC/</a:t>
                      </a:r>
                      <a:r>
                        <a:rPr lang="en-US" sz="1800" dirty="0" err="1" smtClean="0">
                          <a:latin typeface="Traditional Arabic" pitchFamily="18" charset="-78"/>
                          <a:cs typeface="Traditional Arabic" pitchFamily="18" charset="-78"/>
                        </a:rPr>
                        <a:t>Sud</a:t>
                      </a:r>
                      <a:r>
                        <a:rPr lang="en-US" sz="1800" dirty="0" smtClean="0">
                          <a:latin typeface="Traditional Arabic" pitchFamily="18" charset="-78"/>
                          <a:cs typeface="Traditional Arabic" pitchFamily="18" charset="-78"/>
                        </a:rPr>
                        <a:t> Concorde</a:t>
                      </a:r>
                      <a:endParaRPr lang="en-US" sz="1800" dirty="0">
                        <a:latin typeface="Traditional Arabic" pitchFamily="18" charset="-78"/>
                        <a:cs typeface="Traditional Arabic" pitchFamily="18" charset="-78"/>
                      </a:endParaRPr>
                    </a:p>
                  </a:txBody>
                  <a:tcPr marL="91442" marR="91442" marT="45730" marB="45730"/>
                </a:tc>
                <a:tc>
                  <a:txBody>
                    <a:bodyPr/>
                    <a:lstStyle/>
                    <a:p>
                      <a:r>
                        <a:rPr lang="en-US" sz="1800" dirty="0" smtClean="0">
                          <a:latin typeface="Traditional Arabic" pitchFamily="18" charset="-78"/>
                          <a:cs typeface="Traditional Arabic" pitchFamily="18" charset="-78"/>
                        </a:rPr>
                        <a:t>132</a:t>
                      </a:r>
                      <a:endParaRPr lang="en-US" sz="1800" dirty="0">
                        <a:latin typeface="Traditional Arabic" pitchFamily="18" charset="-78"/>
                        <a:cs typeface="Traditional Arabic" pitchFamily="18" charset="-78"/>
                      </a:endParaRPr>
                    </a:p>
                  </a:txBody>
                  <a:tcPr marL="91442" marR="91442" marT="45730" marB="45730"/>
                </a:tc>
                <a:tc>
                  <a:txBody>
                    <a:bodyPr/>
                    <a:lstStyle/>
                    <a:p>
                      <a:r>
                        <a:rPr lang="en-US" sz="1800" dirty="0" smtClean="0">
                          <a:latin typeface="Traditional Arabic" pitchFamily="18" charset="-78"/>
                          <a:cs typeface="Traditional Arabic" pitchFamily="18" charset="-78"/>
                        </a:rPr>
                        <a:t>4000</a:t>
                      </a:r>
                      <a:endParaRPr lang="en-US" sz="1800" dirty="0">
                        <a:latin typeface="Traditional Arabic" pitchFamily="18" charset="-78"/>
                        <a:cs typeface="Traditional Arabic" pitchFamily="18" charset="-78"/>
                      </a:endParaRPr>
                    </a:p>
                  </a:txBody>
                  <a:tcPr marL="91442" marR="91442" marT="45730" marB="45730"/>
                </a:tc>
                <a:tc>
                  <a:txBody>
                    <a:bodyPr/>
                    <a:lstStyle/>
                    <a:p>
                      <a:r>
                        <a:rPr lang="en-US" sz="1800" dirty="0" smtClean="0">
                          <a:latin typeface="Traditional Arabic" pitchFamily="18" charset="-78"/>
                          <a:cs typeface="Traditional Arabic" pitchFamily="18" charset="-78"/>
                        </a:rPr>
                        <a:t>1350</a:t>
                      </a:r>
                      <a:endParaRPr lang="en-US" sz="1800" dirty="0">
                        <a:latin typeface="Traditional Arabic" pitchFamily="18" charset="-78"/>
                        <a:cs typeface="Traditional Arabic" pitchFamily="18" charset="-78"/>
                      </a:endParaRPr>
                    </a:p>
                  </a:txBody>
                  <a:tcPr marL="91442" marR="91442" marT="45730" marB="45730"/>
                </a:tc>
              </a:tr>
              <a:tr h="640218">
                <a:tc>
                  <a:txBody>
                    <a:bodyPr/>
                    <a:lstStyle/>
                    <a:p>
                      <a:r>
                        <a:rPr lang="en-US" sz="1800" dirty="0" smtClean="0">
                          <a:latin typeface="Traditional Arabic" pitchFamily="18" charset="-78"/>
                          <a:cs typeface="Traditional Arabic" pitchFamily="18" charset="-78"/>
                        </a:rPr>
                        <a:t>Douglas DC-8-50</a:t>
                      </a:r>
                      <a:endParaRPr lang="en-US" sz="1800" dirty="0">
                        <a:latin typeface="Traditional Arabic" pitchFamily="18" charset="-78"/>
                        <a:cs typeface="Traditional Arabic" pitchFamily="18" charset="-78"/>
                      </a:endParaRPr>
                    </a:p>
                  </a:txBody>
                  <a:tcPr marL="91442" marR="91442" marT="45730" marB="45730"/>
                </a:tc>
                <a:tc>
                  <a:txBody>
                    <a:bodyPr/>
                    <a:lstStyle/>
                    <a:p>
                      <a:r>
                        <a:rPr lang="en-US" sz="1800" dirty="0" smtClean="0">
                          <a:latin typeface="Traditional Arabic" pitchFamily="18" charset="-78"/>
                          <a:cs typeface="Traditional Arabic" pitchFamily="18" charset="-78"/>
                        </a:rPr>
                        <a:t>146</a:t>
                      </a:r>
                      <a:endParaRPr lang="en-US" sz="1800" dirty="0">
                        <a:latin typeface="Traditional Arabic" pitchFamily="18" charset="-78"/>
                        <a:cs typeface="Traditional Arabic" pitchFamily="18" charset="-78"/>
                      </a:endParaRPr>
                    </a:p>
                  </a:txBody>
                  <a:tcPr marL="91442" marR="91442" marT="45730" marB="45730"/>
                </a:tc>
                <a:tc>
                  <a:txBody>
                    <a:bodyPr/>
                    <a:lstStyle/>
                    <a:p>
                      <a:r>
                        <a:rPr lang="en-US" sz="1800" dirty="0" smtClean="0">
                          <a:latin typeface="Traditional Arabic" pitchFamily="18" charset="-78"/>
                          <a:cs typeface="Traditional Arabic" pitchFamily="18" charset="-78"/>
                        </a:rPr>
                        <a:t>8720</a:t>
                      </a:r>
                      <a:endParaRPr lang="en-US" sz="1800" dirty="0">
                        <a:latin typeface="Traditional Arabic" pitchFamily="18" charset="-78"/>
                        <a:cs typeface="Traditional Arabic" pitchFamily="18" charset="-78"/>
                      </a:endParaRPr>
                    </a:p>
                  </a:txBody>
                  <a:tcPr marL="91442" marR="91442" marT="45730" marB="45730"/>
                </a:tc>
                <a:tc>
                  <a:txBody>
                    <a:bodyPr/>
                    <a:lstStyle/>
                    <a:p>
                      <a:r>
                        <a:rPr lang="en-US" sz="1800" dirty="0" smtClean="0">
                          <a:latin typeface="Traditional Arabic" pitchFamily="18" charset="-78"/>
                          <a:cs typeface="Traditional Arabic" pitchFamily="18" charset="-78"/>
                        </a:rPr>
                        <a:t>544</a:t>
                      </a:r>
                      <a:endParaRPr lang="en-US" sz="1800" dirty="0">
                        <a:latin typeface="Traditional Arabic" pitchFamily="18" charset="-78"/>
                        <a:cs typeface="Traditional Arabic" pitchFamily="18" charset="-78"/>
                      </a:endParaRPr>
                    </a:p>
                  </a:txBody>
                  <a:tcPr marL="91442" marR="91442" marT="45730" marB="45730"/>
                </a:tc>
              </a:tr>
            </a:tbl>
          </a:graphicData>
        </a:graphic>
      </p:graphicFrame>
      <p:graphicFrame>
        <p:nvGraphicFramePr>
          <p:cNvPr id="5" name="Table 4"/>
          <p:cNvGraphicFramePr>
            <a:graphicFrameLocks noGrp="1"/>
          </p:cNvGraphicFramePr>
          <p:nvPr/>
        </p:nvGraphicFramePr>
        <p:xfrm>
          <a:off x="6156325" y="1916113"/>
          <a:ext cx="2400300" cy="2906712"/>
        </p:xfrm>
        <a:graphic>
          <a:graphicData uri="http://schemas.openxmlformats.org/drawingml/2006/table">
            <a:tbl>
              <a:tblPr firstRow="1" bandRow="1">
                <a:tableStyleId>{F5AB1C69-6EDB-4FF4-983F-18BD219EF322}</a:tableStyleId>
              </a:tblPr>
              <a:tblGrid>
                <a:gridCol w="2400300"/>
              </a:tblGrid>
              <a:tr h="936181">
                <a:tc>
                  <a:txBody>
                    <a:bodyPr/>
                    <a:lstStyle/>
                    <a:p>
                      <a:r>
                        <a:rPr lang="en-US" sz="1800" dirty="0" smtClean="0"/>
                        <a:t>Passenger throughput (Passenger </a:t>
                      </a:r>
                      <a:r>
                        <a:rPr lang="en-US" sz="1800" dirty="0" smtClean="0">
                          <a:latin typeface="+mj-lt"/>
                        </a:rPr>
                        <a:t>X</a:t>
                      </a:r>
                      <a:r>
                        <a:rPr lang="en-US" sz="1800" dirty="0" smtClean="0"/>
                        <a:t> m.p.h.)</a:t>
                      </a:r>
                      <a:endParaRPr lang="en-US" sz="1800" dirty="0"/>
                    </a:p>
                  </a:txBody>
                  <a:tcPr marL="91454" marR="91454" marT="45724" marB="45724"/>
                </a:tc>
              </a:tr>
              <a:tr h="373070">
                <a:tc>
                  <a:txBody>
                    <a:bodyPr/>
                    <a:lstStyle/>
                    <a:p>
                      <a:pPr algn="ctr"/>
                      <a:r>
                        <a:rPr lang="en-US" sz="1800" dirty="0" smtClean="0">
                          <a:latin typeface="Times New Roman" pitchFamily="18" charset="0"/>
                          <a:cs typeface="Times New Roman" pitchFamily="18" charset="0"/>
                        </a:rPr>
                        <a:t>228,750</a:t>
                      </a:r>
                      <a:endParaRPr lang="en-US" sz="1800" dirty="0">
                        <a:latin typeface="Times New Roman" pitchFamily="18" charset="0"/>
                        <a:cs typeface="Times New Roman" pitchFamily="18" charset="0"/>
                      </a:endParaRPr>
                    </a:p>
                  </a:txBody>
                  <a:tcPr marL="91454" marR="91454" marT="45724" marB="45724"/>
                </a:tc>
              </a:tr>
              <a:tr h="365790">
                <a:tc>
                  <a:txBody>
                    <a:bodyPr/>
                    <a:lstStyle/>
                    <a:p>
                      <a:pPr algn="ctr"/>
                      <a:r>
                        <a:rPr lang="en-US" sz="1800" dirty="0" smtClean="0">
                          <a:solidFill>
                            <a:schemeClr val="accent5">
                              <a:lumMod val="75000"/>
                            </a:schemeClr>
                          </a:solidFill>
                          <a:latin typeface="Times New Roman" pitchFamily="18" charset="0"/>
                          <a:cs typeface="Times New Roman" pitchFamily="18" charset="0"/>
                        </a:rPr>
                        <a:t>286,700</a:t>
                      </a:r>
                      <a:endParaRPr lang="en-US" sz="1800" dirty="0">
                        <a:solidFill>
                          <a:schemeClr val="accent5">
                            <a:lumMod val="75000"/>
                          </a:schemeClr>
                        </a:solidFill>
                        <a:latin typeface="Times New Roman" pitchFamily="18" charset="0"/>
                        <a:cs typeface="Times New Roman" pitchFamily="18" charset="0"/>
                      </a:endParaRPr>
                    </a:p>
                  </a:txBody>
                  <a:tcPr marL="91454" marR="91454" marT="45724" marB="45724"/>
                </a:tc>
              </a:tr>
              <a:tr h="629405">
                <a:tc>
                  <a:txBody>
                    <a:bodyPr/>
                    <a:lstStyle/>
                    <a:p>
                      <a:pPr algn="ctr"/>
                      <a:r>
                        <a:rPr lang="en-US" sz="1800" dirty="0" smtClean="0">
                          <a:latin typeface="Times New Roman" pitchFamily="18" charset="0"/>
                          <a:cs typeface="Times New Roman" pitchFamily="18" charset="0"/>
                        </a:rPr>
                        <a:t>178,200</a:t>
                      </a:r>
                      <a:endParaRPr lang="en-US" sz="1800" dirty="0">
                        <a:latin typeface="Times New Roman" pitchFamily="18" charset="0"/>
                        <a:cs typeface="Times New Roman" pitchFamily="18" charset="0"/>
                      </a:endParaRPr>
                    </a:p>
                  </a:txBody>
                  <a:tcPr marL="91454" marR="91454" marT="45724" marB="45724"/>
                </a:tc>
              </a:tr>
              <a:tr h="602266">
                <a:tc>
                  <a:txBody>
                    <a:bodyPr/>
                    <a:lstStyle/>
                    <a:p>
                      <a:pPr algn="ctr"/>
                      <a:r>
                        <a:rPr lang="en-US" sz="1800" dirty="0" smtClean="0">
                          <a:latin typeface="Times New Roman" pitchFamily="18" charset="0"/>
                          <a:cs typeface="Times New Roman" pitchFamily="18" charset="0"/>
                        </a:rPr>
                        <a:t>79,424</a:t>
                      </a:r>
                      <a:endParaRPr lang="en-US" sz="1800" dirty="0">
                        <a:latin typeface="Times New Roman" pitchFamily="18" charset="0"/>
                        <a:cs typeface="Times New Roman" pitchFamily="18" charset="0"/>
                      </a:endParaRPr>
                    </a:p>
                  </a:txBody>
                  <a:tcPr marL="91454" marR="91454" marT="45724" marB="45724"/>
                </a:tc>
              </a:tr>
            </a:tbl>
          </a:graphicData>
        </a:graphic>
      </p:graphicFrame>
      <p:sp>
        <p:nvSpPr>
          <p:cNvPr id="2" name="Slide Number Placeholder 1"/>
          <p:cNvSpPr>
            <a:spLocks noGrp="1"/>
          </p:cNvSpPr>
          <p:nvPr>
            <p:ph type="sldNum" sz="quarter" idx="12"/>
          </p:nvPr>
        </p:nvSpPr>
        <p:spPr/>
        <p:txBody>
          <a:bodyPr/>
          <a:lstStyle/>
          <a:p>
            <a:pPr>
              <a:defRPr/>
            </a:pPr>
            <a:fld id="{6BF5D672-41F0-4528-A66F-4AC6CFA9220E}" type="slidenum">
              <a:rPr lang="en-US"/>
              <a:pPr>
                <a:defRPr/>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z="4400" smtClean="0">
                <a:latin typeface="Times New Roman" pitchFamily="18" charset="0"/>
                <a:cs typeface="Times New Roman" pitchFamily="18" charset="0"/>
              </a:rPr>
              <a:t>Measuring Performance</a:t>
            </a:r>
          </a:p>
        </p:txBody>
      </p:sp>
      <p:sp>
        <p:nvSpPr>
          <p:cNvPr id="3" name="Content Placeholder 2"/>
          <p:cNvSpPr>
            <a:spLocks noGrp="1"/>
          </p:cNvSpPr>
          <p:nvPr>
            <p:ph idx="1"/>
          </p:nvPr>
        </p:nvSpPr>
        <p:spPr>
          <a:xfrm>
            <a:off x="457200" y="1935163"/>
            <a:ext cx="8229600" cy="1206500"/>
          </a:xfrm>
        </p:spPr>
        <p:txBody>
          <a:bodyPr>
            <a:normAutofit fontScale="92500" lnSpcReduction="20000"/>
          </a:bodyPr>
          <a:lstStyle/>
          <a:p>
            <a:pPr marL="274320" indent="-274320" fontAlgn="auto">
              <a:spcAft>
                <a:spcPts val="0"/>
              </a:spcAft>
              <a:buClr>
                <a:schemeClr val="accent3"/>
              </a:buClr>
              <a:buFont typeface="Wingdings 2"/>
              <a:buChar char=""/>
              <a:defRPr/>
            </a:pPr>
            <a:r>
              <a:rPr lang="en-US" dirty="0" smtClean="0"/>
              <a:t>Number of CPU clock cycles for a Program</a:t>
            </a:r>
          </a:p>
          <a:p>
            <a:pPr marL="274320" indent="-274320" fontAlgn="auto">
              <a:spcAft>
                <a:spcPts val="0"/>
              </a:spcAft>
              <a:buClr>
                <a:schemeClr val="accent3"/>
              </a:buClr>
              <a:buFont typeface="Wingdings 2"/>
              <a:buChar char=""/>
              <a:defRPr/>
            </a:pPr>
            <a:r>
              <a:rPr lang="en-US" dirty="0" smtClean="0"/>
              <a:t>Clock cycle time</a:t>
            </a:r>
          </a:p>
          <a:p>
            <a:pPr marL="274320" indent="-274320" fontAlgn="auto">
              <a:spcAft>
                <a:spcPts val="0"/>
              </a:spcAft>
              <a:buClr>
                <a:schemeClr val="accent3"/>
              </a:buClr>
              <a:buFont typeface="Wingdings 2"/>
              <a:buChar char=""/>
              <a:defRPr/>
            </a:pPr>
            <a:r>
              <a:rPr lang="en-US" dirty="0" smtClean="0"/>
              <a:t>CPU Execution time for a program ?</a:t>
            </a:r>
            <a:endParaRPr lang="en-US" dirty="0"/>
          </a:p>
        </p:txBody>
      </p:sp>
      <p:sp>
        <p:nvSpPr>
          <p:cNvPr id="5" name="TextBox 4"/>
          <p:cNvSpPr txBox="1">
            <a:spLocks noRot="1" noChangeAspect="1" noMove="1" noResize="1" noEditPoints="1" noAdjustHandles="1" noChangeArrowheads="1" noChangeShapeType="1" noTextEdit="1"/>
          </p:cNvSpPr>
          <p:nvPr/>
        </p:nvSpPr>
        <p:spPr>
          <a:xfrm>
            <a:off x="476551" y="4797152"/>
            <a:ext cx="8618513" cy="618887"/>
          </a:xfrm>
          <a:prstGeom prst="rect">
            <a:avLst/>
          </a:prstGeom>
          <a:blipFill rotWithShape="1">
            <a:blip r:embed="rId2"/>
            <a:stretch>
              <a:fillRect/>
            </a:stretch>
          </a:blipFill>
        </p:spPr>
        <p:txBody>
          <a:bodyPr/>
          <a:lstStyle/>
          <a:p>
            <a:r>
              <a:rPr lang="en-US">
                <a:noFill/>
              </a:rPr>
              <a:t> </a:t>
            </a:r>
          </a:p>
        </p:txBody>
      </p:sp>
      <p:sp>
        <p:nvSpPr>
          <p:cNvPr id="6" name="TextBox 5"/>
          <p:cNvSpPr txBox="1">
            <a:spLocks noRot="1" noChangeAspect="1" noMove="1" noResize="1" noEditPoints="1" noAdjustHandles="1" noChangeArrowheads="1" noChangeShapeType="1" noTextEdit="1"/>
          </p:cNvSpPr>
          <p:nvPr/>
        </p:nvSpPr>
        <p:spPr>
          <a:xfrm>
            <a:off x="314520" y="3618495"/>
            <a:ext cx="8780544" cy="646331"/>
          </a:xfrm>
          <a:prstGeom prst="rect">
            <a:avLst/>
          </a:prstGeom>
          <a:blipFill rotWithShape="1">
            <a:blip r:embed="rId3"/>
            <a:stretch>
              <a:fillRect b="-6604"/>
            </a:stretch>
          </a:blipFill>
        </p:spPr>
        <p:txBody>
          <a:bodyPr/>
          <a:lstStyle/>
          <a:p>
            <a:r>
              <a:rPr lang="en-US">
                <a:noFill/>
              </a:rPr>
              <a:t> </a:t>
            </a:r>
          </a:p>
        </p:txBody>
      </p:sp>
      <p:pic>
        <p:nvPicPr>
          <p:cNvPr id="7174" name="Picture 6" descr="0036"/>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667625" y="908050"/>
            <a:ext cx="8572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pPr>
              <a:defRPr/>
            </a:pPr>
            <a:fld id="{A4FC0DAA-8F5C-4DE8-89C4-68055CB19730}" type="slidenum">
              <a:rPr lang="en-US"/>
              <a:pPr>
                <a:defRPr/>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z="5400" smtClean="0">
                <a:latin typeface="Times New Roman" pitchFamily="18" charset="0"/>
                <a:cs typeface="Times New Roman" pitchFamily="18" charset="0"/>
              </a:rPr>
              <a:t>Measuring Performance</a:t>
            </a:r>
            <a:endParaRPr lang="en-US" smtClean="0"/>
          </a:p>
        </p:txBody>
      </p:sp>
      <p:sp>
        <p:nvSpPr>
          <p:cNvPr id="3" name="Content Placeholder 2"/>
          <p:cNvSpPr>
            <a:spLocks noGrp="1" noRot="1" noChangeAspect="1" noMove="1" noResize="1" noEditPoints="1" noAdjustHandles="1" noChangeArrowheads="1" noChangeShapeType="1" noTextEdit="1"/>
          </p:cNvSpPr>
          <p:nvPr>
            <p:ph idx="1"/>
          </p:nvPr>
        </p:nvSpPr>
        <p:spPr>
          <a:xfrm>
            <a:off x="457200" y="1935480"/>
            <a:ext cx="8229600" cy="4661872"/>
          </a:xfrm>
          <a:blipFill rotWithShape="1">
            <a:blip r:embed="rId2"/>
            <a:stretch>
              <a:fillRect l="-1259" t="-1047" r="-370"/>
            </a:stretch>
          </a:blipFill>
        </p:spPr>
        <p:txBody>
          <a:bodyPr/>
          <a:lstStyle/>
          <a:p>
            <a:r>
              <a:rPr lang="en-US">
                <a:noFill/>
              </a:rPr>
              <a:t> </a:t>
            </a:r>
          </a:p>
        </p:txBody>
      </p:sp>
      <p:pic>
        <p:nvPicPr>
          <p:cNvPr id="8196" name="Picture 3" descr="0036"/>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667625" y="908050"/>
            <a:ext cx="8572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pPr>
              <a:defRPr/>
            </a:pPr>
            <a:fld id="{87083306-2296-4C1C-80E2-7425E8DF4099}" type="slidenum">
              <a:rPr lang="en-US"/>
              <a:pPr>
                <a:defRPr/>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p:cTn id="7"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8"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9" dur="500"/>
                                        <p:tgtEl>
                                          <p:spTgt spid="3">
                                            <p:txEl>
                                              <p:pRg st="3" end="3"/>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p:cTn id="1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14" dur="500"/>
                                        <p:tgtEl>
                                          <p:spTgt spid="3">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p:cTn id="19"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21" dur="500"/>
                                        <p:tgtEl>
                                          <p:spTgt spid="3">
                                            <p:txEl>
                                              <p:pRg st="5" end="5"/>
                                            </p:txEl>
                                          </p:spTgt>
                                        </p:tgtEl>
                                      </p:cBhvr>
                                    </p:animEffect>
                                  </p:childTnLst>
                                </p:cTn>
                              </p:par>
                              <p:par>
                                <p:cTn id="22" presetID="53" presetClass="entr" presetSubtype="16"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 calcmode="lin" valueType="num">
                                      <p:cBhvr>
                                        <p:cTn id="24"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endParaRPr lang="en-US" smtClean="0"/>
          </a:p>
        </p:txBody>
      </p:sp>
      <p:sp>
        <p:nvSpPr>
          <p:cNvPr id="3" name="Content Placeholder 2"/>
          <p:cNvSpPr>
            <a:spLocks noGrp="1" noRot="1" noChangeAspect="1" noMove="1" noResize="1" noEditPoints="1" noAdjustHandles="1" noChangeArrowheads="1" noChangeShapeType="1" noTextEdit="1"/>
          </p:cNvSpPr>
          <p:nvPr>
            <p:ph idx="1"/>
          </p:nvPr>
        </p:nvSpPr>
        <p:spPr>
          <a:xfrm>
            <a:off x="107504" y="1935480"/>
            <a:ext cx="8856984" cy="4389120"/>
          </a:xfrm>
          <a:blipFill rotWithShape="1">
            <a:blip r:embed="rId2"/>
            <a:stretch>
              <a:fillRect l="-344" r="-551"/>
            </a:stretch>
          </a:blipFill>
        </p:spPr>
        <p:txBody>
          <a:bodyPr/>
          <a:lstStyle/>
          <a:p>
            <a:r>
              <a:rPr lang="en-US">
                <a:noFill/>
              </a:rPr>
              <a:t> </a:t>
            </a:r>
          </a:p>
        </p:txBody>
      </p:sp>
      <p:pic>
        <p:nvPicPr>
          <p:cNvPr id="9220" name="Picture 3" descr="0036"/>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667625" y="908050"/>
            <a:ext cx="8572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pPr>
              <a:defRPr/>
            </a:pPr>
            <a:fld id="{52A4388F-6F93-49C1-AC3F-5B08244A6AD4}" type="slidenum">
              <a:rPr lang="en-US"/>
              <a:pPr>
                <a:defRPr/>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endParaRPr lang="en-US" smtClean="0"/>
          </a:p>
        </p:txBody>
      </p:sp>
      <p:sp>
        <p:nvSpPr>
          <p:cNvPr id="3" name="Content Placeholder 2"/>
          <p:cNvSpPr>
            <a:spLocks noGrp="1" noRot="1" noChangeAspect="1" noMove="1" noResize="1" noEditPoints="1" noAdjustHandles="1" noChangeArrowheads="1" noChangeShapeType="1" noTextEdit="1"/>
          </p:cNvSpPr>
          <p:nvPr>
            <p:ph idx="1"/>
          </p:nvPr>
        </p:nvSpPr>
        <p:spPr>
          <a:xfrm>
            <a:off x="457200" y="1935480"/>
            <a:ext cx="8229600" cy="4389120"/>
          </a:xfrm>
          <a:blipFill rotWithShape="1">
            <a:blip r:embed="rId2"/>
            <a:stretch>
              <a:fillRect/>
            </a:stretch>
          </a:blipFill>
        </p:spPr>
        <p:txBody>
          <a:bodyPr/>
          <a:lstStyle/>
          <a:p>
            <a:r>
              <a:rPr lang="en-US">
                <a:noFill/>
              </a:rPr>
              <a:t> </a:t>
            </a:r>
          </a:p>
        </p:txBody>
      </p:sp>
      <p:pic>
        <p:nvPicPr>
          <p:cNvPr id="10244" name="Picture 3" descr="0036"/>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667625" y="908050"/>
            <a:ext cx="8572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pPr>
              <a:defRPr/>
            </a:pPr>
            <a:fld id="{C6C025DB-4ECB-4EA2-878A-2672F4D4BD70}" type="slidenum">
              <a:rPr lang="en-US"/>
              <a:pPr>
                <a:defRPr/>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p:cTn id="1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p:cTn id="23"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5" end="5"/>
                                            </p:txEl>
                                          </p:spTgt>
                                        </p:tgtEl>
                                      </p:cBhvr>
                                    </p:animEffect>
                                  </p:childTnLst>
                                </p:cTn>
                              </p:par>
                              <p:par>
                                <p:cTn id="27" presetID="3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p:cTn id="29"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30"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31"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32" dur="10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p:cTn id="37" dur="1000" fill="hold"/>
                                        <p:tgtEl>
                                          <p:spTgt spid="3">
                                            <p:txEl>
                                              <p:pRg st="9" end="9"/>
                                            </p:txEl>
                                          </p:spTgt>
                                        </p:tgtEl>
                                        <p:attrNameLst>
                                          <p:attrName>ppt_w</p:attrName>
                                        </p:attrNameLst>
                                      </p:cBhvr>
                                      <p:tavLst>
                                        <p:tav tm="0">
                                          <p:val>
                                            <p:fltVal val="0"/>
                                          </p:val>
                                        </p:tav>
                                        <p:tav tm="100000">
                                          <p:val>
                                            <p:strVal val="#ppt_w"/>
                                          </p:val>
                                        </p:tav>
                                      </p:tavLst>
                                    </p:anim>
                                    <p:anim calcmode="lin" valueType="num">
                                      <p:cBhvr>
                                        <p:cTn id="38" dur="1000" fill="hold"/>
                                        <p:tgtEl>
                                          <p:spTgt spid="3">
                                            <p:txEl>
                                              <p:pRg st="9" end="9"/>
                                            </p:txEl>
                                          </p:spTgt>
                                        </p:tgtEl>
                                        <p:attrNameLst>
                                          <p:attrName>ppt_h</p:attrName>
                                        </p:attrNameLst>
                                      </p:cBhvr>
                                      <p:tavLst>
                                        <p:tav tm="0">
                                          <p:val>
                                            <p:fltVal val="0"/>
                                          </p:val>
                                        </p:tav>
                                        <p:tav tm="100000">
                                          <p:val>
                                            <p:strVal val="#ppt_h"/>
                                          </p:val>
                                        </p:tav>
                                      </p:tavLst>
                                    </p:anim>
                                    <p:anim calcmode="lin" valueType="num">
                                      <p:cBhvr>
                                        <p:cTn id="39" dur="1000" fill="hold"/>
                                        <p:tgtEl>
                                          <p:spTgt spid="3">
                                            <p:txEl>
                                              <p:pRg st="9" end="9"/>
                                            </p:txEl>
                                          </p:spTgt>
                                        </p:tgtEl>
                                        <p:attrNameLst>
                                          <p:attrName>style.rotation</p:attrName>
                                        </p:attrNameLst>
                                      </p:cBhvr>
                                      <p:tavLst>
                                        <p:tav tm="0">
                                          <p:val>
                                            <p:fltVal val="90"/>
                                          </p:val>
                                        </p:tav>
                                        <p:tav tm="100000">
                                          <p:val>
                                            <p:fltVal val="0"/>
                                          </p:val>
                                        </p:tav>
                                      </p:tavLst>
                                    </p:anim>
                                    <p:animEffect transition="in" filter="fade">
                                      <p:cBhvr>
                                        <p:cTn id="40"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endParaRPr lang="en-US" smtClean="0"/>
          </a:p>
        </p:txBody>
      </p:sp>
      <p:sp>
        <p:nvSpPr>
          <p:cNvPr id="3" name="Content Placeholder 2"/>
          <p:cNvSpPr>
            <a:spLocks noGrp="1" noRot="1" noChangeAspect="1" noMove="1" noResize="1" noEditPoints="1" noAdjustHandles="1" noChangeArrowheads="1" noChangeShapeType="1" noTextEdit="1"/>
          </p:cNvSpPr>
          <p:nvPr>
            <p:ph idx="1"/>
          </p:nvPr>
        </p:nvSpPr>
        <p:spPr>
          <a:xfrm>
            <a:off x="457200" y="1935480"/>
            <a:ext cx="8229600" cy="4389120"/>
          </a:xfrm>
          <a:blipFill rotWithShape="1">
            <a:blip r:embed="rId2"/>
            <a:stretch>
              <a:fillRect l="-444"/>
            </a:stretch>
          </a:blipFill>
        </p:spPr>
        <p:txBody>
          <a:bodyPr/>
          <a:lstStyle/>
          <a:p>
            <a:r>
              <a:rPr lang="en-US">
                <a:noFill/>
              </a:rPr>
              <a:t> </a:t>
            </a:r>
          </a:p>
        </p:txBody>
      </p:sp>
      <p:pic>
        <p:nvPicPr>
          <p:cNvPr id="11268" name="Picture 3" descr="0036"/>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667625" y="908050"/>
            <a:ext cx="8572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pPr>
              <a:defRPr/>
            </a:pPr>
            <a:fld id="{882F6813-EF4E-457E-85A7-CEC798C8812D}" type="slidenum">
              <a:rPr lang="en-US"/>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endParaRPr lang="en-US" smtClean="0"/>
          </a:p>
        </p:txBody>
      </p:sp>
      <p:sp>
        <p:nvSpPr>
          <p:cNvPr id="3" name="Content Placeholder 2"/>
          <p:cNvSpPr>
            <a:spLocks noGrp="1" noRot="1" noChangeAspect="1" noMove="1" noResize="1" noEditPoints="1" noAdjustHandles="1" noChangeArrowheads="1" noChangeShapeType="1" noTextEdit="1"/>
          </p:cNvSpPr>
          <p:nvPr>
            <p:ph idx="1"/>
          </p:nvPr>
        </p:nvSpPr>
        <p:spPr>
          <a:xfrm>
            <a:off x="457200" y="1935480"/>
            <a:ext cx="8229600" cy="4389120"/>
          </a:xfrm>
          <a:blipFill rotWithShape="1">
            <a:blip r:embed="rId2"/>
            <a:stretch>
              <a:fillRect l="-370"/>
            </a:stretch>
          </a:blipFill>
        </p:spPr>
        <p:txBody>
          <a:bodyPr/>
          <a:lstStyle/>
          <a:p>
            <a:r>
              <a:rPr lang="en-US">
                <a:noFill/>
              </a:rPr>
              <a:t> </a:t>
            </a:r>
          </a:p>
        </p:txBody>
      </p:sp>
      <p:sp>
        <p:nvSpPr>
          <p:cNvPr id="4" name="Slide Number Placeholder 3"/>
          <p:cNvSpPr>
            <a:spLocks noGrp="1"/>
          </p:cNvSpPr>
          <p:nvPr>
            <p:ph type="sldNum" sz="quarter" idx="12"/>
          </p:nvPr>
        </p:nvSpPr>
        <p:spPr/>
        <p:txBody>
          <a:bodyPr/>
          <a:lstStyle/>
          <a:p>
            <a:pPr>
              <a:defRPr/>
            </a:pPr>
            <a:fld id="{11D38BCB-F2E3-4A7C-8025-F1880F6FD28C}" type="slidenum">
              <a:rPr lang="en-US"/>
              <a:pPr>
                <a:defRPr/>
              </a:pPr>
              <a:t>8</a:t>
            </a:fld>
            <a:endParaRPr lang="en-US"/>
          </a:p>
        </p:txBody>
      </p:sp>
      <p:pic>
        <p:nvPicPr>
          <p:cNvPr id="12293" name="Picture 4" descr="0036"/>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667625" y="908050"/>
            <a:ext cx="8572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endParaRPr lang="en-US" smtClean="0"/>
          </a:p>
        </p:txBody>
      </p:sp>
      <p:sp>
        <p:nvSpPr>
          <p:cNvPr id="13315" name="Content Placeholder 2"/>
          <p:cNvSpPr>
            <a:spLocks noGrp="1"/>
          </p:cNvSpPr>
          <p:nvPr>
            <p:ph idx="1"/>
          </p:nvPr>
        </p:nvSpPr>
        <p:spPr/>
        <p:txBody>
          <a:bodyPr/>
          <a:lstStyle/>
          <a:p>
            <a:r>
              <a:rPr lang="en-US" smtClean="0"/>
              <a:t>Example 3 :</a:t>
            </a:r>
            <a:endParaRPr lang="en-US" sz="1800" smtClean="0"/>
          </a:p>
          <a:p>
            <a:endParaRPr lang="en-US" smtClean="0"/>
          </a:p>
          <a:p>
            <a:r>
              <a:rPr lang="en-US" sz="2000" smtClean="0">
                <a:cs typeface="B Nazanin" pitchFamily="2" charset="-78"/>
              </a:rPr>
              <a:t>A compiler designer is trying to decide between two code sequence for a particular machine. The hardware designers have supplied the following facts :</a:t>
            </a:r>
          </a:p>
          <a:p>
            <a:endParaRPr lang="en-US" sz="2000" smtClean="0">
              <a:cs typeface="B Nazanin" pitchFamily="2" charset="-78"/>
            </a:endParaRPr>
          </a:p>
          <a:p>
            <a:endParaRPr lang="en-US" sz="2000" smtClean="0">
              <a:cs typeface="B Nazanin" pitchFamily="2" charset="-78"/>
            </a:endParaRPr>
          </a:p>
          <a:p>
            <a:endParaRPr lang="en-US" sz="1800" smtClean="0">
              <a:cs typeface="B Nazanin" pitchFamily="2" charset="-78"/>
            </a:endParaRPr>
          </a:p>
          <a:p>
            <a:endParaRPr lang="en-US" sz="1800" smtClean="0">
              <a:cs typeface="B Nazanin" pitchFamily="2" charset="-78"/>
            </a:endParaRPr>
          </a:p>
          <a:p>
            <a:endParaRPr lang="en-US" sz="1800" smtClean="0">
              <a:cs typeface="B Nazanin" pitchFamily="2" charset="-78"/>
            </a:endParaRPr>
          </a:p>
          <a:p>
            <a:pPr>
              <a:buFont typeface="Arial" charset="0"/>
              <a:buChar char="•"/>
            </a:pPr>
            <a:endParaRPr lang="en-US" sz="1800" smtClean="0">
              <a:cs typeface="B Nazanin" pitchFamily="2" charset="-78"/>
            </a:endParaRPr>
          </a:p>
          <a:p>
            <a:endParaRPr lang="en-US" sz="2000" smtClean="0">
              <a:cs typeface="B Nazanin" pitchFamily="2" charset="-78"/>
            </a:endParaRPr>
          </a:p>
        </p:txBody>
      </p:sp>
      <p:sp>
        <p:nvSpPr>
          <p:cNvPr id="4" name="Slide Number Placeholder 3"/>
          <p:cNvSpPr>
            <a:spLocks noGrp="1"/>
          </p:cNvSpPr>
          <p:nvPr>
            <p:ph type="sldNum" sz="quarter" idx="12"/>
          </p:nvPr>
        </p:nvSpPr>
        <p:spPr/>
        <p:txBody>
          <a:bodyPr/>
          <a:lstStyle/>
          <a:p>
            <a:pPr>
              <a:defRPr/>
            </a:pPr>
            <a:fld id="{7542CA29-AB66-4FB9-9A48-1C67593775CC}" type="slidenum">
              <a:rPr lang="en-US"/>
              <a:pPr>
                <a:defRPr/>
              </a:pPr>
              <a:t>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909855657"/>
              </p:ext>
            </p:extLst>
          </p:nvPr>
        </p:nvGraphicFramePr>
        <p:xfrm>
          <a:off x="1835696" y="4365104"/>
          <a:ext cx="4896544" cy="1371600"/>
        </p:xfrm>
        <a:graphic>
          <a:graphicData uri="http://schemas.openxmlformats.org/drawingml/2006/table">
            <a:tbl>
              <a:tblPr firstRow="1" bandRow="1">
                <a:tableStyleId>{5C22544A-7EE6-4342-B048-85BDC9FD1C3A}</a:tableStyleId>
              </a:tblPr>
              <a:tblGrid>
                <a:gridCol w="1854752"/>
                <a:gridCol w="3041792"/>
              </a:tblGrid>
              <a:tr h="347675">
                <a:tc>
                  <a:txBody>
                    <a:bodyPr/>
                    <a:lstStyle/>
                    <a:p>
                      <a:r>
                        <a:rPr lang="en-US" sz="1600" dirty="0" smtClean="0"/>
                        <a:t>Instruction </a:t>
                      </a:r>
                      <a:r>
                        <a:rPr lang="en-US" dirty="0" smtClean="0"/>
                        <a:t>class</a:t>
                      </a:r>
                      <a:endParaRPr lang="en-US" dirty="0"/>
                    </a:p>
                  </a:txBody>
                  <a:tcPr>
                    <a:cell3D prstMaterial="dkEdge">
                      <a:bevel w="25400" h="25400" prst="angle"/>
                      <a:lightRig rig="flood" dir="t"/>
                    </a:cell3D>
                  </a:tcPr>
                </a:tc>
                <a:tc>
                  <a:txBody>
                    <a:bodyPr/>
                    <a:lstStyle/>
                    <a:p>
                      <a:r>
                        <a:rPr lang="en-US" sz="1600" dirty="0" smtClean="0"/>
                        <a:t>CPI for this instruction class</a:t>
                      </a:r>
                      <a:endParaRPr lang="en-US" sz="1600" dirty="0"/>
                    </a:p>
                  </a:txBody>
                  <a:tcPr>
                    <a:cell3D prstMaterial="dkEdge">
                      <a:bevel w="25400" h="25400" prst="angle"/>
                      <a:lightRig rig="flood" dir="t"/>
                    </a:cell3D>
                  </a:tcPr>
                </a:tc>
              </a:tr>
              <a:tr h="318703">
                <a:tc>
                  <a:txBody>
                    <a:bodyPr/>
                    <a:lstStyle/>
                    <a:p>
                      <a:pPr algn="ctr"/>
                      <a:r>
                        <a:rPr lang="en-US" sz="1600" dirty="0" smtClean="0"/>
                        <a:t>A</a:t>
                      </a:r>
                      <a:endParaRPr lang="en-US" sz="1600" dirty="0"/>
                    </a:p>
                  </a:txBody>
                  <a:tcPr>
                    <a:cell3D prstMaterial="dkEdge">
                      <a:bevel w="25400" h="25400" prst="angle"/>
                      <a:lightRig rig="flood" dir="t"/>
                    </a:cell3D>
                  </a:tcPr>
                </a:tc>
                <a:tc>
                  <a:txBody>
                    <a:bodyPr/>
                    <a:lstStyle/>
                    <a:p>
                      <a:pPr algn="ctr"/>
                      <a:r>
                        <a:rPr lang="en-US" sz="1600" dirty="0" smtClean="0"/>
                        <a:t>1</a:t>
                      </a:r>
                      <a:endParaRPr lang="en-US" sz="1600" dirty="0"/>
                    </a:p>
                  </a:txBody>
                  <a:tcPr>
                    <a:cell3D prstMaterial="dkEdge">
                      <a:bevel w="25400" h="25400" prst="angle"/>
                      <a:lightRig rig="flood" dir="t"/>
                    </a:cell3D>
                  </a:tcPr>
                </a:tc>
              </a:tr>
              <a:tr h="318703">
                <a:tc>
                  <a:txBody>
                    <a:bodyPr/>
                    <a:lstStyle/>
                    <a:p>
                      <a:pPr algn="ctr"/>
                      <a:r>
                        <a:rPr lang="en-US" sz="1600" dirty="0" smtClean="0"/>
                        <a:t>B</a:t>
                      </a:r>
                      <a:endParaRPr lang="en-US" sz="1600" dirty="0"/>
                    </a:p>
                  </a:txBody>
                  <a:tcPr>
                    <a:cell3D prstMaterial="dkEdge">
                      <a:bevel w="25400" h="25400" prst="angle"/>
                      <a:lightRig rig="flood" dir="t"/>
                    </a:cell3D>
                  </a:tcPr>
                </a:tc>
                <a:tc>
                  <a:txBody>
                    <a:bodyPr/>
                    <a:lstStyle/>
                    <a:p>
                      <a:pPr algn="ctr"/>
                      <a:r>
                        <a:rPr lang="en-US" sz="1600" dirty="0" smtClean="0"/>
                        <a:t>2</a:t>
                      </a:r>
                      <a:endParaRPr lang="en-US" sz="1600" dirty="0"/>
                    </a:p>
                  </a:txBody>
                  <a:tcPr>
                    <a:cell3D prstMaterial="dkEdge">
                      <a:bevel w="25400" h="25400" prst="angle"/>
                      <a:lightRig rig="flood" dir="t"/>
                    </a:cell3D>
                  </a:tcPr>
                </a:tc>
              </a:tr>
              <a:tr h="318703">
                <a:tc>
                  <a:txBody>
                    <a:bodyPr/>
                    <a:lstStyle/>
                    <a:p>
                      <a:pPr algn="ctr"/>
                      <a:r>
                        <a:rPr lang="en-US" sz="1600" dirty="0" smtClean="0"/>
                        <a:t>C</a:t>
                      </a:r>
                      <a:endParaRPr lang="en-US" sz="1600" dirty="0"/>
                    </a:p>
                  </a:txBody>
                  <a:tcPr>
                    <a:cell3D prstMaterial="dkEdge">
                      <a:bevel w="25400" h="25400" prst="angle"/>
                      <a:lightRig rig="flood" dir="t"/>
                    </a:cell3D>
                  </a:tcPr>
                </a:tc>
                <a:tc>
                  <a:txBody>
                    <a:bodyPr/>
                    <a:lstStyle/>
                    <a:p>
                      <a:pPr algn="ctr"/>
                      <a:r>
                        <a:rPr lang="en-US" sz="1600" dirty="0" smtClean="0"/>
                        <a:t>3</a:t>
                      </a:r>
                      <a:endParaRPr lang="en-US" sz="1600" dirty="0"/>
                    </a:p>
                  </a:txBody>
                  <a:tcPr>
                    <a:cell3D prstMaterial="dkEdge">
                      <a:bevel w="25400" h="25400" prst="angle"/>
                      <a:lightRig rig="flood" dir="t"/>
                    </a:cell3D>
                  </a:tcPr>
                </a:tc>
              </a:tr>
            </a:tbl>
          </a:graphicData>
        </a:graphic>
      </p:graphicFrame>
      <p:pic>
        <p:nvPicPr>
          <p:cNvPr id="13318" name="Picture 5" descr="0036"/>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667625" y="908050"/>
            <a:ext cx="8572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344</TotalTime>
  <Words>349</Words>
  <Application>Microsoft Office PowerPoint</Application>
  <PresentationFormat>On-screen Show (4:3)</PresentationFormat>
  <Paragraphs>149</Paragraphs>
  <Slides>15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 Nazanin</vt:lpstr>
      <vt:lpstr>Calibri</vt:lpstr>
      <vt:lpstr>Constantia</vt:lpstr>
      <vt:lpstr>Times New Roman</vt:lpstr>
      <vt:lpstr>Traditional Arabic</vt:lpstr>
      <vt:lpstr>Wingdings 2</vt:lpstr>
      <vt:lpstr>Flow</vt:lpstr>
      <vt:lpstr>THE Role of Performance</vt:lpstr>
      <vt:lpstr>THE Role of Performance</vt:lpstr>
      <vt:lpstr>Measuring Performance</vt:lpstr>
      <vt:lpstr>Measuring Performance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MIPS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Role of Performance</dc:title>
  <dc:creator>Alireza Pourghannad</dc:creator>
  <cp:lastModifiedBy>Alireza Pourghanad</cp:lastModifiedBy>
  <cp:revision>32</cp:revision>
  <dcterms:created xsi:type="dcterms:W3CDTF">2012-02-22T10:00:27Z</dcterms:created>
  <dcterms:modified xsi:type="dcterms:W3CDTF">2016-11-01T08:32:54Z</dcterms:modified>
</cp:coreProperties>
</file>