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995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1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:notes"/>
          <p:cNvSpPr txBox="1"/>
          <p:nvPr>
            <p:ph idx="1" type="body"/>
          </p:nvPr>
        </p:nvSpPr>
        <p:spPr>
          <a:xfrm>
            <a:off x="685800" y="4369775"/>
            <a:ext cx="54864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:notes"/>
          <p:cNvSpPr/>
          <p:nvPr>
            <p:ph idx="2" type="sldImg"/>
          </p:nvPr>
        </p:nvSpPr>
        <p:spPr>
          <a:xfrm>
            <a:off x="1143225" y="689950"/>
            <a:ext cx="4572300" cy="34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on left, text on right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0" type="dt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40005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2pPr>
            <a:lvl3pPr indent="-40005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3pPr>
            <a:lvl4pPr indent="-40005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4pPr>
            <a:lvl5pPr indent="-40005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5pPr>
            <a:lvl6pPr indent="-40005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6pPr>
            <a:lvl7pPr indent="-40005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7pPr>
            <a:lvl8pPr indent="-40005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8pPr>
            <a:lvl9pPr indent="-40005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7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395" lvl="0" marL="4572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815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3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168275" y="228600"/>
            <a:ext cx="9048750" cy="6191250"/>
            <a:chOff x="106" y="144"/>
            <a:chExt cx="5700" cy="3900"/>
          </a:xfrm>
        </p:grpSpPr>
        <p:sp>
          <p:nvSpPr>
            <p:cNvPr id="12" name="Google Shape;12;p1"/>
            <p:cNvSpPr/>
            <p:nvPr/>
          </p:nvSpPr>
          <p:spPr>
            <a:xfrm>
              <a:off x="106" y="144"/>
              <a:ext cx="5700" cy="3900"/>
            </a:xfrm>
            <a:prstGeom prst="roundRect">
              <a:avLst>
                <a:gd fmla="val 2386" name="adj"/>
              </a:avLst>
            </a:prstGeom>
            <a:noFill/>
            <a:ln cap="flat" cmpd="sng" w="28575">
              <a:solidFill>
                <a:schemeClr val="fol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13;p1"/>
            <p:cNvCxnSpPr/>
            <p:nvPr/>
          </p:nvCxnSpPr>
          <p:spPr>
            <a:xfrm>
              <a:off x="480" y="1077"/>
              <a:ext cx="4800" cy="0"/>
            </a:xfrm>
            <a:prstGeom prst="straightConnector1">
              <a:avLst/>
            </a:prstGeom>
            <a:noFill/>
            <a:ln cap="flat" cmpd="sng" w="38100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4294967295" type="title"/>
          </p:nvPr>
        </p:nvSpPr>
        <p:spPr>
          <a:xfrm>
            <a:off x="762000" y="533400"/>
            <a:ext cx="769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1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E-Business and E-Commerce</a:t>
            </a:r>
            <a:endParaRPr/>
          </a:p>
        </p:txBody>
      </p:sp>
      <p:pic>
        <p:nvPicPr>
          <p:cNvPr id="29" name="Google Shape;29;p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3262" y="2381250"/>
            <a:ext cx="5557800" cy="30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09600" y="381000"/>
            <a:ext cx="8153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Categories of E- Business Applications </a:t>
            </a:r>
            <a:r>
              <a:rPr b="0" i="0" lang="en-US" sz="2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(BW, Nov. 24, 2003)</a:t>
            </a:r>
            <a:endParaRPr/>
          </a:p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2514600" y="1905000"/>
            <a:ext cx="5943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Collaboration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Service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Customization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Streamlining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Cutting Edge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762000" y="304800"/>
            <a:ext cx="7696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Examples of E-Business Applications</a:t>
            </a:r>
            <a:endParaRPr/>
          </a:p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228600" y="1676400"/>
            <a:ext cx="8610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Cisco (financial management)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Nike (product design)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Jet Blue Airlines (customer service &amp; ticketing)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Dell Computer (customer ordering &amp; service)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Boeing (flight manuals, maintenance documents, spare parts to order)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Garden.com (drop ship)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AlliedSignal (operations scheduling &amp; supply chain)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Starbucks (smart cards &amp; web access)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381000" y="381000"/>
            <a:ext cx="8458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How Can An Automobile Manufacturer Apply E-Business?</a:t>
            </a:r>
            <a:endParaRPr/>
          </a:p>
        </p:txBody>
      </p:sp>
      <p:pic>
        <p:nvPicPr>
          <p:cNvPr id="95" name="Google Shape;95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209800"/>
            <a:ext cx="68580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81000" y="381000"/>
            <a:ext cx="8382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How Can An Automobile Manufacturer Apply E-Business?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2514600" y="1828800"/>
            <a:ext cx="6248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Service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Supplier management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Design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Financing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Employees Training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533400" y="3048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The Internet’s Influence on Industry Structure </a:t>
            </a:r>
            <a:r>
              <a:rPr b="0" i="0" lang="en-US" sz="32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– </a:t>
            </a:r>
            <a:r>
              <a:rPr b="0" i="0" lang="en-US" sz="2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Michael Porter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685800" y="1905000"/>
            <a:ext cx="8001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Bargaining power of supplier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Bargaining power of buyers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Rivalry among existing competitors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Barriers to entry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Threat of substitute products or services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81000" y="3810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Launching E-Business Initiatives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457200" y="19050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what an e-business initiative means for the organization.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Ask key questions to develop a strategy.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Communicate the plan to executives and employees extensively.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 for mistakes and develop effective recovery systems.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762000" y="533400"/>
            <a:ext cx="7696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Types of E-Commerce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990600" y="1752600"/>
            <a:ext cx="7543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Customer-to-Customer (C2C)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Business-to-Customer (B2C)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Business-to-Business (C2C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Government-to-Business (G2B)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Government-to-Citizens (G2C)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762000" y="4572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Examples of E-Commerce?</a:t>
            </a:r>
            <a:endParaRPr/>
          </a:p>
        </p:txBody>
      </p:sp>
      <p:pic>
        <p:nvPicPr>
          <p:cNvPr id="125" name="Google Shape;125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362200"/>
            <a:ext cx="55626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762000" y="533400"/>
            <a:ext cx="7696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Examples of E-Commerce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1447800" y="1828800"/>
            <a:ext cx="7010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Retailing and Marketing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Entertainment and Travel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 and Learning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Banking and Investment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Health-Care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Auction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 and Business Service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304800"/>
            <a:ext cx="8305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Who Are Potential E-Commerce Supply Chain Members?</a:t>
            </a:r>
            <a:r>
              <a:rPr b="0" i="0" lang="en-US" sz="32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</p:txBody>
      </p:sp>
      <p:pic>
        <p:nvPicPr>
          <p:cNvPr id="137" name="Google Shape;137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286000"/>
            <a:ext cx="70866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381000" y="3810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Definition: Electronic Business</a:t>
            </a:r>
            <a:r>
              <a:rPr b="0" i="0" lang="en-US" sz="32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br>
              <a:rPr b="0" i="0" lang="en-US" sz="32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2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(U.S. Census Bureau)</a:t>
            </a:r>
            <a:endParaRPr/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81000" y="18288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0" lang="en-US" sz="3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process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an organization conducts over a </a:t>
            </a:r>
            <a:r>
              <a:rPr b="0" i="0" lang="en-US" sz="3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computer-mediated network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Production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procurement, ordering, stock replenishment, payment processing, production control, etc.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Customer-focused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marketing, selling, customer order processing, etc.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Internal or management-focused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employee service, training, recruiting, information sharing, etc.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533400" y="304800"/>
            <a:ext cx="80772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Potential Supply Chain Members of E-Commerce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1143000" y="1905000"/>
            <a:ext cx="7620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E-store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 processor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Distributors’/Producers’ supply chain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Transportation/logistics providers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service providers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Application of the Internet in Value Chain</a:t>
            </a:r>
            <a:r>
              <a:rPr b="0" i="0" lang="en-US" sz="32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(Michael Porter)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685800" y="18288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Improving </a:t>
            </a:r>
            <a:r>
              <a:rPr b="0" i="0" lang="en-US" sz="3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operational effectiveness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versus improving </a:t>
            </a:r>
            <a:r>
              <a:rPr b="0" i="0" lang="en-US" sz="3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strategic positioning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Effects on stages in the value chain</a:t>
            </a:r>
            <a:endParaRPr/>
          </a:p>
          <a:p>
            <a:pPr indent="-285750" lvl="1" marL="742950" marR="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Inbound Logistics</a:t>
            </a:r>
            <a:endParaRPr/>
          </a:p>
          <a:p>
            <a:pPr indent="-285750" lvl="1" marL="742950" marR="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/>
          </a:p>
          <a:p>
            <a:pPr indent="-285750" lvl="1" marL="742950" marR="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Outbound Logistics</a:t>
            </a:r>
            <a:endParaRPr/>
          </a:p>
          <a:p>
            <a:pPr indent="-285750" lvl="1" marL="742950" marR="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 and Sales</a:t>
            </a:r>
            <a:endParaRPr/>
          </a:p>
          <a:p>
            <a:pPr indent="-285750" lvl="1" marL="742950" marR="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After-Sales Service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887850" y="621997"/>
            <a:ext cx="7696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Basic E-Commerce Strategies </a:t>
            </a:r>
            <a:b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2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(P. Evans &amp; T. Wurster, HBR, 1999</a:t>
            </a: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544950" y="2590801"/>
            <a:ext cx="8382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116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Reach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(access and connection with customers)</a:t>
            </a:r>
            <a:endParaRPr sz="3000"/>
          </a:p>
          <a:p>
            <a:pPr indent="-39116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Richness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(depth and detail of information to/from customers)</a:t>
            </a:r>
            <a:endParaRPr sz="3000"/>
          </a:p>
          <a:p>
            <a:pPr indent="-39116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Affiliation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(advancing customers’ interests)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81000" y="304800"/>
            <a:ext cx="8382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Key Business Drivers of</a:t>
            </a:r>
            <a:b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E-Commerce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2590800" y="1828800"/>
            <a:ext cx="5715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Agility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Speed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762000" y="381000"/>
            <a:ext cx="7696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Competitive Advantages of </a:t>
            </a:r>
            <a:b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E-Commerce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457200" y="1828800"/>
            <a:ext cx="8382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Offers personalized products/services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 customer self-service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Reduces lead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Reduces overall cost for seller and customers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Improves utilization of resources throughout the supply chain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Increases customer satisfaction and loyalty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Expands to global marketplace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762000" y="381000"/>
            <a:ext cx="7696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What Could Be the Tasks Performed by Customers?</a:t>
            </a:r>
            <a:endParaRPr/>
          </a:p>
        </p:txBody>
      </p:sp>
      <p:pic>
        <p:nvPicPr>
          <p:cNvPr id="173" name="Google Shape;173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362200"/>
            <a:ext cx="60960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381000"/>
            <a:ext cx="8305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Tasks Performed by Customers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685800" y="1752600"/>
            <a:ext cx="8077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 catalogs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Conduct research on products/services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 and place orders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up pricing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up lead time and order status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invoicing information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customer service information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609600" y="381000"/>
            <a:ext cx="8077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B2C E-commerce Implementation Strategies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1524000" y="1828800"/>
            <a:ext cx="7086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Educate the customer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the shopping fun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 customers well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Personalize the sales pitch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sell and up sell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price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Painless returns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762000" y="4572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Ways to Improve E-Commerce Operations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609600" y="1752600"/>
            <a:ext cx="8153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Technology (hardware and software)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Process Reengineering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 production (mass customization)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Just-in-time system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Supply chain management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intelligence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20"/>
              </a:spcBef>
              <a:spcAft>
                <a:spcPts val="0"/>
              </a:spcAft>
              <a:buClr>
                <a:schemeClr val="lt2"/>
              </a:buClr>
              <a:buSzPts val="217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relationship management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04800" y="381000"/>
            <a:ext cx="8534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Definition: Electronic Commerce</a:t>
            </a:r>
            <a:endParaRPr/>
          </a:p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1905000"/>
            <a:ext cx="8382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r>
              <a:rPr b="0" i="0" lang="en-US" sz="3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transaction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completed over a computer-mediated network that involves the </a:t>
            </a:r>
            <a:r>
              <a:rPr b="0" i="0" lang="en-US" sz="3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transfer of ownership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or rights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to use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goods or services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Completed transactions may have a zero price.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762000" y="381000"/>
            <a:ext cx="7696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Definition: Electronic-Business Infrastructure</a:t>
            </a:r>
            <a:endParaRPr/>
          </a:p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533400" y="1828800"/>
            <a:ext cx="8305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share of total </a:t>
            </a:r>
            <a:r>
              <a:rPr b="0" i="0" lang="en-US" sz="3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economic infrastructure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to support e-business processes and conduct e-commerce transactions.</a:t>
            </a:r>
            <a:endParaRPr/>
          </a:p>
          <a:p>
            <a:pPr indent="-285750" lvl="1" marL="742950" marR="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  <a:p>
            <a:pPr indent="-285750" lvl="1" marL="742950" marR="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/>
          </a:p>
          <a:p>
            <a:pPr indent="-285750" lvl="1" marL="742950" marR="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Telecommunication networks</a:t>
            </a:r>
            <a:endParaRPr/>
          </a:p>
          <a:p>
            <a:pPr indent="-285750" lvl="1" marL="742950" marR="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services</a:t>
            </a:r>
            <a:endParaRPr/>
          </a:p>
          <a:p>
            <a:pPr indent="-285750" lvl="1" marL="742950" marR="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resources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762000" y="304800"/>
            <a:ext cx="7696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Definition: Computer-Mediated Networks</a:t>
            </a:r>
            <a:endParaRPr/>
          </a:p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228600" y="1828800"/>
            <a:ext cx="8610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211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Electronically-linked devices</a:t>
            </a: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communicate interactively over network channels.</a:t>
            </a:r>
            <a:endParaRPr sz="2700"/>
          </a:p>
          <a:p>
            <a:pPr indent="-190500" lvl="1" marL="74295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Computers, personal digital assistants, web TV</a:t>
            </a:r>
            <a:endParaRPr sz="2700"/>
          </a:p>
          <a:p>
            <a:pPr indent="-190500" lvl="1" marL="74295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Internet-enabled cellular phones, interactive telephone systems</a:t>
            </a:r>
            <a:endParaRPr sz="2700"/>
          </a:p>
          <a:p>
            <a:pPr indent="-190500" lvl="1" marL="74295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Internet, intranets, extranets, telecommunication networks, EDI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62000" y="304800"/>
            <a:ext cx="7696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New Business Rules from </a:t>
            </a:r>
            <a:b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E-Business</a:t>
            </a:r>
            <a:endParaRPr/>
          </a:p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04800" y="18288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 determine everything.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and information become more valuable than physical assets.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want more choices of products and services.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is present time, distance is zero.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Technology and network determine how the business is conducted.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762000" y="381000"/>
            <a:ext cx="7696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What Are the Potential Benefits of E-Business?</a:t>
            </a:r>
            <a:endParaRPr/>
          </a:p>
        </p:txBody>
      </p:sp>
      <p:pic>
        <p:nvPicPr>
          <p:cNvPr id="65" name="Google Shape;65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286000"/>
            <a:ext cx="65532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457200" y="533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Potential Benefits of E-Business</a:t>
            </a:r>
            <a:endParaRPr/>
          </a:p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533400" y="1828800"/>
            <a:ext cx="8077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product/service selections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Productivity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Improved accessibility and convenience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availability of information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Shorter lead time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Improved communication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Stronger competitive position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762000" y="381000"/>
            <a:ext cx="7696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Examples of E-Business Applications?</a:t>
            </a:r>
            <a:endParaRPr/>
          </a:p>
        </p:txBody>
      </p:sp>
      <p:pic>
        <p:nvPicPr>
          <p:cNvPr id="77" name="Google Shape;77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438400"/>
            <a:ext cx="59436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udio">
  <a:themeElements>
    <a:clrScheme name="Studio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97CDCC"/>
      </a:accent4>
      <a:accent5>
        <a:srgbClr val="D6E0E0"/>
      </a:accent5>
      <a:accent6>
        <a:srgbClr val="FFFFFF"/>
      </a:accent6>
      <a:hlink>
        <a:srgbClr val="99CC00"/>
      </a:hlink>
      <a:folHlink>
        <a:srgbClr val="33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