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52"/>
  </p:notesMasterIdLst>
  <p:sldIdLst>
    <p:sldId id="256" r:id="rId5"/>
    <p:sldId id="258" r:id="rId6"/>
    <p:sldId id="259" r:id="rId7"/>
    <p:sldId id="260" r:id="rId8"/>
    <p:sldId id="302"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303" r:id="rId41"/>
    <p:sldId id="292" r:id="rId42"/>
    <p:sldId id="293" r:id="rId43"/>
    <p:sldId id="294" r:id="rId44"/>
    <p:sldId id="295" r:id="rId45"/>
    <p:sldId id="296" r:id="rId46"/>
    <p:sldId id="297" r:id="rId47"/>
    <p:sldId id="298" r:id="rId48"/>
    <p:sldId id="299" r:id="rId49"/>
    <p:sldId id="300" r:id="rId50"/>
    <p:sldId id="301" r:id="rId5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446AEF-0340-4A4E-A0BE-6201ABE99B78}" v="2" dt="2022-08-04T16:38:52.239"/>
    <p1510:client id="{A740CD49-652E-47D8-B4C0-5711D7E41FE6}" v="1" dt="2022-08-05T17:32:51.495"/>
    <p1510:client id="{C4C261F8-D94B-4B1B-B2A9-28E74991D6B6}" v="3" dt="2022-05-27T17:19:24.360"/>
    <p1510:client id="{D1C490FF-5088-4D87-B0AB-197368DFCF70}" v="1" dt="2022-07-30T06:29:12.86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6/11/relationships/changesInfo" Target="changesInfos/changesInfo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0501_Prem_21-22" userId="S::e2k21104304@ms.pict.edu::36f64600-2d72-4009-b924-5023e9928ed7" providerId="AD" clId="Web-{C4C261F8-D94B-4B1B-B2A9-28E74991D6B6}"/>
    <pc:docChg chg="modSld">
      <pc:chgData name="10501_Prem_21-22" userId="S::e2k21104304@ms.pict.edu::36f64600-2d72-4009-b924-5023e9928ed7" providerId="AD" clId="Web-{C4C261F8-D94B-4B1B-B2A9-28E74991D6B6}" dt="2022-05-27T17:19:24.360" v="2" actId="1076"/>
      <pc:docMkLst>
        <pc:docMk/>
      </pc:docMkLst>
      <pc:sldChg chg="modSp">
        <pc:chgData name="10501_Prem_21-22" userId="S::e2k21104304@ms.pict.edu::36f64600-2d72-4009-b924-5023e9928ed7" providerId="AD" clId="Web-{C4C261F8-D94B-4B1B-B2A9-28E74991D6B6}" dt="2022-05-27T17:19:24.360" v="2" actId="1076"/>
        <pc:sldMkLst>
          <pc:docMk/>
          <pc:sldMk cId="0" sldId="274"/>
        </pc:sldMkLst>
        <pc:picChg chg="mod">
          <ac:chgData name="10501_Prem_21-22" userId="S::e2k21104304@ms.pict.edu::36f64600-2d72-4009-b924-5023e9928ed7" providerId="AD" clId="Web-{C4C261F8-D94B-4B1B-B2A9-28E74991D6B6}" dt="2022-05-27T17:19:24.360" v="2" actId="1076"/>
          <ac:picMkLst>
            <pc:docMk/>
            <pc:sldMk cId="0" sldId="274"/>
            <ac:picMk id="5" creationId="{00000000-0000-0000-0000-000000000000}"/>
          </ac:picMkLst>
        </pc:picChg>
      </pc:sldChg>
    </pc:docChg>
  </pc:docChgLst>
  <pc:docChgLst>
    <pc:chgData name="10510_Ved_21-22" userId="S::c2k21107003@ms.pict.edu::56114474-0b8f-4bf8-9bf9-b9ad162ed640" providerId="AD" clId="Web-{A740CD49-652E-47D8-B4C0-5711D7E41FE6}"/>
    <pc:docChg chg="modSld">
      <pc:chgData name="10510_Ved_21-22" userId="S::c2k21107003@ms.pict.edu::56114474-0b8f-4bf8-9bf9-b9ad162ed640" providerId="AD" clId="Web-{A740CD49-652E-47D8-B4C0-5711D7E41FE6}" dt="2022-08-05T17:32:51.495" v="0" actId="1076"/>
      <pc:docMkLst>
        <pc:docMk/>
      </pc:docMkLst>
      <pc:sldChg chg="modSp">
        <pc:chgData name="10510_Ved_21-22" userId="S::c2k21107003@ms.pict.edu::56114474-0b8f-4bf8-9bf9-b9ad162ed640" providerId="AD" clId="Web-{A740CD49-652E-47D8-B4C0-5711D7E41FE6}" dt="2022-08-05T17:32:51.495" v="0" actId="1076"/>
        <pc:sldMkLst>
          <pc:docMk/>
          <pc:sldMk cId="0" sldId="290"/>
        </pc:sldMkLst>
        <pc:picChg chg="mod">
          <ac:chgData name="10510_Ved_21-22" userId="S::c2k21107003@ms.pict.edu::56114474-0b8f-4bf8-9bf9-b9ad162ed640" providerId="AD" clId="Web-{A740CD49-652E-47D8-B4C0-5711D7E41FE6}" dt="2022-08-05T17:32:51.495" v="0" actId="1076"/>
          <ac:picMkLst>
            <pc:docMk/>
            <pc:sldMk cId="0" sldId="290"/>
            <ac:picMk id="4" creationId="{00000000-0000-0000-0000-000000000000}"/>
          </ac:picMkLst>
        </pc:picChg>
      </pc:sldChg>
    </pc:docChg>
  </pc:docChgLst>
  <pc:docChgLst>
    <pc:chgData name="10543_Aditi_21-22" userId="S::i2k21103383@ms.pict.edu::3aeee8fd-3ade-4f45-bf09-35dc804eac02" providerId="AD" clId="Web-{D1C490FF-5088-4D87-B0AB-197368DFCF70}"/>
    <pc:docChg chg="modSld">
      <pc:chgData name="10543_Aditi_21-22" userId="S::i2k21103383@ms.pict.edu::3aeee8fd-3ade-4f45-bf09-35dc804eac02" providerId="AD" clId="Web-{D1C490FF-5088-4D87-B0AB-197368DFCF70}" dt="2022-07-30T06:29:12.860" v="0" actId="1076"/>
      <pc:docMkLst>
        <pc:docMk/>
      </pc:docMkLst>
      <pc:sldChg chg="modSp">
        <pc:chgData name="10543_Aditi_21-22" userId="S::i2k21103383@ms.pict.edu::3aeee8fd-3ade-4f45-bf09-35dc804eac02" providerId="AD" clId="Web-{D1C490FF-5088-4D87-B0AB-197368DFCF70}" dt="2022-07-30T06:29:12.860" v="0" actId="1076"/>
        <pc:sldMkLst>
          <pc:docMk/>
          <pc:sldMk cId="0" sldId="280"/>
        </pc:sldMkLst>
        <pc:picChg chg="mod">
          <ac:chgData name="10543_Aditi_21-22" userId="S::i2k21103383@ms.pict.edu::3aeee8fd-3ade-4f45-bf09-35dc804eac02" providerId="AD" clId="Web-{D1C490FF-5088-4D87-B0AB-197368DFCF70}" dt="2022-07-30T06:29:12.860" v="0" actId="1076"/>
          <ac:picMkLst>
            <pc:docMk/>
            <pc:sldMk cId="0" sldId="280"/>
            <ac:picMk id="4" creationId="{00000000-0000-0000-0000-000000000000}"/>
          </ac:picMkLst>
        </pc:picChg>
      </pc:sldChg>
    </pc:docChg>
  </pc:docChgLst>
  <pc:docChgLst>
    <pc:chgData name="10517_Samiran_21-22" userId="S::c2k21107057@ms.pict.edu::a2f44220-a8ed-47f6-b92e-fa5e53790827" providerId="AD" clId="Web-{17446AEF-0340-4A4E-A0BE-6201ABE99B78}"/>
    <pc:docChg chg="addSld">
      <pc:chgData name="10517_Samiran_21-22" userId="S::c2k21107057@ms.pict.edu::a2f44220-a8ed-47f6-b92e-fa5e53790827" providerId="AD" clId="Web-{17446AEF-0340-4A4E-A0BE-6201ABE99B78}" dt="2022-08-04T16:38:52.239" v="1"/>
      <pc:docMkLst>
        <pc:docMk/>
      </pc:docMkLst>
      <pc:sldChg chg="new">
        <pc:chgData name="10517_Samiran_21-22" userId="S::c2k21107057@ms.pict.edu::a2f44220-a8ed-47f6-b92e-fa5e53790827" providerId="AD" clId="Web-{17446AEF-0340-4A4E-A0BE-6201ABE99B78}" dt="2022-08-04T16:13:28.343" v="0"/>
        <pc:sldMkLst>
          <pc:docMk/>
          <pc:sldMk cId="1799512326" sldId="302"/>
        </pc:sldMkLst>
      </pc:sldChg>
      <pc:sldChg chg="new">
        <pc:chgData name="10517_Samiran_21-22" userId="S::c2k21107057@ms.pict.edu::a2f44220-a8ed-47f6-b92e-fa5e53790827" providerId="AD" clId="Web-{17446AEF-0340-4A4E-A0BE-6201ABE99B78}" dt="2022-08-04T16:38:52.239" v="1"/>
        <pc:sldMkLst>
          <pc:docMk/>
          <pc:sldMk cId="2301620164" sldId="30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0F2E14D0-AFCF-4AF2-B2BE-5C2A737A0735}" type="datetimeFigureOut">
              <a:rPr lang="en-US" smtClean="0"/>
              <a:t>8/5/2022</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457189C2-73F8-42E0-86B8-FFC9601F5E18}" type="slidenum">
              <a:rPr lang="en-US" smtClean="0"/>
              <a:t>‹#›</a:t>
            </a:fld>
            <a:endParaRPr lang="en-US"/>
          </a:p>
        </p:txBody>
      </p:sp>
    </p:spTree>
    <p:extLst>
      <p:ext uri="{BB962C8B-B14F-4D97-AF65-F5344CB8AC3E}">
        <p14:creationId xmlns:p14="http://schemas.microsoft.com/office/powerpoint/2010/main" val="2313376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7189C2-73F8-42E0-86B8-FFC9601F5E18}" type="slidenum">
              <a:rPr lang="en-US" smtClean="0"/>
              <a:t>1</a:t>
            </a:fld>
            <a:endParaRPr lang="en-US"/>
          </a:p>
        </p:txBody>
      </p:sp>
    </p:spTree>
    <p:extLst>
      <p:ext uri="{BB962C8B-B14F-4D97-AF65-F5344CB8AC3E}">
        <p14:creationId xmlns:p14="http://schemas.microsoft.com/office/powerpoint/2010/main" val="1624368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09600" y="1566672"/>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003366"/>
          </a:solidFill>
        </p:spPr>
        <p:txBody>
          <a:bodyPr wrap="square" lIns="0" tIns="0" rIns="0" bIns="0" rtlCol="0"/>
          <a:lstStyle/>
          <a:p>
            <a:endParaRPr/>
          </a:p>
        </p:txBody>
      </p:sp>
      <p:sp>
        <p:nvSpPr>
          <p:cNvPr id="17" name="bg object 17"/>
          <p:cNvSpPr/>
          <p:nvPr/>
        </p:nvSpPr>
        <p:spPr>
          <a:xfrm>
            <a:off x="609600" y="1566672"/>
            <a:ext cx="7958455" cy="0"/>
          </a:xfrm>
          <a:custGeom>
            <a:avLst/>
            <a:gdLst/>
            <a:ahLst/>
            <a:cxnLst/>
            <a:rect l="l" t="t" r="r" b="b"/>
            <a:pathLst>
              <a:path w="7958455">
                <a:moveTo>
                  <a:pt x="0" y="0"/>
                </a:moveTo>
                <a:lnTo>
                  <a:pt x="7958328" y="0"/>
                </a:lnTo>
              </a:path>
            </a:pathLst>
          </a:custGeom>
          <a:ln w="9525">
            <a:solidFill>
              <a:srgbClr val="CC0000"/>
            </a:solidFill>
          </a:ln>
        </p:spPr>
        <p:txBody>
          <a:bodyPr wrap="square" lIns="0" tIns="0" rIns="0" bIns="0" rtlCol="0"/>
          <a:lstStyle/>
          <a:p>
            <a:endParaRPr/>
          </a:p>
        </p:txBody>
      </p:sp>
      <p:sp>
        <p:nvSpPr>
          <p:cNvPr id="18" name="bg object 18"/>
          <p:cNvSpPr/>
          <p:nvPr/>
        </p:nvSpPr>
        <p:spPr>
          <a:xfrm>
            <a:off x="609600" y="6172200"/>
            <a:ext cx="7924800" cy="0"/>
          </a:xfrm>
          <a:custGeom>
            <a:avLst/>
            <a:gdLst/>
            <a:ahLst/>
            <a:cxnLst/>
            <a:rect l="l" t="t" r="r" b="b"/>
            <a:pathLst>
              <a:path w="7924800">
                <a:moveTo>
                  <a:pt x="0" y="0"/>
                </a:moveTo>
                <a:lnTo>
                  <a:pt x="7924800" y="0"/>
                </a:lnTo>
              </a:path>
            </a:pathLst>
          </a:custGeom>
          <a:ln w="3175">
            <a:solidFill>
              <a:srgbClr val="CC0000"/>
            </a:solidFill>
          </a:ln>
        </p:spPr>
        <p:txBody>
          <a:bodyPr wrap="square" lIns="0" tIns="0" rIns="0" bIns="0" rtlCol="0"/>
          <a:lstStyle/>
          <a:p>
            <a:endParaRPr/>
          </a:p>
        </p:txBody>
      </p:sp>
      <p:sp>
        <p:nvSpPr>
          <p:cNvPr id="2" name="Holder 2"/>
          <p:cNvSpPr>
            <a:spLocks noGrp="1"/>
          </p:cNvSpPr>
          <p:nvPr>
            <p:ph type="ctrTitle"/>
          </p:nvPr>
        </p:nvSpPr>
        <p:spPr>
          <a:xfrm>
            <a:off x="2117217" y="461899"/>
            <a:ext cx="4908550" cy="696594"/>
          </a:xfrm>
          <a:prstGeom prst="rect">
            <a:avLst/>
          </a:prstGeom>
        </p:spPr>
        <p:txBody>
          <a:bodyPr wrap="square" lIns="0" tIns="0" rIns="0" bIns="0">
            <a:spAutoFit/>
          </a:bodyPr>
          <a:lstStyle>
            <a:lvl1pPr>
              <a:defRPr sz="4400" b="1"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Arial MT"/>
                <a:cs typeface="Arial MT"/>
              </a:defRPr>
            </a:lvl1pPr>
          </a:lstStyle>
          <a:p>
            <a:pPr marL="12700">
              <a:lnSpc>
                <a:spcPts val="1425"/>
              </a:lnSpc>
            </a:pPr>
            <a:r>
              <a:rPr spc="-25" dirty="0"/>
              <a:t>Dr.</a:t>
            </a:r>
            <a:r>
              <a:rPr spc="-10" dirty="0"/>
              <a:t> </a:t>
            </a:r>
            <a:r>
              <a:rPr spc="-5" dirty="0"/>
              <a:t>Soojey</a:t>
            </a:r>
            <a:r>
              <a:rPr spc="-45" dirty="0"/>
              <a:t> </a:t>
            </a:r>
            <a:r>
              <a:rPr spc="-5" dirty="0"/>
              <a:t>Deshpande</a:t>
            </a:r>
            <a:r>
              <a:rPr spc="-35" dirty="0"/>
              <a:t> </a:t>
            </a:r>
            <a:r>
              <a:rPr spc="-5" dirty="0"/>
              <a:t>8788557390</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91AFD84B-E92C-4684-B47C-8DCC1693AA36}" type="datetime1">
              <a:rPr lang="en-US" smtClean="0"/>
              <a:t>8/5/2022</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Arial MT"/>
                <a:cs typeface="Arial MT"/>
              </a:defRPr>
            </a:lvl1pPr>
          </a:lstStyle>
          <a:p>
            <a:pPr marL="38100">
              <a:lnSpc>
                <a:spcPts val="1425"/>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Arial MT"/>
                <a:cs typeface="Arial MT"/>
              </a:defRPr>
            </a:lvl1pPr>
          </a:lstStyle>
          <a:p>
            <a:pPr marL="12700">
              <a:lnSpc>
                <a:spcPts val="1425"/>
              </a:lnSpc>
            </a:pPr>
            <a:r>
              <a:rPr spc="-25" dirty="0"/>
              <a:t>Dr.</a:t>
            </a:r>
            <a:r>
              <a:rPr spc="-10" dirty="0"/>
              <a:t> </a:t>
            </a:r>
            <a:r>
              <a:rPr spc="-5" dirty="0"/>
              <a:t>Soojey</a:t>
            </a:r>
            <a:r>
              <a:rPr spc="-45" dirty="0"/>
              <a:t> </a:t>
            </a:r>
            <a:r>
              <a:rPr spc="-5" dirty="0"/>
              <a:t>Deshpande</a:t>
            </a:r>
            <a:r>
              <a:rPr spc="-35" dirty="0"/>
              <a:t> </a:t>
            </a:r>
            <a:r>
              <a:rPr spc="-5" dirty="0"/>
              <a:t>8788557390</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2A7559C5-C80B-4438-8A65-652F816A1CD8}" type="datetime1">
              <a:rPr lang="en-US" smtClean="0"/>
              <a:t>8/5/2022</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Arial MT"/>
                <a:cs typeface="Arial MT"/>
              </a:defRPr>
            </a:lvl1pPr>
          </a:lstStyle>
          <a:p>
            <a:pPr marL="38100">
              <a:lnSpc>
                <a:spcPts val="1425"/>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tx1"/>
                </a:solidFill>
                <a:latin typeface="Arial MT"/>
                <a:cs typeface="Arial MT"/>
              </a:defRPr>
            </a:lvl1pPr>
          </a:lstStyle>
          <a:p>
            <a:pPr marL="12700">
              <a:lnSpc>
                <a:spcPts val="1425"/>
              </a:lnSpc>
            </a:pPr>
            <a:r>
              <a:rPr spc="-25" dirty="0"/>
              <a:t>Dr.</a:t>
            </a:r>
            <a:r>
              <a:rPr spc="-10" dirty="0"/>
              <a:t> </a:t>
            </a:r>
            <a:r>
              <a:rPr spc="-5" dirty="0"/>
              <a:t>Soojey</a:t>
            </a:r>
            <a:r>
              <a:rPr spc="-45" dirty="0"/>
              <a:t> </a:t>
            </a:r>
            <a:r>
              <a:rPr spc="-5" dirty="0"/>
              <a:t>Deshpande</a:t>
            </a:r>
            <a:r>
              <a:rPr spc="-35" dirty="0"/>
              <a:t> </a:t>
            </a:r>
            <a:r>
              <a:rPr spc="-5" dirty="0"/>
              <a:t>8788557390</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7281C5BB-6EE9-4E79-8407-2E2EB0997D59}" type="datetime1">
              <a:rPr lang="en-US" smtClean="0"/>
              <a:t>8/5/2022</a:t>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Arial MT"/>
                <a:cs typeface="Arial MT"/>
              </a:defRPr>
            </a:lvl1pPr>
          </a:lstStyle>
          <a:p>
            <a:pPr marL="38100">
              <a:lnSpc>
                <a:spcPts val="1425"/>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tx1"/>
                </a:solidFill>
                <a:latin typeface="Arial MT"/>
                <a:cs typeface="Arial MT"/>
              </a:defRPr>
            </a:lvl1pPr>
          </a:lstStyle>
          <a:p>
            <a:pPr marL="12700">
              <a:lnSpc>
                <a:spcPts val="1425"/>
              </a:lnSpc>
            </a:pPr>
            <a:r>
              <a:rPr spc="-25" dirty="0"/>
              <a:t>Dr.</a:t>
            </a:r>
            <a:r>
              <a:rPr spc="-10" dirty="0"/>
              <a:t> </a:t>
            </a:r>
            <a:r>
              <a:rPr spc="-5" dirty="0"/>
              <a:t>Soojey</a:t>
            </a:r>
            <a:r>
              <a:rPr spc="-45" dirty="0"/>
              <a:t> </a:t>
            </a:r>
            <a:r>
              <a:rPr spc="-5" dirty="0"/>
              <a:t>Deshpande</a:t>
            </a:r>
            <a:r>
              <a:rPr spc="-35" dirty="0"/>
              <a:t> </a:t>
            </a:r>
            <a:r>
              <a:rPr spc="-5" dirty="0"/>
              <a:t>8788557390</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E55EC49C-ADC0-4654-AD8A-14649C50D437}" type="datetime1">
              <a:rPr lang="en-US" smtClean="0"/>
              <a:t>8/5/2022</a:t>
            </a:fld>
            <a:endParaRPr lang="en-US"/>
          </a:p>
        </p:txBody>
      </p:sp>
      <p:sp>
        <p:nvSpPr>
          <p:cNvPr id="5" name="Holder 5"/>
          <p:cNvSpPr>
            <a:spLocks noGrp="1"/>
          </p:cNvSpPr>
          <p:nvPr>
            <p:ph type="sldNum" sz="quarter" idx="7"/>
          </p:nvPr>
        </p:nvSpPr>
        <p:spPr/>
        <p:txBody>
          <a:bodyPr lIns="0" tIns="0" rIns="0" bIns="0"/>
          <a:lstStyle>
            <a:lvl1pPr>
              <a:defRPr sz="1200" b="0" i="0">
                <a:solidFill>
                  <a:schemeClr val="tx1"/>
                </a:solidFill>
                <a:latin typeface="Arial MT"/>
                <a:cs typeface="Arial MT"/>
              </a:defRPr>
            </a:lvl1pPr>
          </a:lstStyle>
          <a:p>
            <a:pPr marL="38100">
              <a:lnSpc>
                <a:spcPts val="1425"/>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tx1"/>
                </a:solidFill>
                <a:latin typeface="Arial MT"/>
                <a:cs typeface="Arial MT"/>
              </a:defRPr>
            </a:lvl1pPr>
          </a:lstStyle>
          <a:p>
            <a:pPr marL="12700">
              <a:lnSpc>
                <a:spcPts val="1425"/>
              </a:lnSpc>
            </a:pPr>
            <a:r>
              <a:rPr spc="-25" dirty="0"/>
              <a:t>Dr.</a:t>
            </a:r>
            <a:r>
              <a:rPr spc="-10" dirty="0"/>
              <a:t> </a:t>
            </a:r>
            <a:r>
              <a:rPr spc="-5" dirty="0"/>
              <a:t>Soojey</a:t>
            </a:r>
            <a:r>
              <a:rPr spc="-45" dirty="0"/>
              <a:t> </a:t>
            </a:r>
            <a:r>
              <a:rPr spc="-5" dirty="0"/>
              <a:t>Deshpande</a:t>
            </a:r>
            <a:r>
              <a:rPr spc="-35" dirty="0"/>
              <a:t> </a:t>
            </a:r>
            <a:r>
              <a:rPr spc="-5" dirty="0"/>
              <a:t>8788557390</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E9BEFACB-7314-48CC-8CE3-45BFF426ED18}" type="datetime1">
              <a:rPr lang="en-US" smtClean="0"/>
              <a:t>8/5/2022</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Arial MT"/>
                <a:cs typeface="Arial MT"/>
              </a:defRPr>
            </a:lvl1pPr>
          </a:lstStyle>
          <a:p>
            <a:pPr marL="38100">
              <a:lnSpc>
                <a:spcPts val="1425"/>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692020" y="126619"/>
            <a:ext cx="5763259" cy="1367790"/>
          </a:xfrm>
          <a:prstGeom prst="rect">
            <a:avLst/>
          </a:prstGeom>
        </p:spPr>
        <p:txBody>
          <a:bodyPr wrap="square" lIns="0" tIns="0" rIns="0" bIns="0">
            <a:spAutoFit/>
          </a:bodyPr>
          <a:lstStyle>
            <a:lvl1pPr>
              <a:defRPr sz="4400" b="1" i="0">
                <a:solidFill>
                  <a:schemeClr val="tx1"/>
                </a:solidFill>
                <a:latin typeface="Calibri"/>
                <a:cs typeface="Calibri"/>
              </a:defRPr>
            </a:lvl1pPr>
          </a:lstStyle>
          <a:p>
            <a:endParaRPr/>
          </a:p>
        </p:txBody>
      </p:sp>
      <p:sp>
        <p:nvSpPr>
          <p:cNvPr id="3" name="Holder 3"/>
          <p:cNvSpPr>
            <a:spLocks noGrp="1"/>
          </p:cNvSpPr>
          <p:nvPr>
            <p:ph type="body" idx="1"/>
          </p:nvPr>
        </p:nvSpPr>
        <p:spPr>
          <a:xfrm>
            <a:off x="1060450" y="2395473"/>
            <a:ext cx="6724650" cy="36645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355085" y="6289760"/>
            <a:ext cx="2432685" cy="196214"/>
          </a:xfrm>
          <a:prstGeom prst="rect">
            <a:avLst/>
          </a:prstGeom>
        </p:spPr>
        <p:txBody>
          <a:bodyPr wrap="square" lIns="0" tIns="0" rIns="0" bIns="0">
            <a:spAutoFit/>
          </a:bodyPr>
          <a:lstStyle>
            <a:lvl1pPr>
              <a:defRPr sz="1200" b="0" i="0">
                <a:solidFill>
                  <a:schemeClr val="tx1"/>
                </a:solidFill>
                <a:latin typeface="Arial MT"/>
                <a:cs typeface="Arial MT"/>
              </a:defRPr>
            </a:lvl1pPr>
          </a:lstStyle>
          <a:p>
            <a:pPr marL="12700">
              <a:lnSpc>
                <a:spcPts val="1425"/>
              </a:lnSpc>
            </a:pPr>
            <a:r>
              <a:rPr spc="-25" dirty="0"/>
              <a:t>Dr.</a:t>
            </a:r>
            <a:r>
              <a:rPr spc="-10" dirty="0"/>
              <a:t> </a:t>
            </a:r>
            <a:r>
              <a:rPr spc="-5" dirty="0"/>
              <a:t>Soojey</a:t>
            </a:r>
            <a:r>
              <a:rPr spc="-45" dirty="0"/>
              <a:t> </a:t>
            </a:r>
            <a:r>
              <a:rPr spc="-5" dirty="0"/>
              <a:t>Deshpande</a:t>
            </a:r>
            <a:r>
              <a:rPr spc="-35" dirty="0"/>
              <a:t> </a:t>
            </a:r>
            <a:r>
              <a:rPr spc="-5" dirty="0"/>
              <a:t>8788557390</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3F989D54-9324-432A-B223-7AD3F724A2A6}" type="datetime1">
              <a:rPr lang="en-US" smtClean="0"/>
              <a:t>8/5/2022</a:t>
            </a:fld>
            <a:endParaRPr lang="en-US"/>
          </a:p>
        </p:txBody>
      </p:sp>
      <p:sp>
        <p:nvSpPr>
          <p:cNvPr id="6" name="Holder 6"/>
          <p:cNvSpPr>
            <a:spLocks noGrp="1"/>
          </p:cNvSpPr>
          <p:nvPr>
            <p:ph type="sldNum" sz="quarter" idx="7"/>
          </p:nvPr>
        </p:nvSpPr>
        <p:spPr>
          <a:xfrm>
            <a:off x="8695943" y="6535733"/>
            <a:ext cx="247015" cy="196215"/>
          </a:xfrm>
          <a:prstGeom prst="rect">
            <a:avLst/>
          </a:prstGeom>
        </p:spPr>
        <p:txBody>
          <a:bodyPr wrap="square" lIns="0" tIns="0" rIns="0" bIns="0">
            <a:spAutoFit/>
          </a:bodyPr>
          <a:lstStyle>
            <a:lvl1pPr>
              <a:defRPr sz="1200" b="0" i="0">
                <a:solidFill>
                  <a:schemeClr val="tx1"/>
                </a:solidFill>
                <a:latin typeface="Arial MT"/>
                <a:cs typeface="Arial MT"/>
              </a:defRPr>
            </a:lvl1pPr>
          </a:lstStyle>
          <a:p>
            <a:pPr marL="38100">
              <a:lnSpc>
                <a:spcPts val="1425"/>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14400"/>
            <a:ext cx="9144000" cy="0"/>
          </a:xfrm>
          <a:custGeom>
            <a:avLst/>
            <a:gdLst/>
            <a:ahLst/>
            <a:cxnLst/>
            <a:rect l="l" t="t" r="r" b="b"/>
            <a:pathLst>
              <a:path w="9144000">
                <a:moveTo>
                  <a:pt x="0" y="0"/>
                </a:moveTo>
                <a:lnTo>
                  <a:pt x="9144000" y="0"/>
                </a:lnTo>
              </a:path>
            </a:pathLst>
          </a:custGeom>
          <a:ln w="9525">
            <a:solidFill>
              <a:srgbClr val="000000"/>
            </a:solidFill>
          </a:ln>
        </p:spPr>
        <p:txBody>
          <a:bodyPr wrap="square" lIns="0" tIns="0" rIns="0" bIns="0" rtlCol="0"/>
          <a:lstStyle/>
          <a:p>
            <a:endParaRPr/>
          </a:p>
        </p:txBody>
      </p:sp>
      <p:sp>
        <p:nvSpPr>
          <p:cNvPr id="3" name="object 3"/>
          <p:cNvSpPr/>
          <p:nvPr/>
        </p:nvSpPr>
        <p:spPr>
          <a:xfrm>
            <a:off x="0" y="6172200"/>
            <a:ext cx="9144000" cy="0"/>
          </a:xfrm>
          <a:custGeom>
            <a:avLst/>
            <a:gdLst/>
            <a:ahLst/>
            <a:cxnLst/>
            <a:rect l="l" t="t" r="r" b="b"/>
            <a:pathLst>
              <a:path w="9144000">
                <a:moveTo>
                  <a:pt x="0" y="0"/>
                </a:moveTo>
                <a:lnTo>
                  <a:pt x="9144000" y="0"/>
                </a:lnTo>
              </a:path>
            </a:pathLst>
          </a:custGeom>
          <a:ln w="9525">
            <a:solidFill>
              <a:srgbClr val="000000"/>
            </a:solidFill>
          </a:ln>
        </p:spPr>
        <p:txBody>
          <a:bodyPr wrap="square" lIns="0" tIns="0" rIns="0" bIns="0" rtlCol="0"/>
          <a:lstStyle/>
          <a:p>
            <a:endParaRPr/>
          </a:p>
        </p:txBody>
      </p:sp>
      <p:grpSp>
        <p:nvGrpSpPr>
          <p:cNvPr id="4" name="object 4"/>
          <p:cNvGrpSpPr/>
          <p:nvPr/>
        </p:nvGrpSpPr>
        <p:grpSpPr>
          <a:xfrm>
            <a:off x="381000" y="1833296"/>
            <a:ext cx="3851275" cy="1268095"/>
            <a:chOff x="935682" y="1351724"/>
            <a:chExt cx="3851275" cy="1268095"/>
          </a:xfrm>
        </p:grpSpPr>
        <p:pic>
          <p:nvPicPr>
            <p:cNvPr id="5" name="object 5"/>
            <p:cNvPicPr/>
            <p:nvPr/>
          </p:nvPicPr>
          <p:blipFill>
            <a:blip r:embed="rId3" cstate="print"/>
            <a:stretch>
              <a:fillRect/>
            </a:stretch>
          </p:blipFill>
          <p:spPr>
            <a:xfrm>
              <a:off x="935682" y="1351724"/>
              <a:ext cx="3851237" cy="1268094"/>
            </a:xfrm>
            <a:prstGeom prst="rect">
              <a:avLst/>
            </a:prstGeom>
          </p:spPr>
        </p:pic>
        <p:pic>
          <p:nvPicPr>
            <p:cNvPr id="6" name="object 6"/>
            <p:cNvPicPr/>
            <p:nvPr/>
          </p:nvPicPr>
          <p:blipFill>
            <a:blip r:embed="rId4" cstate="print"/>
            <a:stretch>
              <a:fillRect/>
            </a:stretch>
          </p:blipFill>
          <p:spPr>
            <a:xfrm>
              <a:off x="1048511" y="1464564"/>
              <a:ext cx="3620135" cy="1045083"/>
            </a:xfrm>
            <a:prstGeom prst="rect">
              <a:avLst/>
            </a:prstGeom>
          </p:spPr>
        </p:pic>
      </p:grpSp>
      <p:grpSp>
        <p:nvGrpSpPr>
          <p:cNvPr id="7" name="object 7"/>
          <p:cNvGrpSpPr/>
          <p:nvPr/>
        </p:nvGrpSpPr>
        <p:grpSpPr>
          <a:xfrm>
            <a:off x="4835581" y="2207310"/>
            <a:ext cx="1296035" cy="520065"/>
            <a:chOff x="4984962" y="1805914"/>
            <a:chExt cx="1296035" cy="520065"/>
          </a:xfrm>
        </p:grpSpPr>
        <p:pic>
          <p:nvPicPr>
            <p:cNvPr id="8" name="object 8"/>
            <p:cNvPicPr/>
            <p:nvPr/>
          </p:nvPicPr>
          <p:blipFill>
            <a:blip r:embed="rId5" cstate="print"/>
            <a:stretch>
              <a:fillRect/>
            </a:stretch>
          </p:blipFill>
          <p:spPr>
            <a:xfrm>
              <a:off x="4984962" y="1805914"/>
              <a:ext cx="1295483" cy="519760"/>
            </a:xfrm>
            <a:prstGeom prst="rect">
              <a:avLst/>
            </a:prstGeom>
          </p:spPr>
        </p:pic>
        <p:pic>
          <p:nvPicPr>
            <p:cNvPr id="9" name="object 9"/>
            <p:cNvPicPr/>
            <p:nvPr/>
          </p:nvPicPr>
          <p:blipFill>
            <a:blip r:embed="rId6" cstate="print"/>
            <a:stretch>
              <a:fillRect/>
            </a:stretch>
          </p:blipFill>
          <p:spPr>
            <a:xfrm>
              <a:off x="5106924" y="1927872"/>
              <a:ext cx="1054608" cy="279641"/>
            </a:xfrm>
            <a:prstGeom prst="rect">
              <a:avLst/>
            </a:prstGeom>
          </p:spPr>
        </p:pic>
      </p:grpSp>
      <p:grpSp>
        <p:nvGrpSpPr>
          <p:cNvPr id="10" name="object 10"/>
          <p:cNvGrpSpPr/>
          <p:nvPr/>
        </p:nvGrpSpPr>
        <p:grpSpPr>
          <a:xfrm>
            <a:off x="6858000" y="1913128"/>
            <a:ext cx="1577975" cy="1259205"/>
            <a:chOff x="6566864" y="1351724"/>
            <a:chExt cx="1577975" cy="1259205"/>
          </a:xfrm>
        </p:grpSpPr>
        <p:pic>
          <p:nvPicPr>
            <p:cNvPr id="11" name="object 11"/>
            <p:cNvPicPr/>
            <p:nvPr/>
          </p:nvPicPr>
          <p:blipFill>
            <a:blip r:embed="rId7" cstate="print"/>
            <a:stretch>
              <a:fillRect/>
            </a:stretch>
          </p:blipFill>
          <p:spPr>
            <a:xfrm>
              <a:off x="6566864" y="1351724"/>
              <a:ext cx="1577468" cy="1258930"/>
            </a:xfrm>
            <a:prstGeom prst="rect">
              <a:avLst/>
            </a:prstGeom>
          </p:spPr>
        </p:pic>
        <p:pic>
          <p:nvPicPr>
            <p:cNvPr id="12" name="object 12"/>
            <p:cNvPicPr/>
            <p:nvPr/>
          </p:nvPicPr>
          <p:blipFill>
            <a:blip r:embed="rId8" cstate="print"/>
            <a:stretch>
              <a:fillRect/>
            </a:stretch>
          </p:blipFill>
          <p:spPr>
            <a:xfrm>
              <a:off x="6688835" y="1464564"/>
              <a:ext cx="1345311" cy="1027176"/>
            </a:xfrm>
            <a:prstGeom prst="rect">
              <a:avLst/>
            </a:prstGeom>
          </p:spPr>
        </p:pic>
      </p:grpSp>
      <p:sp>
        <p:nvSpPr>
          <p:cNvPr id="19" name="TextBox 18"/>
          <p:cNvSpPr txBox="1"/>
          <p:nvPr/>
        </p:nvSpPr>
        <p:spPr>
          <a:xfrm>
            <a:off x="2303896" y="3648127"/>
            <a:ext cx="4706504" cy="830997"/>
          </a:xfrm>
          <a:prstGeom prst="rect">
            <a:avLst/>
          </a:prstGeom>
          <a:noFill/>
        </p:spPr>
        <p:txBody>
          <a:bodyPr wrap="square" rtlCol="0">
            <a:spAutoFit/>
          </a:bodyPr>
          <a:lstStyle/>
          <a:p>
            <a:pPr algn="ctr"/>
            <a:r>
              <a:rPr lang="en-US" sz="2400" b="1" i="1" dirty="0">
                <a:solidFill>
                  <a:srgbClr val="FF0000"/>
                </a:solidFill>
                <a:latin typeface="Arial MT"/>
              </a:rPr>
              <a:t>Prof. </a:t>
            </a:r>
            <a:r>
              <a:rPr lang="en-US" sz="2400" b="1" i="1" dirty="0" err="1">
                <a:solidFill>
                  <a:srgbClr val="FF0000"/>
                </a:solidFill>
                <a:latin typeface="Arial MT"/>
              </a:rPr>
              <a:t>Mandar</a:t>
            </a:r>
            <a:r>
              <a:rPr lang="en-US" sz="2400" b="1" i="1" dirty="0">
                <a:solidFill>
                  <a:srgbClr val="FF0000"/>
                </a:solidFill>
                <a:latin typeface="Arial MT"/>
              </a:rPr>
              <a:t> </a:t>
            </a:r>
            <a:r>
              <a:rPr lang="en-US" sz="2400" b="1" i="1" dirty="0" err="1">
                <a:solidFill>
                  <a:srgbClr val="FF0000"/>
                </a:solidFill>
                <a:latin typeface="Arial MT"/>
              </a:rPr>
              <a:t>Kakade</a:t>
            </a:r>
            <a:endParaRPr lang="en-US" sz="2400" b="1" i="1" dirty="0">
              <a:solidFill>
                <a:srgbClr val="FF0000"/>
              </a:solidFill>
              <a:latin typeface="Arial MT"/>
            </a:endParaRPr>
          </a:p>
          <a:p>
            <a:pPr algn="ctr"/>
            <a:r>
              <a:rPr lang="en-US" sz="2400" b="1" i="1" u="sng" dirty="0">
                <a:solidFill>
                  <a:schemeClr val="tx2">
                    <a:lumMod val="75000"/>
                  </a:schemeClr>
                </a:solidFill>
                <a:latin typeface="Arial MT"/>
              </a:rPr>
              <a:t>mnkakade@pict.edu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7790" y="461899"/>
            <a:ext cx="6811645" cy="696595"/>
          </a:xfrm>
          <a:prstGeom prst="rect">
            <a:avLst/>
          </a:prstGeom>
        </p:spPr>
        <p:txBody>
          <a:bodyPr vert="horz" wrap="square" lIns="0" tIns="13335" rIns="0" bIns="0" rtlCol="0">
            <a:spAutoFit/>
          </a:bodyPr>
          <a:lstStyle/>
          <a:p>
            <a:pPr marL="12700">
              <a:lnSpc>
                <a:spcPct val="100000"/>
              </a:lnSpc>
              <a:spcBef>
                <a:spcPts val="105"/>
              </a:spcBef>
            </a:pPr>
            <a:r>
              <a:rPr spc="-15" dirty="0"/>
              <a:t>Hexadecimal</a:t>
            </a:r>
            <a:r>
              <a:rPr spc="-60" dirty="0"/>
              <a:t> </a:t>
            </a:r>
            <a:r>
              <a:rPr dirty="0"/>
              <a:t>Number</a:t>
            </a:r>
            <a:r>
              <a:rPr spc="-20" dirty="0"/>
              <a:t> </a:t>
            </a:r>
            <a:r>
              <a:rPr spc="-35" dirty="0"/>
              <a:t>System</a:t>
            </a:r>
          </a:p>
        </p:txBody>
      </p:sp>
      <p:sp>
        <p:nvSpPr>
          <p:cNvPr id="3" name="object 3"/>
          <p:cNvSpPr txBox="1"/>
          <p:nvPr/>
        </p:nvSpPr>
        <p:spPr>
          <a:xfrm>
            <a:off x="281940" y="1850263"/>
            <a:ext cx="8178165"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Cambria Math"/>
                <a:cs typeface="Cambria Math"/>
              </a:rPr>
              <a:t>𝑁</a:t>
            </a:r>
            <a:r>
              <a:rPr sz="1800" spc="145" dirty="0">
                <a:latin typeface="Cambria Math"/>
                <a:cs typeface="Cambria Math"/>
              </a:rPr>
              <a:t> </a:t>
            </a:r>
            <a:r>
              <a:rPr sz="1800" dirty="0">
                <a:latin typeface="Cambria Math"/>
                <a:cs typeface="Cambria Math"/>
              </a:rPr>
              <a:t>=</a:t>
            </a:r>
            <a:r>
              <a:rPr sz="1800" spc="105" dirty="0">
                <a:latin typeface="Cambria Math"/>
                <a:cs typeface="Cambria Math"/>
              </a:rPr>
              <a:t> </a:t>
            </a:r>
            <a:r>
              <a:rPr sz="1800" dirty="0">
                <a:latin typeface="Cambria Math"/>
                <a:cs typeface="Cambria Math"/>
              </a:rPr>
              <a:t>⋯</a:t>
            </a:r>
            <a:r>
              <a:rPr sz="1800" spc="-95" dirty="0">
                <a:latin typeface="Cambria Math"/>
                <a:cs typeface="Cambria Math"/>
              </a:rPr>
              <a:t> </a:t>
            </a:r>
            <a:r>
              <a:rPr sz="1800" spc="-25" dirty="0">
                <a:latin typeface="Cambria Math"/>
                <a:cs typeface="Cambria Math"/>
              </a:rPr>
              <a:t>(𝐻</a:t>
            </a:r>
            <a:r>
              <a:rPr sz="1950" spc="-37" baseline="-14957" dirty="0">
                <a:latin typeface="Cambria Math"/>
                <a:cs typeface="Cambria Math"/>
              </a:rPr>
              <a:t>2</a:t>
            </a:r>
            <a:r>
              <a:rPr sz="1950" spc="270" baseline="-14957" dirty="0">
                <a:latin typeface="Cambria Math"/>
                <a:cs typeface="Cambria Math"/>
              </a:rPr>
              <a:t> </a:t>
            </a:r>
            <a:r>
              <a:rPr sz="1800" dirty="0">
                <a:latin typeface="Cambria Math"/>
                <a:cs typeface="Cambria Math"/>
              </a:rPr>
              <a:t>×</a:t>
            </a:r>
            <a:r>
              <a:rPr sz="1800" spc="10" dirty="0">
                <a:latin typeface="Cambria Math"/>
                <a:cs typeface="Cambria Math"/>
              </a:rPr>
              <a:t> </a:t>
            </a:r>
            <a:r>
              <a:rPr sz="1800" spc="35" dirty="0">
                <a:latin typeface="Cambria Math"/>
                <a:cs typeface="Cambria Math"/>
              </a:rPr>
              <a:t>𝑅</a:t>
            </a:r>
            <a:r>
              <a:rPr sz="1950" spc="52" baseline="27777" dirty="0">
                <a:latin typeface="Cambria Math"/>
                <a:cs typeface="Cambria Math"/>
              </a:rPr>
              <a:t>2</a:t>
            </a:r>
            <a:r>
              <a:rPr sz="1800" spc="35" dirty="0">
                <a:latin typeface="Calibri"/>
                <a:cs typeface="Calibri"/>
              </a:rPr>
              <a:t>)+</a:t>
            </a:r>
            <a:r>
              <a:rPr sz="1800" spc="15" dirty="0">
                <a:latin typeface="Calibri"/>
                <a:cs typeface="Calibri"/>
              </a:rPr>
              <a:t> </a:t>
            </a:r>
            <a:r>
              <a:rPr sz="1800" spc="-40" dirty="0">
                <a:latin typeface="Cambria Math"/>
                <a:cs typeface="Cambria Math"/>
              </a:rPr>
              <a:t>(𝐻</a:t>
            </a:r>
            <a:r>
              <a:rPr sz="1950" spc="-60" baseline="-14957" dirty="0">
                <a:latin typeface="Cambria Math"/>
                <a:cs typeface="Cambria Math"/>
              </a:rPr>
              <a:t>1</a:t>
            </a:r>
            <a:r>
              <a:rPr sz="1950" spc="300" baseline="-14957" dirty="0">
                <a:latin typeface="Cambria Math"/>
                <a:cs typeface="Cambria Math"/>
              </a:rPr>
              <a:t> </a:t>
            </a:r>
            <a:r>
              <a:rPr sz="1800" dirty="0">
                <a:latin typeface="Cambria Math"/>
                <a:cs typeface="Cambria Math"/>
              </a:rPr>
              <a:t>×</a:t>
            </a:r>
            <a:r>
              <a:rPr sz="1800" spc="-5" dirty="0">
                <a:latin typeface="Cambria Math"/>
                <a:cs typeface="Cambria Math"/>
              </a:rPr>
              <a:t> </a:t>
            </a:r>
            <a:r>
              <a:rPr sz="1800" spc="30" dirty="0">
                <a:latin typeface="Cambria Math"/>
                <a:cs typeface="Cambria Math"/>
              </a:rPr>
              <a:t>𝑅</a:t>
            </a:r>
            <a:r>
              <a:rPr sz="1950" spc="44" baseline="27777" dirty="0">
                <a:latin typeface="Cambria Math"/>
                <a:cs typeface="Cambria Math"/>
              </a:rPr>
              <a:t>1</a:t>
            </a:r>
            <a:r>
              <a:rPr sz="1800" spc="30" dirty="0">
                <a:latin typeface="Calibri"/>
                <a:cs typeface="Calibri"/>
              </a:rPr>
              <a:t>)+</a:t>
            </a:r>
            <a:r>
              <a:rPr sz="1800" spc="20" dirty="0">
                <a:latin typeface="Calibri"/>
                <a:cs typeface="Calibri"/>
              </a:rPr>
              <a:t> </a:t>
            </a:r>
            <a:r>
              <a:rPr sz="1800" spc="-25" dirty="0">
                <a:latin typeface="Cambria Math"/>
                <a:cs typeface="Cambria Math"/>
              </a:rPr>
              <a:t>(𝐻</a:t>
            </a:r>
            <a:r>
              <a:rPr sz="1950" spc="-37" baseline="-14957" dirty="0">
                <a:latin typeface="Cambria Math"/>
                <a:cs typeface="Cambria Math"/>
              </a:rPr>
              <a:t>0</a:t>
            </a:r>
            <a:r>
              <a:rPr sz="1950" spc="270" baseline="-14957" dirty="0">
                <a:latin typeface="Cambria Math"/>
                <a:cs typeface="Cambria Math"/>
              </a:rPr>
              <a:t> </a:t>
            </a:r>
            <a:r>
              <a:rPr sz="1800" dirty="0">
                <a:latin typeface="Cambria Math"/>
                <a:cs typeface="Cambria Math"/>
              </a:rPr>
              <a:t>×</a:t>
            </a:r>
            <a:r>
              <a:rPr sz="1800" spc="10" dirty="0">
                <a:latin typeface="Cambria Math"/>
                <a:cs typeface="Cambria Math"/>
              </a:rPr>
              <a:t> </a:t>
            </a:r>
            <a:r>
              <a:rPr sz="1800" spc="35" dirty="0">
                <a:latin typeface="Cambria Math"/>
                <a:cs typeface="Cambria Math"/>
              </a:rPr>
              <a:t>𝑅</a:t>
            </a:r>
            <a:r>
              <a:rPr sz="1950" spc="52" baseline="27777" dirty="0">
                <a:latin typeface="Cambria Math"/>
                <a:cs typeface="Cambria Math"/>
              </a:rPr>
              <a:t>0</a:t>
            </a:r>
            <a:r>
              <a:rPr sz="1800" spc="35" dirty="0">
                <a:latin typeface="Calibri"/>
                <a:cs typeface="Calibri"/>
              </a:rPr>
              <a:t>)+</a:t>
            </a:r>
            <a:r>
              <a:rPr sz="1800" spc="25" dirty="0">
                <a:latin typeface="Calibri"/>
                <a:cs typeface="Calibri"/>
              </a:rPr>
              <a:t> </a:t>
            </a:r>
            <a:r>
              <a:rPr sz="1800" spc="-25" dirty="0">
                <a:latin typeface="Cambria Math"/>
                <a:cs typeface="Cambria Math"/>
              </a:rPr>
              <a:t>(𝐻</a:t>
            </a:r>
            <a:r>
              <a:rPr sz="1950" spc="-37" baseline="-14957" dirty="0">
                <a:latin typeface="Cambria Math"/>
                <a:cs typeface="Cambria Math"/>
              </a:rPr>
              <a:t>−1</a:t>
            </a:r>
            <a:r>
              <a:rPr sz="1950" spc="284" baseline="-14957" dirty="0">
                <a:latin typeface="Cambria Math"/>
                <a:cs typeface="Cambria Math"/>
              </a:rPr>
              <a:t> </a:t>
            </a:r>
            <a:r>
              <a:rPr sz="1800" dirty="0">
                <a:latin typeface="Cambria Math"/>
                <a:cs typeface="Cambria Math"/>
              </a:rPr>
              <a:t>×</a:t>
            </a:r>
            <a:r>
              <a:rPr sz="1800" spc="-5" dirty="0">
                <a:latin typeface="Cambria Math"/>
                <a:cs typeface="Cambria Math"/>
              </a:rPr>
              <a:t> </a:t>
            </a:r>
            <a:r>
              <a:rPr sz="1800" spc="25" dirty="0">
                <a:latin typeface="Cambria Math"/>
                <a:cs typeface="Cambria Math"/>
              </a:rPr>
              <a:t>𝑅</a:t>
            </a:r>
            <a:r>
              <a:rPr sz="1950" spc="37" baseline="27777" dirty="0">
                <a:latin typeface="Cambria Math"/>
                <a:cs typeface="Cambria Math"/>
              </a:rPr>
              <a:t>−1</a:t>
            </a:r>
            <a:r>
              <a:rPr sz="1800" spc="25" dirty="0">
                <a:latin typeface="Calibri"/>
                <a:cs typeface="Calibri"/>
              </a:rPr>
              <a:t>)+</a:t>
            </a:r>
            <a:r>
              <a:rPr sz="1800" spc="20" dirty="0">
                <a:latin typeface="Calibri"/>
                <a:cs typeface="Calibri"/>
              </a:rPr>
              <a:t> </a:t>
            </a:r>
            <a:r>
              <a:rPr sz="1800" spc="-20" dirty="0">
                <a:latin typeface="Cambria Math"/>
                <a:cs typeface="Cambria Math"/>
              </a:rPr>
              <a:t>(𝐻</a:t>
            </a:r>
            <a:r>
              <a:rPr sz="1950" spc="-30" baseline="-14957" dirty="0">
                <a:latin typeface="Cambria Math"/>
                <a:cs typeface="Cambria Math"/>
              </a:rPr>
              <a:t>−2</a:t>
            </a:r>
            <a:r>
              <a:rPr sz="1950" spc="254" baseline="-14957" dirty="0">
                <a:latin typeface="Cambria Math"/>
                <a:cs typeface="Cambria Math"/>
              </a:rPr>
              <a:t> </a:t>
            </a:r>
            <a:r>
              <a:rPr sz="1800" dirty="0">
                <a:latin typeface="Cambria Math"/>
                <a:cs typeface="Cambria Math"/>
              </a:rPr>
              <a:t>× </a:t>
            </a:r>
            <a:r>
              <a:rPr sz="1800" spc="25" dirty="0">
                <a:latin typeface="Cambria Math"/>
                <a:cs typeface="Cambria Math"/>
              </a:rPr>
              <a:t>𝑅</a:t>
            </a:r>
            <a:r>
              <a:rPr sz="1950" spc="37" baseline="27777" dirty="0">
                <a:latin typeface="Cambria Math"/>
                <a:cs typeface="Cambria Math"/>
              </a:rPr>
              <a:t>−2</a:t>
            </a:r>
            <a:r>
              <a:rPr sz="1800" spc="25" dirty="0">
                <a:latin typeface="Calibri"/>
                <a:cs typeface="Calibri"/>
              </a:rPr>
              <a:t>)+</a:t>
            </a:r>
            <a:r>
              <a:rPr sz="1800" spc="15" dirty="0">
                <a:latin typeface="Calibri"/>
                <a:cs typeface="Calibri"/>
              </a:rPr>
              <a:t> </a:t>
            </a:r>
            <a:r>
              <a:rPr sz="1800" spc="-20" dirty="0">
                <a:latin typeface="Cambria Math"/>
                <a:cs typeface="Cambria Math"/>
              </a:rPr>
              <a:t>(𝐻</a:t>
            </a:r>
            <a:r>
              <a:rPr sz="1950" spc="-30" baseline="-14957" dirty="0">
                <a:latin typeface="Cambria Math"/>
                <a:cs typeface="Cambria Math"/>
              </a:rPr>
              <a:t>−3</a:t>
            </a:r>
            <a:r>
              <a:rPr sz="1950" spc="262" baseline="-14957" dirty="0">
                <a:latin typeface="Cambria Math"/>
                <a:cs typeface="Cambria Math"/>
              </a:rPr>
              <a:t> </a:t>
            </a:r>
            <a:r>
              <a:rPr sz="1800" dirty="0">
                <a:latin typeface="Cambria Math"/>
                <a:cs typeface="Cambria Math"/>
              </a:rPr>
              <a:t>×</a:t>
            </a:r>
            <a:r>
              <a:rPr sz="1800" spc="5" dirty="0">
                <a:latin typeface="Cambria Math"/>
                <a:cs typeface="Cambria Math"/>
              </a:rPr>
              <a:t> </a:t>
            </a:r>
            <a:r>
              <a:rPr sz="1800" spc="20" dirty="0">
                <a:latin typeface="Cambria Math"/>
                <a:cs typeface="Cambria Math"/>
              </a:rPr>
              <a:t>𝑅</a:t>
            </a:r>
            <a:r>
              <a:rPr sz="1950" spc="30" baseline="27777" dirty="0">
                <a:latin typeface="Cambria Math"/>
                <a:cs typeface="Cambria Math"/>
              </a:rPr>
              <a:t>−3</a:t>
            </a:r>
            <a:r>
              <a:rPr sz="1800" spc="20" dirty="0">
                <a:latin typeface="Calibri"/>
                <a:cs typeface="Calibri"/>
              </a:rPr>
              <a:t>)…</a:t>
            </a:r>
            <a:endParaRPr sz="1800">
              <a:latin typeface="Calibri"/>
              <a:cs typeface="Calibri"/>
            </a:endParaRPr>
          </a:p>
        </p:txBody>
      </p:sp>
      <p:sp>
        <p:nvSpPr>
          <p:cNvPr id="4" name="object 4"/>
          <p:cNvSpPr/>
          <p:nvPr/>
        </p:nvSpPr>
        <p:spPr>
          <a:xfrm>
            <a:off x="990600" y="2255520"/>
            <a:ext cx="3048000" cy="457200"/>
          </a:xfrm>
          <a:custGeom>
            <a:avLst/>
            <a:gdLst/>
            <a:ahLst/>
            <a:cxnLst/>
            <a:rect l="l" t="t" r="r" b="b"/>
            <a:pathLst>
              <a:path w="3048000" h="457200">
                <a:moveTo>
                  <a:pt x="3048000" y="0"/>
                </a:moveTo>
                <a:lnTo>
                  <a:pt x="3046061" y="72249"/>
                </a:lnTo>
                <a:lnTo>
                  <a:pt x="3040660" y="135002"/>
                </a:lnTo>
                <a:lnTo>
                  <a:pt x="3032418" y="184489"/>
                </a:lnTo>
                <a:lnTo>
                  <a:pt x="3009900" y="228600"/>
                </a:lnTo>
                <a:lnTo>
                  <a:pt x="1562100" y="228600"/>
                </a:lnTo>
                <a:lnTo>
                  <a:pt x="1550042" y="240255"/>
                </a:lnTo>
                <a:lnTo>
                  <a:pt x="1539581" y="272710"/>
                </a:lnTo>
                <a:lnTo>
                  <a:pt x="1531339" y="322197"/>
                </a:lnTo>
                <a:lnTo>
                  <a:pt x="1525938" y="384950"/>
                </a:lnTo>
                <a:lnTo>
                  <a:pt x="1524000" y="457200"/>
                </a:lnTo>
                <a:lnTo>
                  <a:pt x="1522061" y="384950"/>
                </a:lnTo>
                <a:lnTo>
                  <a:pt x="1516660" y="322197"/>
                </a:lnTo>
                <a:lnTo>
                  <a:pt x="1508418" y="272710"/>
                </a:lnTo>
                <a:lnTo>
                  <a:pt x="1497957" y="240255"/>
                </a:lnTo>
                <a:lnTo>
                  <a:pt x="1485900" y="228600"/>
                </a:lnTo>
                <a:lnTo>
                  <a:pt x="38100" y="228600"/>
                </a:lnTo>
                <a:lnTo>
                  <a:pt x="26056" y="216944"/>
                </a:lnTo>
                <a:lnTo>
                  <a:pt x="15597" y="184489"/>
                </a:lnTo>
                <a:lnTo>
                  <a:pt x="7350" y="135002"/>
                </a:lnTo>
                <a:lnTo>
                  <a:pt x="1942" y="72249"/>
                </a:lnTo>
                <a:lnTo>
                  <a:pt x="0" y="0"/>
                </a:lnTo>
              </a:path>
            </a:pathLst>
          </a:custGeom>
          <a:ln w="9525">
            <a:solidFill>
              <a:srgbClr val="497DBA"/>
            </a:solidFill>
          </a:ln>
        </p:spPr>
        <p:txBody>
          <a:bodyPr wrap="square" lIns="0" tIns="0" rIns="0" bIns="0" rtlCol="0"/>
          <a:lstStyle/>
          <a:p>
            <a:endParaRPr/>
          </a:p>
        </p:txBody>
      </p:sp>
      <p:sp>
        <p:nvSpPr>
          <p:cNvPr id="5" name="object 5"/>
          <p:cNvSpPr/>
          <p:nvPr/>
        </p:nvSpPr>
        <p:spPr>
          <a:xfrm>
            <a:off x="4267200" y="2226564"/>
            <a:ext cx="4038600" cy="457200"/>
          </a:xfrm>
          <a:custGeom>
            <a:avLst/>
            <a:gdLst/>
            <a:ahLst/>
            <a:cxnLst/>
            <a:rect l="l" t="t" r="r" b="b"/>
            <a:pathLst>
              <a:path w="4038600" h="457200">
                <a:moveTo>
                  <a:pt x="4038600" y="0"/>
                </a:moveTo>
                <a:lnTo>
                  <a:pt x="4036661" y="72249"/>
                </a:lnTo>
                <a:lnTo>
                  <a:pt x="4031260" y="135002"/>
                </a:lnTo>
                <a:lnTo>
                  <a:pt x="4023018" y="184489"/>
                </a:lnTo>
                <a:lnTo>
                  <a:pt x="4000500" y="228600"/>
                </a:lnTo>
                <a:lnTo>
                  <a:pt x="2057400" y="228600"/>
                </a:lnTo>
                <a:lnTo>
                  <a:pt x="2045342" y="240255"/>
                </a:lnTo>
                <a:lnTo>
                  <a:pt x="2034881" y="272710"/>
                </a:lnTo>
                <a:lnTo>
                  <a:pt x="2026639" y="322197"/>
                </a:lnTo>
                <a:lnTo>
                  <a:pt x="2021238" y="384950"/>
                </a:lnTo>
                <a:lnTo>
                  <a:pt x="2019300" y="457200"/>
                </a:lnTo>
                <a:lnTo>
                  <a:pt x="2017361" y="384950"/>
                </a:lnTo>
                <a:lnTo>
                  <a:pt x="2011960" y="322197"/>
                </a:lnTo>
                <a:lnTo>
                  <a:pt x="2003718" y="272710"/>
                </a:lnTo>
                <a:lnTo>
                  <a:pt x="1993257" y="240255"/>
                </a:lnTo>
                <a:lnTo>
                  <a:pt x="1981200" y="228600"/>
                </a:lnTo>
                <a:lnTo>
                  <a:pt x="38100" y="228600"/>
                </a:lnTo>
                <a:lnTo>
                  <a:pt x="26042" y="216944"/>
                </a:lnTo>
                <a:lnTo>
                  <a:pt x="15581" y="184489"/>
                </a:lnTo>
                <a:lnTo>
                  <a:pt x="7339" y="135002"/>
                </a:lnTo>
                <a:lnTo>
                  <a:pt x="1938" y="72249"/>
                </a:lnTo>
                <a:lnTo>
                  <a:pt x="0" y="0"/>
                </a:lnTo>
              </a:path>
            </a:pathLst>
          </a:custGeom>
          <a:ln w="9525">
            <a:solidFill>
              <a:srgbClr val="497DBA"/>
            </a:solidFill>
          </a:ln>
        </p:spPr>
        <p:txBody>
          <a:bodyPr wrap="square" lIns="0" tIns="0" rIns="0" bIns="0" rtlCol="0"/>
          <a:lstStyle/>
          <a:p>
            <a:endParaRPr/>
          </a:p>
        </p:txBody>
      </p:sp>
      <p:sp>
        <p:nvSpPr>
          <p:cNvPr id="6" name="object 6"/>
          <p:cNvSpPr txBox="1"/>
          <p:nvPr/>
        </p:nvSpPr>
        <p:spPr>
          <a:xfrm>
            <a:off x="299110" y="2798445"/>
            <a:ext cx="7545705" cy="4296048"/>
          </a:xfrm>
          <a:prstGeom prst="rect">
            <a:avLst/>
          </a:prstGeom>
        </p:spPr>
        <p:txBody>
          <a:bodyPr vert="horz" wrap="square" lIns="0" tIns="12700" rIns="0" bIns="0" rtlCol="0">
            <a:spAutoFit/>
          </a:bodyPr>
          <a:lstStyle/>
          <a:p>
            <a:pPr marL="1486535">
              <a:lnSpc>
                <a:spcPct val="100000"/>
              </a:lnSpc>
              <a:spcBef>
                <a:spcPts val="100"/>
              </a:spcBef>
              <a:tabLst>
                <a:tab pos="4959985" algn="l"/>
              </a:tabLst>
            </a:pPr>
            <a:r>
              <a:rPr sz="1800" spc="-5" dirty="0">
                <a:latin typeface="Arial MT"/>
                <a:cs typeface="Arial MT"/>
              </a:rPr>
              <a:t>Integer</a:t>
            </a:r>
            <a:r>
              <a:rPr sz="1800" spc="15" dirty="0">
                <a:latin typeface="Arial MT"/>
                <a:cs typeface="Arial MT"/>
              </a:rPr>
              <a:t> </a:t>
            </a:r>
            <a:r>
              <a:rPr sz="1800" spc="-5" dirty="0">
                <a:latin typeface="Arial MT"/>
                <a:cs typeface="Arial MT"/>
              </a:rPr>
              <a:t>Portion	Fractional</a:t>
            </a:r>
            <a:r>
              <a:rPr sz="1800" spc="-15" dirty="0">
                <a:latin typeface="Arial MT"/>
                <a:cs typeface="Arial MT"/>
              </a:rPr>
              <a:t> </a:t>
            </a:r>
            <a:r>
              <a:rPr sz="1800" spc="-5" dirty="0">
                <a:latin typeface="Arial MT"/>
                <a:cs typeface="Arial MT"/>
              </a:rPr>
              <a:t>Portion</a:t>
            </a:r>
            <a:endParaRPr sz="1800" dirty="0">
              <a:latin typeface="Arial MT"/>
              <a:cs typeface="Arial MT"/>
            </a:endParaRPr>
          </a:p>
          <a:p>
            <a:pPr>
              <a:lnSpc>
                <a:spcPct val="100000"/>
              </a:lnSpc>
              <a:spcBef>
                <a:spcPts val="40"/>
              </a:spcBef>
            </a:pPr>
            <a:endParaRPr sz="1750" dirty="0">
              <a:latin typeface="Arial MT"/>
              <a:cs typeface="Arial MT"/>
            </a:endParaRPr>
          </a:p>
          <a:p>
            <a:pPr marL="12700">
              <a:lnSpc>
                <a:spcPct val="100000"/>
              </a:lnSpc>
              <a:spcBef>
                <a:spcPts val="5"/>
              </a:spcBef>
            </a:pPr>
            <a:r>
              <a:rPr sz="2400" spc="-5" dirty="0">
                <a:latin typeface="Arial MT"/>
                <a:cs typeface="Arial MT"/>
              </a:rPr>
              <a:t>Where,</a:t>
            </a:r>
            <a:endParaRPr sz="2400" dirty="0">
              <a:latin typeface="Arial MT"/>
              <a:cs typeface="Arial MT"/>
            </a:endParaRPr>
          </a:p>
          <a:p>
            <a:pPr marL="12700" marR="5080">
              <a:lnSpc>
                <a:spcPct val="100000"/>
              </a:lnSpc>
            </a:pPr>
            <a:r>
              <a:rPr sz="2400" spc="-5" dirty="0">
                <a:latin typeface="Arial MT"/>
                <a:cs typeface="Arial MT"/>
              </a:rPr>
              <a:t>N</a:t>
            </a:r>
            <a:r>
              <a:rPr sz="2400" dirty="0">
                <a:latin typeface="Arial MT"/>
                <a:cs typeface="Arial MT"/>
              </a:rPr>
              <a:t> =</a:t>
            </a:r>
            <a:r>
              <a:rPr sz="2400" spc="5" dirty="0">
                <a:latin typeface="Arial MT"/>
                <a:cs typeface="Arial MT"/>
              </a:rPr>
              <a:t> </a:t>
            </a:r>
            <a:r>
              <a:rPr sz="2400" spc="-5" dirty="0">
                <a:latin typeface="Arial MT"/>
                <a:cs typeface="Arial MT"/>
              </a:rPr>
              <a:t>Hexadecimal</a:t>
            </a:r>
            <a:r>
              <a:rPr sz="2400" spc="45" dirty="0">
                <a:latin typeface="Arial MT"/>
                <a:cs typeface="Arial MT"/>
              </a:rPr>
              <a:t> </a:t>
            </a:r>
            <a:r>
              <a:rPr sz="2400" spc="-5" dirty="0">
                <a:latin typeface="Arial MT"/>
                <a:cs typeface="Arial MT"/>
              </a:rPr>
              <a:t>number</a:t>
            </a:r>
            <a:r>
              <a:rPr sz="2400" spc="15" dirty="0">
                <a:latin typeface="Arial MT"/>
                <a:cs typeface="Arial MT"/>
              </a:rPr>
              <a:t> </a:t>
            </a:r>
            <a:r>
              <a:rPr sz="2400" spc="-5" dirty="0">
                <a:latin typeface="Arial MT"/>
                <a:cs typeface="Arial MT"/>
              </a:rPr>
              <a:t>with</a:t>
            </a:r>
            <a:r>
              <a:rPr sz="2400" spc="10" dirty="0">
                <a:latin typeface="Arial MT"/>
                <a:cs typeface="Arial MT"/>
              </a:rPr>
              <a:t> </a:t>
            </a:r>
            <a:r>
              <a:rPr sz="2400" spc="-5" dirty="0">
                <a:latin typeface="Arial MT"/>
                <a:cs typeface="Arial MT"/>
              </a:rPr>
              <a:t>3-digit</a:t>
            </a:r>
            <a:r>
              <a:rPr sz="2400" spc="20" dirty="0">
                <a:latin typeface="Arial MT"/>
                <a:cs typeface="Arial MT"/>
              </a:rPr>
              <a:t> </a:t>
            </a:r>
            <a:r>
              <a:rPr sz="2400" spc="-5" dirty="0">
                <a:latin typeface="Arial MT"/>
                <a:cs typeface="Arial MT"/>
              </a:rPr>
              <a:t>integer</a:t>
            </a:r>
            <a:r>
              <a:rPr sz="2400" spc="20" dirty="0">
                <a:latin typeface="Arial MT"/>
                <a:cs typeface="Arial MT"/>
              </a:rPr>
              <a:t> </a:t>
            </a:r>
            <a:r>
              <a:rPr sz="2400" spc="-5" dirty="0">
                <a:latin typeface="Arial MT"/>
                <a:cs typeface="Arial MT"/>
              </a:rPr>
              <a:t>and</a:t>
            </a:r>
            <a:r>
              <a:rPr sz="2400" spc="10" dirty="0">
                <a:latin typeface="Arial MT"/>
                <a:cs typeface="Arial MT"/>
              </a:rPr>
              <a:t> </a:t>
            </a:r>
            <a:r>
              <a:rPr sz="2400" spc="-5" dirty="0">
                <a:latin typeface="Arial MT"/>
                <a:cs typeface="Arial MT"/>
              </a:rPr>
              <a:t>3-digit </a:t>
            </a:r>
            <a:r>
              <a:rPr sz="2400" spc="-650" dirty="0">
                <a:latin typeface="Arial MT"/>
                <a:cs typeface="Arial MT"/>
              </a:rPr>
              <a:t> </a:t>
            </a:r>
            <a:r>
              <a:rPr sz="2400" spc="-5" dirty="0">
                <a:latin typeface="Arial MT"/>
                <a:cs typeface="Arial MT"/>
              </a:rPr>
              <a:t>fractional</a:t>
            </a:r>
            <a:r>
              <a:rPr sz="2400" spc="5" dirty="0">
                <a:latin typeface="Arial MT"/>
                <a:cs typeface="Arial MT"/>
              </a:rPr>
              <a:t> </a:t>
            </a:r>
            <a:r>
              <a:rPr sz="2400" spc="-5" dirty="0">
                <a:latin typeface="Arial MT"/>
                <a:cs typeface="Arial MT"/>
              </a:rPr>
              <a:t>portion</a:t>
            </a:r>
            <a:endParaRPr sz="2400" dirty="0">
              <a:latin typeface="Arial MT"/>
              <a:cs typeface="Arial MT"/>
            </a:endParaRPr>
          </a:p>
          <a:p>
            <a:pPr>
              <a:lnSpc>
                <a:spcPct val="100000"/>
              </a:lnSpc>
              <a:spcBef>
                <a:spcPts val="5"/>
              </a:spcBef>
            </a:pPr>
            <a:endParaRPr sz="2500" dirty="0">
              <a:latin typeface="Arial MT"/>
              <a:cs typeface="Arial MT"/>
            </a:endParaRPr>
          </a:p>
          <a:p>
            <a:pPr marL="12700">
              <a:lnSpc>
                <a:spcPct val="100000"/>
              </a:lnSpc>
            </a:pPr>
            <a:r>
              <a:rPr sz="2400" dirty="0">
                <a:latin typeface="Arial MT"/>
                <a:cs typeface="Arial MT"/>
              </a:rPr>
              <a:t>H</a:t>
            </a:r>
            <a:r>
              <a:rPr sz="2400" spc="-15" dirty="0">
                <a:latin typeface="Arial MT"/>
                <a:cs typeface="Arial MT"/>
              </a:rPr>
              <a:t> </a:t>
            </a:r>
            <a:r>
              <a:rPr sz="2400" dirty="0">
                <a:latin typeface="Arial MT"/>
                <a:cs typeface="Arial MT"/>
              </a:rPr>
              <a:t>=</a:t>
            </a:r>
            <a:r>
              <a:rPr sz="2400" spc="-25" dirty="0">
                <a:latin typeface="Arial MT"/>
                <a:cs typeface="Arial MT"/>
              </a:rPr>
              <a:t> </a:t>
            </a:r>
            <a:r>
              <a:rPr sz="2400" spc="-5" dirty="0">
                <a:latin typeface="Arial MT"/>
                <a:cs typeface="Arial MT"/>
              </a:rPr>
              <a:t>Hexadecimal</a:t>
            </a:r>
            <a:r>
              <a:rPr sz="2400" spc="25" dirty="0">
                <a:latin typeface="Arial MT"/>
                <a:cs typeface="Arial MT"/>
              </a:rPr>
              <a:t> </a:t>
            </a:r>
            <a:r>
              <a:rPr sz="2400" spc="-5" dirty="0">
                <a:latin typeface="Arial MT"/>
                <a:cs typeface="Arial MT"/>
              </a:rPr>
              <a:t>digits</a:t>
            </a:r>
            <a:endParaRPr sz="2400" dirty="0">
              <a:latin typeface="Arial MT"/>
              <a:cs typeface="Arial MT"/>
            </a:endParaRPr>
          </a:p>
          <a:p>
            <a:pPr marL="350520">
              <a:lnSpc>
                <a:spcPct val="100000"/>
              </a:lnSpc>
              <a:spcBef>
                <a:spcPts val="5"/>
              </a:spcBef>
            </a:pPr>
            <a:r>
              <a:rPr sz="2400" dirty="0">
                <a:latin typeface="Arial MT"/>
                <a:cs typeface="Arial MT"/>
              </a:rPr>
              <a:t>=</a:t>
            </a:r>
            <a:r>
              <a:rPr sz="2400" spc="5" dirty="0">
                <a:latin typeface="Arial MT"/>
                <a:cs typeface="Arial MT"/>
              </a:rPr>
              <a:t> </a:t>
            </a:r>
            <a:r>
              <a:rPr sz="2400" spc="-5" dirty="0">
                <a:latin typeface="Arial MT"/>
                <a:cs typeface="Arial MT"/>
              </a:rPr>
              <a:t>0,1,2,3,4,5,6,7,8,9,A,B,C,D,E,F</a:t>
            </a:r>
            <a:endParaRPr sz="2400" dirty="0">
              <a:latin typeface="Arial MT"/>
              <a:cs typeface="Arial MT"/>
            </a:endParaRPr>
          </a:p>
          <a:p>
            <a:pPr>
              <a:lnSpc>
                <a:spcPct val="100000"/>
              </a:lnSpc>
              <a:spcBef>
                <a:spcPts val="5"/>
              </a:spcBef>
            </a:pPr>
            <a:endParaRPr sz="2500" dirty="0">
              <a:latin typeface="Arial MT"/>
              <a:cs typeface="Arial MT"/>
            </a:endParaRPr>
          </a:p>
          <a:p>
            <a:pPr marL="12700">
              <a:lnSpc>
                <a:spcPct val="100000"/>
              </a:lnSpc>
            </a:pPr>
            <a:r>
              <a:rPr sz="2400" dirty="0">
                <a:latin typeface="Arial MT"/>
                <a:cs typeface="Arial MT"/>
              </a:rPr>
              <a:t>R</a:t>
            </a:r>
            <a:r>
              <a:rPr sz="2400" spc="-5" dirty="0">
                <a:latin typeface="Arial MT"/>
                <a:cs typeface="Arial MT"/>
              </a:rPr>
              <a:t> </a:t>
            </a:r>
            <a:r>
              <a:rPr sz="2400" dirty="0">
                <a:latin typeface="Arial MT"/>
                <a:cs typeface="Arial MT"/>
              </a:rPr>
              <a:t>=</a:t>
            </a:r>
            <a:r>
              <a:rPr sz="2400" spc="-15" dirty="0">
                <a:latin typeface="Arial MT"/>
                <a:cs typeface="Arial MT"/>
              </a:rPr>
              <a:t> </a:t>
            </a:r>
            <a:r>
              <a:rPr sz="2400" spc="-5" dirty="0">
                <a:latin typeface="Arial MT"/>
                <a:cs typeface="Arial MT"/>
              </a:rPr>
              <a:t>Radix</a:t>
            </a:r>
            <a:r>
              <a:rPr sz="2400" spc="20" dirty="0">
                <a:latin typeface="Arial MT"/>
                <a:cs typeface="Arial MT"/>
              </a:rPr>
              <a:t> </a:t>
            </a:r>
            <a:r>
              <a:rPr sz="2400" dirty="0">
                <a:latin typeface="Arial MT"/>
                <a:cs typeface="Arial MT"/>
              </a:rPr>
              <a:t>or</a:t>
            </a:r>
            <a:r>
              <a:rPr sz="2400" spc="-10" dirty="0">
                <a:latin typeface="Arial MT"/>
                <a:cs typeface="Arial MT"/>
              </a:rPr>
              <a:t> </a:t>
            </a:r>
            <a:r>
              <a:rPr sz="2400" spc="-5" dirty="0">
                <a:latin typeface="Arial MT"/>
                <a:cs typeface="Arial MT"/>
              </a:rPr>
              <a:t>base</a:t>
            </a:r>
            <a:r>
              <a:rPr sz="2400" spc="5" dirty="0">
                <a:latin typeface="Arial MT"/>
                <a:cs typeface="Arial MT"/>
              </a:rPr>
              <a:t> </a:t>
            </a:r>
            <a:r>
              <a:rPr sz="2400" dirty="0">
                <a:latin typeface="Arial MT"/>
                <a:cs typeface="Arial MT"/>
              </a:rPr>
              <a:t>of</a:t>
            </a:r>
            <a:r>
              <a:rPr sz="2400" spc="-25" dirty="0">
                <a:latin typeface="Arial MT"/>
                <a:cs typeface="Arial MT"/>
              </a:rPr>
              <a:t> </a:t>
            </a:r>
            <a:r>
              <a:rPr sz="2400" dirty="0">
                <a:latin typeface="Arial MT"/>
                <a:cs typeface="Arial MT"/>
              </a:rPr>
              <a:t>the </a:t>
            </a:r>
            <a:r>
              <a:rPr sz="2400" spc="-5" dirty="0">
                <a:latin typeface="Arial MT"/>
                <a:cs typeface="Arial MT"/>
              </a:rPr>
              <a:t>number </a:t>
            </a:r>
            <a:r>
              <a:rPr sz="2400" dirty="0">
                <a:latin typeface="Arial MT"/>
                <a:cs typeface="Arial MT"/>
              </a:rPr>
              <a:t>system</a:t>
            </a:r>
            <a:endParaRPr lang="en-US" sz="2400" dirty="0">
              <a:latin typeface="Arial MT"/>
              <a:cs typeface="Arial MT"/>
            </a:endParaRPr>
          </a:p>
          <a:p>
            <a:pPr marL="12700"/>
            <a:r>
              <a:rPr lang="en-US" sz="2400" dirty="0">
                <a:latin typeface="Arial MT"/>
                <a:cs typeface="Arial MT"/>
              </a:rPr>
              <a:t>For Hexadecimal number system R = 16</a:t>
            </a:r>
          </a:p>
          <a:p>
            <a:pPr marL="12700">
              <a:lnSpc>
                <a:spcPct val="100000"/>
              </a:lnSpc>
            </a:pPr>
            <a:endParaRPr sz="2400" dirty="0">
              <a:latin typeface="Arial MT"/>
              <a:cs typeface="Arial M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7790" y="461899"/>
            <a:ext cx="6811645" cy="696595"/>
          </a:xfrm>
          <a:prstGeom prst="rect">
            <a:avLst/>
          </a:prstGeom>
        </p:spPr>
        <p:txBody>
          <a:bodyPr vert="horz" wrap="square" lIns="0" tIns="13335" rIns="0" bIns="0" rtlCol="0">
            <a:spAutoFit/>
          </a:bodyPr>
          <a:lstStyle/>
          <a:p>
            <a:pPr marL="12700">
              <a:lnSpc>
                <a:spcPct val="100000"/>
              </a:lnSpc>
              <a:spcBef>
                <a:spcPts val="105"/>
              </a:spcBef>
            </a:pPr>
            <a:r>
              <a:rPr spc="-15" dirty="0"/>
              <a:t>Hexadecimal</a:t>
            </a:r>
            <a:r>
              <a:rPr spc="-60" dirty="0"/>
              <a:t> </a:t>
            </a:r>
            <a:r>
              <a:rPr dirty="0"/>
              <a:t>Number</a:t>
            </a:r>
            <a:r>
              <a:rPr spc="-20" dirty="0"/>
              <a:t> </a:t>
            </a:r>
            <a:r>
              <a:rPr spc="-35" dirty="0"/>
              <a:t>System</a:t>
            </a:r>
          </a:p>
        </p:txBody>
      </p:sp>
      <p:sp>
        <p:nvSpPr>
          <p:cNvPr id="3" name="object 3"/>
          <p:cNvSpPr txBox="1"/>
          <p:nvPr/>
        </p:nvSpPr>
        <p:spPr>
          <a:xfrm>
            <a:off x="281940" y="1494402"/>
            <a:ext cx="8000365" cy="1369695"/>
          </a:xfrm>
          <a:prstGeom prst="rect">
            <a:avLst/>
          </a:prstGeom>
        </p:spPr>
        <p:txBody>
          <a:bodyPr vert="horz" wrap="square" lIns="0" tIns="126364" rIns="0" bIns="0" rtlCol="0">
            <a:spAutoFit/>
          </a:bodyPr>
          <a:lstStyle/>
          <a:p>
            <a:pPr marL="38100">
              <a:lnSpc>
                <a:spcPct val="100000"/>
              </a:lnSpc>
              <a:spcBef>
                <a:spcPts val="994"/>
              </a:spcBef>
            </a:pPr>
            <a:r>
              <a:rPr sz="3200" spc="-15" dirty="0">
                <a:latin typeface="Calibri"/>
                <a:cs typeface="Calibri"/>
              </a:rPr>
              <a:t>For</a:t>
            </a:r>
            <a:r>
              <a:rPr sz="3200" spc="-40" dirty="0">
                <a:latin typeface="Calibri"/>
                <a:cs typeface="Calibri"/>
              </a:rPr>
              <a:t> </a:t>
            </a:r>
            <a:r>
              <a:rPr sz="3200" spc="-10" dirty="0">
                <a:latin typeface="Calibri"/>
                <a:cs typeface="Calibri"/>
              </a:rPr>
              <a:t>Example:</a:t>
            </a:r>
            <a:endParaRPr sz="3200">
              <a:latin typeface="Calibri"/>
              <a:cs typeface="Calibri"/>
            </a:endParaRPr>
          </a:p>
          <a:p>
            <a:pPr marL="38100">
              <a:lnSpc>
                <a:spcPct val="100000"/>
              </a:lnSpc>
              <a:spcBef>
                <a:spcPts val="565"/>
              </a:spcBef>
            </a:pPr>
            <a:r>
              <a:rPr sz="2000" dirty="0">
                <a:latin typeface="Calibri"/>
                <a:cs typeface="Calibri"/>
              </a:rPr>
              <a:t>N</a:t>
            </a:r>
            <a:r>
              <a:rPr sz="2000" spc="-25" dirty="0">
                <a:latin typeface="Calibri"/>
                <a:cs typeface="Calibri"/>
              </a:rPr>
              <a:t> </a:t>
            </a:r>
            <a:r>
              <a:rPr sz="2000" dirty="0">
                <a:latin typeface="Calibri"/>
                <a:cs typeface="Calibri"/>
              </a:rPr>
              <a:t>=</a:t>
            </a:r>
            <a:r>
              <a:rPr sz="2000" spc="-15" dirty="0">
                <a:latin typeface="Calibri"/>
                <a:cs typeface="Calibri"/>
              </a:rPr>
              <a:t> </a:t>
            </a:r>
            <a:r>
              <a:rPr sz="2000" dirty="0">
                <a:latin typeface="Calibri"/>
                <a:cs typeface="Calibri"/>
              </a:rPr>
              <a:t>(F3B.9A2)</a:t>
            </a:r>
            <a:r>
              <a:rPr sz="2175" baseline="-15325" dirty="0">
                <a:latin typeface="Cambria Math"/>
                <a:cs typeface="Cambria Math"/>
              </a:rPr>
              <a:t>16</a:t>
            </a:r>
            <a:endParaRPr sz="2175" baseline="-15325">
              <a:latin typeface="Cambria Math"/>
              <a:cs typeface="Cambria Math"/>
            </a:endParaRPr>
          </a:p>
          <a:p>
            <a:pPr marL="266700">
              <a:lnSpc>
                <a:spcPct val="100000"/>
              </a:lnSpc>
              <a:spcBef>
                <a:spcPts val="480"/>
              </a:spcBef>
            </a:pPr>
            <a:r>
              <a:rPr sz="2000" dirty="0">
                <a:latin typeface="Calibri"/>
                <a:cs typeface="Calibri"/>
              </a:rPr>
              <a:t>= </a:t>
            </a:r>
            <a:r>
              <a:rPr sz="2000" spc="-5" dirty="0">
                <a:latin typeface="Cambria Math"/>
                <a:cs typeface="Cambria Math"/>
              </a:rPr>
              <a:t>(𝐹</a:t>
            </a:r>
            <a:r>
              <a:rPr sz="2000" spc="75" dirty="0">
                <a:latin typeface="Cambria Math"/>
                <a:cs typeface="Cambria Math"/>
              </a:rPr>
              <a:t> </a:t>
            </a:r>
            <a:r>
              <a:rPr sz="2000" dirty="0">
                <a:latin typeface="Cambria Math"/>
                <a:cs typeface="Cambria Math"/>
              </a:rPr>
              <a:t>× </a:t>
            </a:r>
            <a:r>
              <a:rPr sz="2000" spc="25" dirty="0">
                <a:latin typeface="Cambria Math"/>
                <a:cs typeface="Cambria Math"/>
              </a:rPr>
              <a:t>16</a:t>
            </a:r>
            <a:r>
              <a:rPr sz="2175" spc="37" baseline="28735" dirty="0">
                <a:latin typeface="Cambria Math"/>
                <a:cs typeface="Cambria Math"/>
              </a:rPr>
              <a:t>2</a:t>
            </a:r>
            <a:r>
              <a:rPr sz="2000" spc="25" dirty="0">
                <a:latin typeface="Calibri"/>
                <a:cs typeface="Calibri"/>
              </a:rPr>
              <a:t>)+</a:t>
            </a:r>
            <a:r>
              <a:rPr sz="2000" spc="5" dirty="0">
                <a:latin typeface="Calibri"/>
                <a:cs typeface="Calibri"/>
              </a:rPr>
              <a:t> </a:t>
            </a:r>
            <a:r>
              <a:rPr sz="2000" spc="-5" dirty="0">
                <a:latin typeface="Cambria Math"/>
                <a:cs typeface="Cambria Math"/>
              </a:rPr>
              <a:t>(3</a:t>
            </a:r>
            <a:r>
              <a:rPr sz="2000" spc="10" dirty="0">
                <a:latin typeface="Cambria Math"/>
                <a:cs typeface="Cambria Math"/>
              </a:rPr>
              <a:t> </a:t>
            </a:r>
            <a:r>
              <a:rPr sz="2000" dirty="0">
                <a:latin typeface="Cambria Math"/>
                <a:cs typeface="Cambria Math"/>
              </a:rPr>
              <a:t>×</a:t>
            </a:r>
            <a:r>
              <a:rPr sz="2000" spc="-15" dirty="0">
                <a:latin typeface="Cambria Math"/>
                <a:cs typeface="Cambria Math"/>
              </a:rPr>
              <a:t> </a:t>
            </a:r>
            <a:r>
              <a:rPr sz="2000" spc="15" dirty="0">
                <a:latin typeface="Cambria Math"/>
                <a:cs typeface="Cambria Math"/>
              </a:rPr>
              <a:t>16</a:t>
            </a:r>
            <a:r>
              <a:rPr sz="2175" spc="22" baseline="28735" dirty="0">
                <a:latin typeface="Cambria Math"/>
                <a:cs typeface="Cambria Math"/>
              </a:rPr>
              <a:t>1</a:t>
            </a:r>
            <a:r>
              <a:rPr sz="2000" spc="15" dirty="0">
                <a:latin typeface="Calibri"/>
                <a:cs typeface="Calibri"/>
              </a:rPr>
              <a:t>)+</a:t>
            </a:r>
            <a:r>
              <a:rPr sz="2000" spc="5" dirty="0">
                <a:latin typeface="Calibri"/>
                <a:cs typeface="Calibri"/>
              </a:rPr>
              <a:t> </a:t>
            </a:r>
            <a:r>
              <a:rPr sz="2000" spc="-5" dirty="0">
                <a:latin typeface="Cambria Math"/>
                <a:cs typeface="Cambria Math"/>
              </a:rPr>
              <a:t>(𝐵</a:t>
            </a:r>
            <a:r>
              <a:rPr sz="2000" spc="45" dirty="0">
                <a:latin typeface="Cambria Math"/>
                <a:cs typeface="Cambria Math"/>
              </a:rPr>
              <a:t> </a:t>
            </a:r>
            <a:r>
              <a:rPr sz="2000" dirty="0">
                <a:latin typeface="Cambria Math"/>
                <a:cs typeface="Cambria Math"/>
              </a:rPr>
              <a:t>× </a:t>
            </a:r>
            <a:r>
              <a:rPr sz="2000" spc="25" dirty="0">
                <a:latin typeface="Cambria Math"/>
                <a:cs typeface="Cambria Math"/>
              </a:rPr>
              <a:t>16</a:t>
            </a:r>
            <a:r>
              <a:rPr sz="2175" spc="37" baseline="28735" dirty="0">
                <a:latin typeface="Cambria Math"/>
                <a:cs typeface="Cambria Math"/>
              </a:rPr>
              <a:t>0</a:t>
            </a:r>
            <a:r>
              <a:rPr sz="2000" spc="25" dirty="0">
                <a:latin typeface="Calibri"/>
                <a:cs typeface="Calibri"/>
              </a:rPr>
              <a:t>)+</a:t>
            </a:r>
            <a:r>
              <a:rPr sz="2000" dirty="0">
                <a:latin typeface="Calibri"/>
                <a:cs typeface="Calibri"/>
              </a:rPr>
              <a:t> </a:t>
            </a:r>
            <a:r>
              <a:rPr sz="2000" spc="-5" dirty="0">
                <a:latin typeface="Cambria Math"/>
                <a:cs typeface="Cambria Math"/>
              </a:rPr>
              <a:t>(9</a:t>
            </a:r>
            <a:r>
              <a:rPr sz="2000" spc="5" dirty="0">
                <a:latin typeface="Cambria Math"/>
                <a:cs typeface="Cambria Math"/>
              </a:rPr>
              <a:t> </a:t>
            </a:r>
            <a:r>
              <a:rPr sz="2000" dirty="0">
                <a:latin typeface="Cambria Math"/>
                <a:cs typeface="Cambria Math"/>
              </a:rPr>
              <a:t>× </a:t>
            </a:r>
            <a:r>
              <a:rPr sz="2000" spc="15" dirty="0">
                <a:latin typeface="Cambria Math"/>
                <a:cs typeface="Cambria Math"/>
              </a:rPr>
              <a:t>16</a:t>
            </a:r>
            <a:r>
              <a:rPr sz="2175" spc="22" baseline="28735" dirty="0">
                <a:latin typeface="Cambria Math"/>
                <a:cs typeface="Cambria Math"/>
              </a:rPr>
              <a:t>−1</a:t>
            </a:r>
            <a:r>
              <a:rPr sz="2000" spc="15" dirty="0">
                <a:latin typeface="Calibri"/>
                <a:cs typeface="Calibri"/>
              </a:rPr>
              <a:t>)+</a:t>
            </a:r>
            <a:r>
              <a:rPr sz="2000" spc="10" dirty="0">
                <a:latin typeface="Calibri"/>
                <a:cs typeface="Calibri"/>
              </a:rPr>
              <a:t> </a:t>
            </a:r>
            <a:r>
              <a:rPr sz="2000" spc="-5" dirty="0">
                <a:latin typeface="Cambria Math"/>
                <a:cs typeface="Cambria Math"/>
              </a:rPr>
              <a:t>(𝐴</a:t>
            </a:r>
            <a:r>
              <a:rPr sz="2000" spc="15" dirty="0">
                <a:latin typeface="Cambria Math"/>
                <a:cs typeface="Cambria Math"/>
              </a:rPr>
              <a:t> </a:t>
            </a:r>
            <a:r>
              <a:rPr sz="2000" dirty="0">
                <a:latin typeface="Cambria Math"/>
                <a:cs typeface="Cambria Math"/>
              </a:rPr>
              <a:t>×</a:t>
            </a:r>
            <a:r>
              <a:rPr sz="2000" spc="5" dirty="0">
                <a:latin typeface="Cambria Math"/>
                <a:cs typeface="Cambria Math"/>
              </a:rPr>
              <a:t> </a:t>
            </a:r>
            <a:r>
              <a:rPr sz="2000" spc="15" dirty="0">
                <a:latin typeface="Cambria Math"/>
                <a:cs typeface="Cambria Math"/>
              </a:rPr>
              <a:t>16</a:t>
            </a:r>
            <a:r>
              <a:rPr sz="2175" spc="22" baseline="28735" dirty="0">
                <a:latin typeface="Cambria Math"/>
                <a:cs typeface="Cambria Math"/>
              </a:rPr>
              <a:t>−2</a:t>
            </a:r>
            <a:r>
              <a:rPr sz="2000" spc="15" dirty="0">
                <a:latin typeface="Calibri"/>
                <a:cs typeface="Calibri"/>
              </a:rPr>
              <a:t>)+</a:t>
            </a:r>
            <a:r>
              <a:rPr sz="2000" spc="5" dirty="0">
                <a:latin typeface="Calibri"/>
                <a:cs typeface="Calibri"/>
              </a:rPr>
              <a:t> </a:t>
            </a:r>
            <a:r>
              <a:rPr sz="2000" spc="-5" dirty="0">
                <a:latin typeface="Cambria Math"/>
                <a:cs typeface="Cambria Math"/>
              </a:rPr>
              <a:t>(2</a:t>
            </a:r>
            <a:r>
              <a:rPr sz="2000" spc="5" dirty="0">
                <a:latin typeface="Cambria Math"/>
                <a:cs typeface="Cambria Math"/>
              </a:rPr>
              <a:t> </a:t>
            </a:r>
            <a:r>
              <a:rPr sz="2000" dirty="0">
                <a:latin typeface="Cambria Math"/>
                <a:cs typeface="Cambria Math"/>
              </a:rPr>
              <a:t>×</a:t>
            </a:r>
            <a:r>
              <a:rPr sz="2000" spc="-10" dirty="0">
                <a:latin typeface="Cambria Math"/>
                <a:cs typeface="Cambria Math"/>
              </a:rPr>
              <a:t> </a:t>
            </a:r>
            <a:r>
              <a:rPr sz="2000" spc="20" dirty="0">
                <a:latin typeface="Cambria Math"/>
                <a:cs typeface="Cambria Math"/>
              </a:rPr>
              <a:t>16</a:t>
            </a:r>
            <a:r>
              <a:rPr sz="2175" spc="30" baseline="28735" dirty="0">
                <a:latin typeface="Cambria Math"/>
                <a:cs typeface="Cambria Math"/>
              </a:rPr>
              <a:t>−3</a:t>
            </a:r>
            <a:r>
              <a:rPr sz="2000" spc="20" dirty="0">
                <a:latin typeface="Calibri"/>
                <a:cs typeface="Calibri"/>
              </a:rPr>
              <a:t>)</a:t>
            </a:r>
            <a:endParaRPr sz="20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85922" y="461899"/>
            <a:ext cx="2771140" cy="696595"/>
          </a:xfrm>
          <a:prstGeom prst="rect">
            <a:avLst/>
          </a:prstGeom>
        </p:spPr>
        <p:txBody>
          <a:bodyPr vert="horz" wrap="square" lIns="0" tIns="13335" rIns="0" bIns="0" rtlCol="0">
            <a:spAutoFit/>
          </a:bodyPr>
          <a:lstStyle/>
          <a:p>
            <a:pPr marL="12700">
              <a:lnSpc>
                <a:spcPct val="100000"/>
              </a:lnSpc>
              <a:spcBef>
                <a:spcPts val="105"/>
              </a:spcBef>
            </a:pPr>
            <a:r>
              <a:rPr b="0" spc="-20" dirty="0">
                <a:latin typeface="Calibri"/>
                <a:cs typeface="Calibri"/>
              </a:rPr>
              <a:t>Conversions</a:t>
            </a:r>
          </a:p>
        </p:txBody>
      </p:sp>
      <p:sp>
        <p:nvSpPr>
          <p:cNvPr id="3" name="object 3"/>
          <p:cNvSpPr txBox="1"/>
          <p:nvPr/>
        </p:nvSpPr>
        <p:spPr>
          <a:xfrm>
            <a:off x="421335" y="1103858"/>
            <a:ext cx="1812925" cy="3538220"/>
          </a:xfrm>
          <a:prstGeom prst="rect">
            <a:avLst/>
          </a:prstGeom>
        </p:spPr>
        <p:txBody>
          <a:bodyPr vert="horz" wrap="square" lIns="0" tIns="110490" rIns="0" bIns="0" rtlCol="0">
            <a:spAutoFit/>
          </a:bodyPr>
          <a:lstStyle/>
          <a:p>
            <a:pPr marL="469900" indent="-457200">
              <a:lnSpc>
                <a:spcPct val="100000"/>
              </a:lnSpc>
              <a:spcBef>
                <a:spcPts val="870"/>
              </a:spcBef>
              <a:buAutoNum type="arabicParenR"/>
              <a:tabLst>
                <a:tab pos="469900" algn="l"/>
              </a:tabLst>
            </a:pPr>
            <a:r>
              <a:rPr sz="3200" spc="-5" dirty="0">
                <a:latin typeface="Calibri"/>
                <a:cs typeface="Calibri"/>
              </a:rPr>
              <a:t>Deci</a:t>
            </a:r>
            <a:r>
              <a:rPr sz="3200" spc="-15" dirty="0">
                <a:latin typeface="Calibri"/>
                <a:cs typeface="Calibri"/>
              </a:rPr>
              <a:t>m</a:t>
            </a:r>
            <a:r>
              <a:rPr sz="3200" dirty="0">
                <a:latin typeface="Calibri"/>
                <a:cs typeface="Calibri"/>
              </a:rPr>
              <a:t>al</a:t>
            </a:r>
            <a:endParaRPr sz="3200">
              <a:latin typeface="Calibri"/>
              <a:cs typeface="Calibri"/>
            </a:endParaRPr>
          </a:p>
          <a:p>
            <a:pPr marL="469900" indent="-457200">
              <a:lnSpc>
                <a:spcPct val="100000"/>
              </a:lnSpc>
              <a:spcBef>
                <a:spcPts val="770"/>
              </a:spcBef>
              <a:buAutoNum type="arabicParenR"/>
              <a:tabLst>
                <a:tab pos="469900" algn="l"/>
              </a:tabLst>
            </a:pPr>
            <a:r>
              <a:rPr sz="3200" spc="-5" dirty="0">
                <a:latin typeface="Calibri"/>
                <a:cs typeface="Calibri"/>
              </a:rPr>
              <a:t>Deci</a:t>
            </a:r>
            <a:r>
              <a:rPr sz="3200" spc="-15" dirty="0">
                <a:latin typeface="Calibri"/>
                <a:cs typeface="Calibri"/>
              </a:rPr>
              <a:t>m</a:t>
            </a:r>
            <a:r>
              <a:rPr sz="3200" dirty="0">
                <a:latin typeface="Calibri"/>
                <a:cs typeface="Calibri"/>
              </a:rPr>
              <a:t>al</a:t>
            </a:r>
            <a:endParaRPr sz="3200">
              <a:latin typeface="Calibri"/>
              <a:cs typeface="Calibri"/>
            </a:endParaRPr>
          </a:p>
          <a:p>
            <a:pPr marL="469900" indent="-457200">
              <a:lnSpc>
                <a:spcPct val="100000"/>
              </a:lnSpc>
              <a:spcBef>
                <a:spcPts val="765"/>
              </a:spcBef>
              <a:buAutoNum type="arabicParenR"/>
              <a:tabLst>
                <a:tab pos="469900" algn="l"/>
              </a:tabLst>
            </a:pPr>
            <a:r>
              <a:rPr sz="3200" spc="-5" dirty="0">
                <a:latin typeface="Calibri"/>
                <a:cs typeface="Calibri"/>
              </a:rPr>
              <a:t>Deci</a:t>
            </a:r>
            <a:r>
              <a:rPr sz="3200" spc="-15" dirty="0">
                <a:latin typeface="Calibri"/>
                <a:cs typeface="Calibri"/>
              </a:rPr>
              <a:t>m</a:t>
            </a:r>
            <a:r>
              <a:rPr sz="3200" dirty="0">
                <a:latin typeface="Calibri"/>
                <a:cs typeface="Calibri"/>
              </a:rPr>
              <a:t>al</a:t>
            </a:r>
            <a:endParaRPr sz="3200">
              <a:latin typeface="Calibri"/>
              <a:cs typeface="Calibri"/>
            </a:endParaRPr>
          </a:p>
          <a:p>
            <a:pPr marL="469900" indent="-457200">
              <a:lnSpc>
                <a:spcPct val="100000"/>
              </a:lnSpc>
              <a:spcBef>
                <a:spcPts val="770"/>
              </a:spcBef>
              <a:buAutoNum type="arabicParenR"/>
              <a:tabLst>
                <a:tab pos="469900" algn="l"/>
              </a:tabLst>
            </a:pPr>
            <a:r>
              <a:rPr sz="3200" dirty="0">
                <a:latin typeface="Calibri"/>
                <a:cs typeface="Calibri"/>
              </a:rPr>
              <a:t>Binary</a:t>
            </a:r>
            <a:endParaRPr sz="3200">
              <a:latin typeface="Calibri"/>
              <a:cs typeface="Calibri"/>
            </a:endParaRPr>
          </a:p>
          <a:p>
            <a:pPr marL="469900" indent="-457200">
              <a:lnSpc>
                <a:spcPct val="100000"/>
              </a:lnSpc>
              <a:spcBef>
                <a:spcPts val="770"/>
              </a:spcBef>
              <a:buAutoNum type="arabicParenR"/>
              <a:tabLst>
                <a:tab pos="469900" algn="l"/>
              </a:tabLst>
            </a:pPr>
            <a:r>
              <a:rPr sz="3200" dirty="0">
                <a:latin typeface="Calibri"/>
                <a:cs typeface="Calibri"/>
              </a:rPr>
              <a:t>Binary</a:t>
            </a:r>
            <a:endParaRPr sz="3200">
              <a:latin typeface="Calibri"/>
              <a:cs typeface="Calibri"/>
            </a:endParaRPr>
          </a:p>
          <a:p>
            <a:pPr marL="469900" indent="-457200">
              <a:lnSpc>
                <a:spcPct val="100000"/>
              </a:lnSpc>
              <a:spcBef>
                <a:spcPts val="770"/>
              </a:spcBef>
              <a:buAutoNum type="arabicParenR"/>
              <a:tabLst>
                <a:tab pos="469900" algn="l"/>
              </a:tabLst>
            </a:pPr>
            <a:r>
              <a:rPr sz="3200" spc="-10" dirty="0">
                <a:latin typeface="Calibri"/>
                <a:cs typeface="Calibri"/>
              </a:rPr>
              <a:t>Octal</a:t>
            </a:r>
            <a:endParaRPr sz="3200">
              <a:latin typeface="Calibri"/>
              <a:cs typeface="Calibri"/>
            </a:endParaRPr>
          </a:p>
        </p:txBody>
      </p:sp>
      <p:sp>
        <p:nvSpPr>
          <p:cNvPr id="4" name="object 4"/>
          <p:cNvSpPr txBox="1"/>
          <p:nvPr/>
        </p:nvSpPr>
        <p:spPr>
          <a:xfrm>
            <a:off x="3489206" y="1103858"/>
            <a:ext cx="2327275" cy="3538220"/>
          </a:xfrm>
          <a:prstGeom prst="rect">
            <a:avLst/>
          </a:prstGeom>
        </p:spPr>
        <p:txBody>
          <a:bodyPr vert="horz" wrap="square" lIns="0" tIns="12065" rIns="0" bIns="0" rtlCol="0">
            <a:spAutoFit/>
          </a:bodyPr>
          <a:lstStyle/>
          <a:p>
            <a:pPr marL="205104" marR="1064260">
              <a:lnSpc>
                <a:spcPct val="120100"/>
              </a:lnSpc>
              <a:spcBef>
                <a:spcPts val="95"/>
              </a:spcBef>
            </a:pPr>
            <a:r>
              <a:rPr sz="3200" dirty="0">
                <a:latin typeface="Calibri"/>
                <a:cs typeface="Calibri"/>
              </a:rPr>
              <a:t>Binary  </a:t>
            </a:r>
            <a:r>
              <a:rPr sz="3200" spc="-10" dirty="0">
                <a:latin typeface="Calibri"/>
                <a:cs typeface="Calibri"/>
              </a:rPr>
              <a:t>Octal</a:t>
            </a:r>
            <a:endParaRPr sz="3200">
              <a:latin typeface="Calibri"/>
              <a:cs typeface="Calibri"/>
            </a:endParaRPr>
          </a:p>
          <a:p>
            <a:pPr marL="12700" marR="5080" indent="192405">
              <a:lnSpc>
                <a:spcPct val="120000"/>
              </a:lnSpc>
            </a:pPr>
            <a:r>
              <a:rPr sz="3200" spc="-5" dirty="0">
                <a:latin typeface="Calibri"/>
                <a:cs typeface="Calibri"/>
              </a:rPr>
              <a:t>H</a:t>
            </a:r>
            <a:r>
              <a:rPr sz="3200" spc="-50" dirty="0">
                <a:latin typeface="Calibri"/>
                <a:cs typeface="Calibri"/>
              </a:rPr>
              <a:t>e</a:t>
            </a:r>
            <a:r>
              <a:rPr sz="3200" spc="-55" dirty="0">
                <a:latin typeface="Calibri"/>
                <a:cs typeface="Calibri"/>
              </a:rPr>
              <a:t>x</a:t>
            </a:r>
            <a:r>
              <a:rPr sz="3200" dirty="0">
                <a:latin typeface="Calibri"/>
                <a:cs typeface="Calibri"/>
              </a:rPr>
              <a:t>adecimal  </a:t>
            </a:r>
            <a:r>
              <a:rPr sz="3200" spc="-10" dirty="0">
                <a:latin typeface="Calibri"/>
                <a:cs typeface="Calibri"/>
              </a:rPr>
              <a:t>Octal </a:t>
            </a:r>
            <a:r>
              <a:rPr sz="3200" spc="-5" dirty="0">
                <a:latin typeface="Calibri"/>
                <a:cs typeface="Calibri"/>
              </a:rPr>
              <a:t> </a:t>
            </a:r>
            <a:r>
              <a:rPr sz="3200" spc="-10" dirty="0">
                <a:latin typeface="Calibri"/>
                <a:cs typeface="Calibri"/>
              </a:rPr>
              <a:t>Hexadecimal </a:t>
            </a:r>
            <a:r>
              <a:rPr sz="3200" spc="-5" dirty="0">
                <a:latin typeface="Calibri"/>
                <a:cs typeface="Calibri"/>
              </a:rPr>
              <a:t> </a:t>
            </a:r>
            <a:r>
              <a:rPr sz="3200" spc="-10" dirty="0">
                <a:latin typeface="Calibri"/>
                <a:cs typeface="Calibri"/>
              </a:rPr>
              <a:t>Hexadecimal</a:t>
            </a:r>
            <a:endParaRPr sz="3200">
              <a:latin typeface="Calibri"/>
              <a:cs typeface="Calibri"/>
            </a:endParaRPr>
          </a:p>
        </p:txBody>
      </p:sp>
      <p:grpSp>
        <p:nvGrpSpPr>
          <p:cNvPr id="5" name="object 5"/>
          <p:cNvGrpSpPr/>
          <p:nvPr/>
        </p:nvGrpSpPr>
        <p:grpSpPr>
          <a:xfrm>
            <a:off x="2495042" y="1976882"/>
            <a:ext cx="748030" cy="284480"/>
            <a:chOff x="2495042" y="1976882"/>
            <a:chExt cx="748030" cy="284480"/>
          </a:xfrm>
        </p:grpSpPr>
        <p:sp>
          <p:nvSpPr>
            <p:cNvPr id="6" name="object 6"/>
            <p:cNvSpPr/>
            <p:nvPr/>
          </p:nvSpPr>
          <p:spPr>
            <a:xfrm>
              <a:off x="2507742" y="1989582"/>
              <a:ext cx="722630" cy="259079"/>
            </a:xfrm>
            <a:custGeom>
              <a:avLst/>
              <a:gdLst/>
              <a:ahLst/>
              <a:cxnLst/>
              <a:rect l="l" t="t" r="r" b="b"/>
              <a:pathLst>
                <a:path w="722630" h="259080">
                  <a:moveTo>
                    <a:pt x="592835" y="0"/>
                  </a:moveTo>
                  <a:lnTo>
                    <a:pt x="592835" y="64769"/>
                  </a:lnTo>
                  <a:lnTo>
                    <a:pt x="129539" y="64769"/>
                  </a:lnTo>
                  <a:lnTo>
                    <a:pt x="129539" y="0"/>
                  </a:lnTo>
                  <a:lnTo>
                    <a:pt x="0" y="129539"/>
                  </a:lnTo>
                  <a:lnTo>
                    <a:pt x="129539" y="259079"/>
                  </a:lnTo>
                  <a:lnTo>
                    <a:pt x="129539" y="194309"/>
                  </a:lnTo>
                  <a:lnTo>
                    <a:pt x="592835" y="194309"/>
                  </a:lnTo>
                  <a:lnTo>
                    <a:pt x="592835" y="259079"/>
                  </a:lnTo>
                  <a:lnTo>
                    <a:pt x="722376" y="129539"/>
                  </a:lnTo>
                  <a:lnTo>
                    <a:pt x="592835" y="0"/>
                  </a:lnTo>
                  <a:close/>
                </a:path>
              </a:pathLst>
            </a:custGeom>
            <a:solidFill>
              <a:srgbClr val="4F81BC"/>
            </a:solidFill>
          </p:spPr>
          <p:txBody>
            <a:bodyPr wrap="square" lIns="0" tIns="0" rIns="0" bIns="0" rtlCol="0"/>
            <a:lstStyle/>
            <a:p>
              <a:endParaRPr/>
            </a:p>
          </p:txBody>
        </p:sp>
        <p:sp>
          <p:nvSpPr>
            <p:cNvPr id="7" name="object 7"/>
            <p:cNvSpPr/>
            <p:nvPr/>
          </p:nvSpPr>
          <p:spPr>
            <a:xfrm>
              <a:off x="2507742" y="1989582"/>
              <a:ext cx="722630" cy="259079"/>
            </a:xfrm>
            <a:custGeom>
              <a:avLst/>
              <a:gdLst/>
              <a:ahLst/>
              <a:cxnLst/>
              <a:rect l="l" t="t" r="r" b="b"/>
              <a:pathLst>
                <a:path w="722630" h="259080">
                  <a:moveTo>
                    <a:pt x="0" y="129539"/>
                  </a:moveTo>
                  <a:lnTo>
                    <a:pt x="129539" y="0"/>
                  </a:lnTo>
                  <a:lnTo>
                    <a:pt x="129539" y="64769"/>
                  </a:lnTo>
                  <a:lnTo>
                    <a:pt x="592835" y="64769"/>
                  </a:lnTo>
                  <a:lnTo>
                    <a:pt x="592835" y="0"/>
                  </a:lnTo>
                  <a:lnTo>
                    <a:pt x="722376" y="129539"/>
                  </a:lnTo>
                  <a:lnTo>
                    <a:pt x="592835" y="259079"/>
                  </a:lnTo>
                  <a:lnTo>
                    <a:pt x="592835" y="194309"/>
                  </a:lnTo>
                  <a:lnTo>
                    <a:pt x="129539" y="194309"/>
                  </a:lnTo>
                  <a:lnTo>
                    <a:pt x="129539" y="259079"/>
                  </a:lnTo>
                  <a:lnTo>
                    <a:pt x="0" y="129539"/>
                  </a:lnTo>
                  <a:close/>
                </a:path>
              </a:pathLst>
            </a:custGeom>
            <a:ln w="25400">
              <a:solidFill>
                <a:srgbClr val="385D89"/>
              </a:solidFill>
            </a:ln>
          </p:spPr>
          <p:txBody>
            <a:bodyPr wrap="square" lIns="0" tIns="0" rIns="0" bIns="0" rtlCol="0"/>
            <a:lstStyle/>
            <a:p>
              <a:endParaRPr/>
            </a:p>
          </p:txBody>
        </p:sp>
      </p:grpSp>
      <p:grpSp>
        <p:nvGrpSpPr>
          <p:cNvPr id="8" name="object 8"/>
          <p:cNvGrpSpPr/>
          <p:nvPr/>
        </p:nvGrpSpPr>
        <p:grpSpPr>
          <a:xfrm>
            <a:off x="2449322" y="2571242"/>
            <a:ext cx="816610" cy="284480"/>
            <a:chOff x="2449322" y="2571242"/>
            <a:chExt cx="816610" cy="284480"/>
          </a:xfrm>
        </p:grpSpPr>
        <p:sp>
          <p:nvSpPr>
            <p:cNvPr id="9" name="object 9"/>
            <p:cNvSpPr/>
            <p:nvPr/>
          </p:nvSpPr>
          <p:spPr>
            <a:xfrm>
              <a:off x="2462022" y="2583942"/>
              <a:ext cx="791210" cy="259079"/>
            </a:xfrm>
            <a:custGeom>
              <a:avLst/>
              <a:gdLst/>
              <a:ahLst/>
              <a:cxnLst/>
              <a:rect l="l" t="t" r="r" b="b"/>
              <a:pathLst>
                <a:path w="791210" h="259080">
                  <a:moveTo>
                    <a:pt x="661415" y="0"/>
                  </a:moveTo>
                  <a:lnTo>
                    <a:pt x="661415" y="64770"/>
                  </a:lnTo>
                  <a:lnTo>
                    <a:pt x="129539" y="64770"/>
                  </a:lnTo>
                  <a:lnTo>
                    <a:pt x="129539" y="0"/>
                  </a:lnTo>
                  <a:lnTo>
                    <a:pt x="0" y="129540"/>
                  </a:lnTo>
                  <a:lnTo>
                    <a:pt x="129539" y="259080"/>
                  </a:lnTo>
                  <a:lnTo>
                    <a:pt x="129539" y="194310"/>
                  </a:lnTo>
                  <a:lnTo>
                    <a:pt x="661415" y="194310"/>
                  </a:lnTo>
                  <a:lnTo>
                    <a:pt x="661415" y="259080"/>
                  </a:lnTo>
                  <a:lnTo>
                    <a:pt x="790955" y="129540"/>
                  </a:lnTo>
                  <a:lnTo>
                    <a:pt x="661415" y="0"/>
                  </a:lnTo>
                  <a:close/>
                </a:path>
              </a:pathLst>
            </a:custGeom>
            <a:solidFill>
              <a:srgbClr val="4F81BC"/>
            </a:solidFill>
          </p:spPr>
          <p:txBody>
            <a:bodyPr wrap="square" lIns="0" tIns="0" rIns="0" bIns="0" rtlCol="0"/>
            <a:lstStyle/>
            <a:p>
              <a:endParaRPr/>
            </a:p>
          </p:txBody>
        </p:sp>
        <p:sp>
          <p:nvSpPr>
            <p:cNvPr id="10" name="object 10"/>
            <p:cNvSpPr/>
            <p:nvPr/>
          </p:nvSpPr>
          <p:spPr>
            <a:xfrm>
              <a:off x="2462022" y="2583942"/>
              <a:ext cx="791210" cy="259079"/>
            </a:xfrm>
            <a:custGeom>
              <a:avLst/>
              <a:gdLst/>
              <a:ahLst/>
              <a:cxnLst/>
              <a:rect l="l" t="t" r="r" b="b"/>
              <a:pathLst>
                <a:path w="791210" h="259080">
                  <a:moveTo>
                    <a:pt x="0" y="129540"/>
                  </a:moveTo>
                  <a:lnTo>
                    <a:pt x="129539" y="259080"/>
                  </a:lnTo>
                  <a:lnTo>
                    <a:pt x="129539" y="194310"/>
                  </a:lnTo>
                  <a:lnTo>
                    <a:pt x="661415" y="194310"/>
                  </a:lnTo>
                  <a:lnTo>
                    <a:pt x="661415" y="259080"/>
                  </a:lnTo>
                  <a:lnTo>
                    <a:pt x="790955" y="129540"/>
                  </a:lnTo>
                  <a:lnTo>
                    <a:pt x="661415" y="0"/>
                  </a:lnTo>
                  <a:lnTo>
                    <a:pt x="661415" y="64770"/>
                  </a:lnTo>
                  <a:lnTo>
                    <a:pt x="129539" y="64770"/>
                  </a:lnTo>
                  <a:lnTo>
                    <a:pt x="129539" y="0"/>
                  </a:lnTo>
                  <a:lnTo>
                    <a:pt x="0" y="129540"/>
                  </a:lnTo>
                  <a:close/>
                </a:path>
              </a:pathLst>
            </a:custGeom>
            <a:ln w="25400">
              <a:solidFill>
                <a:srgbClr val="385D89"/>
              </a:solidFill>
            </a:ln>
          </p:spPr>
          <p:txBody>
            <a:bodyPr wrap="square" lIns="0" tIns="0" rIns="0" bIns="0" rtlCol="0"/>
            <a:lstStyle/>
            <a:p>
              <a:endParaRPr/>
            </a:p>
          </p:txBody>
        </p:sp>
      </p:grpSp>
      <p:grpSp>
        <p:nvGrpSpPr>
          <p:cNvPr id="11" name="object 11"/>
          <p:cNvGrpSpPr/>
          <p:nvPr/>
        </p:nvGrpSpPr>
        <p:grpSpPr>
          <a:xfrm>
            <a:off x="2426461" y="3157982"/>
            <a:ext cx="816610" cy="283210"/>
            <a:chOff x="2426461" y="3157982"/>
            <a:chExt cx="816610" cy="283210"/>
          </a:xfrm>
        </p:grpSpPr>
        <p:sp>
          <p:nvSpPr>
            <p:cNvPr id="12" name="object 12"/>
            <p:cNvSpPr/>
            <p:nvPr/>
          </p:nvSpPr>
          <p:spPr>
            <a:xfrm>
              <a:off x="2439161" y="3170682"/>
              <a:ext cx="791210" cy="257810"/>
            </a:xfrm>
            <a:custGeom>
              <a:avLst/>
              <a:gdLst/>
              <a:ahLst/>
              <a:cxnLst/>
              <a:rect l="l" t="t" r="r" b="b"/>
              <a:pathLst>
                <a:path w="791210" h="257810">
                  <a:moveTo>
                    <a:pt x="662177" y="0"/>
                  </a:moveTo>
                  <a:lnTo>
                    <a:pt x="662177" y="64388"/>
                  </a:lnTo>
                  <a:lnTo>
                    <a:pt x="128777" y="64388"/>
                  </a:lnTo>
                  <a:lnTo>
                    <a:pt x="128777" y="0"/>
                  </a:lnTo>
                  <a:lnTo>
                    <a:pt x="0" y="128777"/>
                  </a:lnTo>
                  <a:lnTo>
                    <a:pt x="128777" y="257555"/>
                  </a:lnTo>
                  <a:lnTo>
                    <a:pt x="128777" y="193166"/>
                  </a:lnTo>
                  <a:lnTo>
                    <a:pt x="662177" y="193166"/>
                  </a:lnTo>
                  <a:lnTo>
                    <a:pt x="662177" y="257555"/>
                  </a:lnTo>
                  <a:lnTo>
                    <a:pt x="790956" y="128777"/>
                  </a:lnTo>
                  <a:lnTo>
                    <a:pt x="662177" y="0"/>
                  </a:lnTo>
                  <a:close/>
                </a:path>
              </a:pathLst>
            </a:custGeom>
            <a:solidFill>
              <a:srgbClr val="4F81BC"/>
            </a:solidFill>
          </p:spPr>
          <p:txBody>
            <a:bodyPr wrap="square" lIns="0" tIns="0" rIns="0" bIns="0" rtlCol="0"/>
            <a:lstStyle/>
            <a:p>
              <a:endParaRPr/>
            </a:p>
          </p:txBody>
        </p:sp>
        <p:sp>
          <p:nvSpPr>
            <p:cNvPr id="13" name="object 13"/>
            <p:cNvSpPr/>
            <p:nvPr/>
          </p:nvSpPr>
          <p:spPr>
            <a:xfrm>
              <a:off x="2439161" y="3170682"/>
              <a:ext cx="791210" cy="257810"/>
            </a:xfrm>
            <a:custGeom>
              <a:avLst/>
              <a:gdLst/>
              <a:ahLst/>
              <a:cxnLst/>
              <a:rect l="l" t="t" r="r" b="b"/>
              <a:pathLst>
                <a:path w="791210" h="257810">
                  <a:moveTo>
                    <a:pt x="0" y="128777"/>
                  </a:moveTo>
                  <a:lnTo>
                    <a:pt x="128777" y="257555"/>
                  </a:lnTo>
                  <a:lnTo>
                    <a:pt x="128777" y="193166"/>
                  </a:lnTo>
                  <a:lnTo>
                    <a:pt x="662177" y="193166"/>
                  </a:lnTo>
                  <a:lnTo>
                    <a:pt x="662177" y="257555"/>
                  </a:lnTo>
                  <a:lnTo>
                    <a:pt x="790956" y="128777"/>
                  </a:lnTo>
                  <a:lnTo>
                    <a:pt x="662177" y="0"/>
                  </a:lnTo>
                  <a:lnTo>
                    <a:pt x="662177" y="64388"/>
                  </a:lnTo>
                  <a:lnTo>
                    <a:pt x="128777" y="64388"/>
                  </a:lnTo>
                  <a:lnTo>
                    <a:pt x="128777" y="0"/>
                  </a:lnTo>
                  <a:lnTo>
                    <a:pt x="0" y="128777"/>
                  </a:lnTo>
                  <a:close/>
                </a:path>
              </a:pathLst>
            </a:custGeom>
            <a:ln w="25400">
              <a:solidFill>
                <a:srgbClr val="385D89"/>
              </a:solidFill>
            </a:ln>
          </p:spPr>
          <p:txBody>
            <a:bodyPr wrap="square" lIns="0" tIns="0" rIns="0" bIns="0" rtlCol="0"/>
            <a:lstStyle/>
            <a:p>
              <a:endParaRPr/>
            </a:p>
          </p:txBody>
        </p:sp>
      </p:grpSp>
      <p:grpSp>
        <p:nvGrpSpPr>
          <p:cNvPr id="14" name="object 14"/>
          <p:cNvGrpSpPr/>
          <p:nvPr/>
        </p:nvGrpSpPr>
        <p:grpSpPr>
          <a:xfrm>
            <a:off x="2440177" y="3755390"/>
            <a:ext cx="817880" cy="283210"/>
            <a:chOff x="2440177" y="3755390"/>
            <a:chExt cx="817880" cy="283210"/>
          </a:xfrm>
        </p:grpSpPr>
        <p:sp>
          <p:nvSpPr>
            <p:cNvPr id="15" name="object 15"/>
            <p:cNvSpPr/>
            <p:nvPr/>
          </p:nvSpPr>
          <p:spPr>
            <a:xfrm>
              <a:off x="2452877" y="3768090"/>
              <a:ext cx="792480" cy="257810"/>
            </a:xfrm>
            <a:custGeom>
              <a:avLst/>
              <a:gdLst/>
              <a:ahLst/>
              <a:cxnLst/>
              <a:rect l="l" t="t" r="r" b="b"/>
              <a:pathLst>
                <a:path w="792480" h="257810">
                  <a:moveTo>
                    <a:pt x="663702" y="0"/>
                  </a:moveTo>
                  <a:lnTo>
                    <a:pt x="663702" y="64389"/>
                  </a:lnTo>
                  <a:lnTo>
                    <a:pt x="128778" y="64389"/>
                  </a:lnTo>
                  <a:lnTo>
                    <a:pt x="128778" y="0"/>
                  </a:lnTo>
                  <a:lnTo>
                    <a:pt x="0" y="128778"/>
                  </a:lnTo>
                  <a:lnTo>
                    <a:pt x="128778" y="257556"/>
                  </a:lnTo>
                  <a:lnTo>
                    <a:pt x="128778" y="193167"/>
                  </a:lnTo>
                  <a:lnTo>
                    <a:pt x="663702" y="193167"/>
                  </a:lnTo>
                  <a:lnTo>
                    <a:pt x="663702" y="257556"/>
                  </a:lnTo>
                  <a:lnTo>
                    <a:pt x="792480" y="128778"/>
                  </a:lnTo>
                  <a:lnTo>
                    <a:pt x="663702" y="0"/>
                  </a:lnTo>
                  <a:close/>
                </a:path>
              </a:pathLst>
            </a:custGeom>
            <a:solidFill>
              <a:srgbClr val="4F81BC"/>
            </a:solidFill>
          </p:spPr>
          <p:txBody>
            <a:bodyPr wrap="square" lIns="0" tIns="0" rIns="0" bIns="0" rtlCol="0"/>
            <a:lstStyle/>
            <a:p>
              <a:endParaRPr/>
            </a:p>
          </p:txBody>
        </p:sp>
        <p:sp>
          <p:nvSpPr>
            <p:cNvPr id="16" name="object 16"/>
            <p:cNvSpPr/>
            <p:nvPr/>
          </p:nvSpPr>
          <p:spPr>
            <a:xfrm>
              <a:off x="2452877" y="3768090"/>
              <a:ext cx="792480" cy="257810"/>
            </a:xfrm>
            <a:custGeom>
              <a:avLst/>
              <a:gdLst/>
              <a:ahLst/>
              <a:cxnLst/>
              <a:rect l="l" t="t" r="r" b="b"/>
              <a:pathLst>
                <a:path w="792480" h="257810">
                  <a:moveTo>
                    <a:pt x="0" y="128778"/>
                  </a:moveTo>
                  <a:lnTo>
                    <a:pt x="128778" y="257556"/>
                  </a:lnTo>
                  <a:lnTo>
                    <a:pt x="128778" y="193167"/>
                  </a:lnTo>
                  <a:lnTo>
                    <a:pt x="663702" y="193167"/>
                  </a:lnTo>
                  <a:lnTo>
                    <a:pt x="663702" y="257556"/>
                  </a:lnTo>
                  <a:lnTo>
                    <a:pt x="792480" y="128778"/>
                  </a:lnTo>
                  <a:lnTo>
                    <a:pt x="663702" y="0"/>
                  </a:lnTo>
                  <a:lnTo>
                    <a:pt x="663702" y="64389"/>
                  </a:lnTo>
                  <a:lnTo>
                    <a:pt x="128778" y="64389"/>
                  </a:lnTo>
                  <a:lnTo>
                    <a:pt x="128778" y="0"/>
                  </a:lnTo>
                  <a:lnTo>
                    <a:pt x="0" y="128778"/>
                  </a:lnTo>
                  <a:close/>
                </a:path>
              </a:pathLst>
            </a:custGeom>
            <a:ln w="25400">
              <a:solidFill>
                <a:srgbClr val="385D89"/>
              </a:solidFill>
            </a:ln>
          </p:spPr>
          <p:txBody>
            <a:bodyPr wrap="square" lIns="0" tIns="0" rIns="0" bIns="0" rtlCol="0"/>
            <a:lstStyle/>
            <a:p>
              <a:endParaRPr/>
            </a:p>
          </p:txBody>
        </p:sp>
      </p:grpSp>
      <p:grpSp>
        <p:nvGrpSpPr>
          <p:cNvPr id="17" name="object 17"/>
          <p:cNvGrpSpPr/>
          <p:nvPr/>
        </p:nvGrpSpPr>
        <p:grpSpPr>
          <a:xfrm>
            <a:off x="2394457" y="4329938"/>
            <a:ext cx="816610" cy="284480"/>
            <a:chOff x="2394457" y="4329938"/>
            <a:chExt cx="816610" cy="284480"/>
          </a:xfrm>
        </p:grpSpPr>
        <p:sp>
          <p:nvSpPr>
            <p:cNvPr id="18" name="object 18"/>
            <p:cNvSpPr/>
            <p:nvPr/>
          </p:nvSpPr>
          <p:spPr>
            <a:xfrm>
              <a:off x="2407157" y="4342638"/>
              <a:ext cx="791210" cy="259079"/>
            </a:xfrm>
            <a:custGeom>
              <a:avLst/>
              <a:gdLst/>
              <a:ahLst/>
              <a:cxnLst/>
              <a:rect l="l" t="t" r="r" b="b"/>
              <a:pathLst>
                <a:path w="791210" h="259079">
                  <a:moveTo>
                    <a:pt x="661416" y="0"/>
                  </a:moveTo>
                  <a:lnTo>
                    <a:pt x="661416" y="64769"/>
                  </a:lnTo>
                  <a:lnTo>
                    <a:pt x="129540" y="64769"/>
                  </a:lnTo>
                  <a:lnTo>
                    <a:pt x="129540" y="0"/>
                  </a:lnTo>
                  <a:lnTo>
                    <a:pt x="0" y="129539"/>
                  </a:lnTo>
                  <a:lnTo>
                    <a:pt x="129540" y="259080"/>
                  </a:lnTo>
                  <a:lnTo>
                    <a:pt x="129540" y="194310"/>
                  </a:lnTo>
                  <a:lnTo>
                    <a:pt x="661416" y="194310"/>
                  </a:lnTo>
                  <a:lnTo>
                    <a:pt x="661416" y="259080"/>
                  </a:lnTo>
                  <a:lnTo>
                    <a:pt x="790956" y="129539"/>
                  </a:lnTo>
                  <a:lnTo>
                    <a:pt x="661416" y="0"/>
                  </a:lnTo>
                  <a:close/>
                </a:path>
              </a:pathLst>
            </a:custGeom>
            <a:solidFill>
              <a:srgbClr val="4F81BC"/>
            </a:solidFill>
          </p:spPr>
          <p:txBody>
            <a:bodyPr wrap="square" lIns="0" tIns="0" rIns="0" bIns="0" rtlCol="0"/>
            <a:lstStyle/>
            <a:p>
              <a:endParaRPr/>
            </a:p>
          </p:txBody>
        </p:sp>
        <p:sp>
          <p:nvSpPr>
            <p:cNvPr id="19" name="object 19"/>
            <p:cNvSpPr/>
            <p:nvPr/>
          </p:nvSpPr>
          <p:spPr>
            <a:xfrm>
              <a:off x="2407157" y="4342638"/>
              <a:ext cx="791210" cy="259079"/>
            </a:xfrm>
            <a:custGeom>
              <a:avLst/>
              <a:gdLst/>
              <a:ahLst/>
              <a:cxnLst/>
              <a:rect l="l" t="t" r="r" b="b"/>
              <a:pathLst>
                <a:path w="791210" h="259079">
                  <a:moveTo>
                    <a:pt x="0" y="129539"/>
                  </a:moveTo>
                  <a:lnTo>
                    <a:pt x="129540" y="259080"/>
                  </a:lnTo>
                  <a:lnTo>
                    <a:pt x="129540" y="194310"/>
                  </a:lnTo>
                  <a:lnTo>
                    <a:pt x="661416" y="194310"/>
                  </a:lnTo>
                  <a:lnTo>
                    <a:pt x="661416" y="259080"/>
                  </a:lnTo>
                  <a:lnTo>
                    <a:pt x="790956" y="129539"/>
                  </a:lnTo>
                  <a:lnTo>
                    <a:pt x="661416" y="0"/>
                  </a:lnTo>
                  <a:lnTo>
                    <a:pt x="661416" y="64769"/>
                  </a:lnTo>
                  <a:lnTo>
                    <a:pt x="129540" y="64769"/>
                  </a:lnTo>
                  <a:lnTo>
                    <a:pt x="129540" y="0"/>
                  </a:lnTo>
                  <a:lnTo>
                    <a:pt x="0" y="129539"/>
                  </a:lnTo>
                  <a:close/>
                </a:path>
              </a:pathLst>
            </a:custGeom>
            <a:ln w="25400">
              <a:solidFill>
                <a:srgbClr val="385D89"/>
              </a:solidFill>
            </a:ln>
          </p:spPr>
          <p:txBody>
            <a:bodyPr wrap="square" lIns="0" tIns="0" rIns="0" bIns="0" rtlCol="0"/>
            <a:lstStyle/>
            <a:p>
              <a:endParaRPr/>
            </a:p>
          </p:txBody>
        </p:sp>
      </p:grpSp>
      <p:grpSp>
        <p:nvGrpSpPr>
          <p:cNvPr id="20" name="object 20"/>
          <p:cNvGrpSpPr/>
          <p:nvPr/>
        </p:nvGrpSpPr>
        <p:grpSpPr>
          <a:xfrm>
            <a:off x="2495042" y="1405382"/>
            <a:ext cx="817880" cy="284480"/>
            <a:chOff x="2495042" y="1405382"/>
            <a:chExt cx="817880" cy="284480"/>
          </a:xfrm>
        </p:grpSpPr>
        <p:sp>
          <p:nvSpPr>
            <p:cNvPr id="21" name="object 21"/>
            <p:cNvSpPr/>
            <p:nvPr/>
          </p:nvSpPr>
          <p:spPr>
            <a:xfrm>
              <a:off x="2507742" y="1418082"/>
              <a:ext cx="792480" cy="259079"/>
            </a:xfrm>
            <a:custGeom>
              <a:avLst/>
              <a:gdLst/>
              <a:ahLst/>
              <a:cxnLst/>
              <a:rect l="l" t="t" r="r" b="b"/>
              <a:pathLst>
                <a:path w="792479" h="259080">
                  <a:moveTo>
                    <a:pt x="662939" y="0"/>
                  </a:moveTo>
                  <a:lnTo>
                    <a:pt x="662939" y="64769"/>
                  </a:lnTo>
                  <a:lnTo>
                    <a:pt x="129539" y="64769"/>
                  </a:lnTo>
                  <a:lnTo>
                    <a:pt x="129539" y="0"/>
                  </a:lnTo>
                  <a:lnTo>
                    <a:pt x="0" y="129539"/>
                  </a:lnTo>
                  <a:lnTo>
                    <a:pt x="129539" y="259079"/>
                  </a:lnTo>
                  <a:lnTo>
                    <a:pt x="129539" y="194309"/>
                  </a:lnTo>
                  <a:lnTo>
                    <a:pt x="662939" y="194309"/>
                  </a:lnTo>
                  <a:lnTo>
                    <a:pt x="662939" y="259079"/>
                  </a:lnTo>
                  <a:lnTo>
                    <a:pt x="792480" y="129539"/>
                  </a:lnTo>
                  <a:lnTo>
                    <a:pt x="662939" y="0"/>
                  </a:lnTo>
                  <a:close/>
                </a:path>
              </a:pathLst>
            </a:custGeom>
            <a:solidFill>
              <a:srgbClr val="4F81BC"/>
            </a:solidFill>
          </p:spPr>
          <p:txBody>
            <a:bodyPr wrap="square" lIns="0" tIns="0" rIns="0" bIns="0" rtlCol="0"/>
            <a:lstStyle/>
            <a:p>
              <a:endParaRPr/>
            </a:p>
          </p:txBody>
        </p:sp>
        <p:sp>
          <p:nvSpPr>
            <p:cNvPr id="22" name="object 22"/>
            <p:cNvSpPr/>
            <p:nvPr/>
          </p:nvSpPr>
          <p:spPr>
            <a:xfrm>
              <a:off x="2507742" y="1418082"/>
              <a:ext cx="792480" cy="259079"/>
            </a:xfrm>
            <a:custGeom>
              <a:avLst/>
              <a:gdLst/>
              <a:ahLst/>
              <a:cxnLst/>
              <a:rect l="l" t="t" r="r" b="b"/>
              <a:pathLst>
                <a:path w="792479" h="259080">
                  <a:moveTo>
                    <a:pt x="0" y="129539"/>
                  </a:moveTo>
                  <a:lnTo>
                    <a:pt x="129539" y="259079"/>
                  </a:lnTo>
                  <a:lnTo>
                    <a:pt x="129539" y="194309"/>
                  </a:lnTo>
                  <a:lnTo>
                    <a:pt x="662939" y="194309"/>
                  </a:lnTo>
                  <a:lnTo>
                    <a:pt x="662939" y="259079"/>
                  </a:lnTo>
                  <a:lnTo>
                    <a:pt x="792480" y="129539"/>
                  </a:lnTo>
                  <a:lnTo>
                    <a:pt x="662939" y="0"/>
                  </a:lnTo>
                  <a:lnTo>
                    <a:pt x="662939" y="64769"/>
                  </a:lnTo>
                  <a:lnTo>
                    <a:pt x="129539" y="64769"/>
                  </a:lnTo>
                  <a:lnTo>
                    <a:pt x="129539" y="0"/>
                  </a:lnTo>
                  <a:lnTo>
                    <a:pt x="0" y="129539"/>
                  </a:lnTo>
                  <a:close/>
                </a:path>
              </a:pathLst>
            </a:custGeom>
            <a:ln w="25399">
              <a:solidFill>
                <a:srgbClr val="385D89"/>
              </a:solidFill>
            </a:ln>
          </p:spPr>
          <p:txBody>
            <a:bodyPr wrap="square" lIns="0" tIns="0" rIns="0" bIns="0" rtlCol="0"/>
            <a:lstStyle/>
            <a:p>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26945" y="461899"/>
            <a:ext cx="4690745" cy="696595"/>
          </a:xfrm>
          <a:prstGeom prst="rect">
            <a:avLst/>
          </a:prstGeom>
        </p:spPr>
        <p:txBody>
          <a:bodyPr vert="horz" wrap="square" lIns="0" tIns="13335" rIns="0" bIns="0" rtlCol="0">
            <a:spAutoFit/>
          </a:bodyPr>
          <a:lstStyle/>
          <a:p>
            <a:pPr marL="12700">
              <a:lnSpc>
                <a:spcPct val="100000"/>
              </a:lnSpc>
              <a:spcBef>
                <a:spcPts val="105"/>
              </a:spcBef>
            </a:pPr>
            <a:r>
              <a:rPr dirty="0"/>
              <a:t>1.</a:t>
            </a:r>
            <a:r>
              <a:rPr spc="-20" dirty="0"/>
              <a:t> </a:t>
            </a:r>
            <a:r>
              <a:rPr dirty="0"/>
              <a:t>Decimal</a:t>
            </a:r>
            <a:r>
              <a:rPr spc="-65" dirty="0"/>
              <a:t> </a:t>
            </a:r>
            <a:r>
              <a:rPr spc="-30" dirty="0"/>
              <a:t>to</a:t>
            </a:r>
            <a:r>
              <a:rPr spc="-20" dirty="0"/>
              <a:t> </a:t>
            </a:r>
            <a:r>
              <a:rPr dirty="0"/>
              <a:t>Binary</a:t>
            </a:r>
          </a:p>
        </p:txBody>
      </p:sp>
      <p:sp>
        <p:nvSpPr>
          <p:cNvPr id="3" name="object 3"/>
          <p:cNvSpPr txBox="1"/>
          <p:nvPr/>
        </p:nvSpPr>
        <p:spPr>
          <a:xfrm>
            <a:off x="535940" y="1150061"/>
            <a:ext cx="7691755" cy="4124325"/>
          </a:xfrm>
          <a:prstGeom prst="rect">
            <a:avLst/>
          </a:prstGeom>
        </p:spPr>
        <p:txBody>
          <a:bodyPr vert="horz" wrap="square" lIns="0" tIns="13335" rIns="0" bIns="0" rtlCol="0">
            <a:spAutoFit/>
          </a:bodyPr>
          <a:lstStyle/>
          <a:p>
            <a:pPr marL="355600" marR="5080" indent="-342900">
              <a:lnSpc>
                <a:spcPct val="100000"/>
              </a:lnSpc>
              <a:spcBef>
                <a:spcPts val="105"/>
              </a:spcBef>
              <a:buFont typeface="Arial MT"/>
              <a:buChar char="•"/>
              <a:tabLst>
                <a:tab pos="354965" algn="l"/>
                <a:tab pos="355600" algn="l"/>
              </a:tabLst>
            </a:pPr>
            <a:r>
              <a:rPr sz="3200" spc="-5" dirty="0">
                <a:latin typeface="Calibri"/>
                <a:cs typeface="Calibri"/>
              </a:rPr>
              <a:t>The</a:t>
            </a:r>
            <a:r>
              <a:rPr sz="3200" dirty="0">
                <a:latin typeface="Calibri"/>
                <a:cs typeface="Calibri"/>
              </a:rPr>
              <a:t> </a:t>
            </a:r>
            <a:r>
              <a:rPr sz="3200" spc="-10" dirty="0">
                <a:latin typeface="Calibri"/>
                <a:cs typeface="Calibri"/>
              </a:rPr>
              <a:t>most</a:t>
            </a:r>
            <a:r>
              <a:rPr sz="3200" spc="-5" dirty="0">
                <a:latin typeface="Calibri"/>
                <a:cs typeface="Calibri"/>
              </a:rPr>
              <a:t> </a:t>
            </a:r>
            <a:r>
              <a:rPr sz="3200" dirty="0">
                <a:latin typeface="Calibri"/>
                <a:cs typeface="Calibri"/>
              </a:rPr>
              <a:t>popular</a:t>
            </a:r>
            <a:r>
              <a:rPr sz="3200" spc="5" dirty="0">
                <a:latin typeface="Calibri"/>
                <a:cs typeface="Calibri"/>
              </a:rPr>
              <a:t> </a:t>
            </a:r>
            <a:r>
              <a:rPr sz="3200" spc="-30" dirty="0">
                <a:latin typeface="Calibri"/>
                <a:cs typeface="Calibri"/>
              </a:rPr>
              <a:t>way</a:t>
            </a:r>
            <a:r>
              <a:rPr sz="3200" dirty="0">
                <a:latin typeface="Calibri"/>
                <a:cs typeface="Calibri"/>
              </a:rPr>
              <a:t> </a:t>
            </a:r>
            <a:r>
              <a:rPr sz="3200" spc="-20" dirty="0">
                <a:latin typeface="Calibri"/>
                <a:cs typeface="Calibri"/>
              </a:rPr>
              <a:t>to</a:t>
            </a:r>
            <a:r>
              <a:rPr sz="3200" dirty="0">
                <a:latin typeface="Calibri"/>
                <a:cs typeface="Calibri"/>
              </a:rPr>
              <a:t> </a:t>
            </a:r>
            <a:r>
              <a:rPr sz="3200" spc="-15" dirty="0">
                <a:latin typeface="Calibri"/>
                <a:cs typeface="Calibri"/>
              </a:rPr>
              <a:t>convert</a:t>
            </a:r>
            <a:r>
              <a:rPr sz="3200" spc="-20" dirty="0">
                <a:latin typeface="Calibri"/>
                <a:cs typeface="Calibri"/>
              </a:rPr>
              <a:t> </a:t>
            </a:r>
            <a:r>
              <a:rPr sz="3200" dirty="0">
                <a:latin typeface="Calibri"/>
                <a:cs typeface="Calibri"/>
              </a:rPr>
              <a:t>a</a:t>
            </a:r>
            <a:r>
              <a:rPr sz="3200" spc="10" dirty="0">
                <a:latin typeface="Calibri"/>
                <a:cs typeface="Calibri"/>
              </a:rPr>
              <a:t> </a:t>
            </a:r>
            <a:r>
              <a:rPr sz="3200" spc="-5" dirty="0">
                <a:latin typeface="Calibri"/>
                <a:cs typeface="Calibri"/>
              </a:rPr>
              <a:t>decimal </a:t>
            </a:r>
            <a:r>
              <a:rPr sz="3200" dirty="0">
                <a:latin typeface="Calibri"/>
                <a:cs typeface="Calibri"/>
              </a:rPr>
              <a:t> </a:t>
            </a:r>
            <a:r>
              <a:rPr sz="3200" spc="-5" dirty="0">
                <a:latin typeface="Calibri"/>
                <a:cs typeface="Calibri"/>
              </a:rPr>
              <a:t>number</a:t>
            </a:r>
            <a:r>
              <a:rPr sz="3200" spc="20" dirty="0">
                <a:latin typeface="Calibri"/>
                <a:cs typeface="Calibri"/>
              </a:rPr>
              <a:t> </a:t>
            </a:r>
            <a:r>
              <a:rPr sz="3200" spc="-15" dirty="0">
                <a:latin typeface="Calibri"/>
                <a:cs typeface="Calibri"/>
              </a:rPr>
              <a:t>into</a:t>
            </a:r>
            <a:r>
              <a:rPr sz="3200" spc="10" dirty="0">
                <a:latin typeface="Calibri"/>
                <a:cs typeface="Calibri"/>
              </a:rPr>
              <a:t> </a:t>
            </a:r>
            <a:r>
              <a:rPr sz="3200" dirty="0">
                <a:latin typeface="Calibri"/>
                <a:cs typeface="Calibri"/>
              </a:rPr>
              <a:t>the</a:t>
            </a:r>
            <a:r>
              <a:rPr sz="3200" spc="5" dirty="0">
                <a:latin typeface="Calibri"/>
                <a:cs typeface="Calibri"/>
              </a:rPr>
              <a:t> </a:t>
            </a:r>
            <a:r>
              <a:rPr sz="3200" spc="-5" dirty="0">
                <a:latin typeface="Calibri"/>
                <a:cs typeface="Calibri"/>
              </a:rPr>
              <a:t>binary</a:t>
            </a:r>
            <a:r>
              <a:rPr sz="3200" spc="25" dirty="0">
                <a:latin typeface="Calibri"/>
                <a:cs typeface="Calibri"/>
              </a:rPr>
              <a:t> </a:t>
            </a:r>
            <a:r>
              <a:rPr sz="3200" dirty="0">
                <a:latin typeface="Calibri"/>
                <a:cs typeface="Calibri"/>
              </a:rPr>
              <a:t>is</a:t>
            </a:r>
            <a:r>
              <a:rPr sz="3200" spc="15" dirty="0">
                <a:latin typeface="Calibri"/>
                <a:cs typeface="Calibri"/>
              </a:rPr>
              <a:t> </a:t>
            </a:r>
            <a:r>
              <a:rPr sz="3200" dirty="0">
                <a:latin typeface="Calibri"/>
                <a:cs typeface="Calibri"/>
              </a:rPr>
              <a:t>the </a:t>
            </a:r>
            <a:r>
              <a:rPr sz="3200" spc="-5" dirty="0">
                <a:latin typeface="Calibri"/>
                <a:cs typeface="Calibri"/>
              </a:rPr>
              <a:t>double</a:t>
            </a:r>
            <a:r>
              <a:rPr sz="3200" spc="-15" dirty="0">
                <a:latin typeface="Calibri"/>
                <a:cs typeface="Calibri"/>
              </a:rPr>
              <a:t> </a:t>
            </a:r>
            <a:r>
              <a:rPr sz="3200" b="1" spc="-5" dirty="0">
                <a:latin typeface="Calibri"/>
                <a:cs typeface="Calibri"/>
              </a:rPr>
              <a:t>dabble </a:t>
            </a:r>
            <a:r>
              <a:rPr sz="3200" b="1" spc="-710" dirty="0">
                <a:latin typeface="Calibri"/>
                <a:cs typeface="Calibri"/>
              </a:rPr>
              <a:t> </a:t>
            </a:r>
            <a:r>
              <a:rPr sz="3200" b="1" spc="-5" dirty="0">
                <a:latin typeface="Calibri"/>
                <a:cs typeface="Calibri"/>
              </a:rPr>
              <a:t>method.</a:t>
            </a:r>
            <a:endParaRPr sz="3200">
              <a:latin typeface="Calibri"/>
              <a:cs typeface="Calibri"/>
            </a:endParaRPr>
          </a:p>
          <a:p>
            <a:pPr marL="355600" marR="55880" indent="-342900">
              <a:lnSpc>
                <a:spcPct val="100000"/>
              </a:lnSpc>
              <a:spcBef>
                <a:spcPts val="775"/>
              </a:spcBef>
              <a:buFont typeface="Arial MT"/>
              <a:buChar char="•"/>
              <a:tabLst>
                <a:tab pos="354965" algn="l"/>
                <a:tab pos="355600" algn="l"/>
              </a:tabLst>
            </a:pPr>
            <a:r>
              <a:rPr sz="3200" dirty="0">
                <a:latin typeface="Calibri"/>
                <a:cs typeface="Calibri"/>
              </a:rPr>
              <a:t>In</a:t>
            </a:r>
            <a:r>
              <a:rPr sz="3200" spc="15" dirty="0">
                <a:latin typeface="Calibri"/>
                <a:cs typeface="Calibri"/>
              </a:rPr>
              <a:t> </a:t>
            </a:r>
            <a:r>
              <a:rPr sz="3200" dirty="0">
                <a:latin typeface="Calibri"/>
                <a:cs typeface="Calibri"/>
              </a:rPr>
              <a:t>this</a:t>
            </a:r>
            <a:r>
              <a:rPr sz="3200" spc="5" dirty="0">
                <a:latin typeface="Calibri"/>
                <a:cs typeface="Calibri"/>
              </a:rPr>
              <a:t> </a:t>
            </a:r>
            <a:r>
              <a:rPr sz="3200" dirty="0">
                <a:latin typeface="Calibri"/>
                <a:cs typeface="Calibri"/>
              </a:rPr>
              <a:t>method,</a:t>
            </a:r>
            <a:r>
              <a:rPr sz="3200" spc="10" dirty="0">
                <a:latin typeface="Calibri"/>
                <a:cs typeface="Calibri"/>
              </a:rPr>
              <a:t> </a:t>
            </a:r>
            <a:r>
              <a:rPr sz="3200" dirty="0">
                <a:latin typeface="Calibri"/>
                <a:cs typeface="Calibri"/>
              </a:rPr>
              <a:t>the </a:t>
            </a:r>
            <a:r>
              <a:rPr sz="3200" spc="-5" dirty="0">
                <a:latin typeface="Calibri"/>
                <a:cs typeface="Calibri"/>
              </a:rPr>
              <a:t>given</a:t>
            </a:r>
            <a:r>
              <a:rPr sz="3200" spc="5" dirty="0">
                <a:latin typeface="Calibri"/>
                <a:cs typeface="Calibri"/>
              </a:rPr>
              <a:t> </a:t>
            </a:r>
            <a:r>
              <a:rPr sz="3200" spc="-5" dirty="0">
                <a:latin typeface="Calibri"/>
                <a:cs typeface="Calibri"/>
              </a:rPr>
              <a:t>decimal</a:t>
            </a:r>
            <a:r>
              <a:rPr sz="3200" dirty="0">
                <a:latin typeface="Calibri"/>
                <a:cs typeface="Calibri"/>
              </a:rPr>
              <a:t> </a:t>
            </a:r>
            <a:r>
              <a:rPr sz="3200" spc="-5" dirty="0">
                <a:latin typeface="Calibri"/>
                <a:cs typeface="Calibri"/>
              </a:rPr>
              <a:t>number</a:t>
            </a:r>
            <a:r>
              <a:rPr sz="3200" spc="15" dirty="0">
                <a:latin typeface="Calibri"/>
                <a:cs typeface="Calibri"/>
              </a:rPr>
              <a:t> </a:t>
            </a:r>
            <a:r>
              <a:rPr sz="3200" dirty="0">
                <a:latin typeface="Calibri"/>
                <a:cs typeface="Calibri"/>
              </a:rPr>
              <a:t>is </a:t>
            </a:r>
            <a:r>
              <a:rPr sz="3200" spc="-710" dirty="0">
                <a:latin typeface="Calibri"/>
                <a:cs typeface="Calibri"/>
              </a:rPr>
              <a:t> </a:t>
            </a:r>
            <a:r>
              <a:rPr sz="3200" spc="-10" dirty="0">
                <a:latin typeface="Calibri"/>
                <a:cs typeface="Calibri"/>
              </a:rPr>
              <a:t>progressively</a:t>
            </a:r>
            <a:r>
              <a:rPr sz="3200" spc="-15" dirty="0">
                <a:latin typeface="Calibri"/>
                <a:cs typeface="Calibri"/>
              </a:rPr>
              <a:t> </a:t>
            </a:r>
            <a:r>
              <a:rPr sz="3200" spc="-5" dirty="0">
                <a:latin typeface="Calibri"/>
                <a:cs typeface="Calibri"/>
              </a:rPr>
              <a:t>divided</a:t>
            </a:r>
            <a:r>
              <a:rPr sz="3200" spc="30" dirty="0">
                <a:latin typeface="Calibri"/>
                <a:cs typeface="Calibri"/>
              </a:rPr>
              <a:t> </a:t>
            </a:r>
            <a:r>
              <a:rPr sz="3200" spc="-10" dirty="0">
                <a:latin typeface="Calibri"/>
                <a:cs typeface="Calibri"/>
              </a:rPr>
              <a:t>by</a:t>
            </a:r>
            <a:r>
              <a:rPr sz="3200" spc="-5" dirty="0">
                <a:latin typeface="Calibri"/>
                <a:cs typeface="Calibri"/>
              </a:rPr>
              <a:t> </a:t>
            </a:r>
            <a:r>
              <a:rPr sz="3200" dirty="0">
                <a:latin typeface="Calibri"/>
                <a:cs typeface="Calibri"/>
              </a:rPr>
              <a:t>2 and</a:t>
            </a:r>
            <a:r>
              <a:rPr sz="3200" spc="10" dirty="0">
                <a:latin typeface="Calibri"/>
                <a:cs typeface="Calibri"/>
              </a:rPr>
              <a:t> </a:t>
            </a:r>
            <a:r>
              <a:rPr sz="3200" dirty="0">
                <a:latin typeface="Calibri"/>
                <a:cs typeface="Calibri"/>
              </a:rPr>
              <a:t>writing</a:t>
            </a:r>
            <a:r>
              <a:rPr sz="3200" spc="20" dirty="0">
                <a:latin typeface="Calibri"/>
                <a:cs typeface="Calibri"/>
              </a:rPr>
              <a:t> </a:t>
            </a:r>
            <a:r>
              <a:rPr sz="3200" dirty="0">
                <a:latin typeface="Calibri"/>
                <a:cs typeface="Calibri"/>
              </a:rPr>
              <a:t>the </a:t>
            </a:r>
            <a:r>
              <a:rPr sz="3200" spc="5" dirty="0">
                <a:latin typeface="Calibri"/>
                <a:cs typeface="Calibri"/>
              </a:rPr>
              <a:t> </a:t>
            </a:r>
            <a:r>
              <a:rPr sz="3200" spc="-5" dirty="0">
                <a:latin typeface="Calibri"/>
                <a:cs typeface="Calibri"/>
              </a:rPr>
              <a:t>remainder </a:t>
            </a:r>
            <a:r>
              <a:rPr sz="3200" spc="-15" dirty="0">
                <a:latin typeface="Calibri"/>
                <a:cs typeface="Calibri"/>
              </a:rPr>
              <a:t>after</a:t>
            </a:r>
            <a:r>
              <a:rPr sz="3200" spc="10" dirty="0">
                <a:latin typeface="Calibri"/>
                <a:cs typeface="Calibri"/>
              </a:rPr>
              <a:t> </a:t>
            </a:r>
            <a:r>
              <a:rPr sz="3200" dirty="0">
                <a:latin typeface="Calibri"/>
                <a:cs typeface="Calibri"/>
              </a:rPr>
              <a:t>each </a:t>
            </a:r>
            <a:r>
              <a:rPr sz="3200" spc="-5" dirty="0">
                <a:latin typeface="Calibri"/>
                <a:cs typeface="Calibri"/>
              </a:rPr>
              <a:t>division.</a:t>
            </a:r>
            <a:endParaRPr sz="3200">
              <a:latin typeface="Calibri"/>
              <a:cs typeface="Calibri"/>
            </a:endParaRPr>
          </a:p>
          <a:p>
            <a:pPr marL="355600" marR="494665" indent="-342900">
              <a:lnSpc>
                <a:spcPct val="100000"/>
              </a:lnSpc>
              <a:spcBef>
                <a:spcPts val="770"/>
              </a:spcBef>
              <a:buFont typeface="Arial MT"/>
              <a:buChar char="•"/>
              <a:tabLst>
                <a:tab pos="354965" algn="l"/>
                <a:tab pos="355600" algn="l"/>
              </a:tabLst>
            </a:pPr>
            <a:r>
              <a:rPr sz="3200" dirty="0">
                <a:latin typeface="Calibri"/>
                <a:cs typeface="Calibri"/>
              </a:rPr>
              <a:t>When</a:t>
            </a:r>
            <a:r>
              <a:rPr sz="3200" spc="-10" dirty="0">
                <a:latin typeface="Calibri"/>
                <a:cs typeface="Calibri"/>
              </a:rPr>
              <a:t> </a:t>
            </a:r>
            <a:r>
              <a:rPr sz="3200" dirty="0">
                <a:latin typeface="Calibri"/>
                <a:cs typeface="Calibri"/>
              </a:rPr>
              <a:t>all</a:t>
            </a:r>
            <a:r>
              <a:rPr sz="3200" spc="10" dirty="0">
                <a:latin typeface="Calibri"/>
                <a:cs typeface="Calibri"/>
              </a:rPr>
              <a:t> </a:t>
            </a:r>
            <a:r>
              <a:rPr sz="3200" dirty="0">
                <a:latin typeface="Calibri"/>
                <a:cs typeface="Calibri"/>
              </a:rPr>
              <a:t>the </a:t>
            </a:r>
            <a:r>
              <a:rPr sz="3200" spc="-5" dirty="0">
                <a:latin typeface="Calibri"/>
                <a:cs typeface="Calibri"/>
              </a:rPr>
              <a:t>remainder</a:t>
            </a:r>
            <a:r>
              <a:rPr sz="3200" dirty="0">
                <a:latin typeface="Calibri"/>
                <a:cs typeface="Calibri"/>
              </a:rPr>
              <a:t> is</a:t>
            </a:r>
            <a:r>
              <a:rPr sz="3200" spc="5" dirty="0">
                <a:latin typeface="Calibri"/>
                <a:cs typeface="Calibri"/>
              </a:rPr>
              <a:t> </a:t>
            </a:r>
            <a:r>
              <a:rPr sz="3200" spc="-10" dirty="0">
                <a:latin typeface="Calibri"/>
                <a:cs typeface="Calibri"/>
              </a:rPr>
              <a:t>read</a:t>
            </a:r>
            <a:r>
              <a:rPr sz="3200" spc="-5" dirty="0">
                <a:latin typeface="Calibri"/>
                <a:cs typeface="Calibri"/>
              </a:rPr>
              <a:t> </a:t>
            </a:r>
            <a:r>
              <a:rPr sz="3200" dirty="0">
                <a:latin typeface="Calibri"/>
                <a:cs typeface="Calibri"/>
              </a:rPr>
              <a:t>in</a:t>
            </a:r>
            <a:r>
              <a:rPr sz="3200" spc="10" dirty="0">
                <a:latin typeface="Calibri"/>
                <a:cs typeface="Calibri"/>
              </a:rPr>
              <a:t> </a:t>
            </a:r>
            <a:r>
              <a:rPr sz="3200" spc="-20" dirty="0">
                <a:latin typeface="Calibri"/>
                <a:cs typeface="Calibri"/>
              </a:rPr>
              <a:t>reverse </a:t>
            </a:r>
            <a:r>
              <a:rPr sz="3200" spc="-710" dirty="0">
                <a:latin typeface="Calibri"/>
                <a:cs typeface="Calibri"/>
              </a:rPr>
              <a:t> </a:t>
            </a:r>
            <a:r>
              <a:rPr sz="3200" spc="-55" dirty="0">
                <a:latin typeface="Calibri"/>
                <a:cs typeface="Calibri"/>
              </a:rPr>
              <a:t>order,</a:t>
            </a:r>
            <a:r>
              <a:rPr sz="3200" spc="-5" dirty="0">
                <a:latin typeface="Calibri"/>
                <a:cs typeface="Calibri"/>
              </a:rPr>
              <a:t> the</a:t>
            </a:r>
            <a:r>
              <a:rPr sz="3200" dirty="0">
                <a:latin typeface="Calibri"/>
                <a:cs typeface="Calibri"/>
              </a:rPr>
              <a:t> </a:t>
            </a:r>
            <a:r>
              <a:rPr sz="3200" spc="-5" dirty="0">
                <a:latin typeface="Calibri"/>
                <a:cs typeface="Calibri"/>
              </a:rPr>
              <a:t>binary</a:t>
            </a:r>
            <a:r>
              <a:rPr sz="3200" spc="25" dirty="0">
                <a:latin typeface="Calibri"/>
                <a:cs typeface="Calibri"/>
              </a:rPr>
              <a:t> </a:t>
            </a:r>
            <a:r>
              <a:rPr sz="3200" spc="-5" dirty="0">
                <a:latin typeface="Calibri"/>
                <a:cs typeface="Calibri"/>
              </a:rPr>
              <a:t>number</a:t>
            </a:r>
            <a:r>
              <a:rPr sz="3200" spc="5" dirty="0">
                <a:latin typeface="Calibri"/>
                <a:cs typeface="Calibri"/>
              </a:rPr>
              <a:t> </a:t>
            </a:r>
            <a:r>
              <a:rPr sz="3200" dirty="0">
                <a:latin typeface="Calibri"/>
                <a:cs typeface="Calibri"/>
              </a:rPr>
              <a:t>is </a:t>
            </a:r>
            <a:r>
              <a:rPr sz="3200" spc="-5" dirty="0">
                <a:latin typeface="Calibri"/>
                <a:cs typeface="Calibri"/>
              </a:rPr>
              <a:t>obtained.</a:t>
            </a:r>
            <a:endParaRPr sz="320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4051" y="164083"/>
            <a:ext cx="4690110" cy="696595"/>
          </a:xfrm>
          <a:prstGeom prst="rect">
            <a:avLst/>
          </a:prstGeom>
        </p:spPr>
        <p:txBody>
          <a:bodyPr vert="horz" wrap="square" lIns="0" tIns="12700" rIns="0" bIns="0" rtlCol="0">
            <a:spAutoFit/>
          </a:bodyPr>
          <a:lstStyle/>
          <a:p>
            <a:pPr marL="12700">
              <a:lnSpc>
                <a:spcPct val="100000"/>
              </a:lnSpc>
              <a:spcBef>
                <a:spcPts val="100"/>
              </a:spcBef>
            </a:pPr>
            <a:r>
              <a:rPr dirty="0"/>
              <a:t>1.</a:t>
            </a:r>
            <a:r>
              <a:rPr spc="-10" dirty="0"/>
              <a:t> </a:t>
            </a:r>
            <a:r>
              <a:rPr spc="-5" dirty="0"/>
              <a:t>Decimal</a:t>
            </a:r>
            <a:r>
              <a:rPr spc="-55" dirty="0"/>
              <a:t> </a:t>
            </a:r>
            <a:r>
              <a:rPr spc="-30" dirty="0"/>
              <a:t>to</a:t>
            </a:r>
            <a:r>
              <a:rPr spc="-10" dirty="0"/>
              <a:t> </a:t>
            </a:r>
            <a:r>
              <a:rPr dirty="0"/>
              <a:t>Binary</a:t>
            </a:r>
          </a:p>
        </p:txBody>
      </p:sp>
      <p:sp>
        <p:nvSpPr>
          <p:cNvPr id="3" name="object 3"/>
          <p:cNvSpPr txBox="1"/>
          <p:nvPr/>
        </p:nvSpPr>
        <p:spPr>
          <a:xfrm>
            <a:off x="602386" y="702687"/>
            <a:ext cx="8074659" cy="2366645"/>
          </a:xfrm>
          <a:prstGeom prst="rect">
            <a:avLst/>
          </a:prstGeom>
        </p:spPr>
        <p:txBody>
          <a:bodyPr vert="horz" wrap="square" lIns="0" tIns="85090" rIns="0" bIns="0" rtlCol="0">
            <a:spAutoFit/>
          </a:bodyPr>
          <a:lstStyle/>
          <a:p>
            <a:pPr marL="12700" algn="just">
              <a:lnSpc>
                <a:spcPct val="100000"/>
              </a:lnSpc>
              <a:spcBef>
                <a:spcPts val="670"/>
              </a:spcBef>
            </a:pPr>
            <a:r>
              <a:rPr sz="2400" spc="-10" dirty="0">
                <a:latin typeface="Calibri"/>
                <a:cs typeface="Calibri"/>
              </a:rPr>
              <a:t>Steps</a:t>
            </a:r>
            <a:r>
              <a:rPr sz="2400" spc="-25" dirty="0">
                <a:latin typeface="Calibri"/>
                <a:cs typeface="Calibri"/>
              </a:rPr>
              <a:t> </a:t>
            </a:r>
            <a:r>
              <a:rPr sz="2400" spc="-20" dirty="0">
                <a:latin typeface="Calibri"/>
                <a:cs typeface="Calibri"/>
              </a:rPr>
              <a:t>for</a:t>
            </a:r>
            <a:r>
              <a:rPr sz="2400" spc="-5" dirty="0">
                <a:latin typeface="Calibri"/>
                <a:cs typeface="Calibri"/>
              </a:rPr>
              <a:t> Decimal</a:t>
            </a:r>
            <a:r>
              <a:rPr sz="2400" spc="-15" dirty="0">
                <a:latin typeface="Calibri"/>
                <a:cs typeface="Calibri"/>
              </a:rPr>
              <a:t> to</a:t>
            </a:r>
            <a:r>
              <a:rPr sz="2400" spc="-10" dirty="0">
                <a:latin typeface="Calibri"/>
                <a:cs typeface="Calibri"/>
              </a:rPr>
              <a:t> </a:t>
            </a:r>
            <a:r>
              <a:rPr sz="2400" dirty="0">
                <a:latin typeface="Calibri"/>
                <a:cs typeface="Calibri"/>
              </a:rPr>
              <a:t>Binary</a:t>
            </a:r>
            <a:r>
              <a:rPr sz="2400" spc="-20" dirty="0">
                <a:latin typeface="Calibri"/>
                <a:cs typeface="Calibri"/>
              </a:rPr>
              <a:t> </a:t>
            </a:r>
            <a:r>
              <a:rPr sz="2400" spc="-15" dirty="0">
                <a:latin typeface="Calibri"/>
                <a:cs typeface="Calibri"/>
              </a:rPr>
              <a:t>Conversion</a:t>
            </a:r>
            <a:endParaRPr sz="2400">
              <a:latin typeface="Calibri"/>
              <a:cs typeface="Calibri"/>
            </a:endParaRPr>
          </a:p>
          <a:p>
            <a:pPr marL="12700" algn="just">
              <a:lnSpc>
                <a:spcPct val="100000"/>
              </a:lnSpc>
              <a:spcBef>
                <a:spcPts val="580"/>
              </a:spcBef>
            </a:pPr>
            <a:r>
              <a:rPr sz="2400" b="1" spc="-10" dirty="0">
                <a:latin typeface="Calibri"/>
                <a:cs typeface="Calibri"/>
              </a:rPr>
              <a:t>Step</a:t>
            </a:r>
            <a:r>
              <a:rPr sz="2400" b="1" spc="100" dirty="0">
                <a:latin typeface="Calibri"/>
                <a:cs typeface="Calibri"/>
              </a:rPr>
              <a:t> </a:t>
            </a:r>
            <a:r>
              <a:rPr sz="2400" b="1" dirty="0">
                <a:latin typeface="Calibri"/>
                <a:cs typeface="Calibri"/>
              </a:rPr>
              <a:t>–</a:t>
            </a:r>
            <a:r>
              <a:rPr sz="2400" b="1" spc="105" dirty="0">
                <a:latin typeface="Calibri"/>
                <a:cs typeface="Calibri"/>
              </a:rPr>
              <a:t> </a:t>
            </a:r>
            <a:r>
              <a:rPr sz="2400" b="1" dirty="0">
                <a:latin typeface="Calibri"/>
                <a:cs typeface="Calibri"/>
              </a:rPr>
              <a:t>1</a:t>
            </a:r>
            <a:r>
              <a:rPr sz="2400" b="1" spc="95" dirty="0">
                <a:latin typeface="Calibri"/>
                <a:cs typeface="Calibri"/>
              </a:rPr>
              <a:t> </a:t>
            </a:r>
            <a:r>
              <a:rPr sz="2400" spc="-5" dirty="0">
                <a:latin typeface="Calibri"/>
                <a:cs typeface="Calibri"/>
              </a:rPr>
              <a:t>Divide</a:t>
            </a:r>
            <a:r>
              <a:rPr sz="2400" spc="114" dirty="0">
                <a:latin typeface="Calibri"/>
                <a:cs typeface="Calibri"/>
              </a:rPr>
              <a:t> </a:t>
            </a:r>
            <a:r>
              <a:rPr sz="2400" spc="-5" dirty="0">
                <a:latin typeface="Calibri"/>
                <a:cs typeface="Calibri"/>
              </a:rPr>
              <a:t>the</a:t>
            </a:r>
            <a:r>
              <a:rPr sz="2400" spc="105" dirty="0">
                <a:latin typeface="Calibri"/>
                <a:cs typeface="Calibri"/>
              </a:rPr>
              <a:t> </a:t>
            </a:r>
            <a:r>
              <a:rPr sz="2400" spc="-5" dirty="0">
                <a:latin typeface="Calibri"/>
                <a:cs typeface="Calibri"/>
              </a:rPr>
              <a:t>decimal</a:t>
            </a:r>
            <a:r>
              <a:rPr sz="2400" spc="110" dirty="0">
                <a:latin typeface="Calibri"/>
                <a:cs typeface="Calibri"/>
              </a:rPr>
              <a:t> </a:t>
            </a:r>
            <a:r>
              <a:rPr sz="2400" spc="-5" dirty="0">
                <a:latin typeface="Calibri"/>
                <a:cs typeface="Calibri"/>
              </a:rPr>
              <a:t>number</a:t>
            </a:r>
            <a:r>
              <a:rPr sz="2400" spc="95" dirty="0">
                <a:latin typeface="Calibri"/>
                <a:cs typeface="Calibri"/>
              </a:rPr>
              <a:t> </a:t>
            </a:r>
            <a:r>
              <a:rPr sz="2400" dirty="0">
                <a:latin typeface="Calibri"/>
                <a:cs typeface="Calibri"/>
              </a:rPr>
              <a:t>which</a:t>
            </a:r>
            <a:r>
              <a:rPr sz="2400" spc="100" dirty="0">
                <a:latin typeface="Calibri"/>
                <a:cs typeface="Calibri"/>
              </a:rPr>
              <a:t> </a:t>
            </a:r>
            <a:r>
              <a:rPr sz="2400" dirty="0">
                <a:latin typeface="Calibri"/>
                <a:cs typeface="Calibri"/>
              </a:rPr>
              <a:t>is</a:t>
            </a:r>
            <a:r>
              <a:rPr sz="2400" spc="105" dirty="0">
                <a:latin typeface="Calibri"/>
                <a:cs typeface="Calibri"/>
              </a:rPr>
              <a:t> </a:t>
            </a:r>
            <a:r>
              <a:rPr sz="2400" spc="-15" dirty="0">
                <a:latin typeface="Calibri"/>
                <a:cs typeface="Calibri"/>
              </a:rPr>
              <a:t>to</a:t>
            </a:r>
            <a:r>
              <a:rPr sz="2400" spc="95" dirty="0">
                <a:latin typeface="Calibri"/>
                <a:cs typeface="Calibri"/>
              </a:rPr>
              <a:t> </a:t>
            </a:r>
            <a:r>
              <a:rPr sz="2400" spc="-5" dirty="0">
                <a:latin typeface="Calibri"/>
                <a:cs typeface="Calibri"/>
              </a:rPr>
              <a:t>be</a:t>
            </a:r>
            <a:r>
              <a:rPr sz="2400" spc="110" dirty="0">
                <a:latin typeface="Calibri"/>
                <a:cs typeface="Calibri"/>
              </a:rPr>
              <a:t> </a:t>
            </a:r>
            <a:r>
              <a:rPr sz="2400" spc="-15" dirty="0">
                <a:latin typeface="Calibri"/>
                <a:cs typeface="Calibri"/>
              </a:rPr>
              <a:t>converted</a:t>
            </a:r>
            <a:r>
              <a:rPr sz="2400" spc="105" dirty="0">
                <a:latin typeface="Calibri"/>
                <a:cs typeface="Calibri"/>
              </a:rPr>
              <a:t> </a:t>
            </a:r>
            <a:r>
              <a:rPr sz="2400" spc="-15" dirty="0">
                <a:latin typeface="Calibri"/>
                <a:cs typeface="Calibri"/>
              </a:rPr>
              <a:t>by</a:t>
            </a:r>
            <a:endParaRPr sz="2400">
              <a:latin typeface="Calibri"/>
              <a:cs typeface="Calibri"/>
            </a:endParaRPr>
          </a:p>
          <a:p>
            <a:pPr marL="12700" marR="5080" algn="just">
              <a:lnSpc>
                <a:spcPct val="100000"/>
              </a:lnSpc>
            </a:pPr>
            <a:r>
              <a:rPr sz="2400" dirty="0">
                <a:latin typeface="Calibri"/>
                <a:cs typeface="Calibri"/>
              </a:rPr>
              <a:t>2    </a:t>
            </a:r>
            <a:r>
              <a:rPr sz="2400" spc="5" dirty="0">
                <a:latin typeface="Calibri"/>
                <a:cs typeface="Calibri"/>
              </a:rPr>
              <a:t> </a:t>
            </a:r>
            <a:r>
              <a:rPr sz="2400" dirty="0">
                <a:latin typeface="Calibri"/>
                <a:cs typeface="Calibri"/>
              </a:rPr>
              <a:t>which    </a:t>
            </a:r>
            <a:r>
              <a:rPr sz="2400" spc="5" dirty="0">
                <a:latin typeface="Calibri"/>
                <a:cs typeface="Calibri"/>
              </a:rPr>
              <a:t> </a:t>
            </a:r>
            <a:r>
              <a:rPr sz="2400" dirty="0">
                <a:latin typeface="Calibri"/>
                <a:cs typeface="Calibri"/>
              </a:rPr>
              <a:t>is    </a:t>
            </a:r>
            <a:r>
              <a:rPr sz="2400" spc="5" dirty="0">
                <a:latin typeface="Calibri"/>
                <a:cs typeface="Calibri"/>
              </a:rPr>
              <a:t> </a:t>
            </a:r>
            <a:r>
              <a:rPr sz="2400" dirty="0">
                <a:latin typeface="Calibri"/>
                <a:cs typeface="Calibri"/>
              </a:rPr>
              <a:t>the    </a:t>
            </a:r>
            <a:r>
              <a:rPr sz="2400" spc="5" dirty="0">
                <a:latin typeface="Calibri"/>
                <a:cs typeface="Calibri"/>
              </a:rPr>
              <a:t> </a:t>
            </a:r>
            <a:r>
              <a:rPr sz="2400" spc="-5" dirty="0">
                <a:latin typeface="Calibri"/>
                <a:cs typeface="Calibri"/>
              </a:rPr>
              <a:t>base</a:t>
            </a:r>
            <a:r>
              <a:rPr sz="2400" spc="530" dirty="0">
                <a:latin typeface="Calibri"/>
                <a:cs typeface="Calibri"/>
              </a:rPr>
              <a:t> </a:t>
            </a:r>
            <a:r>
              <a:rPr sz="2400" spc="1605" dirty="0">
                <a:latin typeface="Calibri"/>
                <a:cs typeface="Calibri"/>
              </a:rPr>
              <a:t> </a:t>
            </a:r>
            <a:r>
              <a:rPr sz="2400" spc="-5" dirty="0">
                <a:latin typeface="Calibri"/>
                <a:cs typeface="Calibri"/>
              </a:rPr>
              <a:t>of</a:t>
            </a:r>
            <a:r>
              <a:rPr sz="2400" spc="530" dirty="0">
                <a:latin typeface="Calibri"/>
                <a:cs typeface="Calibri"/>
              </a:rPr>
              <a:t>  </a:t>
            </a:r>
            <a:r>
              <a:rPr sz="2400" spc="535" dirty="0">
                <a:latin typeface="Calibri"/>
                <a:cs typeface="Calibri"/>
              </a:rPr>
              <a:t> </a:t>
            </a:r>
            <a:r>
              <a:rPr sz="2400" dirty="0">
                <a:latin typeface="Calibri"/>
                <a:cs typeface="Calibri"/>
              </a:rPr>
              <a:t>the      </a:t>
            </a:r>
            <a:r>
              <a:rPr sz="2400" spc="-5" dirty="0">
                <a:latin typeface="Calibri"/>
                <a:cs typeface="Calibri"/>
              </a:rPr>
              <a:t>binary</a:t>
            </a:r>
            <a:r>
              <a:rPr sz="2400" spc="530" dirty="0">
                <a:latin typeface="Calibri"/>
                <a:cs typeface="Calibri"/>
              </a:rPr>
              <a:t>   </a:t>
            </a:r>
            <a:r>
              <a:rPr sz="2400" spc="-40" dirty="0">
                <a:latin typeface="Calibri"/>
                <a:cs typeface="Calibri"/>
              </a:rPr>
              <a:t>number. </a:t>
            </a:r>
            <a:r>
              <a:rPr sz="2400" spc="-35" dirty="0">
                <a:latin typeface="Calibri"/>
                <a:cs typeface="Calibri"/>
              </a:rPr>
              <a:t> </a:t>
            </a:r>
            <a:r>
              <a:rPr sz="2400" b="1" spc="-10" dirty="0">
                <a:latin typeface="Calibri"/>
                <a:cs typeface="Calibri"/>
              </a:rPr>
              <a:t>Step </a:t>
            </a:r>
            <a:r>
              <a:rPr sz="2400" b="1" dirty="0">
                <a:latin typeface="Calibri"/>
                <a:cs typeface="Calibri"/>
              </a:rPr>
              <a:t>– 2 </a:t>
            </a:r>
            <a:r>
              <a:rPr sz="2400" spc="-5" dirty="0">
                <a:latin typeface="Calibri"/>
                <a:cs typeface="Calibri"/>
              </a:rPr>
              <a:t>The remainder </a:t>
            </a:r>
            <a:r>
              <a:rPr sz="2400" dirty="0">
                <a:latin typeface="Calibri"/>
                <a:cs typeface="Calibri"/>
              </a:rPr>
              <a:t>which is </a:t>
            </a:r>
            <a:r>
              <a:rPr sz="2400" spc="-10" dirty="0">
                <a:latin typeface="Calibri"/>
                <a:cs typeface="Calibri"/>
              </a:rPr>
              <a:t>obtained </a:t>
            </a:r>
            <a:r>
              <a:rPr sz="2400" spc="-15" dirty="0">
                <a:latin typeface="Calibri"/>
                <a:cs typeface="Calibri"/>
              </a:rPr>
              <a:t>from </a:t>
            </a:r>
            <a:r>
              <a:rPr sz="2400" spc="-20" dirty="0">
                <a:latin typeface="Calibri"/>
                <a:cs typeface="Calibri"/>
              </a:rPr>
              <a:t>step </a:t>
            </a:r>
            <a:r>
              <a:rPr sz="2400" dirty="0">
                <a:latin typeface="Calibri"/>
                <a:cs typeface="Calibri"/>
              </a:rPr>
              <a:t>1 is the </a:t>
            </a:r>
            <a:r>
              <a:rPr sz="2400" spc="-10" dirty="0">
                <a:latin typeface="Calibri"/>
                <a:cs typeface="Calibri"/>
              </a:rPr>
              <a:t>least </a:t>
            </a:r>
            <a:r>
              <a:rPr sz="2400" spc="-530" dirty="0">
                <a:latin typeface="Calibri"/>
                <a:cs typeface="Calibri"/>
              </a:rPr>
              <a:t> </a:t>
            </a:r>
            <a:r>
              <a:rPr sz="2400" spc="-10" dirty="0">
                <a:latin typeface="Calibri"/>
                <a:cs typeface="Calibri"/>
              </a:rPr>
              <a:t>significant</a:t>
            </a:r>
            <a:r>
              <a:rPr sz="2400" spc="700" dirty="0">
                <a:latin typeface="Calibri"/>
                <a:cs typeface="Calibri"/>
              </a:rPr>
              <a:t>  </a:t>
            </a:r>
            <a:r>
              <a:rPr sz="2400" spc="705" dirty="0">
                <a:latin typeface="Calibri"/>
                <a:cs typeface="Calibri"/>
              </a:rPr>
              <a:t> </a:t>
            </a:r>
            <a:r>
              <a:rPr sz="2400" spc="-5" dirty="0">
                <a:latin typeface="Calibri"/>
                <a:cs typeface="Calibri"/>
              </a:rPr>
              <a:t>bit</a:t>
            </a:r>
            <a:r>
              <a:rPr sz="2400" spc="710" dirty="0">
                <a:latin typeface="Calibri"/>
                <a:cs typeface="Calibri"/>
              </a:rPr>
              <a:t>  </a:t>
            </a:r>
            <a:r>
              <a:rPr sz="2400" spc="715" dirty="0">
                <a:latin typeface="Calibri"/>
                <a:cs typeface="Calibri"/>
              </a:rPr>
              <a:t> </a:t>
            </a:r>
            <a:r>
              <a:rPr sz="2400" spc="-5" dirty="0">
                <a:latin typeface="Calibri"/>
                <a:cs typeface="Calibri"/>
              </a:rPr>
              <a:t>of</a:t>
            </a:r>
            <a:r>
              <a:rPr sz="2400" spc="710" dirty="0">
                <a:latin typeface="Calibri"/>
                <a:cs typeface="Calibri"/>
              </a:rPr>
              <a:t>  </a:t>
            </a:r>
            <a:r>
              <a:rPr sz="2400" spc="715" dirty="0">
                <a:latin typeface="Calibri"/>
                <a:cs typeface="Calibri"/>
              </a:rPr>
              <a:t> </a:t>
            </a:r>
            <a:r>
              <a:rPr sz="2400" dirty="0">
                <a:latin typeface="Calibri"/>
                <a:cs typeface="Calibri"/>
              </a:rPr>
              <a:t>the      </a:t>
            </a:r>
            <a:r>
              <a:rPr sz="2400" spc="5" dirty="0">
                <a:latin typeface="Calibri"/>
                <a:cs typeface="Calibri"/>
              </a:rPr>
              <a:t> </a:t>
            </a:r>
            <a:r>
              <a:rPr sz="2400" spc="-5" dirty="0">
                <a:latin typeface="Calibri"/>
                <a:cs typeface="Calibri"/>
              </a:rPr>
              <a:t>new</a:t>
            </a:r>
            <a:r>
              <a:rPr sz="2400" spc="710" dirty="0">
                <a:latin typeface="Calibri"/>
                <a:cs typeface="Calibri"/>
              </a:rPr>
              <a:t>  </a:t>
            </a:r>
            <a:r>
              <a:rPr sz="2400" spc="715" dirty="0">
                <a:latin typeface="Calibri"/>
                <a:cs typeface="Calibri"/>
              </a:rPr>
              <a:t> </a:t>
            </a:r>
            <a:r>
              <a:rPr sz="2400" spc="-5" dirty="0">
                <a:latin typeface="Calibri"/>
                <a:cs typeface="Calibri"/>
              </a:rPr>
              <a:t>binary</a:t>
            </a:r>
            <a:r>
              <a:rPr sz="2400" spc="530" dirty="0">
                <a:latin typeface="Calibri"/>
                <a:cs typeface="Calibri"/>
              </a:rPr>
              <a:t>    </a:t>
            </a:r>
            <a:r>
              <a:rPr sz="2400" spc="-40" dirty="0">
                <a:latin typeface="Calibri"/>
                <a:cs typeface="Calibri"/>
              </a:rPr>
              <a:t>number. </a:t>
            </a:r>
            <a:r>
              <a:rPr sz="2400" spc="-35" dirty="0">
                <a:latin typeface="Calibri"/>
                <a:cs typeface="Calibri"/>
              </a:rPr>
              <a:t> </a:t>
            </a:r>
            <a:r>
              <a:rPr sz="2400" b="1" spc="-10" dirty="0">
                <a:latin typeface="Calibri"/>
                <a:cs typeface="Calibri"/>
              </a:rPr>
              <a:t>Step</a:t>
            </a:r>
            <a:r>
              <a:rPr sz="2400" b="1" spc="235" dirty="0">
                <a:latin typeface="Calibri"/>
                <a:cs typeface="Calibri"/>
              </a:rPr>
              <a:t> </a:t>
            </a:r>
            <a:r>
              <a:rPr sz="2400" b="1" dirty="0">
                <a:latin typeface="Calibri"/>
                <a:cs typeface="Calibri"/>
              </a:rPr>
              <a:t>–</a:t>
            </a:r>
            <a:r>
              <a:rPr sz="2400" b="1" spc="245" dirty="0">
                <a:latin typeface="Calibri"/>
                <a:cs typeface="Calibri"/>
              </a:rPr>
              <a:t> </a:t>
            </a:r>
            <a:r>
              <a:rPr sz="2400" b="1" dirty="0">
                <a:latin typeface="Calibri"/>
                <a:cs typeface="Calibri"/>
              </a:rPr>
              <a:t>3</a:t>
            </a:r>
            <a:r>
              <a:rPr sz="2400" b="1" spc="235" dirty="0">
                <a:latin typeface="Calibri"/>
                <a:cs typeface="Calibri"/>
              </a:rPr>
              <a:t> </a:t>
            </a:r>
            <a:r>
              <a:rPr sz="2400" spc="-5" dirty="0">
                <a:latin typeface="Calibri"/>
                <a:cs typeface="Calibri"/>
              </a:rPr>
              <a:t>Divide</a:t>
            </a:r>
            <a:r>
              <a:rPr sz="2400" spc="250" dirty="0">
                <a:latin typeface="Calibri"/>
                <a:cs typeface="Calibri"/>
              </a:rPr>
              <a:t> </a:t>
            </a:r>
            <a:r>
              <a:rPr sz="2400" spc="-5" dirty="0">
                <a:latin typeface="Calibri"/>
                <a:cs typeface="Calibri"/>
              </a:rPr>
              <a:t>the</a:t>
            </a:r>
            <a:r>
              <a:rPr sz="2400" spc="240" dirty="0">
                <a:latin typeface="Calibri"/>
                <a:cs typeface="Calibri"/>
              </a:rPr>
              <a:t> </a:t>
            </a:r>
            <a:r>
              <a:rPr sz="2400" spc="-5" dirty="0">
                <a:latin typeface="Calibri"/>
                <a:cs typeface="Calibri"/>
              </a:rPr>
              <a:t>quotient</a:t>
            </a:r>
            <a:r>
              <a:rPr sz="2400" spc="245" dirty="0">
                <a:latin typeface="Calibri"/>
                <a:cs typeface="Calibri"/>
              </a:rPr>
              <a:t> </a:t>
            </a:r>
            <a:r>
              <a:rPr sz="2400" spc="-5" dirty="0">
                <a:latin typeface="Calibri"/>
                <a:cs typeface="Calibri"/>
              </a:rPr>
              <a:t>which</a:t>
            </a:r>
            <a:r>
              <a:rPr sz="2400" spc="240" dirty="0">
                <a:latin typeface="Calibri"/>
                <a:cs typeface="Calibri"/>
              </a:rPr>
              <a:t> </a:t>
            </a:r>
            <a:r>
              <a:rPr sz="2400" dirty="0">
                <a:latin typeface="Calibri"/>
                <a:cs typeface="Calibri"/>
              </a:rPr>
              <a:t>is</a:t>
            </a:r>
            <a:r>
              <a:rPr sz="2400" spc="235" dirty="0">
                <a:latin typeface="Calibri"/>
                <a:cs typeface="Calibri"/>
              </a:rPr>
              <a:t> </a:t>
            </a:r>
            <a:r>
              <a:rPr sz="2400" spc="-10" dirty="0">
                <a:latin typeface="Calibri"/>
                <a:cs typeface="Calibri"/>
              </a:rPr>
              <a:t>obtained</a:t>
            </a:r>
            <a:r>
              <a:rPr sz="2400" spc="240" dirty="0">
                <a:latin typeface="Calibri"/>
                <a:cs typeface="Calibri"/>
              </a:rPr>
              <a:t> </a:t>
            </a:r>
            <a:r>
              <a:rPr sz="2400" spc="-15" dirty="0">
                <a:latin typeface="Calibri"/>
                <a:cs typeface="Calibri"/>
              </a:rPr>
              <a:t>from</a:t>
            </a:r>
            <a:r>
              <a:rPr sz="2400" spc="235" dirty="0">
                <a:latin typeface="Calibri"/>
                <a:cs typeface="Calibri"/>
              </a:rPr>
              <a:t> </a:t>
            </a:r>
            <a:r>
              <a:rPr sz="2400" spc="-5" dirty="0">
                <a:latin typeface="Calibri"/>
                <a:cs typeface="Calibri"/>
              </a:rPr>
              <a:t>the</a:t>
            </a:r>
            <a:r>
              <a:rPr sz="2400" spc="245" dirty="0">
                <a:latin typeface="Calibri"/>
                <a:cs typeface="Calibri"/>
              </a:rPr>
              <a:t> </a:t>
            </a:r>
            <a:r>
              <a:rPr sz="2400" spc="-15" dirty="0">
                <a:latin typeface="Calibri"/>
                <a:cs typeface="Calibri"/>
              </a:rPr>
              <a:t>step</a:t>
            </a:r>
            <a:r>
              <a:rPr sz="2400" spc="240" dirty="0">
                <a:latin typeface="Calibri"/>
                <a:cs typeface="Calibri"/>
              </a:rPr>
              <a:t> </a:t>
            </a:r>
            <a:r>
              <a:rPr sz="2400" dirty="0">
                <a:latin typeface="Calibri"/>
                <a:cs typeface="Calibri"/>
              </a:rPr>
              <a:t>2</a:t>
            </a:r>
            <a:endParaRPr sz="2400">
              <a:latin typeface="Calibri"/>
              <a:cs typeface="Calibri"/>
            </a:endParaRPr>
          </a:p>
        </p:txBody>
      </p:sp>
      <p:sp>
        <p:nvSpPr>
          <p:cNvPr id="4" name="object 4"/>
          <p:cNvSpPr txBox="1"/>
          <p:nvPr/>
        </p:nvSpPr>
        <p:spPr>
          <a:xfrm>
            <a:off x="602386" y="3409569"/>
            <a:ext cx="2410460" cy="391160"/>
          </a:xfrm>
          <a:prstGeom prst="rect">
            <a:avLst/>
          </a:prstGeom>
        </p:spPr>
        <p:txBody>
          <a:bodyPr vert="horz" wrap="square" lIns="0" tIns="12700" rIns="0" bIns="0" rtlCol="0">
            <a:spAutoFit/>
          </a:bodyPr>
          <a:lstStyle/>
          <a:p>
            <a:pPr marL="12700">
              <a:lnSpc>
                <a:spcPct val="100000"/>
              </a:lnSpc>
              <a:spcBef>
                <a:spcPts val="100"/>
              </a:spcBef>
              <a:tabLst>
                <a:tab pos="2065655" algn="l"/>
              </a:tabLst>
            </a:pPr>
            <a:r>
              <a:rPr sz="2400" spc="-5" dirty="0">
                <a:latin typeface="Calibri"/>
                <a:cs typeface="Calibri"/>
              </a:rPr>
              <a:t>signifi</a:t>
            </a:r>
            <a:r>
              <a:rPr sz="2400" spc="-25" dirty="0">
                <a:latin typeface="Calibri"/>
                <a:cs typeface="Calibri"/>
              </a:rPr>
              <a:t>c</a:t>
            </a:r>
            <a:r>
              <a:rPr sz="2400" dirty="0">
                <a:latin typeface="Calibri"/>
                <a:cs typeface="Calibri"/>
              </a:rPr>
              <a:t>a</a:t>
            </a:r>
            <a:r>
              <a:rPr sz="2400" spc="-25" dirty="0">
                <a:latin typeface="Calibri"/>
                <a:cs typeface="Calibri"/>
              </a:rPr>
              <a:t>n</a:t>
            </a:r>
            <a:r>
              <a:rPr sz="2400" dirty="0">
                <a:latin typeface="Calibri"/>
                <a:cs typeface="Calibri"/>
              </a:rPr>
              <a:t>t	</a:t>
            </a:r>
            <a:r>
              <a:rPr sz="2400" spc="-5" dirty="0">
                <a:latin typeface="Calibri"/>
                <a:cs typeface="Calibri"/>
              </a:rPr>
              <a:t>bit</a:t>
            </a:r>
            <a:endParaRPr sz="2400">
              <a:latin typeface="Calibri"/>
              <a:cs typeface="Calibri"/>
            </a:endParaRPr>
          </a:p>
        </p:txBody>
      </p:sp>
      <p:sp>
        <p:nvSpPr>
          <p:cNvPr id="5" name="object 5"/>
          <p:cNvSpPr txBox="1"/>
          <p:nvPr/>
        </p:nvSpPr>
        <p:spPr>
          <a:xfrm>
            <a:off x="602386" y="3043809"/>
            <a:ext cx="3856354" cy="756920"/>
          </a:xfrm>
          <a:prstGeom prst="rect">
            <a:avLst/>
          </a:prstGeom>
        </p:spPr>
        <p:txBody>
          <a:bodyPr vert="horz" wrap="square" lIns="0" tIns="12700" rIns="0" bIns="0" rtlCol="0">
            <a:spAutoFit/>
          </a:bodyPr>
          <a:lstStyle/>
          <a:p>
            <a:pPr marL="12700">
              <a:lnSpc>
                <a:spcPct val="100000"/>
              </a:lnSpc>
              <a:spcBef>
                <a:spcPts val="100"/>
              </a:spcBef>
              <a:tabLst>
                <a:tab pos="661670" algn="l"/>
                <a:tab pos="1259205" algn="l"/>
                <a:tab pos="2737485" algn="l"/>
              </a:tabLst>
            </a:pPr>
            <a:r>
              <a:rPr sz="2400" dirty="0">
                <a:latin typeface="Calibri"/>
                <a:cs typeface="Calibri"/>
              </a:rPr>
              <a:t>and	the	</a:t>
            </a:r>
            <a:r>
              <a:rPr sz="2400" spc="-5" dirty="0">
                <a:latin typeface="Calibri"/>
                <a:cs typeface="Calibri"/>
              </a:rPr>
              <a:t>remainder	</a:t>
            </a:r>
            <a:r>
              <a:rPr sz="2400" spc="-10" dirty="0">
                <a:latin typeface="Calibri"/>
                <a:cs typeface="Calibri"/>
              </a:rPr>
              <a:t>obtained</a:t>
            </a:r>
            <a:endParaRPr sz="2400">
              <a:latin typeface="Calibri"/>
              <a:cs typeface="Calibri"/>
            </a:endParaRPr>
          </a:p>
          <a:p>
            <a:pPr marL="3193415">
              <a:lnSpc>
                <a:spcPct val="100000"/>
              </a:lnSpc>
            </a:pPr>
            <a:r>
              <a:rPr sz="2400" spc="-10" dirty="0">
                <a:latin typeface="Calibri"/>
                <a:cs typeface="Calibri"/>
              </a:rPr>
              <a:t>of</a:t>
            </a:r>
            <a:endParaRPr sz="2400">
              <a:latin typeface="Calibri"/>
              <a:cs typeface="Calibri"/>
            </a:endParaRPr>
          </a:p>
        </p:txBody>
      </p:sp>
      <p:sp>
        <p:nvSpPr>
          <p:cNvPr id="6" name="object 6"/>
          <p:cNvSpPr txBox="1"/>
          <p:nvPr/>
        </p:nvSpPr>
        <p:spPr>
          <a:xfrm>
            <a:off x="4617211" y="3043809"/>
            <a:ext cx="4059554" cy="756920"/>
          </a:xfrm>
          <a:prstGeom prst="rect">
            <a:avLst/>
          </a:prstGeom>
        </p:spPr>
        <p:txBody>
          <a:bodyPr vert="horz" wrap="square" lIns="0" tIns="12700" rIns="0" bIns="0" rtlCol="0">
            <a:spAutoFit/>
          </a:bodyPr>
          <a:lstStyle/>
          <a:p>
            <a:pPr marL="228600" marR="5080" indent="-216535">
              <a:lnSpc>
                <a:spcPct val="100000"/>
              </a:lnSpc>
              <a:spcBef>
                <a:spcPts val="100"/>
              </a:spcBef>
              <a:tabLst>
                <a:tab pos="794385" algn="l"/>
                <a:tab pos="1428115" algn="l"/>
                <a:tab pos="1800225" algn="l"/>
                <a:tab pos="2395855" algn="l"/>
                <a:tab pos="3018155" algn="l"/>
                <a:tab pos="3458845" algn="l"/>
              </a:tabLst>
            </a:pPr>
            <a:r>
              <a:rPr sz="2400" spc="-5" dirty="0">
                <a:latin typeface="Calibri"/>
                <a:cs typeface="Calibri"/>
              </a:rPr>
              <a:t>f</a:t>
            </a:r>
            <a:r>
              <a:rPr sz="2400" spc="-35" dirty="0">
                <a:latin typeface="Calibri"/>
                <a:cs typeface="Calibri"/>
              </a:rPr>
              <a:t>r</a:t>
            </a:r>
            <a:r>
              <a:rPr sz="2400" spc="-5" dirty="0">
                <a:latin typeface="Calibri"/>
                <a:cs typeface="Calibri"/>
              </a:rPr>
              <a:t>o</a:t>
            </a:r>
            <a:r>
              <a:rPr sz="2400" dirty="0">
                <a:latin typeface="Calibri"/>
                <a:cs typeface="Calibri"/>
              </a:rPr>
              <a:t>m	this	is	</a:t>
            </a:r>
            <a:r>
              <a:rPr sz="2400" spc="-15" dirty="0">
                <a:latin typeface="Calibri"/>
                <a:cs typeface="Calibri"/>
              </a:rPr>
              <a:t>t</a:t>
            </a:r>
            <a:r>
              <a:rPr sz="2400" spc="-5" dirty="0">
                <a:latin typeface="Calibri"/>
                <a:cs typeface="Calibri"/>
              </a:rPr>
              <a:t>h</a:t>
            </a:r>
            <a:r>
              <a:rPr sz="2400" dirty="0">
                <a:latin typeface="Calibri"/>
                <a:cs typeface="Calibri"/>
              </a:rPr>
              <a:t>e	</a:t>
            </a:r>
            <a:r>
              <a:rPr sz="2400" spc="-5" dirty="0">
                <a:latin typeface="Calibri"/>
                <a:cs typeface="Calibri"/>
              </a:rPr>
              <a:t>se</a:t>
            </a:r>
            <a:r>
              <a:rPr sz="2400" spc="-20" dirty="0">
                <a:latin typeface="Calibri"/>
                <a:cs typeface="Calibri"/>
              </a:rPr>
              <a:t>c</a:t>
            </a:r>
            <a:r>
              <a:rPr sz="2400" spc="-5" dirty="0">
                <a:latin typeface="Calibri"/>
                <a:cs typeface="Calibri"/>
              </a:rPr>
              <a:t>on</a:t>
            </a:r>
            <a:r>
              <a:rPr sz="2400" dirty="0">
                <a:latin typeface="Calibri"/>
                <a:cs typeface="Calibri"/>
              </a:rPr>
              <a:t>d	le</a:t>
            </a:r>
            <a:r>
              <a:rPr sz="2400" spc="5" dirty="0">
                <a:latin typeface="Calibri"/>
                <a:cs typeface="Calibri"/>
              </a:rPr>
              <a:t>a</a:t>
            </a:r>
            <a:r>
              <a:rPr sz="2400" spc="-30" dirty="0">
                <a:latin typeface="Calibri"/>
                <a:cs typeface="Calibri"/>
              </a:rPr>
              <a:t>s</a:t>
            </a:r>
            <a:r>
              <a:rPr sz="2400" dirty="0">
                <a:latin typeface="Calibri"/>
                <a:cs typeface="Calibri"/>
              </a:rPr>
              <a:t>t  the		</a:t>
            </a:r>
            <a:r>
              <a:rPr sz="2400" spc="-465" dirty="0">
                <a:latin typeface="Calibri"/>
                <a:cs typeface="Calibri"/>
              </a:rPr>
              <a:t> </a:t>
            </a:r>
            <a:r>
              <a:rPr sz="2400" spc="-5" dirty="0">
                <a:latin typeface="Calibri"/>
                <a:cs typeface="Calibri"/>
              </a:rPr>
              <a:t>bina</a:t>
            </a:r>
            <a:r>
              <a:rPr sz="2400" spc="10" dirty="0">
                <a:latin typeface="Calibri"/>
                <a:cs typeface="Calibri"/>
              </a:rPr>
              <a:t>r</a:t>
            </a:r>
            <a:r>
              <a:rPr sz="2400" dirty="0">
                <a:latin typeface="Calibri"/>
                <a:cs typeface="Calibri"/>
              </a:rPr>
              <a:t>y		</a:t>
            </a:r>
            <a:r>
              <a:rPr sz="2400" spc="-5" dirty="0">
                <a:latin typeface="Calibri"/>
                <a:cs typeface="Calibri"/>
              </a:rPr>
              <a:t>nu</a:t>
            </a:r>
            <a:r>
              <a:rPr sz="2400" spc="-15" dirty="0">
                <a:latin typeface="Calibri"/>
                <a:cs typeface="Calibri"/>
              </a:rPr>
              <a:t>m</a:t>
            </a:r>
            <a:r>
              <a:rPr sz="2400" spc="-5" dirty="0">
                <a:latin typeface="Calibri"/>
                <a:cs typeface="Calibri"/>
              </a:rPr>
              <a:t>be</a:t>
            </a:r>
            <a:r>
              <a:rPr sz="2400" spc="-229" dirty="0">
                <a:latin typeface="Calibri"/>
                <a:cs typeface="Calibri"/>
              </a:rPr>
              <a:t>r</a:t>
            </a:r>
            <a:r>
              <a:rPr sz="2400" dirty="0">
                <a:latin typeface="Calibri"/>
                <a:cs typeface="Calibri"/>
              </a:rPr>
              <a:t>.</a:t>
            </a:r>
            <a:endParaRPr sz="2400">
              <a:latin typeface="Calibri"/>
              <a:cs typeface="Calibri"/>
            </a:endParaRPr>
          </a:p>
        </p:txBody>
      </p:sp>
      <p:sp>
        <p:nvSpPr>
          <p:cNvPr id="7" name="object 7"/>
          <p:cNvSpPr txBox="1"/>
          <p:nvPr/>
        </p:nvSpPr>
        <p:spPr>
          <a:xfrm>
            <a:off x="602386" y="3775024"/>
            <a:ext cx="8074659" cy="1855470"/>
          </a:xfrm>
          <a:prstGeom prst="rect">
            <a:avLst/>
          </a:prstGeom>
        </p:spPr>
        <p:txBody>
          <a:bodyPr vert="horz" wrap="square" lIns="0" tIns="12700" rIns="0" bIns="0" rtlCol="0">
            <a:spAutoFit/>
          </a:bodyPr>
          <a:lstStyle/>
          <a:p>
            <a:pPr marL="12700" marR="5080" algn="just">
              <a:lnSpc>
                <a:spcPct val="100000"/>
              </a:lnSpc>
              <a:spcBef>
                <a:spcPts val="100"/>
              </a:spcBef>
            </a:pPr>
            <a:r>
              <a:rPr sz="2400" b="1" spc="-10" dirty="0">
                <a:latin typeface="Calibri"/>
                <a:cs typeface="Calibri"/>
              </a:rPr>
              <a:t>Step</a:t>
            </a:r>
            <a:r>
              <a:rPr sz="2400" b="1" spc="-5" dirty="0">
                <a:latin typeface="Calibri"/>
                <a:cs typeface="Calibri"/>
              </a:rPr>
              <a:t> </a:t>
            </a:r>
            <a:r>
              <a:rPr sz="2400" b="1" dirty="0">
                <a:latin typeface="Calibri"/>
                <a:cs typeface="Calibri"/>
              </a:rPr>
              <a:t>– 4 </a:t>
            </a:r>
            <a:r>
              <a:rPr sz="2400" spc="-10" dirty="0">
                <a:latin typeface="Calibri"/>
                <a:cs typeface="Calibri"/>
              </a:rPr>
              <a:t>Repeat</a:t>
            </a:r>
            <a:r>
              <a:rPr sz="2400" spc="-5" dirty="0">
                <a:latin typeface="Calibri"/>
                <a:cs typeface="Calibri"/>
              </a:rPr>
              <a:t> the </a:t>
            </a:r>
            <a:r>
              <a:rPr sz="2400" spc="-10" dirty="0">
                <a:latin typeface="Calibri"/>
                <a:cs typeface="Calibri"/>
              </a:rPr>
              <a:t>process</a:t>
            </a:r>
            <a:r>
              <a:rPr sz="2400" spc="520" dirty="0">
                <a:latin typeface="Calibri"/>
                <a:cs typeface="Calibri"/>
              </a:rPr>
              <a:t> </a:t>
            </a:r>
            <a:r>
              <a:rPr sz="2400" spc="-10" dirty="0">
                <a:latin typeface="Calibri"/>
                <a:cs typeface="Calibri"/>
              </a:rPr>
              <a:t>until</a:t>
            </a:r>
            <a:r>
              <a:rPr sz="2400" spc="525" dirty="0">
                <a:latin typeface="Calibri"/>
                <a:cs typeface="Calibri"/>
              </a:rPr>
              <a:t> </a:t>
            </a:r>
            <a:r>
              <a:rPr sz="2400" spc="-5" dirty="0">
                <a:latin typeface="Calibri"/>
                <a:cs typeface="Calibri"/>
              </a:rPr>
              <a:t>the quotient remains </a:t>
            </a:r>
            <a:r>
              <a:rPr sz="2400" spc="-20" dirty="0">
                <a:latin typeface="Calibri"/>
                <a:cs typeface="Calibri"/>
              </a:rPr>
              <a:t>zero. </a:t>
            </a:r>
            <a:r>
              <a:rPr sz="2400" spc="-15" dirty="0">
                <a:latin typeface="Calibri"/>
                <a:cs typeface="Calibri"/>
              </a:rPr>
              <a:t> </a:t>
            </a:r>
            <a:r>
              <a:rPr sz="2400" b="1" spc="-10" dirty="0">
                <a:latin typeface="Calibri"/>
                <a:cs typeface="Calibri"/>
              </a:rPr>
              <a:t>Step </a:t>
            </a:r>
            <a:r>
              <a:rPr sz="2400" b="1" dirty="0">
                <a:latin typeface="Calibri"/>
                <a:cs typeface="Calibri"/>
              </a:rPr>
              <a:t>– 5 </a:t>
            </a:r>
            <a:r>
              <a:rPr sz="2400" spc="-5" dirty="0">
                <a:latin typeface="Calibri"/>
                <a:cs typeface="Calibri"/>
              </a:rPr>
              <a:t>The </a:t>
            </a:r>
            <a:r>
              <a:rPr sz="2400" spc="-10" dirty="0">
                <a:latin typeface="Calibri"/>
                <a:cs typeface="Calibri"/>
              </a:rPr>
              <a:t>last remainder obtained </a:t>
            </a:r>
            <a:r>
              <a:rPr sz="2400" spc="-15" dirty="0">
                <a:latin typeface="Calibri"/>
                <a:cs typeface="Calibri"/>
              </a:rPr>
              <a:t>from </a:t>
            </a:r>
            <a:r>
              <a:rPr sz="2400" spc="-5" dirty="0">
                <a:latin typeface="Calibri"/>
                <a:cs typeface="Calibri"/>
              </a:rPr>
              <a:t>the division </a:t>
            </a:r>
            <a:r>
              <a:rPr sz="2400" dirty="0">
                <a:latin typeface="Calibri"/>
                <a:cs typeface="Calibri"/>
              </a:rPr>
              <a:t>is the </a:t>
            </a:r>
            <a:r>
              <a:rPr sz="2400" spc="5" dirty="0">
                <a:latin typeface="Calibri"/>
                <a:cs typeface="Calibri"/>
              </a:rPr>
              <a:t> </a:t>
            </a:r>
            <a:r>
              <a:rPr sz="2400" spc="-10" dirty="0">
                <a:latin typeface="Calibri"/>
                <a:cs typeface="Calibri"/>
              </a:rPr>
              <a:t>most</a:t>
            </a:r>
            <a:r>
              <a:rPr sz="2400" spc="-5" dirty="0">
                <a:latin typeface="Calibri"/>
                <a:cs typeface="Calibri"/>
              </a:rPr>
              <a:t> </a:t>
            </a:r>
            <a:r>
              <a:rPr sz="2400" spc="-10" dirty="0">
                <a:latin typeface="Calibri"/>
                <a:cs typeface="Calibri"/>
              </a:rPr>
              <a:t>significant</a:t>
            </a:r>
            <a:r>
              <a:rPr sz="2400" spc="-5" dirty="0">
                <a:latin typeface="Calibri"/>
                <a:cs typeface="Calibri"/>
              </a:rPr>
              <a:t> bit</a:t>
            </a:r>
            <a:r>
              <a:rPr sz="2400" dirty="0">
                <a:latin typeface="Calibri"/>
                <a:cs typeface="Calibri"/>
              </a:rPr>
              <a:t> </a:t>
            </a:r>
            <a:r>
              <a:rPr sz="2400" spc="-5" dirty="0">
                <a:latin typeface="Calibri"/>
                <a:cs typeface="Calibri"/>
              </a:rPr>
              <a:t>of</a:t>
            </a:r>
            <a:r>
              <a:rPr sz="2400" dirty="0">
                <a:latin typeface="Calibri"/>
                <a:cs typeface="Calibri"/>
              </a:rPr>
              <a:t> the</a:t>
            </a:r>
            <a:r>
              <a:rPr sz="2400" spc="5" dirty="0">
                <a:latin typeface="Calibri"/>
                <a:cs typeface="Calibri"/>
              </a:rPr>
              <a:t> </a:t>
            </a:r>
            <a:r>
              <a:rPr sz="2400" spc="-5" dirty="0">
                <a:latin typeface="Calibri"/>
                <a:cs typeface="Calibri"/>
              </a:rPr>
              <a:t>binary</a:t>
            </a:r>
            <a:r>
              <a:rPr sz="2400" dirty="0">
                <a:latin typeface="Calibri"/>
                <a:cs typeface="Calibri"/>
              </a:rPr>
              <a:t> </a:t>
            </a:r>
            <a:r>
              <a:rPr sz="2400" spc="-40" dirty="0">
                <a:latin typeface="Calibri"/>
                <a:cs typeface="Calibri"/>
              </a:rPr>
              <a:t>number.</a:t>
            </a:r>
            <a:r>
              <a:rPr sz="2400" spc="-35" dirty="0">
                <a:latin typeface="Calibri"/>
                <a:cs typeface="Calibri"/>
              </a:rPr>
              <a:t> </a:t>
            </a:r>
            <a:r>
              <a:rPr sz="2400" spc="-5" dirty="0">
                <a:latin typeface="Calibri"/>
                <a:cs typeface="Calibri"/>
              </a:rPr>
              <a:t>Hence</a:t>
            </a:r>
            <a:r>
              <a:rPr sz="2400" dirty="0">
                <a:latin typeface="Calibri"/>
                <a:cs typeface="Calibri"/>
              </a:rPr>
              <a:t> </a:t>
            </a:r>
            <a:r>
              <a:rPr sz="2400" spc="-10" dirty="0">
                <a:latin typeface="Calibri"/>
                <a:cs typeface="Calibri"/>
              </a:rPr>
              <a:t>arrange</a:t>
            </a:r>
            <a:r>
              <a:rPr sz="2400" spc="-5" dirty="0">
                <a:latin typeface="Calibri"/>
                <a:cs typeface="Calibri"/>
              </a:rPr>
              <a:t> </a:t>
            </a:r>
            <a:r>
              <a:rPr sz="2400" dirty="0">
                <a:latin typeface="Calibri"/>
                <a:cs typeface="Calibri"/>
              </a:rPr>
              <a:t>the </a:t>
            </a:r>
            <a:r>
              <a:rPr sz="2400" spc="-530" dirty="0">
                <a:latin typeface="Calibri"/>
                <a:cs typeface="Calibri"/>
              </a:rPr>
              <a:t> </a:t>
            </a:r>
            <a:r>
              <a:rPr sz="2400" spc="-5" dirty="0">
                <a:latin typeface="Calibri"/>
                <a:cs typeface="Calibri"/>
              </a:rPr>
              <a:t>number </a:t>
            </a:r>
            <a:r>
              <a:rPr sz="2400" spc="-15" dirty="0">
                <a:latin typeface="Calibri"/>
                <a:cs typeface="Calibri"/>
              </a:rPr>
              <a:t>from </a:t>
            </a:r>
            <a:r>
              <a:rPr sz="2400" spc="-10" dirty="0">
                <a:latin typeface="Calibri"/>
                <a:cs typeface="Calibri"/>
              </a:rPr>
              <a:t>most significant </a:t>
            </a:r>
            <a:r>
              <a:rPr sz="2400" spc="-5" dirty="0">
                <a:latin typeface="Calibri"/>
                <a:cs typeface="Calibri"/>
              </a:rPr>
              <a:t>bit </a:t>
            </a:r>
            <a:r>
              <a:rPr sz="2400" spc="-15" dirty="0">
                <a:latin typeface="Calibri"/>
                <a:cs typeface="Calibri"/>
              </a:rPr>
              <a:t>to </a:t>
            </a:r>
            <a:r>
              <a:rPr sz="2400" dirty="0">
                <a:latin typeface="Calibri"/>
                <a:cs typeface="Calibri"/>
              </a:rPr>
              <a:t>the </a:t>
            </a:r>
            <a:r>
              <a:rPr sz="2400" spc="-5" dirty="0">
                <a:latin typeface="Calibri"/>
                <a:cs typeface="Calibri"/>
              </a:rPr>
              <a:t>least </a:t>
            </a:r>
            <a:r>
              <a:rPr sz="2400" spc="-10" dirty="0">
                <a:latin typeface="Calibri"/>
                <a:cs typeface="Calibri"/>
              </a:rPr>
              <a:t>significant </a:t>
            </a:r>
            <a:r>
              <a:rPr sz="2400" spc="-5" dirty="0">
                <a:latin typeface="Calibri"/>
                <a:cs typeface="Calibri"/>
              </a:rPr>
              <a:t>bit (i.e., </a:t>
            </a:r>
            <a:r>
              <a:rPr sz="2400" dirty="0">
                <a:latin typeface="Calibri"/>
                <a:cs typeface="Calibri"/>
              </a:rPr>
              <a:t> </a:t>
            </a:r>
            <a:r>
              <a:rPr sz="2400" spc="-15" dirty="0">
                <a:latin typeface="Calibri"/>
                <a:cs typeface="Calibri"/>
              </a:rPr>
              <a:t>from</a:t>
            </a:r>
            <a:r>
              <a:rPr sz="2400" spc="-25" dirty="0">
                <a:latin typeface="Calibri"/>
                <a:cs typeface="Calibri"/>
              </a:rPr>
              <a:t> </a:t>
            </a:r>
            <a:r>
              <a:rPr sz="2400" spc="-15" dirty="0">
                <a:latin typeface="Calibri"/>
                <a:cs typeface="Calibri"/>
              </a:rPr>
              <a:t>bottom</a:t>
            </a:r>
            <a:r>
              <a:rPr sz="2400" spc="-5" dirty="0">
                <a:latin typeface="Calibri"/>
                <a:cs typeface="Calibri"/>
              </a:rPr>
              <a:t> </a:t>
            </a:r>
            <a:r>
              <a:rPr sz="2400" spc="-15" dirty="0">
                <a:latin typeface="Calibri"/>
                <a:cs typeface="Calibri"/>
              </a:rPr>
              <a:t>to</a:t>
            </a:r>
            <a:r>
              <a:rPr sz="2400" spc="-25" dirty="0">
                <a:latin typeface="Calibri"/>
                <a:cs typeface="Calibri"/>
              </a:rPr>
              <a:t> </a:t>
            </a:r>
            <a:r>
              <a:rPr sz="2400" spc="-10" dirty="0">
                <a:latin typeface="Calibri"/>
                <a:cs typeface="Calibri"/>
              </a:rPr>
              <a:t>top).</a:t>
            </a:r>
            <a:endParaRPr sz="240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26945" y="461899"/>
            <a:ext cx="4690745" cy="696595"/>
          </a:xfrm>
          <a:prstGeom prst="rect">
            <a:avLst/>
          </a:prstGeom>
        </p:spPr>
        <p:txBody>
          <a:bodyPr vert="horz" wrap="square" lIns="0" tIns="13335" rIns="0" bIns="0" rtlCol="0">
            <a:spAutoFit/>
          </a:bodyPr>
          <a:lstStyle/>
          <a:p>
            <a:pPr marL="12700">
              <a:lnSpc>
                <a:spcPct val="100000"/>
              </a:lnSpc>
              <a:spcBef>
                <a:spcPts val="105"/>
              </a:spcBef>
            </a:pPr>
            <a:r>
              <a:rPr dirty="0"/>
              <a:t>1.</a:t>
            </a:r>
            <a:r>
              <a:rPr spc="-20" dirty="0"/>
              <a:t> </a:t>
            </a:r>
            <a:r>
              <a:rPr dirty="0"/>
              <a:t>Decimal</a:t>
            </a:r>
            <a:r>
              <a:rPr spc="-65" dirty="0"/>
              <a:t> </a:t>
            </a:r>
            <a:r>
              <a:rPr spc="-30" dirty="0"/>
              <a:t>to</a:t>
            </a:r>
            <a:r>
              <a:rPr spc="-20" dirty="0"/>
              <a:t> </a:t>
            </a:r>
            <a:r>
              <a:rPr dirty="0"/>
              <a:t>Binary</a:t>
            </a:r>
          </a:p>
        </p:txBody>
      </p:sp>
      <p:pic>
        <p:nvPicPr>
          <p:cNvPr id="3" name="object 3"/>
          <p:cNvPicPr/>
          <p:nvPr/>
        </p:nvPicPr>
        <p:blipFill>
          <a:blip r:embed="rId2" cstate="print"/>
          <a:stretch>
            <a:fillRect/>
          </a:stretch>
        </p:blipFill>
        <p:spPr>
          <a:xfrm>
            <a:off x="1104900" y="1143000"/>
            <a:ext cx="7277100" cy="549249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26945" y="461899"/>
            <a:ext cx="4690745" cy="696595"/>
          </a:xfrm>
          <a:prstGeom prst="rect">
            <a:avLst/>
          </a:prstGeom>
        </p:spPr>
        <p:txBody>
          <a:bodyPr vert="horz" wrap="square" lIns="0" tIns="13335" rIns="0" bIns="0" rtlCol="0">
            <a:spAutoFit/>
          </a:bodyPr>
          <a:lstStyle/>
          <a:p>
            <a:pPr marL="12700">
              <a:lnSpc>
                <a:spcPct val="100000"/>
              </a:lnSpc>
              <a:spcBef>
                <a:spcPts val="105"/>
              </a:spcBef>
            </a:pPr>
            <a:r>
              <a:rPr dirty="0"/>
              <a:t>1.</a:t>
            </a:r>
            <a:r>
              <a:rPr spc="-20" dirty="0"/>
              <a:t> </a:t>
            </a:r>
            <a:r>
              <a:rPr dirty="0"/>
              <a:t>Decimal</a:t>
            </a:r>
            <a:r>
              <a:rPr spc="-65" dirty="0"/>
              <a:t> </a:t>
            </a:r>
            <a:r>
              <a:rPr spc="-30" dirty="0"/>
              <a:t>to</a:t>
            </a:r>
            <a:r>
              <a:rPr spc="-20" dirty="0"/>
              <a:t> </a:t>
            </a:r>
            <a:r>
              <a:rPr dirty="0"/>
              <a:t>Binary</a:t>
            </a:r>
          </a:p>
        </p:txBody>
      </p:sp>
      <p:sp>
        <p:nvSpPr>
          <p:cNvPr id="3" name="object 3"/>
          <p:cNvSpPr txBox="1"/>
          <p:nvPr/>
        </p:nvSpPr>
        <p:spPr>
          <a:xfrm>
            <a:off x="535940" y="1302461"/>
            <a:ext cx="7950834" cy="3636645"/>
          </a:xfrm>
          <a:prstGeom prst="rect">
            <a:avLst/>
          </a:prstGeom>
        </p:spPr>
        <p:txBody>
          <a:bodyPr vert="horz" wrap="square" lIns="0" tIns="13335" rIns="0" bIns="0" rtlCol="0">
            <a:spAutoFit/>
          </a:bodyPr>
          <a:lstStyle/>
          <a:p>
            <a:pPr marL="12700" marR="659130">
              <a:lnSpc>
                <a:spcPct val="100000"/>
              </a:lnSpc>
              <a:spcBef>
                <a:spcPts val="105"/>
              </a:spcBef>
            </a:pPr>
            <a:r>
              <a:rPr sz="3200" spc="-20" dirty="0">
                <a:latin typeface="Calibri"/>
                <a:cs typeface="Calibri"/>
              </a:rPr>
              <a:t>Conversion</a:t>
            </a:r>
            <a:r>
              <a:rPr sz="3200" spc="15" dirty="0">
                <a:latin typeface="Calibri"/>
                <a:cs typeface="Calibri"/>
              </a:rPr>
              <a:t> </a:t>
            </a:r>
            <a:r>
              <a:rPr sz="3200" dirty="0">
                <a:latin typeface="Calibri"/>
                <a:cs typeface="Calibri"/>
              </a:rPr>
              <a:t>of</a:t>
            </a:r>
            <a:r>
              <a:rPr sz="3200" spc="-5" dirty="0">
                <a:latin typeface="Calibri"/>
                <a:cs typeface="Calibri"/>
              </a:rPr>
              <a:t> Decimal</a:t>
            </a:r>
            <a:r>
              <a:rPr sz="3200" dirty="0">
                <a:latin typeface="Calibri"/>
                <a:cs typeface="Calibri"/>
              </a:rPr>
              <a:t> </a:t>
            </a:r>
            <a:r>
              <a:rPr sz="3200" spc="-20" dirty="0">
                <a:latin typeface="Calibri"/>
                <a:cs typeface="Calibri"/>
              </a:rPr>
              <a:t>to</a:t>
            </a:r>
            <a:r>
              <a:rPr sz="3200" spc="-5" dirty="0">
                <a:latin typeface="Calibri"/>
                <a:cs typeface="Calibri"/>
              </a:rPr>
              <a:t> </a:t>
            </a:r>
            <a:r>
              <a:rPr sz="3200" dirty="0">
                <a:latin typeface="Calibri"/>
                <a:cs typeface="Calibri"/>
              </a:rPr>
              <a:t>Binary</a:t>
            </a:r>
            <a:r>
              <a:rPr sz="3200" spc="15" dirty="0">
                <a:latin typeface="Calibri"/>
                <a:cs typeface="Calibri"/>
              </a:rPr>
              <a:t> </a:t>
            </a:r>
            <a:r>
              <a:rPr sz="3200" spc="-30" dirty="0">
                <a:latin typeface="Calibri"/>
                <a:cs typeface="Calibri"/>
              </a:rPr>
              <a:t>for</a:t>
            </a:r>
            <a:r>
              <a:rPr sz="3200" spc="-5" dirty="0">
                <a:latin typeface="Calibri"/>
                <a:cs typeface="Calibri"/>
              </a:rPr>
              <a:t> </a:t>
            </a:r>
            <a:r>
              <a:rPr sz="3200" spc="-10" dirty="0">
                <a:latin typeface="Calibri"/>
                <a:cs typeface="Calibri"/>
              </a:rPr>
              <a:t>Fraction </a:t>
            </a:r>
            <a:r>
              <a:rPr sz="3200" spc="-710" dirty="0">
                <a:latin typeface="Calibri"/>
                <a:cs typeface="Calibri"/>
              </a:rPr>
              <a:t> </a:t>
            </a:r>
            <a:r>
              <a:rPr sz="3200" spc="-5" dirty="0">
                <a:latin typeface="Calibri"/>
                <a:cs typeface="Calibri"/>
              </a:rPr>
              <a:t>Number</a:t>
            </a:r>
            <a:endParaRPr sz="3200">
              <a:latin typeface="Calibri"/>
              <a:cs typeface="Calibri"/>
            </a:endParaRPr>
          </a:p>
          <a:p>
            <a:pPr marL="355600" marR="5080" indent="-342900">
              <a:lnSpc>
                <a:spcPct val="100000"/>
              </a:lnSpc>
              <a:spcBef>
                <a:spcPts val="770"/>
              </a:spcBef>
              <a:buFont typeface="Arial MT"/>
              <a:buChar char="•"/>
              <a:tabLst>
                <a:tab pos="354965" algn="l"/>
                <a:tab pos="355600" algn="l"/>
              </a:tabLst>
            </a:pPr>
            <a:r>
              <a:rPr sz="3200" spc="-15" dirty="0">
                <a:latin typeface="Calibri"/>
                <a:cs typeface="Calibri"/>
              </a:rPr>
              <a:t>For </a:t>
            </a:r>
            <a:r>
              <a:rPr sz="3200" spc="-5" dirty="0">
                <a:latin typeface="Calibri"/>
                <a:cs typeface="Calibri"/>
              </a:rPr>
              <a:t>fractional</a:t>
            </a:r>
            <a:r>
              <a:rPr sz="3200" dirty="0">
                <a:latin typeface="Calibri"/>
                <a:cs typeface="Calibri"/>
              </a:rPr>
              <a:t> </a:t>
            </a:r>
            <a:r>
              <a:rPr sz="3200" spc="-5" dirty="0">
                <a:latin typeface="Calibri"/>
                <a:cs typeface="Calibri"/>
              </a:rPr>
              <a:t>decimal</a:t>
            </a:r>
            <a:r>
              <a:rPr sz="3200" dirty="0">
                <a:latin typeface="Calibri"/>
                <a:cs typeface="Calibri"/>
              </a:rPr>
              <a:t> </a:t>
            </a:r>
            <a:r>
              <a:rPr sz="3200" spc="-10" dirty="0">
                <a:latin typeface="Calibri"/>
                <a:cs typeface="Calibri"/>
              </a:rPr>
              <a:t>numbers,</a:t>
            </a:r>
            <a:r>
              <a:rPr sz="3200" spc="10" dirty="0">
                <a:latin typeface="Calibri"/>
                <a:cs typeface="Calibri"/>
              </a:rPr>
              <a:t> </a:t>
            </a:r>
            <a:r>
              <a:rPr sz="3200" dirty="0">
                <a:latin typeface="Calibri"/>
                <a:cs typeface="Calibri"/>
              </a:rPr>
              <a:t>multiply</a:t>
            </a:r>
            <a:r>
              <a:rPr sz="3200" spc="30" dirty="0">
                <a:latin typeface="Calibri"/>
                <a:cs typeface="Calibri"/>
              </a:rPr>
              <a:t> </a:t>
            </a:r>
            <a:r>
              <a:rPr sz="3200" dirty="0">
                <a:latin typeface="Calibri"/>
                <a:cs typeface="Calibri"/>
              </a:rPr>
              <a:t>it</a:t>
            </a:r>
            <a:r>
              <a:rPr sz="3200" spc="-5" dirty="0">
                <a:latin typeface="Calibri"/>
                <a:cs typeface="Calibri"/>
              </a:rPr>
              <a:t> by </a:t>
            </a:r>
            <a:r>
              <a:rPr sz="3200" spc="-710" dirty="0">
                <a:latin typeface="Calibri"/>
                <a:cs typeface="Calibri"/>
              </a:rPr>
              <a:t> </a:t>
            </a:r>
            <a:r>
              <a:rPr sz="3200" dirty="0">
                <a:latin typeface="Calibri"/>
                <a:cs typeface="Calibri"/>
              </a:rPr>
              <a:t>2</a:t>
            </a:r>
            <a:r>
              <a:rPr sz="3200" spc="-5" dirty="0">
                <a:latin typeface="Calibri"/>
                <a:cs typeface="Calibri"/>
              </a:rPr>
              <a:t> </a:t>
            </a:r>
            <a:r>
              <a:rPr sz="3200" dirty="0">
                <a:latin typeface="Calibri"/>
                <a:cs typeface="Calibri"/>
              </a:rPr>
              <a:t>and</a:t>
            </a:r>
            <a:r>
              <a:rPr sz="3200" spc="15" dirty="0">
                <a:latin typeface="Calibri"/>
                <a:cs typeface="Calibri"/>
              </a:rPr>
              <a:t> </a:t>
            </a:r>
            <a:r>
              <a:rPr sz="3200" spc="-20" dirty="0">
                <a:latin typeface="Calibri"/>
                <a:cs typeface="Calibri"/>
              </a:rPr>
              <a:t>record</a:t>
            </a:r>
            <a:r>
              <a:rPr sz="3200" spc="-30" dirty="0">
                <a:latin typeface="Calibri"/>
                <a:cs typeface="Calibri"/>
              </a:rPr>
              <a:t> </a:t>
            </a:r>
            <a:r>
              <a:rPr sz="3200" dirty="0">
                <a:latin typeface="Calibri"/>
                <a:cs typeface="Calibri"/>
              </a:rPr>
              <a:t>the</a:t>
            </a:r>
            <a:r>
              <a:rPr sz="3200" spc="5" dirty="0">
                <a:latin typeface="Calibri"/>
                <a:cs typeface="Calibri"/>
              </a:rPr>
              <a:t> </a:t>
            </a:r>
            <a:r>
              <a:rPr sz="3200" spc="-5" dirty="0">
                <a:latin typeface="Calibri"/>
                <a:cs typeface="Calibri"/>
              </a:rPr>
              <a:t>carry</a:t>
            </a:r>
            <a:r>
              <a:rPr sz="3200" spc="-10" dirty="0">
                <a:latin typeface="Calibri"/>
                <a:cs typeface="Calibri"/>
              </a:rPr>
              <a:t> </a:t>
            </a:r>
            <a:r>
              <a:rPr sz="3200" dirty="0">
                <a:latin typeface="Calibri"/>
                <a:cs typeface="Calibri"/>
              </a:rPr>
              <a:t>in</a:t>
            </a:r>
            <a:r>
              <a:rPr sz="3200" spc="15" dirty="0">
                <a:latin typeface="Calibri"/>
                <a:cs typeface="Calibri"/>
              </a:rPr>
              <a:t> </a:t>
            </a:r>
            <a:r>
              <a:rPr sz="3200" dirty="0">
                <a:latin typeface="Calibri"/>
                <a:cs typeface="Calibri"/>
              </a:rPr>
              <a:t>the</a:t>
            </a:r>
            <a:r>
              <a:rPr sz="3200" spc="5" dirty="0">
                <a:latin typeface="Calibri"/>
                <a:cs typeface="Calibri"/>
              </a:rPr>
              <a:t> </a:t>
            </a:r>
            <a:r>
              <a:rPr sz="3200" spc="-15" dirty="0">
                <a:latin typeface="Calibri"/>
                <a:cs typeface="Calibri"/>
              </a:rPr>
              <a:t>integral</a:t>
            </a:r>
            <a:r>
              <a:rPr sz="3200" spc="10" dirty="0">
                <a:latin typeface="Calibri"/>
                <a:cs typeface="Calibri"/>
              </a:rPr>
              <a:t> </a:t>
            </a:r>
            <a:r>
              <a:rPr sz="3200" spc="-5" dirty="0">
                <a:latin typeface="Calibri"/>
                <a:cs typeface="Calibri"/>
              </a:rPr>
              <a:t>position.</a:t>
            </a:r>
            <a:endParaRPr sz="3200">
              <a:latin typeface="Calibri"/>
              <a:cs typeface="Calibri"/>
            </a:endParaRPr>
          </a:p>
          <a:p>
            <a:pPr marL="355600" marR="55880" indent="-342900">
              <a:lnSpc>
                <a:spcPct val="100000"/>
              </a:lnSpc>
              <a:spcBef>
                <a:spcPts val="770"/>
              </a:spcBef>
              <a:buFont typeface="Arial MT"/>
              <a:buChar char="•"/>
              <a:tabLst>
                <a:tab pos="354965" algn="l"/>
                <a:tab pos="355600" algn="l"/>
              </a:tabLst>
            </a:pPr>
            <a:r>
              <a:rPr sz="3200" spc="-5" dirty="0">
                <a:latin typeface="Calibri"/>
                <a:cs typeface="Calibri"/>
              </a:rPr>
              <a:t>The</a:t>
            </a:r>
            <a:r>
              <a:rPr sz="3200" spc="5" dirty="0">
                <a:latin typeface="Calibri"/>
                <a:cs typeface="Calibri"/>
              </a:rPr>
              <a:t> </a:t>
            </a:r>
            <a:r>
              <a:rPr sz="3200" spc="-5" dirty="0">
                <a:latin typeface="Calibri"/>
                <a:cs typeface="Calibri"/>
              </a:rPr>
              <a:t>carries</a:t>
            </a:r>
            <a:r>
              <a:rPr sz="3200" spc="-15" dirty="0">
                <a:latin typeface="Calibri"/>
                <a:cs typeface="Calibri"/>
              </a:rPr>
              <a:t> </a:t>
            </a:r>
            <a:r>
              <a:rPr sz="3200" dirty="0">
                <a:latin typeface="Calibri"/>
                <a:cs typeface="Calibri"/>
              </a:rPr>
              <a:t>when </a:t>
            </a:r>
            <a:r>
              <a:rPr sz="3200" spc="-10" dirty="0">
                <a:latin typeface="Calibri"/>
                <a:cs typeface="Calibri"/>
              </a:rPr>
              <a:t>read</a:t>
            </a:r>
            <a:r>
              <a:rPr sz="3200" dirty="0">
                <a:latin typeface="Calibri"/>
                <a:cs typeface="Calibri"/>
              </a:rPr>
              <a:t> </a:t>
            </a:r>
            <a:r>
              <a:rPr sz="3200" spc="-5" dirty="0">
                <a:latin typeface="Calibri"/>
                <a:cs typeface="Calibri"/>
              </a:rPr>
              <a:t>down</a:t>
            </a:r>
            <a:r>
              <a:rPr sz="3200" spc="5" dirty="0">
                <a:latin typeface="Calibri"/>
                <a:cs typeface="Calibri"/>
              </a:rPr>
              <a:t> </a:t>
            </a:r>
            <a:r>
              <a:rPr sz="3200" spc="-10" dirty="0">
                <a:latin typeface="Calibri"/>
                <a:cs typeface="Calibri"/>
              </a:rPr>
              <a:t>produces</a:t>
            </a:r>
            <a:r>
              <a:rPr sz="3200" dirty="0">
                <a:latin typeface="Calibri"/>
                <a:cs typeface="Calibri"/>
              </a:rPr>
              <a:t> the </a:t>
            </a:r>
            <a:r>
              <a:rPr sz="3200" spc="5" dirty="0">
                <a:latin typeface="Calibri"/>
                <a:cs typeface="Calibri"/>
              </a:rPr>
              <a:t> </a:t>
            </a:r>
            <a:r>
              <a:rPr sz="3200" spc="-5" dirty="0">
                <a:latin typeface="Calibri"/>
                <a:cs typeface="Calibri"/>
              </a:rPr>
              <a:t>equivalent</a:t>
            </a:r>
            <a:r>
              <a:rPr sz="3200" spc="10" dirty="0">
                <a:latin typeface="Calibri"/>
                <a:cs typeface="Calibri"/>
              </a:rPr>
              <a:t> </a:t>
            </a:r>
            <a:r>
              <a:rPr sz="3200" spc="-5" dirty="0">
                <a:latin typeface="Calibri"/>
                <a:cs typeface="Calibri"/>
              </a:rPr>
              <a:t>binary</a:t>
            </a:r>
            <a:r>
              <a:rPr sz="3200" spc="25" dirty="0">
                <a:latin typeface="Calibri"/>
                <a:cs typeface="Calibri"/>
              </a:rPr>
              <a:t> </a:t>
            </a:r>
            <a:r>
              <a:rPr sz="3200" spc="-10" dirty="0">
                <a:latin typeface="Calibri"/>
                <a:cs typeface="Calibri"/>
              </a:rPr>
              <a:t>fraction</a:t>
            </a:r>
            <a:r>
              <a:rPr sz="3200" spc="15" dirty="0">
                <a:latin typeface="Calibri"/>
                <a:cs typeface="Calibri"/>
              </a:rPr>
              <a:t> </a:t>
            </a:r>
            <a:r>
              <a:rPr sz="3200" dirty="0">
                <a:latin typeface="Calibri"/>
                <a:cs typeface="Calibri"/>
              </a:rPr>
              <a:t>as</a:t>
            </a:r>
            <a:r>
              <a:rPr sz="3200" spc="10" dirty="0">
                <a:latin typeface="Calibri"/>
                <a:cs typeface="Calibri"/>
              </a:rPr>
              <a:t> </a:t>
            </a:r>
            <a:r>
              <a:rPr sz="3200" spc="-10" dirty="0">
                <a:latin typeface="Calibri"/>
                <a:cs typeface="Calibri"/>
              </a:rPr>
              <a:t>explained</a:t>
            </a:r>
            <a:r>
              <a:rPr sz="3200" spc="10" dirty="0">
                <a:latin typeface="Calibri"/>
                <a:cs typeface="Calibri"/>
              </a:rPr>
              <a:t> </a:t>
            </a:r>
            <a:r>
              <a:rPr sz="3200" spc="-10" dirty="0">
                <a:latin typeface="Calibri"/>
                <a:cs typeface="Calibri"/>
              </a:rPr>
              <a:t>by</a:t>
            </a:r>
            <a:r>
              <a:rPr sz="3200" spc="10" dirty="0">
                <a:latin typeface="Calibri"/>
                <a:cs typeface="Calibri"/>
              </a:rPr>
              <a:t> </a:t>
            </a:r>
            <a:r>
              <a:rPr sz="3200" dirty="0">
                <a:latin typeface="Calibri"/>
                <a:cs typeface="Calibri"/>
              </a:rPr>
              <a:t>the </a:t>
            </a:r>
            <a:r>
              <a:rPr sz="3200" spc="-705" dirty="0">
                <a:latin typeface="Calibri"/>
                <a:cs typeface="Calibri"/>
              </a:rPr>
              <a:t> </a:t>
            </a:r>
            <a:r>
              <a:rPr sz="3200" spc="-15" dirty="0">
                <a:latin typeface="Calibri"/>
                <a:cs typeface="Calibri"/>
              </a:rPr>
              <a:t>example</a:t>
            </a:r>
            <a:r>
              <a:rPr sz="3200" spc="-5" dirty="0">
                <a:latin typeface="Calibri"/>
                <a:cs typeface="Calibri"/>
              </a:rPr>
              <a:t> given</a:t>
            </a:r>
            <a:r>
              <a:rPr sz="3200" spc="25" dirty="0">
                <a:latin typeface="Calibri"/>
                <a:cs typeface="Calibri"/>
              </a:rPr>
              <a:t> </a:t>
            </a:r>
            <a:r>
              <a:rPr sz="3200" spc="-40" dirty="0">
                <a:latin typeface="Calibri"/>
                <a:cs typeface="Calibri"/>
              </a:rPr>
              <a:t>below.</a:t>
            </a:r>
            <a:endParaRPr sz="320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26945" y="461899"/>
            <a:ext cx="4690745" cy="696595"/>
          </a:xfrm>
          <a:prstGeom prst="rect">
            <a:avLst/>
          </a:prstGeom>
        </p:spPr>
        <p:txBody>
          <a:bodyPr vert="horz" wrap="square" lIns="0" tIns="13335" rIns="0" bIns="0" rtlCol="0">
            <a:spAutoFit/>
          </a:bodyPr>
          <a:lstStyle/>
          <a:p>
            <a:pPr marL="12700">
              <a:lnSpc>
                <a:spcPct val="100000"/>
              </a:lnSpc>
              <a:spcBef>
                <a:spcPts val="105"/>
              </a:spcBef>
            </a:pPr>
            <a:r>
              <a:rPr dirty="0"/>
              <a:t>1.</a:t>
            </a:r>
            <a:r>
              <a:rPr spc="-20" dirty="0"/>
              <a:t> </a:t>
            </a:r>
            <a:r>
              <a:rPr dirty="0"/>
              <a:t>Decimal</a:t>
            </a:r>
            <a:r>
              <a:rPr spc="-65" dirty="0"/>
              <a:t> </a:t>
            </a:r>
            <a:r>
              <a:rPr spc="-30" dirty="0"/>
              <a:t>to</a:t>
            </a:r>
            <a:r>
              <a:rPr spc="-20" dirty="0"/>
              <a:t> </a:t>
            </a:r>
            <a:r>
              <a:rPr dirty="0"/>
              <a:t>Binary</a:t>
            </a:r>
          </a:p>
        </p:txBody>
      </p:sp>
      <p:pic>
        <p:nvPicPr>
          <p:cNvPr id="3" name="object 3"/>
          <p:cNvPicPr/>
          <p:nvPr/>
        </p:nvPicPr>
        <p:blipFill>
          <a:blip r:embed="rId2" cstate="print"/>
          <a:stretch>
            <a:fillRect/>
          </a:stretch>
        </p:blipFill>
        <p:spPr>
          <a:xfrm>
            <a:off x="3047" y="2209800"/>
            <a:ext cx="8936297" cy="2667000"/>
          </a:xfrm>
          <a:prstGeom prst="rect">
            <a:avLst/>
          </a:prstGeom>
        </p:spPr>
      </p:pic>
      <p:sp>
        <p:nvSpPr>
          <p:cNvPr id="4" name="object 4"/>
          <p:cNvSpPr txBox="1"/>
          <p:nvPr/>
        </p:nvSpPr>
        <p:spPr>
          <a:xfrm>
            <a:off x="535940" y="5443220"/>
            <a:ext cx="8162925" cy="872490"/>
          </a:xfrm>
          <a:prstGeom prst="rect">
            <a:avLst/>
          </a:prstGeom>
        </p:spPr>
        <p:txBody>
          <a:bodyPr vert="horz" wrap="square" lIns="0" tIns="31115" rIns="0" bIns="0" rtlCol="0">
            <a:spAutoFit/>
          </a:bodyPr>
          <a:lstStyle/>
          <a:p>
            <a:pPr marL="12700" marR="5080">
              <a:lnSpc>
                <a:spcPts val="3310"/>
              </a:lnSpc>
              <a:spcBef>
                <a:spcPts val="245"/>
              </a:spcBef>
            </a:pPr>
            <a:r>
              <a:rPr sz="2800" spc="-10" dirty="0">
                <a:latin typeface="Verdana"/>
                <a:cs typeface="Verdana"/>
              </a:rPr>
              <a:t>The process</a:t>
            </a:r>
            <a:r>
              <a:rPr sz="2800" spc="40" dirty="0">
                <a:latin typeface="Verdana"/>
                <a:cs typeface="Verdana"/>
              </a:rPr>
              <a:t> </a:t>
            </a:r>
            <a:r>
              <a:rPr sz="2800" spc="-5" dirty="0">
                <a:latin typeface="Verdana"/>
                <a:cs typeface="Verdana"/>
              </a:rPr>
              <a:t>of</a:t>
            </a:r>
            <a:r>
              <a:rPr sz="2800" spc="15" dirty="0">
                <a:latin typeface="Verdana"/>
                <a:cs typeface="Verdana"/>
              </a:rPr>
              <a:t> </a:t>
            </a:r>
            <a:r>
              <a:rPr sz="2800" spc="-5" dirty="0">
                <a:latin typeface="Verdana"/>
                <a:cs typeface="Verdana"/>
              </a:rPr>
              <a:t>multiplication</a:t>
            </a:r>
            <a:r>
              <a:rPr sz="2800" spc="45" dirty="0">
                <a:latin typeface="Verdana"/>
                <a:cs typeface="Verdana"/>
              </a:rPr>
              <a:t> </a:t>
            </a:r>
            <a:r>
              <a:rPr sz="2800" spc="-10" dirty="0">
                <a:latin typeface="Verdana"/>
                <a:cs typeface="Verdana"/>
              </a:rPr>
              <a:t>by</a:t>
            </a:r>
            <a:r>
              <a:rPr sz="2800" spc="20" dirty="0">
                <a:latin typeface="Verdana"/>
                <a:cs typeface="Verdana"/>
              </a:rPr>
              <a:t> </a:t>
            </a:r>
            <a:r>
              <a:rPr sz="2800" spc="-5" dirty="0">
                <a:latin typeface="Verdana"/>
                <a:cs typeface="Verdana"/>
              </a:rPr>
              <a:t>2</a:t>
            </a:r>
            <a:r>
              <a:rPr sz="2800" dirty="0">
                <a:latin typeface="Verdana"/>
                <a:cs typeface="Verdana"/>
              </a:rPr>
              <a:t> </a:t>
            </a:r>
            <a:r>
              <a:rPr sz="2800" spc="-10" dirty="0">
                <a:latin typeface="Verdana"/>
                <a:cs typeface="Verdana"/>
              </a:rPr>
              <a:t>will </a:t>
            </a:r>
            <a:r>
              <a:rPr sz="2800" spc="-5" dirty="0">
                <a:latin typeface="Verdana"/>
                <a:cs typeface="Verdana"/>
              </a:rPr>
              <a:t> </a:t>
            </a:r>
            <a:r>
              <a:rPr sz="2800" spc="-10" dirty="0">
                <a:latin typeface="Verdana"/>
                <a:cs typeface="Verdana"/>
              </a:rPr>
              <a:t>continue</a:t>
            </a:r>
            <a:r>
              <a:rPr sz="2800" spc="40" dirty="0">
                <a:latin typeface="Verdana"/>
                <a:cs typeface="Verdana"/>
              </a:rPr>
              <a:t> </a:t>
            </a:r>
            <a:r>
              <a:rPr sz="2800" spc="-5" dirty="0">
                <a:latin typeface="Verdana"/>
                <a:cs typeface="Verdana"/>
              </a:rPr>
              <a:t>till</a:t>
            </a:r>
            <a:r>
              <a:rPr sz="2800" spc="15" dirty="0">
                <a:latin typeface="Verdana"/>
                <a:cs typeface="Verdana"/>
              </a:rPr>
              <a:t> </a:t>
            </a:r>
            <a:r>
              <a:rPr sz="2800" spc="-10" dirty="0">
                <a:latin typeface="Verdana"/>
                <a:cs typeface="Verdana"/>
              </a:rPr>
              <a:t>the</a:t>
            </a:r>
            <a:r>
              <a:rPr sz="2800" dirty="0">
                <a:latin typeface="Verdana"/>
                <a:cs typeface="Verdana"/>
              </a:rPr>
              <a:t> </a:t>
            </a:r>
            <a:r>
              <a:rPr sz="2800" spc="-10" dirty="0">
                <a:latin typeface="Verdana"/>
                <a:cs typeface="Verdana"/>
              </a:rPr>
              <a:t>desired</a:t>
            </a:r>
            <a:r>
              <a:rPr sz="2800" spc="40" dirty="0">
                <a:latin typeface="Verdana"/>
                <a:cs typeface="Verdana"/>
              </a:rPr>
              <a:t> </a:t>
            </a:r>
            <a:r>
              <a:rPr sz="2800" spc="-15" dirty="0">
                <a:latin typeface="Verdana"/>
                <a:cs typeface="Verdana"/>
              </a:rPr>
              <a:t>accuracy</a:t>
            </a:r>
            <a:r>
              <a:rPr sz="2800" spc="55" dirty="0">
                <a:latin typeface="Verdana"/>
                <a:cs typeface="Verdana"/>
              </a:rPr>
              <a:t> </a:t>
            </a:r>
            <a:r>
              <a:rPr sz="2800" spc="-10" dirty="0">
                <a:latin typeface="Verdana"/>
                <a:cs typeface="Verdana"/>
              </a:rPr>
              <a:t>is</a:t>
            </a:r>
            <a:r>
              <a:rPr sz="2800" spc="10" dirty="0">
                <a:latin typeface="Verdana"/>
                <a:cs typeface="Verdana"/>
              </a:rPr>
              <a:t> </a:t>
            </a:r>
            <a:r>
              <a:rPr sz="2800" spc="-10" dirty="0">
                <a:latin typeface="Verdana"/>
                <a:cs typeface="Verdana"/>
              </a:rPr>
              <a:t>achieved.</a:t>
            </a:r>
            <a:endParaRPr sz="2800">
              <a:latin typeface="Verdana"/>
              <a:cs typeface="Verdana"/>
            </a:endParaRPr>
          </a:p>
        </p:txBody>
      </p:sp>
      <p:sp>
        <p:nvSpPr>
          <p:cNvPr id="5" name="object 5"/>
          <p:cNvSpPr txBox="1"/>
          <p:nvPr/>
        </p:nvSpPr>
        <p:spPr>
          <a:xfrm>
            <a:off x="535940" y="1608200"/>
            <a:ext cx="701167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Arial MT"/>
                <a:cs typeface="Arial MT"/>
              </a:rPr>
              <a:t>Consider</a:t>
            </a:r>
            <a:r>
              <a:rPr sz="2800" spc="10" dirty="0">
                <a:latin typeface="Arial MT"/>
                <a:cs typeface="Arial MT"/>
              </a:rPr>
              <a:t> </a:t>
            </a:r>
            <a:r>
              <a:rPr sz="2800" spc="-5" dirty="0">
                <a:latin typeface="Arial MT"/>
                <a:cs typeface="Arial MT"/>
              </a:rPr>
              <a:t>the</a:t>
            </a:r>
            <a:r>
              <a:rPr sz="2800" spc="10" dirty="0">
                <a:latin typeface="Arial MT"/>
                <a:cs typeface="Arial MT"/>
              </a:rPr>
              <a:t> </a:t>
            </a:r>
            <a:r>
              <a:rPr sz="2800" dirty="0">
                <a:latin typeface="Arial MT"/>
                <a:cs typeface="Arial MT"/>
              </a:rPr>
              <a:t>fractional</a:t>
            </a:r>
            <a:r>
              <a:rPr sz="2800" spc="-5" dirty="0">
                <a:latin typeface="Arial MT"/>
                <a:cs typeface="Arial MT"/>
              </a:rPr>
              <a:t> decimal</a:t>
            </a:r>
            <a:r>
              <a:rPr sz="2800" spc="15" dirty="0">
                <a:latin typeface="Arial MT"/>
                <a:cs typeface="Arial MT"/>
              </a:rPr>
              <a:t> </a:t>
            </a:r>
            <a:r>
              <a:rPr sz="2800" spc="-5" dirty="0">
                <a:latin typeface="Arial MT"/>
                <a:cs typeface="Arial MT"/>
              </a:rPr>
              <a:t>number</a:t>
            </a:r>
            <a:r>
              <a:rPr sz="2800" spc="15" dirty="0">
                <a:latin typeface="Arial MT"/>
                <a:cs typeface="Arial MT"/>
              </a:rPr>
              <a:t> </a:t>
            </a:r>
            <a:r>
              <a:rPr sz="2800" dirty="0">
                <a:latin typeface="Arial MT"/>
                <a:cs typeface="Arial MT"/>
              </a:rPr>
              <a:t>0.35</a:t>
            </a:r>
            <a:endParaRPr sz="2800">
              <a:latin typeface="Arial MT"/>
              <a:cs typeface="Arial M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25420" y="461899"/>
            <a:ext cx="4692015" cy="696595"/>
          </a:xfrm>
          <a:prstGeom prst="rect">
            <a:avLst/>
          </a:prstGeom>
        </p:spPr>
        <p:txBody>
          <a:bodyPr vert="horz" wrap="square" lIns="0" tIns="13335" rIns="0" bIns="0" rtlCol="0">
            <a:spAutoFit/>
          </a:bodyPr>
          <a:lstStyle/>
          <a:p>
            <a:pPr marL="12700">
              <a:lnSpc>
                <a:spcPct val="100000"/>
              </a:lnSpc>
              <a:spcBef>
                <a:spcPts val="105"/>
              </a:spcBef>
            </a:pPr>
            <a:r>
              <a:rPr dirty="0"/>
              <a:t>2.</a:t>
            </a:r>
            <a:r>
              <a:rPr spc="-20" dirty="0"/>
              <a:t> </a:t>
            </a:r>
            <a:r>
              <a:rPr dirty="0"/>
              <a:t>Binary</a:t>
            </a:r>
            <a:r>
              <a:rPr spc="-15" dirty="0"/>
              <a:t> </a:t>
            </a:r>
            <a:r>
              <a:rPr spc="-35" dirty="0"/>
              <a:t>to</a:t>
            </a:r>
            <a:r>
              <a:rPr spc="-20" dirty="0"/>
              <a:t> </a:t>
            </a:r>
            <a:r>
              <a:rPr spc="-5" dirty="0"/>
              <a:t>Decimal</a:t>
            </a:r>
          </a:p>
        </p:txBody>
      </p:sp>
      <p:sp>
        <p:nvSpPr>
          <p:cNvPr id="3" name="object 3"/>
          <p:cNvSpPr txBox="1"/>
          <p:nvPr/>
        </p:nvSpPr>
        <p:spPr>
          <a:xfrm>
            <a:off x="523240" y="1173607"/>
            <a:ext cx="8097520" cy="2660650"/>
          </a:xfrm>
          <a:prstGeom prst="rect">
            <a:avLst/>
          </a:prstGeom>
        </p:spPr>
        <p:txBody>
          <a:bodyPr vert="horz" wrap="square" lIns="0" tIns="13335" rIns="0" bIns="0" rtlCol="0">
            <a:spAutoFit/>
          </a:bodyPr>
          <a:lstStyle/>
          <a:p>
            <a:pPr marL="368300" marR="17780" indent="-342900">
              <a:lnSpc>
                <a:spcPct val="100000"/>
              </a:lnSpc>
              <a:spcBef>
                <a:spcPts val="105"/>
              </a:spcBef>
              <a:buFont typeface="Arial MT"/>
              <a:buChar char="•"/>
              <a:tabLst>
                <a:tab pos="367665" algn="l"/>
                <a:tab pos="368300" algn="l"/>
                <a:tab pos="1139190" algn="l"/>
                <a:tab pos="2341880" algn="l"/>
                <a:tab pos="3811270" algn="l"/>
                <a:tab pos="5111750" algn="l"/>
                <a:tab pos="6567170" algn="l"/>
                <a:tab pos="7431405" algn="l"/>
              </a:tabLst>
            </a:pPr>
            <a:r>
              <a:rPr sz="3200" spc="-5" dirty="0">
                <a:latin typeface="Calibri"/>
                <a:cs typeface="Calibri"/>
              </a:rPr>
              <a:t>Th</a:t>
            </a:r>
            <a:r>
              <a:rPr sz="3200" dirty="0">
                <a:latin typeface="Calibri"/>
                <a:cs typeface="Calibri"/>
              </a:rPr>
              <a:t>e	</a:t>
            </a:r>
            <a:r>
              <a:rPr sz="3200" spc="-5" dirty="0">
                <a:latin typeface="Calibri"/>
                <a:cs typeface="Calibri"/>
              </a:rPr>
              <a:t>bin</a:t>
            </a:r>
            <a:r>
              <a:rPr sz="3200" spc="10" dirty="0">
                <a:latin typeface="Calibri"/>
                <a:cs typeface="Calibri"/>
              </a:rPr>
              <a:t>a</a:t>
            </a:r>
            <a:r>
              <a:rPr sz="3200" spc="5" dirty="0">
                <a:latin typeface="Calibri"/>
                <a:cs typeface="Calibri"/>
              </a:rPr>
              <a:t>r</a:t>
            </a:r>
            <a:r>
              <a:rPr sz="3200" dirty="0">
                <a:latin typeface="Calibri"/>
                <a:cs typeface="Calibri"/>
              </a:rPr>
              <a:t>y	</a:t>
            </a:r>
            <a:r>
              <a:rPr sz="3200" spc="-5" dirty="0">
                <a:latin typeface="Calibri"/>
                <a:cs typeface="Calibri"/>
              </a:rPr>
              <a:t>n</a:t>
            </a:r>
            <a:r>
              <a:rPr sz="3200" spc="5" dirty="0">
                <a:latin typeface="Calibri"/>
                <a:cs typeface="Calibri"/>
              </a:rPr>
              <a:t>u</a:t>
            </a:r>
            <a:r>
              <a:rPr sz="3200" dirty="0">
                <a:latin typeface="Calibri"/>
                <a:cs typeface="Calibri"/>
              </a:rPr>
              <a:t>m</a:t>
            </a:r>
            <a:r>
              <a:rPr sz="3200" spc="5" dirty="0">
                <a:latin typeface="Calibri"/>
                <a:cs typeface="Calibri"/>
              </a:rPr>
              <a:t>b</a:t>
            </a:r>
            <a:r>
              <a:rPr sz="3200" dirty="0">
                <a:latin typeface="Calibri"/>
                <a:cs typeface="Calibri"/>
              </a:rPr>
              <a:t>er	</a:t>
            </a:r>
            <a:r>
              <a:rPr sz="3200" spc="-65" dirty="0">
                <a:latin typeface="Calibri"/>
                <a:cs typeface="Calibri"/>
              </a:rPr>
              <a:t>s</a:t>
            </a:r>
            <a:r>
              <a:rPr sz="3200" spc="-25" dirty="0">
                <a:latin typeface="Calibri"/>
                <a:cs typeface="Calibri"/>
              </a:rPr>
              <a:t>y</a:t>
            </a:r>
            <a:r>
              <a:rPr sz="3200" spc="-45" dirty="0">
                <a:latin typeface="Calibri"/>
                <a:cs typeface="Calibri"/>
              </a:rPr>
              <a:t>st</a:t>
            </a:r>
            <a:r>
              <a:rPr sz="3200" spc="-15" dirty="0">
                <a:latin typeface="Calibri"/>
                <a:cs typeface="Calibri"/>
              </a:rPr>
              <a:t>e</a:t>
            </a:r>
            <a:r>
              <a:rPr sz="3200" dirty="0">
                <a:latin typeface="Calibri"/>
                <a:cs typeface="Calibri"/>
              </a:rPr>
              <a:t>m	</a:t>
            </a:r>
            <a:r>
              <a:rPr sz="3200" spc="-25" dirty="0">
                <a:latin typeface="Calibri"/>
                <a:cs typeface="Calibri"/>
              </a:rPr>
              <a:t>c</a:t>
            </a:r>
            <a:r>
              <a:rPr sz="3200" spc="-5" dirty="0">
                <a:latin typeface="Calibri"/>
                <a:cs typeface="Calibri"/>
              </a:rPr>
              <a:t>onsi</a:t>
            </a:r>
            <a:r>
              <a:rPr sz="3200" spc="-40" dirty="0">
                <a:latin typeface="Calibri"/>
                <a:cs typeface="Calibri"/>
              </a:rPr>
              <a:t>s</a:t>
            </a:r>
            <a:r>
              <a:rPr sz="3200" dirty="0">
                <a:latin typeface="Calibri"/>
                <a:cs typeface="Calibri"/>
              </a:rPr>
              <a:t>ts	</a:t>
            </a:r>
            <a:r>
              <a:rPr sz="3200" spc="-5" dirty="0">
                <a:latin typeface="Calibri"/>
                <a:cs typeface="Calibri"/>
              </a:rPr>
              <a:t>o</a:t>
            </a:r>
            <a:r>
              <a:rPr sz="3200" spc="5" dirty="0">
                <a:latin typeface="Calibri"/>
                <a:cs typeface="Calibri"/>
              </a:rPr>
              <a:t>n</a:t>
            </a:r>
            <a:r>
              <a:rPr sz="3200" dirty="0">
                <a:latin typeface="Calibri"/>
                <a:cs typeface="Calibri"/>
              </a:rPr>
              <a:t>ly	t</a:t>
            </a:r>
            <a:r>
              <a:rPr sz="3200" spc="-20" dirty="0">
                <a:latin typeface="Calibri"/>
                <a:cs typeface="Calibri"/>
              </a:rPr>
              <a:t>w</a:t>
            </a:r>
            <a:r>
              <a:rPr sz="3200" dirty="0">
                <a:latin typeface="Calibri"/>
                <a:cs typeface="Calibri"/>
              </a:rPr>
              <a:t>o  </a:t>
            </a:r>
            <a:r>
              <a:rPr sz="3200" spc="-5" dirty="0">
                <a:latin typeface="Calibri"/>
                <a:cs typeface="Calibri"/>
              </a:rPr>
              <a:t>digits</a:t>
            </a:r>
            <a:r>
              <a:rPr sz="3200" spc="10" dirty="0">
                <a:latin typeface="Calibri"/>
                <a:cs typeface="Calibri"/>
              </a:rPr>
              <a:t> </a:t>
            </a:r>
            <a:r>
              <a:rPr sz="3200" dirty="0">
                <a:latin typeface="Calibri"/>
                <a:cs typeface="Calibri"/>
              </a:rPr>
              <a:t>1 and </a:t>
            </a:r>
            <a:r>
              <a:rPr sz="3200" spc="-5" dirty="0">
                <a:latin typeface="Calibri"/>
                <a:cs typeface="Calibri"/>
              </a:rPr>
              <a:t>0.</a:t>
            </a:r>
            <a:endParaRPr sz="3200">
              <a:latin typeface="Calibri"/>
              <a:cs typeface="Calibri"/>
            </a:endParaRPr>
          </a:p>
          <a:p>
            <a:pPr marL="368300" marR="19685" indent="-342900">
              <a:lnSpc>
                <a:spcPct val="100000"/>
              </a:lnSpc>
              <a:spcBef>
                <a:spcPts val="770"/>
              </a:spcBef>
              <a:buFont typeface="Arial MT"/>
              <a:buChar char="•"/>
              <a:tabLst>
                <a:tab pos="367665" algn="l"/>
                <a:tab pos="368300" algn="l"/>
                <a:tab pos="1153160" algn="l"/>
                <a:tab pos="2093595" algn="l"/>
                <a:tab pos="2602865" algn="l"/>
                <a:tab pos="3324860" algn="l"/>
                <a:tab pos="4540250" algn="l"/>
                <a:tab pos="6022975" algn="l"/>
                <a:tab pos="7338695" algn="l"/>
                <a:tab pos="7762240" algn="l"/>
              </a:tabLst>
            </a:pPr>
            <a:r>
              <a:rPr sz="3200" spc="-5" dirty="0">
                <a:latin typeface="Calibri"/>
                <a:cs typeface="Calibri"/>
              </a:rPr>
              <a:t>Th</a:t>
            </a:r>
            <a:r>
              <a:rPr sz="3200" dirty="0">
                <a:latin typeface="Calibri"/>
                <a:cs typeface="Calibri"/>
              </a:rPr>
              <a:t>e	</a:t>
            </a:r>
            <a:r>
              <a:rPr sz="3200" spc="-5" dirty="0">
                <a:latin typeface="Calibri"/>
                <a:cs typeface="Calibri"/>
              </a:rPr>
              <a:t>bas</a:t>
            </a:r>
            <a:r>
              <a:rPr sz="3200" dirty="0">
                <a:latin typeface="Calibri"/>
                <a:cs typeface="Calibri"/>
              </a:rPr>
              <a:t>e	of	the	</a:t>
            </a:r>
            <a:r>
              <a:rPr sz="3200" spc="-5" dirty="0">
                <a:latin typeface="Calibri"/>
                <a:cs typeface="Calibri"/>
              </a:rPr>
              <a:t>bina</a:t>
            </a:r>
            <a:r>
              <a:rPr sz="3200" spc="5" dirty="0">
                <a:latin typeface="Calibri"/>
                <a:cs typeface="Calibri"/>
              </a:rPr>
              <a:t>r</a:t>
            </a:r>
            <a:r>
              <a:rPr sz="3200" dirty="0">
                <a:latin typeface="Calibri"/>
                <a:cs typeface="Calibri"/>
              </a:rPr>
              <a:t>y	</a:t>
            </a:r>
            <a:r>
              <a:rPr sz="3200" spc="5" dirty="0">
                <a:latin typeface="Calibri"/>
                <a:cs typeface="Calibri"/>
              </a:rPr>
              <a:t>n</a:t>
            </a:r>
            <a:r>
              <a:rPr sz="3200" spc="-5" dirty="0">
                <a:latin typeface="Calibri"/>
                <a:cs typeface="Calibri"/>
              </a:rPr>
              <a:t>umbe</a:t>
            </a:r>
            <a:r>
              <a:rPr sz="3200" dirty="0">
                <a:latin typeface="Calibri"/>
                <a:cs typeface="Calibri"/>
              </a:rPr>
              <a:t>r	</a:t>
            </a:r>
            <a:r>
              <a:rPr sz="3200" spc="-65" dirty="0">
                <a:latin typeface="Calibri"/>
                <a:cs typeface="Calibri"/>
              </a:rPr>
              <a:t>s</a:t>
            </a:r>
            <a:r>
              <a:rPr sz="3200" spc="-25" dirty="0">
                <a:latin typeface="Calibri"/>
                <a:cs typeface="Calibri"/>
              </a:rPr>
              <a:t>y</a:t>
            </a:r>
            <a:r>
              <a:rPr sz="3200" spc="-45" dirty="0">
                <a:latin typeface="Calibri"/>
                <a:cs typeface="Calibri"/>
              </a:rPr>
              <a:t>st</a:t>
            </a:r>
            <a:r>
              <a:rPr sz="3200" dirty="0">
                <a:latin typeface="Calibri"/>
                <a:cs typeface="Calibri"/>
              </a:rPr>
              <a:t>em	</a:t>
            </a:r>
            <a:r>
              <a:rPr sz="3200" spc="-5" dirty="0">
                <a:latin typeface="Calibri"/>
                <a:cs typeface="Calibri"/>
              </a:rPr>
              <a:t>i</a:t>
            </a:r>
            <a:r>
              <a:rPr sz="3200" dirty="0">
                <a:latin typeface="Calibri"/>
                <a:cs typeface="Calibri"/>
              </a:rPr>
              <a:t>s	</a:t>
            </a:r>
            <a:r>
              <a:rPr sz="3200" spc="-5" dirty="0">
                <a:latin typeface="Calibri"/>
                <a:cs typeface="Calibri"/>
              </a:rPr>
              <a:t>2</a:t>
            </a:r>
            <a:r>
              <a:rPr sz="3200" dirty="0">
                <a:latin typeface="Calibri"/>
                <a:cs typeface="Calibri"/>
              </a:rPr>
              <a:t>,  and</a:t>
            </a:r>
            <a:r>
              <a:rPr sz="3200" spc="10" dirty="0">
                <a:latin typeface="Calibri"/>
                <a:cs typeface="Calibri"/>
              </a:rPr>
              <a:t> </a:t>
            </a:r>
            <a:r>
              <a:rPr sz="3200" spc="-5" dirty="0">
                <a:latin typeface="Calibri"/>
                <a:cs typeface="Calibri"/>
              </a:rPr>
              <a:t>it</a:t>
            </a:r>
            <a:r>
              <a:rPr sz="3200" dirty="0">
                <a:latin typeface="Calibri"/>
                <a:cs typeface="Calibri"/>
              </a:rPr>
              <a:t> </a:t>
            </a:r>
            <a:r>
              <a:rPr sz="3200" spc="-5" dirty="0">
                <a:latin typeface="Calibri"/>
                <a:cs typeface="Calibri"/>
              </a:rPr>
              <a:t>is</a:t>
            </a:r>
            <a:r>
              <a:rPr sz="3200" dirty="0">
                <a:latin typeface="Calibri"/>
                <a:cs typeface="Calibri"/>
              </a:rPr>
              <a:t> </a:t>
            </a:r>
            <a:r>
              <a:rPr sz="3200" spc="-5" dirty="0">
                <a:latin typeface="Calibri"/>
                <a:cs typeface="Calibri"/>
              </a:rPr>
              <a:t>increased</a:t>
            </a:r>
            <a:r>
              <a:rPr sz="3200" spc="-15" dirty="0">
                <a:latin typeface="Calibri"/>
                <a:cs typeface="Calibri"/>
              </a:rPr>
              <a:t> </a:t>
            </a:r>
            <a:r>
              <a:rPr sz="3200" spc="-10" dirty="0">
                <a:latin typeface="Calibri"/>
                <a:cs typeface="Calibri"/>
              </a:rPr>
              <a:t>by</a:t>
            </a:r>
            <a:r>
              <a:rPr sz="3200" spc="10" dirty="0">
                <a:latin typeface="Calibri"/>
                <a:cs typeface="Calibri"/>
              </a:rPr>
              <a:t> </a:t>
            </a:r>
            <a:r>
              <a:rPr sz="3200" dirty="0">
                <a:latin typeface="Calibri"/>
                <a:cs typeface="Calibri"/>
              </a:rPr>
              <a:t>the </a:t>
            </a:r>
            <a:r>
              <a:rPr sz="3200" spc="-20" dirty="0">
                <a:latin typeface="Calibri"/>
                <a:cs typeface="Calibri"/>
              </a:rPr>
              <a:t>factor</a:t>
            </a:r>
            <a:r>
              <a:rPr sz="3200" spc="-5" dirty="0">
                <a:latin typeface="Calibri"/>
                <a:cs typeface="Calibri"/>
              </a:rPr>
              <a:t> </a:t>
            </a:r>
            <a:r>
              <a:rPr sz="3200" dirty="0">
                <a:latin typeface="Calibri"/>
                <a:cs typeface="Calibri"/>
              </a:rPr>
              <a:t>of</a:t>
            </a:r>
            <a:r>
              <a:rPr sz="3200" spc="-10" dirty="0">
                <a:latin typeface="Calibri"/>
                <a:cs typeface="Calibri"/>
              </a:rPr>
              <a:t> two.</a:t>
            </a:r>
            <a:endParaRPr sz="3200">
              <a:latin typeface="Calibri"/>
              <a:cs typeface="Calibri"/>
            </a:endParaRPr>
          </a:p>
          <a:p>
            <a:pPr marL="368300" indent="-342900">
              <a:lnSpc>
                <a:spcPct val="100000"/>
              </a:lnSpc>
              <a:spcBef>
                <a:spcPts val="770"/>
              </a:spcBef>
              <a:buFont typeface="Arial MT"/>
              <a:buChar char="•"/>
              <a:tabLst>
                <a:tab pos="367665" algn="l"/>
                <a:tab pos="368300" algn="l"/>
                <a:tab pos="1122680" algn="l"/>
                <a:tab pos="1907539" algn="l"/>
                <a:tab pos="2778125" algn="l"/>
                <a:tab pos="3488054" algn="l"/>
                <a:tab pos="3972560" algn="l"/>
                <a:tab pos="5497195" algn="l"/>
                <a:tab pos="6190615" algn="l"/>
                <a:tab pos="7503159" algn="l"/>
              </a:tabLst>
            </a:pPr>
            <a:r>
              <a:rPr sz="3200" spc="-5" dirty="0">
                <a:latin typeface="Calibri"/>
                <a:cs typeface="Calibri"/>
              </a:rPr>
              <a:t>The	</a:t>
            </a:r>
            <a:r>
              <a:rPr sz="3200" spc="-25" dirty="0">
                <a:latin typeface="Calibri"/>
                <a:cs typeface="Calibri"/>
              </a:rPr>
              <a:t>first	</a:t>
            </a:r>
            <a:r>
              <a:rPr sz="3200" spc="-5" dirty="0">
                <a:latin typeface="Calibri"/>
                <a:cs typeface="Calibri"/>
              </a:rPr>
              <a:t>digit	</a:t>
            </a:r>
            <a:r>
              <a:rPr sz="3200" dirty="0">
                <a:latin typeface="Calibri"/>
                <a:cs typeface="Calibri"/>
              </a:rPr>
              <a:t>has	</a:t>
            </a:r>
            <a:r>
              <a:rPr sz="3200" spc="10" dirty="0">
                <a:latin typeface="Calibri"/>
                <a:cs typeface="Calibri"/>
              </a:rPr>
              <a:t>2</a:t>
            </a:r>
            <a:r>
              <a:rPr sz="3150" spc="15" baseline="25132" dirty="0">
                <a:latin typeface="Calibri"/>
                <a:cs typeface="Calibri"/>
              </a:rPr>
              <a:t>0	</a:t>
            </a:r>
            <a:r>
              <a:rPr sz="3200" spc="-10" dirty="0">
                <a:latin typeface="Calibri"/>
                <a:cs typeface="Calibri"/>
              </a:rPr>
              <a:t>weights,	</a:t>
            </a:r>
            <a:r>
              <a:rPr sz="3200" dirty="0">
                <a:latin typeface="Calibri"/>
                <a:cs typeface="Calibri"/>
              </a:rPr>
              <a:t>the	</a:t>
            </a:r>
            <a:r>
              <a:rPr sz="3200" spc="-10" dirty="0">
                <a:latin typeface="Calibri"/>
                <a:cs typeface="Calibri"/>
              </a:rPr>
              <a:t>second	</a:t>
            </a:r>
            <a:r>
              <a:rPr sz="3200" dirty="0">
                <a:latin typeface="Calibri"/>
                <a:cs typeface="Calibri"/>
              </a:rPr>
              <a:t>has</a:t>
            </a:r>
            <a:endParaRPr sz="3200">
              <a:latin typeface="Calibri"/>
              <a:cs typeface="Calibri"/>
            </a:endParaRPr>
          </a:p>
        </p:txBody>
      </p:sp>
      <p:sp>
        <p:nvSpPr>
          <p:cNvPr id="4" name="object 4"/>
          <p:cNvSpPr txBox="1"/>
          <p:nvPr/>
        </p:nvSpPr>
        <p:spPr>
          <a:xfrm>
            <a:off x="853439" y="3685794"/>
            <a:ext cx="419734" cy="513715"/>
          </a:xfrm>
          <a:prstGeom prst="rect">
            <a:avLst/>
          </a:prstGeom>
        </p:spPr>
        <p:txBody>
          <a:bodyPr vert="horz" wrap="square" lIns="0" tIns="12700" rIns="0" bIns="0" rtlCol="0">
            <a:spAutoFit/>
          </a:bodyPr>
          <a:lstStyle/>
          <a:p>
            <a:pPr marL="38100">
              <a:lnSpc>
                <a:spcPct val="100000"/>
              </a:lnSpc>
              <a:spcBef>
                <a:spcPts val="100"/>
              </a:spcBef>
            </a:pPr>
            <a:r>
              <a:rPr sz="4800" spc="7" baseline="-16493" dirty="0">
                <a:latin typeface="Calibri"/>
                <a:cs typeface="Calibri"/>
              </a:rPr>
              <a:t>2</a:t>
            </a:r>
            <a:r>
              <a:rPr sz="2100" spc="5" dirty="0">
                <a:latin typeface="Calibri"/>
                <a:cs typeface="Calibri"/>
              </a:rPr>
              <a:t>1</a:t>
            </a:r>
            <a:endParaRPr sz="2100">
              <a:latin typeface="Calibri"/>
              <a:cs typeface="Calibri"/>
            </a:endParaRPr>
          </a:p>
        </p:txBody>
      </p:sp>
      <p:sp>
        <p:nvSpPr>
          <p:cNvPr id="5" name="object 5"/>
          <p:cNvSpPr txBox="1"/>
          <p:nvPr/>
        </p:nvSpPr>
        <p:spPr>
          <a:xfrm>
            <a:off x="1426210" y="3807714"/>
            <a:ext cx="7181850" cy="513715"/>
          </a:xfrm>
          <a:prstGeom prst="rect">
            <a:avLst/>
          </a:prstGeom>
        </p:spPr>
        <p:txBody>
          <a:bodyPr vert="horz" wrap="square" lIns="0" tIns="12700" rIns="0" bIns="0" rtlCol="0">
            <a:spAutoFit/>
          </a:bodyPr>
          <a:lstStyle/>
          <a:p>
            <a:pPr marL="12700">
              <a:lnSpc>
                <a:spcPct val="100000"/>
              </a:lnSpc>
              <a:spcBef>
                <a:spcPts val="100"/>
              </a:spcBef>
              <a:tabLst>
                <a:tab pos="1598930" algn="l"/>
                <a:tab pos="2356485" algn="l"/>
                <a:tab pos="3683000" algn="l"/>
                <a:tab pos="4225290" algn="l"/>
                <a:tab pos="4982845" algn="l"/>
                <a:tab pos="5981065" algn="l"/>
                <a:tab pos="6917055" algn="l"/>
              </a:tabLst>
            </a:pPr>
            <a:r>
              <a:rPr sz="3200" spc="-25" dirty="0">
                <a:latin typeface="Calibri"/>
                <a:cs typeface="Calibri"/>
              </a:rPr>
              <a:t>w</a:t>
            </a:r>
            <a:r>
              <a:rPr sz="3200" dirty="0">
                <a:latin typeface="Calibri"/>
                <a:cs typeface="Calibri"/>
              </a:rPr>
              <a:t>eig</a:t>
            </a:r>
            <a:r>
              <a:rPr sz="3200" spc="-30" dirty="0">
                <a:latin typeface="Calibri"/>
                <a:cs typeface="Calibri"/>
              </a:rPr>
              <a:t>h</a:t>
            </a:r>
            <a:r>
              <a:rPr sz="3200" dirty="0">
                <a:latin typeface="Calibri"/>
                <a:cs typeface="Calibri"/>
              </a:rPr>
              <a:t>t</a:t>
            </a:r>
            <a:r>
              <a:rPr sz="3200" spc="-10" dirty="0">
                <a:latin typeface="Calibri"/>
                <a:cs typeface="Calibri"/>
              </a:rPr>
              <a:t>s</a:t>
            </a:r>
            <a:r>
              <a:rPr sz="3200" dirty="0">
                <a:latin typeface="Calibri"/>
                <a:cs typeface="Calibri"/>
              </a:rPr>
              <a:t>,	the	</a:t>
            </a:r>
            <a:r>
              <a:rPr sz="3200" spc="-25" dirty="0">
                <a:latin typeface="Calibri"/>
                <a:cs typeface="Calibri"/>
              </a:rPr>
              <a:t>w</a:t>
            </a:r>
            <a:r>
              <a:rPr sz="3200" dirty="0">
                <a:latin typeface="Calibri"/>
                <a:cs typeface="Calibri"/>
              </a:rPr>
              <a:t>eig</a:t>
            </a:r>
            <a:r>
              <a:rPr sz="3200" spc="-30" dirty="0">
                <a:latin typeface="Calibri"/>
                <a:cs typeface="Calibri"/>
              </a:rPr>
              <a:t>h</a:t>
            </a:r>
            <a:r>
              <a:rPr sz="3200" dirty="0">
                <a:latin typeface="Calibri"/>
                <a:cs typeface="Calibri"/>
              </a:rPr>
              <a:t>t	of	the	th</a:t>
            </a:r>
            <a:r>
              <a:rPr sz="3200" spc="5" dirty="0">
                <a:latin typeface="Calibri"/>
                <a:cs typeface="Calibri"/>
              </a:rPr>
              <a:t>i</a:t>
            </a:r>
            <a:r>
              <a:rPr sz="3200" spc="-55" dirty="0">
                <a:latin typeface="Calibri"/>
                <a:cs typeface="Calibri"/>
              </a:rPr>
              <a:t>r</a:t>
            </a:r>
            <a:r>
              <a:rPr sz="3200" dirty="0">
                <a:latin typeface="Calibri"/>
                <a:cs typeface="Calibri"/>
              </a:rPr>
              <a:t>d	</a:t>
            </a:r>
            <a:r>
              <a:rPr sz="3200" spc="5" dirty="0">
                <a:latin typeface="Calibri"/>
                <a:cs typeface="Calibri"/>
              </a:rPr>
              <a:t>d</a:t>
            </a:r>
            <a:r>
              <a:rPr sz="3200" dirty="0">
                <a:latin typeface="Calibri"/>
                <a:cs typeface="Calibri"/>
              </a:rPr>
              <a:t>igit	</a:t>
            </a:r>
            <a:r>
              <a:rPr sz="3200" spc="-5" dirty="0">
                <a:latin typeface="Calibri"/>
                <a:cs typeface="Calibri"/>
              </a:rPr>
              <a:t>is</a:t>
            </a:r>
            <a:endParaRPr sz="3200">
              <a:latin typeface="Calibri"/>
              <a:cs typeface="Calibri"/>
            </a:endParaRPr>
          </a:p>
        </p:txBody>
      </p:sp>
      <p:sp>
        <p:nvSpPr>
          <p:cNvPr id="6" name="object 6"/>
          <p:cNvSpPr txBox="1"/>
          <p:nvPr/>
        </p:nvSpPr>
        <p:spPr>
          <a:xfrm>
            <a:off x="523240" y="4197896"/>
            <a:ext cx="8096884" cy="2172335"/>
          </a:xfrm>
          <a:prstGeom prst="rect">
            <a:avLst/>
          </a:prstGeom>
        </p:spPr>
        <p:txBody>
          <a:bodyPr vert="horz" wrap="square" lIns="0" tIns="110489" rIns="0" bIns="0" rtlCol="0">
            <a:spAutoFit/>
          </a:bodyPr>
          <a:lstStyle/>
          <a:p>
            <a:pPr marL="368300" algn="just">
              <a:lnSpc>
                <a:spcPct val="100000"/>
              </a:lnSpc>
              <a:spcBef>
                <a:spcPts val="869"/>
              </a:spcBef>
            </a:pPr>
            <a:r>
              <a:rPr sz="3200" spc="5" dirty="0">
                <a:latin typeface="Calibri"/>
                <a:cs typeface="Calibri"/>
              </a:rPr>
              <a:t>2</a:t>
            </a:r>
            <a:r>
              <a:rPr sz="3150" spc="7" baseline="25132" dirty="0">
                <a:latin typeface="Calibri"/>
                <a:cs typeface="Calibri"/>
              </a:rPr>
              <a:t>2</a:t>
            </a:r>
            <a:r>
              <a:rPr sz="3150" spc="345" baseline="25132" dirty="0">
                <a:latin typeface="Calibri"/>
                <a:cs typeface="Calibri"/>
              </a:rPr>
              <a:t> </a:t>
            </a:r>
            <a:r>
              <a:rPr sz="3200" dirty="0">
                <a:latin typeface="Calibri"/>
                <a:cs typeface="Calibri"/>
              </a:rPr>
              <a:t>and</a:t>
            </a:r>
            <a:r>
              <a:rPr sz="3200" spc="-5" dirty="0">
                <a:latin typeface="Calibri"/>
                <a:cs typeface="Calibri"/>
              </a:rPr>
              <a:t> so</a:t>
            </a:r>
            <a:r>
              <a:rPr sz="3200" spc="-20" dirty="0">
                <a:latin typeface="Calibri"/>
                <a:cs typeface="Calibri"/>
              </a:rPr>
              <a:t> </a:t>
            </a:r>
            <a:r>
              <a:rPr sz="3200" dirty="0">
                <a:latin typeface="Calibri"/>
                <a:cs typeface="Calibri"/>
              </a:rPr>
              <a:t>on.</a:t>
            </a:r>
            <a:endParaRPr sz="3200">
              <a:latin typeface="Calibri"/>
              <a:cs typeface="Calibri"/>
            </a:endParaRPr>
          </a:p>
          <a:p>
            <a:pPr marL="368300" marR="17780" indent="-342900" algn="just">
              <a:lnSpc>
                <a:spcPct val="100000"/>
              </a:lnSpc>
              <a:spcBef>
                <a:spcPts val="770"/>
              </a:spcBef>
              <a:buFont typeface="Arial MT"/>
              <a:buChar char="•"/>
              <a:tabLst>
                <a:tab pos="368300" algn="l"/>
              </a:tabLst>
            </a:pPr>
            <a:r>
              <a:rPr sz="3200" spc="-5" dirty="0">
                <a:latin typeface="Calibri"/>
                <a:cs typeface="Calibri"/>
              </a:rPr>
              <a:t>In</a:t>
            </a:r>
            <a:r>
              <a:rPr sz="3200" dirty="0">
                <a:latin typeface="Calibri"/>
                <a:cs typeface="Calibri"/>
              </a:rPr>
              <a:t> the</a:t>
            </a:r>
            <a:r>
              <a:rPr sz="3200" spc="5" dirty="0">
                <a:latin typeface="Calibri"/>
                <a:cs typeface="Calibri"/>
              </a:rPr>
              <a:t> </a:t>
            </a:r>
            <a:r>
              <a:rPr sz="3200" spc="-5" dirty="0">
                <a:latin typeface="Calibri"/>
                <a:cs typeface="Calibri"/>
              </a:rPr>
              <a:t>binary</a:t>
            </a:r>
            <a:r>
              <a:rPr sz="3200" dirty="0">
                <a:latin typeface="Calibri"/>
                <a:cs typeface="Calibri"/>
              </a:rPr>
              <a:t> </a:t>
            </a:r>
            <a:r>
              <a:rPr sz="3200" spc="-5" dirty="0">
                <a:latin typeface="Calibri"/>
                <a:cs typeface="Calibri"/>
              </a:rPr>
              <a:t>number</a:t>
            </a:r>
            <a:r>
              <a:rPr sz="3200" dirty="0">
                <a:latin typeface="Calibri"/>
                <a:cs typeface="Calibri"/>
              </a:rPr>
              <a:t> </a:t>
            </a:r>
            <a:r>
              <a:rPr sz="3200" spc="-30" dirty="0">
                <a:latin typeface="Calibri"/>
                <a:cs typeface="Calibri"/>
              </a:rPr>
              <a:t>system</a:t>
            </a:r>
            <a:r>
              <a:rPr sz="3200" spc="-25" dirty="0">
                <a:latin typeface="Calibri"/>
                <a:cs typeface="Calibri"/>
              </a:rPr>
              <a:t> </a:t>
            </a:r>
            <a:r>
              <a:rPr sz="3200" dirty="0">
                <a:latin typeface="Calibri"/>
                <a:cs typeface="Calibri"/>
              </a:rPr>
              <a:t>each</a:t>
            </a:r>
            <a:r>
              <a:rPr sz="3200" spc="5" dirty="0">
                <a:latin typeface="Calibri"/>
                <a:cs typeface="Calibri"/>
              </a:rPr>
              <a:t> </a:t>
            </a:r>
            <a:r>
              <a:rPr sz="3200" spc="-5" dirty="0">
                <a:latin typeface="Calibri"/>
                <a:cs typeface="Calibri"/>
              </a:rPr>
              <a:t>digit </a:t>
            </a:r>
            <a:r>
              <a:rPr sz="3200" dirty="0">
                <a:latin typeface="Calibri"/>
                <a:cs typeface="Calibri"/>
              </a:rPr>
              <a:t> </a:t>
            </a:r>
            <a:r>
              <a:rPr sz="3200" spc="-5" dirty="0">
                <a:latin typeface="Calibri"/>
                <a:cs typeface="Calibri"/>
              </a:rPr>
              <a:t>position</a:t>
            </a:r>
            <a:r>
              <a:rPr sz="3200" dirty="0">
                <a:latin typeface="Calibri"/>
                <a:cs typeface="Calibri"/>
              </a:rPr>
              <a:t> </a:t>
            </a:r>
            <a:r>
              <a:rPr sz="3200" spc="-5" dirty="0">
                <a:latin typeface="Calibri"/>
                <a:cs typeface="Calibri"/>
              </a:rPr>
              <a:t>has</a:t>
            </a:r>
            <a:r>
              <a:rPr sz="3200" dirty="0">
                <a:latin typeface="Calibri"/>
                <a:cs typeface="Calibri"/>
              </a:rPr>
              <a:t> a</a:t>
            </a:r>
            <a:r>
              <a:rPr sz="3200" spc="5" dirty="0">
                <a:latin typeface="Calibri"/>
                <a:cs typeface="Calibri"/>
              </a:rPr>
              <a:t> </a:t>
            </a:r>
            <a:r>
              <a:rPr sz="3200" spc="-10" dirty="0">
                <a:latin typeface="Calibri"/>
                <a:cs typeface="Calibri"/>
              </a:rPr>
              <a:t>weight</a:t>
            </a:r>
            <a:r>
              <a:rPr sz="3200" spc="-5" dirty="0">
                <a:latin typeface="Calibri"/>
                <a:cs typeface="Calibri"/>
              </a:rPr>
              <a:t> </a:t>
            </a:r>
            <a:r>
              <a:rPr sz="3200" spc="-20" dirty="0">
                <a:latin typeface="Calibri"/>
                <a:cs typeface="Calibri"/>
              </a:rPr>
              <a:t>regarding</a:t>
            </a:r>
            <a:r>
              <a:rPr sz="3200" spc="680" dirty="0">
                <a:latin typeface="Calibri"/>
                <a:cs typeface="Calibri"/>
              </a:rPr>
              <a:t> </a:t>
            </a:r>
            <a:r>
              <a:rPr sz="3200" spc="-20" dirty="0">
                <a:latin typeface="Calibri"/>
                <a:cs typeface="Calibri"/>
              </a:rPr>
              <a:t>powers</a:t>
            </a:r>
            <a:r>
              <a:rPr sz="3200" spc="685" dirty="0">
                <a:latin typeface="Calibri"/>
                <a:cs typeface="Calibri"/>
              </a:rPr>
              <a:t> </a:t>
            </a:r>
            <a:r>
              <a:rPr sz="3200" dirty="0">
                <a:latin typeface="Calibri"/>
                <a:cs typeface="Calibri"/>
              </a:rPr>
              <a:t>of </a:t>
            </a:r>
            <a:r>
              <a:rPr sz="3200" spc="5" dirty="0">
                <a:latin typeface="Calibri"/>
                <a:cs typeface="Calibri"/>
              </a:rPr>
              <a:t> </a:t>
            </a:r>
            <a:r>
              <a:rPr sz="3200" spc="-10" dirty="0">
                <a:latin typeface="Calibri"/>
                <a:cs typeface="Calibri"/>
              </a:rPr>
              <a:t>two.</a:t>
            </a:r>
            <a:endParaRPr sz="320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25420" y="461899"/>
            <a:ext cx="4692015" cy="696595"/>
          </a:xfrm>
          <a:prstGeom prst="rect">
            <a:avLst/>
          </a:prstGeom>
        </p:spPr>
        <p:txBody>
          <a:bodyPr vert="horz" wrap="square" lIns="0" tIns="13335" rIns="0" bIns="0" rtlCol="0">
            <a:spAutoFit/>
          </a:bodyPr>
          <a:lstStyle/>
          <a:p>
            <a:pPr marL="12700">
              <a:lnSpc>
                <a:spcPct val="100000"/>
              </a:lnSpc>
              <a:spcBef>
                <a:spcPts val="105"/>
              </a:spcBef>
            </a:pPr>
            <a:r>
              <a:rPr dirty="0"/>
              <a:t>2.</a:t>
            </a:r>
            <a:r>
              <a:rPr spc="-20" dirty="0"/>
              <a:t> </a:t>
            </a:r>
            <a:r>
              <a:rPr dirty="0"/>
              <a:t>Binary</a:t>
            </a:r>
            <a:r>
              <a:rPr spc="-15" dirty="0"/>
              <a:t> </a:t>
            </a:r>
            <a:r>
              <a:rPr spc="-35" dirty="0"/>
              <a:t>to</a:t>
            </a:r>
            <a:r>
              <a:rPr spc="-20" dirty="0"/>
              <a:t> </a:t>
            </a:r>
            <a:r>
              <a:rPr spc="-5" dirty="0"/>
              <a:t>Decimal</a:t>
            </a:r>
          </a:p>
        </p:txBody>
      </p:sp>
      <p:pic>
        <p:nvPicPr>
          <p:cNvPr id="3" name="object 3"/>
          <p:cNvPicPr/>
          <p:nvPr/>
        </p:nvPicPr>
        <p:blipFill>
          <a:blip r:embed="rId2" cstate="print"/>
          <a:stretch>
            <a:fillRect/>
          </a:stretch>
        </p:blipFill>
        <p:spPr>
          <a:xfrm>
            <a:off x="437387" y="1082039"/>
            <a:ext cx="8229600" cy="2403348"/>
          </a:xfrm>
          <a:prstGeom prst="rect">
            <a:avLst/>
          </a:prstGeom>
        </p:spPr>
      </p:pic>
      <p:sp>
        <p:nvSpPr>
          <p:cNvPr id="4" name="object 4"/>
          <p:cNvSpPr txBox="1"/>
          <p:nvPr/>
        </p:nvSpPr>
        <p:spPr>
          <a:xfrm>
            <a:off x="490727" y="3594607"/>
            <a:ext cx="7597775" cy="577215"/>
          </a:xfrm>
          <a:prstGeom prst="rect">
            <a:avLst/>
          </a:prstGeom>
        </p:spPr>
        <p:txBody>
          <a:bodyPr vert="horz" wrap="square" lIns="0" tIns="12700" rIns="0" bIns="0" rtlCol="0">
            <a:spAutoFit/>
          </a:bodyPr>
          <a:lstStyle/>
          <a:p>
            <a:pPr marL="38100">
              <a:lnSpc>
                <a:spcPct val="100000"/>
              </a:lnSpc>
              <a:spcBef>
                <a:spcPts val="100"/>
              </a:spcBef>
            </a:pPr>
            <a:r>
              <a:rPr sz="1800" spc="-5" dirty="0">
                <a:latin typeface="Verdana"/>
                <a:cs typeface="Verdana"/>
              </a:rPr>
              <a:t>The</a:t>
            </a:r>
            <a:r>
              <a:rPr sz="1800" spc="5" dirty="0">
                <a:latin typeface="Verdana"/>
                <a:cs typeface="Verdana"/>
              </a:rPr>
              <a:t> </a:t>
            </a:r>
            <a:r>
              <a:rPr sz="1800" spc="-5" dirty="0">
                <a:latin typeface="Verdana"/>
                <a:cs typeface="Verdana"/>
              </a:rPr>
              <a:t>conversion</a:t>
            </a:r>
            <a:r>
              <a:rPr sz="1800" spc="-20" dirty="0">
                <a:latin typeface="Verdana"/>
                <a:cs typeface="Verdana"/>
              </a:rPr>
              <a:t> </a:t>
            </a:r>
            <a:r>
              <a:rPr sz="1800" dirty="0">
                <a:latin typeface="Verdana"/>
                <a:cs typeface="Verdana"/>
              </a:rPr>
              <a:t>of</a:t>
            </a:r>
            <a:r>
              <a:rPr sz="1800" spc="5" dirty="0">
                <a:latin typeface="Verdana"/>
                <a:cs typeface="Verdana"/>
              </a:rPr>
              <a:t> </a:t>
            </a:r>
            <a:r>
              <a:rPr sz="1800" spc="-5" dirty="0">
                <a:latin typeface="Verdana"/>
                <a:cs typeface="Verdana"/>
              </a:rPr>
              <a:t>the</a:t>
            </a:r>
            <a:r>
              <a:rPr sz="1800" spc="15" dirty="0">
                <a:latin typeface="Verdana"/>
                <a:cs typeface="Verdana"/>
              </a:rPr>
              <a:t> </a:t>
            </a:r>
            <a:r>
              <a:rPr sz="1800" spc="-5" dirty="0">
                <a:latin typeface="Verdana"/>
                <a:cs typeface="Verdana"/>
              </a:rPr>
              <a:t>binary number</a:t>
            </a:r>
            <a:r>
              <a:rPr sz="1800" spc="20" dirty="0">
                <a:latin typeface="Verdana"/>
                <a:cs typeface="Verdana"/>
              </a:rPr>
              <a:t> </a:t>
            </a:r>
            <a:r>
              <a:rPr sz="1800" dirty="0">
                <a:latin typeface="Verdana"/>
                <a:cs typeface="Verdana"/>
              </a:rPr>
              <a:t>(10101)</a:t>
            </a:r>
            <a:r>
              <a:rPr sz="1950" baseline="-14957" dirty="0">
                <a:latin typeface="Cambria Math"/>
                <a:cs typeface="Cambria Math"/>
              </a:rPr>
              <a:t>2</a:t>
            </a:r>
            <a:r>
              <a:rPr sz="1950" spc="225" baseline="-14957" dirty="0">
                <a:latin typeface="Cambria Math"/>
                <a:cs typeface="Cambria Math"/>
              </a:rPr>
              <a:t> </a:t>
            </a:r>
            <a:r>
              <a:rPr sz="1800" dirty="0">
                <a:latin typeface="Verdana"/>
                <a:cs typeface="Verdana"/>
              </a:rPr>
              <a:t>into</a:t>
            </a:r>
            <a:r>
              <a:rPr sz="1800" spc="5" dirty="0">
                <a:latin typeface="Verdana"/>
                <a:cs typeface="Verdana"/>
              </a:rPr>
              <a:t> </a:t>
            </a:r>
            <a:r>
              <a:rPr sz="1800" dirty="0">
                <a:latin typeface="Verdana"/>
                <a:cs typeface="Verdana"/>
              </a:rPr>
              <a:t>its</a:t>
            </a:r>
            <a:r>
              <a:rPr sz="1800" spc="5" dirty="0">
                <a:latin typeface="Verdana"/>
                <a:cs typeface="Verdana"/>
              </a:rPr>
              <a:t> </a:t>
            </a:r>
            <a:r>
              <a:rPr sz="1800" spc="-5" dirty="0">
                <a:latin typeface="Verdana"/>
                <a:cs typeface="Verdana"/>
              </a:rPr>
              <a:t>equivalent</a:t>
            </a:r>
            <a:endParaRPr sz="1800">
              <a:latin typeface="Verdana"/>
              <a:cs typeface="Verdana"/>
            </a:endParaRPr>
          </a:p>
          <a:p>
            <a:pPr marL="38100">
              <a:lnSpc>
                <a:spcPct val="100000"/>
              </a:lnSpc>
              <a:spcBef>
                <a:spcPts val="25"/>
              </a:spcBef>
            </a:pPr>
            <a:r>
              <a:rPr sz="1800" spc="-5" dirty="0">
                <a:latin typeface="Verdana"/>
                <a:cs typeface="Verdana"/>
              </a:rPr>
              <a:t>decimal</a:t>
            </a:r>
            <a:r>
              <a:rPr sz="1800" spc="-20" dirty="0">
                <a:latin typeface="Verdana"/>
                <a:cs typeface="Verdana"/>
              </a:rPr>
              <a:t> </a:t>
            </a:r>
            <a:r>
              <a:rPr sz="1800" spc="-5" dirty="0">
                <a:latin typeface="Verdana"/>
                <a:cs typeface="Verdana"/>
              </a:rPr>
              <a:t>number</a:t>
            </a:r>
            <a:endParaRPr sz="1800">
              <a:latin typeface="Verdana"/>
              <a:cs typeface="Verdana"/>
            </a:endParaRPr>
          </a:p>
        </p:txBody>
      </p:sp>
      <p:pic>
        <p:nvPicPr>
          <p:cNvPr id="5" name="object 5"/>
          <p:cNvPicPr/>
          <p:nvPr/>
        </p:nvPicPr>
        <p:blipFill>
          <a:blip r:embed="rId3" cstate="print"/>
          <a:stretch>
            <a:fillRect/>
          </a:stretch>
        </p:blipFill>
        <p:spPr>
          <a:xfrm>
            <a:off x="2553929" y="4415208"/>
            <a:ext cx="3556000" cy="202952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90600" y="288036"/>
            <a:ext cx="6875671" cy="602437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25420" y="461899"/>
            <a:ext cx="4692015" cy="696595"/>
          </a:xfrm>
          <a:prstGeom prst="rect">
            <a:avLst/>
          </a:prstGeom>
        </p:spPr>
        <p:txBody>
          <a:bodyPr vert="horz" wrap="square" lIns="0" tIns="13335" rIns="0" bIns="0" rtlCol="0">
            <a:spAutoFit/>
          </a:bodyPr>
          <a:lstStyle/>
          <a:p>
            <a:pPr marL="12700">
              <a:lnSpc>
                <a:spcPct val="100000"/>
              </a:lnSpc>
              <a:spcBef>
                <a:spcPts val="105"/>
              </a:spcBef>
            </a:pPr>
            <a:r>
              <a:rPr dirty="0"/>
              <a:t>2.</a:t>
            </a:r>
            <a:r>
              <a:rPr spc="-20" dirty="0"/>
              <a:t> </a:t>
            </a:r>
            <a:r>
              <a:rPr dirty="0"/>
              <a:t>Binary</a:t>
            </a:r>
            <a:r>
              <a:rPr spc="-15" dirty="0"/>
              <a:t> </a:t>
            </a:r>
            <a:r>
              <a:rPr spc="-35" dirty="0"/>
              <a:t>to</a:t>
            </a:r>
            <a:r>
              <a:rPr spc="-20" dirty="0"/>
              <a:t> </a:t>
            </a:r>
            <a:r>
              <a:rPr spc="-5" dirty="0"/>
              <a:t>Decimal</a:t>
            </a:r>
          </a:p>
        </p:txBody>
      </p:sp>
      <p:sp>
        <p:nvSpPr>
          <p:cNvPr id="3" name="object 3"/>
          <p:cNvSpPr txBox="1"/>
          <p:nvPr/>
        </p:nvSpPr>
        <p:spPr>
          <a:xfrm>
            <a:off x="523240" y="1610994"/>
            <a:ext cx="6898005" cy="880110"/>
          </a:xfrm>
          <a:prstGeom prst="rect">
            <a:avLst/>
          </a:prstGeom>
        </p:spPr>
        <p:txBody>
          <a:bodyPr vert="horz" wrap="square" lIns="0" tIns="12065" rIns="0" bIns="0" rtlCol="0">
            <a:spAutoFit/>
          </a:bodyPr>
          <a:lstStyle/>
          <a:p>
            <a:pPr marL="25400">
              <a:lnSpc>
                <a:spcPct val="100000"/>
              </a:lnSpc>
              <a:spcBef>
                <a:spcPts val="95"/>
              </a:spcBef>
              <a:tabLst>
                <a:tab pos="902969" algn="l"/>
                <a:tab pos="2806700" algn="l"/>
                <a:tab pos="3445510" algn="l"/>
                <a:tab pos="3957320" algn="l"/>
                <a:tab pos="5670550" algn="l"/>
              </a:tabLst>
            </a:pPr>
            <a:r>
              <a:rPr sz="2800" spc="-10" dirty="0">
                <a:latin typeface="Calibri"/>
                <a:cs typeface="Calibri"/>
              </a:rPr>
              <a:t>The	</a:t>
            </a:r>
            <a:r>
              <a:rPr sz="2800" spc="-20" dirty="0">
                <a:latin typeface="Calibri"/>
                <a:cs typeface="Calibri"/>
              </a:rPr>
              <a:t>conversion	</a:t>
            </a:r>
            <a:r>
              <a:rPr sz="2800" spc="-5" dirty="0">
                <a:latin typeface="Calibri"/>
                <a:cs typeface="Calibri"/>
              </a:rPr>
              <a:t>of	a	</a:t>
            </a:r>
            <a:r>
              <a:rPr sz="2800" spc="-10" dirty="0">
                <a:latin typeface="Calibri"/>
                <a:cs typeface="Calibri"/>
              </a:rPr>
              <a:t>fractional	</a:t>
            </a:r>
            <a:r>
              <a:rPr sz="2800" spc="-5" dirty="0">
                <a:latin typeface="Calibri"/>
                <a:cs typeface="Calibri"/>
              </a:rPr>
              <a:t>binary</a:t>
            </a:r>
            <a:endParaRPr sz="2800">
              <a:latin typeface="Calibri"/>
              <a:cs typeface="Calibri"/>
            </a:endParaRPr>
          </a:p>
          <a:p>
            <a:pPr marL="25400">
              <a:lnSpc>
                <a:spcPct val="100000"/>
              </a:lnSpc>
              <a:spcBef>
                <a:spcPts val="10"/>
              </a:spcBef>
            </a:pPr>
            <a:r>
              <a:rPr sz="2800" dirty="0">
                <a:latin typeface="Verdana"/>
                <a:cs typeface="Verdana"/>
              </a:rPr>
              <a:t>(0.0101)</a:t>
            </a:r>
            <a:r>
              <a:rPr sz="3075" baseline="-16260" dirty="0">
                <a:latin typeface="Cambria Math"/>
                <a:cs typeface="Cambria Math"/>
              </a:rPr>
              <a:t>2</a:t>
            </a:r>
            <a:r>
              <a:rPr sz="3075" spc="442" baseline="-16260" dirty="0">
                <a:latin typeface="Cambria Math"/>
                <a:cs typeface="Cambria Math"/>
              </a:rPr>
              <a:t> </a:t>
            </a:r>
            <a:r>
              <a:rPr sz="2800" spc="-20" dirty="0">
                <a:latin typeface="Calibri"/>
                <a:cs typeface="Calibri"/>
              </a:rPr>
              <a:t>into</a:t>
            </a:r>
            <a:r>
              <a:rPr sz="2800" spc="15" dirty="0">
                <a:latin typeface="Calibri"/>
                <a:cs typeface="Calibri"/>
              </a:rPr>
              <a:t> </a:t>
            </a:r>
            <a:r>
              <a:rPr sz="2800" spc="-5" dirty="0">
                <a:latin typeface="Calibri"/>
                <a:cs typeface="Calibri"/>
              </a:rPr>
              <a:t>its</a:t>
            </a:r>
            <a:r>
              <a:rPr sz="2800" dirty="0">
                <a:latin typeface="Calibri"/>
                <a:cs typeface="Calibri"/>
              </a:rPr>
              <a:t> </a:t>
            </a:r>
            <a:r>
              <a:rPr sz="2800" spc="-15" dirty="0">
                <a:latin typeface="Calibri"/>
                <a:cs typeface="Calibri"/>
              </a:rPr>
              <a:t>equivalent</a:t>
            </a:r>
            <a:r>
              <a:rPr sz="2800" spc="20" dirty="0">
                <a:latin typeface="Calibri"/>
                <a:cs typeface="Calibri"/>
              </a:rPr>
              <a:t> </a:t>
            </a:r>
            <a:r>
              <a:rPr sz="2800" spc="-10" dirty="0">
                <a:latin typeface="Calibri"/>
                <a:cs typeface="Calibri"/>
              </a:rPr>
              <a:t>decimal</a:t>
            </a:r>
            <a:r>
              <a:rPr sz="2800" spc="5" dirty="0">
                <a:latin typeface="Calibri"/>
                <a:cs typeface="Calibri"/>
              </a:rPr>
              <a:t> </a:t>
            </a:r>
            <a:r>
              <a:rPr sz="2800" spc="-10" dirty="0">
                <a:latin typeface="Calibri"/>
                <a:cs typeface="Calibri"/>
              </a:rPr>
              <a:t>number</a:t>
            </a:r>
            <a:endParaRPr sz="2800">
              <a:latin typeface="Calibri"/>
              <a:cs typeface="Calibri"/>
            </a:endParaRPr>
          </a:p>
        </p:txBody>
      </p:sp>
      <p:sp>
        <p:nvSpPr>
          <p:cNvPr id="4" name="object 4"/>
          <p:cNvSpPr txBox="1"/>
          <p:nvPr/>
        </p:nvSpPr>
        <p:spPr>
          <a:xfrm>
            <a:off x="7434833" y="1610994"/>
            <a:ext cx="1171575"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libri"/>
                <a:cs typeface="Calibri"/>
              </a:rPr>
              <a:t>n</a:t>
            </a:r>
            <a:r>
              <a:rPr sz="2800" spc="5" dirty="0">
                <a:latin typeface="Calibri"/>
                <a:cs typeface="Calibri"/>
              </a:rPr>
              <a:t>u</a:t>
            </a:r>
            <a:r>
              <a:rPr sz="2800" dirty="0">
                <a:latin typeface="Calibri"/>
                <a:cs typeface="Calibri"/>
              </a:rPr>
              <a:t>m</a:t>
            </a:r>
            <a:r>
              <a:rPr sz="2800" spc="-10" dirty="0">
                <a:latin typeface="Calibri"/>
                <a:cs typeface="Calibri"/>
              </a:rPr>
              <a:t>ber</a:t>
            </a:r>
            <a:endParaRPr sz="2800">
              <a:latin typeface="Calibri"/>
              <a:cs typeface="Calibri"/>
            </a:endParaRPr>
          </a:p>
        </p:txBody>
      </p:sp>
      <p:pic>
        <p:nvPicPr>
          <p:cNvPr id="5" name="object 5"/>
          <p:cNvPicPr/>
          <p:nvPr/>
        </p:nvPicPr>
        <p:blipFill>
          <a:blip r:embed="rId2" cstate="print"/>
          <a:stretch>
            <a:fillRect/>
          </a:stretch>
        </p:blipFill>
        <p:spPr>
          <a:xfrm>
            <a:off x="2286000" y="2476500"/>
            <a:ext cx="3657600" cy="410717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7152" y="461899"/>
            <a:ext cx="4411345" cy="696595"/>
          </a:xfrm>
          <a:prstGeom prst="rect">
            <a:avLst/>
          </a:prstGeom>
        </p:spPr>
        <p:txBody>
          <a:bodyPr vert="horz" wrap="square" lIns="0" tIns="13335" rIns="0" bIns="0" rtlCol="0">
            <a:spAutoFit/>
          </a:bodyPr>
          <a:lstStyle/>
          <a:p>
            <a:pPr marL="12700">
              <a:lnSpc>
                <a:spcPct val="100000"/>
              </a:lnSpc>
              <a:spcBef>
                <a:spcPts val="105"/>
              </a:spcBef>
            </a:pPr>
            <a:r>
              <a:rPr dirty="0"/>
              <a:t>3.</a:t>
            </a:r>
            <a:r>
              <a:rPr spc="-25" dirty="0"/>
              <a:t> </a:t>
            </a:r>
            <a:r>
              <a:rPr dirty="0"/>
              <a:t>Decimal</a:t>
            </a:r>
            <a:r>
              <a:rPr spc="-70" dirty="0"/>
              <a:t> </a:t>
            </a:r>
            <a:r>
              <a:rPr spc="-30" dirty="0"/>
              <a:t>to</a:t>
            </a:r>
            <a:r>
              <a:rPr spc="-25" dirty="0"/>
              <a:t> </a:t>
            </a:r>
            <a:r>
              <a:rPr spc="-10" dirty="0"/>
              <a:t>Octal</a:t>
            </a:r>
          </a:p>
        </p:txBody>
      </p:sp>
      <p:sp>
        <p:nvSpPr>
          <p:cNvPr id="3" name="object 3"/>
          <p:cNvSpPr txBox="1"/>
          <p:nvPr/>
        </p:nvSpPr>
        <p:spPr>
          <a:xfrm>
            <a:off x="503021" y="1106551"/>
            <a:ext cx="8074659" cy="2366645"/>
          </a:xfrm>
          <a:prstGeom prst="rect">
            <a:avLst/>
          </a:prstGeom>
        </p:spPr>
        <p:txBody>
          <a:bodyPr vert="horz" wrap="square" lIns="0" tIns="85725" rIns="0" bIns="0" rtlCol="0">
            <a:spAutoFit/>
          </a:bodyPr>
          <a:lstStyle/>
          <a:p>
            <a:pPr marL="12700" algn="just">
              <a:lnSpc>
                <a:spcPct val="100000"/>
              </a:lnSpc>
              <a:spcBef>
                <a:spcPts val="675"/>
              </a:spcBef>
            </a:pPr>
            <a:r>
              <a:rPr sz="2400" spc="-10" dirty="0">
                <a:latin typeface="Calibri"/>
                <a:cs typeface="Calibri"/>
              </a:rPr>
              <a:t>Steps</a:t>
            </a:r>
            <a:r>
              <a:rPr sz="2400" spc="-25" dirty="0">
                <a:latin typeface="Calibri"/>
                <a:cs typeface="Calibri"/>
              </a:rPr>
              <a:t> </a:t>
            </a:r>
            <a:r>
              <a:rPr sz="2400" spc="-20" dirty="0">
                <a:latin typeface="Calibri"/>
                <a:cs typeface="Calibri"/>
              </a:rPr>
              <a:t>for</a:t>
            </a:r>
            <a:r>
              <a:rPr sz="2400" spc="-5" dirty="0">
                <a:latin typeface="Calibri"/>
                <a:cs typeface="Calibri"/>
              </a:rPr>
              <a:t> Decimal</a:t>
            </a:r>
            <a:r>
              <a:rPr sz="2400" spc="-25" dirty="0">
                <a:latin typeface="Calibri"/>
                <a:cs typeface="Calibri"/>
              </a:rPr>
              <a:t> </a:t>
            </a:r>
            <a:r>
              <a:rPr sz="2400" spc="-15" dirty="0">
                <a:latin typeface="Calibri"/>
                <a:cs typeface="Calibri"/>
              </a:rPr>
              <a:t>to</a:t>
            </a:r>
            <a:r>
              <a:rPr sz="2400" spc="-10" dirty="0">
                <a:latin typeface="Calibri"/>
                <a:cs typeface="Calibri"/>
              </a:rPr>
              <a:t> Octal</a:t>
            </a:r>
            <a:r>
              <a:rPr sz="2400" spc="-30" dirty="0">
                <a:latin typeface="Calibri"/>
                <a:cs typeface="Calibri"/>
              </a:rPr>
              <a:t> </a:t>
            </a:r>
            <a:r>
              <a:rPr sz="2400" spc="-15" dirty="0">
                <a:latin typeface="Calibri"/>
                <a:cs typeface="Calibri"/>
              </a:rPr>
              <a:t>Conversion</a:t>
            </a:r>
            <a:endParaRPr sz="2400">
              <a:latin typeface="Calibri"/>
              <a:cs typeface="Calibri"/>
            </a:endParaRPr>
          </a:p>
          <a:p>
            <a:pPr marL="12700" algn="just">
              <a:lnSpc>
                <a:spcPct val="100000"/>
              </a:lnSpc>
              <a:spcBef>
                <a:spcPts val="575"/>
              </a:spcBef>
            </a:pPr>
            <a:r>
              <a:rPr sz="2400" b="1" spc="-10" dirty="0">
                <a:latin typeface="Calibri"/>
                <a:cs typeface="Calibri"/>
              </a:rPr>
              <a:t>Step</a:t>
            </a:r>
            <a:r>
              <a:rPr sz="2400" b="1" spc="100" dirty="0">
                <a:latin typeface="Calibri"/>
                <a:cs typeface="Calibri"/>
              </a:rPr>
              <a:t> </a:t>
            </a:r>
            <a:r>
              <a:rPr sz="2400" b="1" dirty="0">
                <a:latin typeface="Calibri"/>
                <a:cs typeface="Calibri"/>
              </a:rPr>
              <a:t>–</a:t>
            </a:r>
            <a:r>
              <a:rPr sz="2400" b="1" spc="110" dirty="0">
                <a:latin typeface="Calibri"/>
                <a:cs typeface="Calibri"/>
              </a:rPr>
              <a:t> </a:t>
            </a:r>
            <a:r>
              <a:rPr sz="2400" b="1" dirty="0">
                <a:latin typeface="Calibri"/>
                <a:cs typeface="Calibri"/>
              </a:rPr>
              <a:t>1</a:t>
            </a:r>
            <a:r>
              <a:rPr sz="2400" b="1" spc="100" dirty="0">
                <a:latin typeface="Calibri"/>
                <a:cs typeface="Calibri"/>
              </a:rPr>
              <a:t> </a:t>
            </a:r>
            <a:r>
              <a:rPr sz="2400" spc="-5" dirty="0">
                <a:latin typeface="Calibri"/>
                <a:cs typeface="Calibri"/>
              </a:rPr>
              <a:t>Divide</a:t>
            </a:r>
            <a:r>
              <a:rPr sz="2400" spc="114" dirty="0">
                <a:latin typeface="Calibri"/>
                <a:cs typeface="Calibri"/>
              </a:rPr>
              <a:t> </a:t>
            </a:r>
            <a:r>
              <a:rPr sz="2400" dirty="0">
                <a:latin typeface="Calibri"/>
                <a:cs typeface="Calibri"/>
              </a:rPr>
              <a:t>the</a:t>
            </a:r>
            <a:r>
              <a:rPr sz="2400" spc="105" dirty="0">
                <a:latin typeface="Calibri"/>
                <a:cs typeface="Calibri"/>
              </a:rPr>
              <a:t> </a:t>
            </a:r>
            <a:r>
              <a:rPr sz="2400" spc="-5" dirty="0">
                <a:latin typeface="Calibri"/>
                <a:cs typeface="Calibri"/>
              </a:rPr>
              <a:t>decimal</a:t>
            </a:r>
            <a:r>
              <a:rPr sz="2400" spc="114" dirty="0">
                <a:latin typeface="Calibri"/>
                <a:cs typeface="Calibri"/>
              </a:rPr>
              <a:t> </a:t>
            </a:r>
            <a:r>
              <a:rPr sz="2400" spc="-5" dirty="0">
                <a:latin typeface="Calibri"/>
                <a:cs typeface="Calibri"/>
              </a:rPr>
              <a:t>number</a:t>
            </a:r>
            <a:r>
              <a:rPr sz="2400" spc="100" dirty="0">
                <a:latin typeface="Calibri"/>
                <a:cs typeface="Calibri"/>
              </a:rPr>
              <a:t> </a:t>
            </a:r>
            <a:r>
              <a:rPr sz="2400" dirty="0">
                <a:latin typeface="Calibri"/>
                <a:cs typeface="Calibri"/>
              </a:rPr>
              <a:t>which</a:t>
            </a:r>
            <a:r>
              <a:rPr sz="2400" spc="105" dirty="0">
                <a:latin typeface="Calibri"/>
                <a:cs typeface="Calibri"/>
              </a:rPr>
              <a:t> </a:t>
            </a:r>
            <a:r>
              <a:rPr sz="2400" dirty="0">
                <a:latin typeface="Calibri"/>
                <a:cs typeface="Calibri"/>
              </a:rPr>
              <a:t>is</a:t>
            </a:r>
            <a:r>
              <a:rPr sz="2400" spc="95" dirty="0">
                <a:latin typeface="Calibri"/>
                <a:cs typeface="Calibri"/>
              </a:rPr>
              <a:t> </a:t>
            </a:r>
            <a:r>
              <a:rPr sz="2400" spc="-15" dirty="0">
                <a:latin typeface="Calibri"/>
                <a:cs typeface="Calibri"/>
              </a:rPr>
              <a:t>to</a:t>
            </a:r>
            <a:r>
              <a:rPr sz="2400" spc="95" dirty="0">
                <a:latin typeface="Calibri"/>
                <a:cs typeface="Calibri"/>
              </a:rPr>
              <a:t> </a:t>
            </a:r>
            <a:r>
              <a:rPr sz="2400" spc="-5" dirty="0">
                <a:latin typeface="Calibri"/>
                <a:cs typeface="Calibri"/>
              </a:rPr>
              <a:t>be</a:t>
            </a:r>
            <a:r>
              <a:rPr sz="2400" spc="110" dirty="0">
                <a:latin typeface="Calibri"/>
                <a:cs typeface="Calibri"/>
              </a:rPr>
              <a:t> </a:t>
            </a:r>
            <a:r>
              <a:rPr sz="2400" spc="-15" dirty="0">
                <a:latin typeface="Calibri"/>
                <a:cs typeface="Calibri"/>
              </a:rPr>
              <a:t>converted</a:t>
            </a:r>
            <a:r>
              <a:rPr sz="2400" spc="110" dirty="0">
                <a:latin typeface="Calibri"/>
                <a:cs typeface="Calibri"/>
              </a:rPr>
              <a:t> </a:t>
            </a:r>
            <a:r>
              <a:rPr sz="2400" spc="-15" dirty="0">
                <a:latin typeface="Calibri"/>
                <a:cs typeface="Calibri"/>
              </a:rPr>
              <a:t>by</a:t>
            </a:r>
            <a:endParaRPr sz="2400">
              <a:latin typeface="Calibri"/>
              <a:cs typeface="Calibri"/>
            </a:endParaRPr>
          </a:p>
          <a:p>
            <a:pPr marL="12700" marR="5080" algn="just">
              <a:lnSpc>
                <a:spcPct val="100000"/>
              </a:lnSpc>
            </a:pPr>
            <a:r>
              <a:rPr sz="2400" dirty="0">
                <a:latin typeface="Calibri"/>
                <a:cs typeface="Calibri"/>
              </a:rPr>
              <a:t>8    </a:t>
            </a:r>
            <a:r>
              <a:rPr sz="2400" spc="5" dirty="0">
                <a:latin typeface="Calibri"/>
                <a:cs typeface="Calibri"/>
              </a:rPr>
              <a:t> </a:t>
            </a:r>
            <a:r>
              <a:rPr sz="2400" dirty="0">
                <a:latin typeface="Calibri"/>
                <a:cs typeface="Calibri"/>
              </a:rPr>
              <a:t>which    </a:t>
            </a:r>
            <a:r>
              <a:rPr sz="2400" spc="5" dirty="0">
                <a:latin typeface="Calibri"/>
                <a:cs typeface="Calibri"/>
              </a:rPr>
              <a:t> </a:t>
            </a:r>
            <a:r>
              <a:rPr sz="2400" dirty="0">
                <a:latin typeface="Calibri"/>
                <a:cs typeface="Calibri"/>
              </a:rPr>
              <a:t>is      </a:t>
            </a:r>
            <a:r>
              <a:rPr sz="2400" spc="-5" dirty="0">
                <a:latin typeface="Calibri"/>
                <a:cs typeface="Calibri"/>
              </a:rPr>
              <a:t>the</a:t>
            </a:r>
            <a:r>
              <a:rPr sz="2400" spc="530" dirty="0">
                <a:latin typeface="Calibri"/>
                <a:cs typeface="Calibri"/>
              </a:rPr>
              <a:t> </a:t>
            </a:r>
            <a:r>
              <a:rPr sz="2400" spc="1605" dirty="0">
                <a:latin typeface="Calibri"/>
                <a:cs typeface="Calibri"/>
              </a:rPr>
              <a:t> </a:t>
            </a:r>
            <a:r>
              <a:rPr sz="2400" spc="-5" dirty="0">
                <a:latin typeface="Calibri"/>
                <a:cs typeface="Calibri"/>
              </a:rPr>
              <a:t>base</a:t>
            </a:r>
            <a:r>
              <a:rPr sz="2400" spc="530" dirty="0">
                <a:latin typeface="Calibri"/>
                <a:cs typeface="Calibri"/>
              </a:rPr>
              <a:t>  </a:t>
            </a:r>
            <a:r>
              <a:rPr sz="2400" spc="535" dirty="0">
                <a:latin typeface="Calibri"/>
                <a:cs typeface="Calibri"/>
              </a:rPr>
              <a:t> </a:t>
            </a:r>
            <a:r>
              <a:rPr sz="2400" spc="-5" dirty="0">
                <a:latin typeface="Calibri"/>
                <a:cs typeface="Calibri"/>
              </a:rPr>
              <a:t>of</a:t>
            </a:r>
            <a:r>
              <a:rPr sz="2400" spc="530" dirty="0">
                <a:latin typeface="Calibri"/>
                <a:cs typeface="Calibri"/>
              </a:rPr>
              <a:t>   </a:t>
            </a:r>
            <a:r>
              <a:rPr sz="2400" spc="-5" dirty="0">
                <a:latin typeface="Calibri"/>
                <a:cs typeface="Calibri"/>
              </a:rPr>
              <a:t>the</a:t>
            </a:r>
            <a:r>
              <a:rPr sz="2400" spc="530" dirty="0">
                <a:latin typeface="Calibri"/>
                <a:cs typeface="Calibri"/>
              </a:rPr>
              <a:t>  </a:t>
            </a:r>
            <a:r>
              <a:rPr sz="2400" spc="535" dirty="0">
                <a:latin typeface="Calibri"/>
                <a:cs typeface="Calibri"/>
              </a:rPr>
              <a:t> </a:t>
            </a:r>
            <a:r>
              <a:rPr sz="2400" spc="-10" dirty="0">
                <a:latin typeface="Calibri"/>
                <a:cs typeface="Calibri"/>
              </a:rPr>
              <a:t>octal</a:t>
            </a:r>
            <a:r>
              <a:rPr sz="2400" spc="520" dirty="0">
                <a:latin typeface="Calibri"/>
                <a:cs typeface="Calibri"/>
              </a:rPr>
              <a:t>   </a:t>
            </a:r>
            <a:r>
              <a:rPr sz="2400" spc="-40" dirty="0">
                <a:latin typeface="Calibri"/>
                <a:cs typeface="Calibri"/>
              </a:rPr>
              <a:t>number. </a:t>
            </a:r>
            <a:r>
              <a:rPr sz="2400" spc="-35" dirty="0">
                <a:latin typeface="Calibri"/>
                <a:cs typeface="Calibri"/>
              </a:rPr>
              <a:t> </a:t>
            </a:r>
            <a:r>
              <a:rPr sz="2400" b="1" spc="-10" dirty="0">
                <a:latin typeface="Calibri"/>
                <a:cs typeface="Calibri"/>
              </a:rPr>
              <a:t>Step </a:t>
            </a:r>
            <a:r>
              <a:rPr sz="2400" b="1" dirty="0">
                <a:latin typeface="Calibri"/>
                <a:cs typeface="Calibri"/>
              </a:rPr>
              <a:t>– 2 </a:t>
            </a:r>
            <a:r>
              <a:rPr sz="2400" spc="-5" dirty="0">
                <a:latin typeface="Calibri"/>
                <a:cs typeface="Calibri"/>
              </a:rPr>
              <a:t>The remainder </a:t>
            </a:r>
            <a:r>
              <a:rPr sz="2400" dirty="0">
                <a:latin typeface="Calibri"/>
                <a:cs typeface="Calibri"/>
              </a:rPr>
              <a:t>which is </a:t>
            </a:r>
            <a:r>
              <a:rPr sz="2400" spc="-10" dirty="0">
                <a:latin typeface="Calibri"/>
                <a:cs typeface="Calibri"/>
              </a:rPr>
              <a:t>obtained </a:t>
            </a:r>
            <a:r>
              <a:rPr sz="2400" spc="-15" dirty="0">
                <a:latin typeface="Calibri"/>
                <a:cs typeface="Calibri"/>
              </a:rPr>
              <a:t>from </a:t>
            </a:r>
            <a:r>
              <a:rPr sz="2400" spc="-20" dirty="0">
                <a:latin typeface="Calibri"/>
                <a:cs typeface="Calibri"/>
              </a:rPr>
              <a:t>step </a:t>
            </a:r>
            <a:r>
              <a:rPr sz="2400" dirty="0">
                <a:latin typeface="Calibri"/>
                <a:cs typeface="Calibri"/>
              </a:rPr>
              <a:t>1 is the </a:t>
            </a:r>
            <a:r>
              <a:rPr sz="2400" spc="-10" dirty="0">
                <a:latin typeface="Calibri"/>
                <a:cs typeface="Calibri"/>
              </a:rPr>
              <a:t>least </a:t>
            </a:r>
            <a:r>
              <a:rPr sz="2400" spc="-530" dirty="0">
                <a:latin typeface="Calibri"/>
                <a:cs typeface="Calibri"/>
              </a:rPr>
              <a:t> </a:t>
            </a:r>
            <a:r>
              <a:rPr sz="2400" spc="-10" dirty="0">
                <a:latin typeface="Calibri"/>
                <a:cs typeface="Calibri"/>
              </a:rPr>
              <a:t>significant</a:t>
            </a:r>
            <a:r>
              <a:rPr sz="2400" spc="700" dirty="0">
                <a:latin typeface="Calibri"/>
                <a:cs typeface="Calibri"/>
              </a:rPr>
              <a:t>  </a:t>
            </a:r>
            <a:r>
              <a:rPr sz="2400" spc="705" dirty="0">
                <a:latin typeface="Calibri"/>
                <a:cs typeface="Calibri"/>
              </a:rPr>
              <a:t> </a:t>
            </a:r>
            <a:r>
              <a:rPr sz="2400" spc="-5" dirty="0">
                <a:latin typeface="Calibri"/>
                <a:cs typeface="Calibri"/>
              </a:rPr>
              <a:t>bit</a:t>
            </a:r>
            <a:r>
              <a:rPr sz="2400" spc="710" dirty="0">
                <a:latin typeface="Calibri"/>
                <a:cs typeface="Calibri"/>
              </a:rPr>
              <a:t>  </a:t>
            </a:r>
            <a:r>
              <a:rPr sz="2400" spc="715" dirty="0">
                <a:latin typeface="Calibri"/>
                <a:cs typeface="Calibri"/>
              </a:rPr>
              <a:t> </a:t>
            </a:r>
            <a:r>
              <a:rPr sz="2400" spc="-5" dirty="0">
                <a:latin typeface="Calibri"/>
                <a:cs typeface="Calibri"/>
              </a:rPr>
              <a:t>of</a:t>
            </a:r>
            <a:r>
              <a:rPr sz="2400" spc="530" dirty="0">
                <a:latin typeface="Calibri"/>
                <a:cs typeface="Calibri"/>
              </a:rPr>
              <a:t>    </a:t>
            </a:r>
            <a:r>
              <a:rPr sz="2400" dirty="0">
                <a:latin typeface="Calibri"/>
                <a:cs typeface="Calibri"/>
              </a:rPr>
              <a:t>the        </a:t>
            </a:r>
            <a:r>
              <a:rPr sz="2400" spc="-5" dirty="0">
                <a:latin typeface="Calibri"/>
                <a:cs typeface="Calibri"/>
              </a:rPr>
              <a:t>new</a:t>
            </a:r>
            <a:r>
              <a:rPr sz="2400" spc="530" dirty="0">
                <a:latin typeface="Calibri"/>
                <a:cs typeface="Calibri"/>
              </a:rPr>
              <a:t>   </a:t>
            </a:r>
            <a:r>
              <a:rPr sz="2400" spc="535" dirty="0">
                <a:latin typeface="Calibri"/>
                <a:cs typeface="Calibri"/>
              </a:rPr>
              <a:t> </a:t>
            </a:r>
            <a:r>
              <a:rPr sz="2400" spc="-10" dirty="0">
                <a:latin typeface="Calibri"/>
                <a:cs typeface="Calibri"/>
              </a:rPr>
              <a:t>octal</a:t>
            </a:r>
            <a:r>
              <a:rPr sz="2400" spc="520" dirty="0">
                <a:latin typeface="Calibri"/>
                <a:cs typeface="Calibri"/>
              </a:rPr>
              <a:t>    </a:t>
            </a:r>
            <a:r>
              <a:rPr sz="2400" spc="-40" dirty="0">
                <a:latin typeface="Calibri"/>
                <a:cs typeface="Calibri"/>
              </a:rPr>
              <a:t>number. </a:t>
            </a:r>
            <a:r>
              <a:rPr sz="2400" spc="-35" dirty="0">
                <a:latin typeface="Calibri"/>
                <a:cs typeface="Calibri"/>
              </a:rPr>
              <a:t> </a:t>
            </a:r>
            <a:r>
              <a:rPr sz="2400" b="1" spc="-10" dirty="0">
                <a:latin typeface="Calibri"/>
                <a:cs typeface="Calibri"/>
              </a:rPr>
              <a:t>Step</a:t>
            </a:r>
            <a:r>
              <a:rPr sz="2400" b="1" spc="235" dirty="0">
                <a:latin typeface="Calibri"/>
                <a:cs typeface="Calibri"/>
              </a:rPr>
              <a:t> </a:t>
            </a:r>
            <a:r>
              <a:rPr sz="2400" b="1" dirty="0">
                <a:latin typeface="Calibri"/>
                <a:cs typeface="Calibri"/>
              </a:rPr>
              <a:t>–</a:t>
            </a:r>
            <a:r>
              <a:rPr sz="2400" b="1" spc="245" dirty="0">
                <a:latin typeface="Calibri"/>
                <a:cs typeface="Calibri"/>
              </a:rPr>
              <a:t> </a:t>
            </a:r>
            <a:r>
              <a:rPr sz="2400" b="1" dirty="0">
                <a:latin typeface="Calibri"/>
                <a:cs typeface="Calibri"/>
              </a:rPr>
              <a:t>3</a:t>
            </a:r>
            <a:r>
              <a:rPr sz="2400" b="1" spc="229" dirty="0">
                <a:latin typeface="Calibri"/>
                <a:cs typeface="Calibri"/>
              </a:rPr>
              <a:t> </a:t>
            </a:r>
            <a:r>
              <a:rPr sz="2400" spc="-5" dirty="0">
                <a:latin typeface="Calibri"/>
                <a:cs typeface="Calibri"/>
              </a:rPr>
              <a:t>Divide</a:t>
            </a:r>
            <a:r>
              <a:rPr sz="2400" spc="250" dirty="0">
                <a:latin typeface="Calibri"/>
                <a:cs typeface="Calibri"/>
              </a:rPr>
              <a:t> </a:t>
            </a:r>
            <a:r>
              <a:rPr sz="2400" spc="-5" dirty="0">
                <a:latin typeface="Calibri"/>
                <a:cs typeface="Calibri"/>
              </a:rPr>
              <a:t>the</a:t>
            </a:r>
            <a:r>
              <a:rPr sz="2400" spc="240" dirty="0">
                <a:latin typeface="Calibri"/>
                <a:cs typeface="Calibri"/>
              </a:rPr>
              <a:t> </a:t>
            </a:r>
            <a:r>
              <a:rPr sz="2400" spc="-5" dirty="0">
                <a:latin typeface="Calibri"/>
                <a:cs typeface="Calibri"/>
              </a:rPr>
              <a:t>quotient</a:t>
            </a:r>
            <a:r>
              <a:rPr sz="2400" spc="240" dirty="0">
                <a:latin typeface="Calibri"/>
                <a:cs typeface="Calibri"/>
              </a:rPr>
              <a:t> </a:t>
            </a:r>
            <a:r>
              <a:rPr sz="2400" dirty="0">
                <a:latin typeface="Calibri"/>
                <a:cs typeface="Calibri"/>
              </a:rPr>
              <a:t>which</a:t>
            </a:r>
            <a:r>
              <a:rPr sz="2400" spc="225" dirty="0">
                <a:latin typeface="Calibri"/>
                <a:cs typeface="Calibri"/>
              </a:rPr>
              <a:t> </a:t>
            </a:r>
            <a:r>
              <a:rPr sz="2400" dirty="0">
                <a:latin typeface="Calibri"/>
                <a:cs typeface="Calibri"/>
              </a:rPr>
              <a:t>is</a:t>
            </a:r>
            <a:r>
              <a:rPr sz="2400" spc="235" dirty="0">
                <a:latin typeface="Calibri"/>
                <a:cs typeface="Calibri"/>
              </a:rPr>
              <a:t> </a:t>
            </a:r>
            <a:r>
              <a:rPr sz="2400" spc="-10" dirty="0">
                <a:latin typeface="Calibri"/>
                <a:cs typeface="Calibri"/>
              </a:rPr>
              <a:t>obtained</a:t>
            </a:r>
            <a:r>
              <a:rPr sz="2400" spc="240" dirty="0">
                <a:latin typeface="Calibri"/>
                <a:cs typeface="Calibri"/>
              </a:rPr>
              <a:t> </a:t>
            </a:r>
            <a:r>
              <a:rPr sz="2400" spc="-15" dirty="0">
                <a:latin typeface="Calibri"/>
                <a:cs typeface="Calibri"/>
              </a:rPr>
              <a:t>from</a:t>
            </a:r>
            <a:r>
              <a:rPr sz="2400" spc="235" dirty="0">
                <a:latin typeface="Calibri"/>
                <a:cs typeface="Calibri"/>
              </a:rPr>
              <a:t> </a:t>
            </a:r>
            <a:r>
              <a:rPr sz="2400" spc="-5" dirty="0">
                <a:latin typeface="Calibri"/>
                <a:cs typeface="Calibri"/>
              </a:rPr>
              <a:t>the</a:t>
            </a:r>
            <a:r>
              <a:rPr sz="2400" spc="240" dirty="0">
                <a:latin typeface="Calibri"/>
                <a:cs typeface="Calibri"/>
              </a:rPr>
              <a:t> </a:t>
            </a:r>
            <a:r>
              <a:rPr sz="2400" spc="-15" dirty="0">
                <a:latin typeface="Calibri"/>
                <a:cs typeface="Calibri"/>
              </a:rPr>
              <a:t>step</a:t>
            </a:r>
            <a:r>
              <a:rPr sz="2400" spc="240" dirty="0">
                <a:latin typeface="Calibri"/>
                <a:cs typeface="Calibri"/>
              </a:rPr>
              <a:t> </a:t>
            </a:r>
            <a:r>
              <a:rPr sz="2400" dirty="0">
                <a:latin typeface="Calibri"/>
                <a:cs typeface="Calibri"/>
              </a:rPr>
              <a:t>2</a:t>
            </a:r>
            <a:endParaRPr sz="2400">
              <a:latin typeface="Calibri"/>
              <a:cs typeface="Calibri"/>
            </a:endParaRPr>
          </a:p>
        </p:txBody>
      </p:sp>
      <p:sp>
        <p:nvSpPr>
          <p:cNvPr id="4" name="object 4"/>
          <p:cNvSpPr txBox="1"/>
          <p:nvPr/>
        </p:nvSpPr>
        <p:spPr>
          <a:xfrm>
            <a:off x="503021" y="3448050"/>
            <a:ext cx="2566670" cy="756920"/>
          </a:xfrm>
          <a:prstGeom prst="rect">
            <a:avLst/>
          </a:prstGeom>
        </p:spPr>
        <p:txBody>
          <a:bodyPr vert="horz" wrap="square" lIns="0" tIns="12700" rIns="0" bIns="0" rtlCol="0">
            <a:spAutoFit/>
          </a:bodyPr>
          <a:lstStyle/>
          <a:p>
            <a:pPr marL="12700" marR="5080">
              <a:lnSpc>
                <a:spcPct val="100000"/>
              </a:lnSpc>
              <a:spcBef>
                <a:spcPts val="100"/>
              </a:spcBef>
              <a:tabLst>
                <a:tab pos="661670" algn="l"/>
                <a:tab pos="1259205" algn="l"/>
                <a:tab pos="2101850" algn="l"/>
              </a:tabLst>
            </a:pPr>
            <a:r>
              <a:rPr sz="2400" dirty="0">
                <a:latin typeface="Calibri"/>
                <a:cs typeface="Calibri"/>
              </a:rPr>
              <a:t>and	the	</a:t>
            </a:r>
            <a:r>
              <a:rPr sz="2400" spc="-35" dirty="0">
                <a:latin typeface="Calibri"/>
                <a:cs typeface="Calibri"/>
              </a:rPr>
              <a:t>r</a:t>
            </a:r>
            <a:r>
              <a:rPr sz="2400" spc="15" dirty="0">
                <a:latin typeface="Calibri"/>
                <a:cs typeface="Calibri"/>
              </a:rPr>
              <a:t>e</a:t>
            </a:r>
            <a:r>
              <a:rPr sz="2400" dirty="0">
                <a:latin typeface="Calibri"/>
                <a:cs typeface="Calibri"/>
              </a:rPr>
              <a:t>maind</a:t>
            </a:r>
            <a:r>
              <a:rPr sz="2400" spc="5" dirty="0">
                <a:latin typeface="Calibri"/>
                <a:cs typeface="Calibri"/>
              </a:rPr>
              <a:t>e</a:t>
            </a:r>
            <a:r>
              <a:rPr sz="2400" dirty="0">
                <a:latin typeface="Calibri"/>
                <a:cs typeface="Calibri"/>
              </a:rPr>
              <a:t>r  </a:t>
            </a:r>
            <a:r>
              <a:rPr sz="2400" spc="-10" dirty="0">
                <a:latin typeface="Calibri"/>
                <a:cs typeface="Calibri"/>
              </a:rPr>
              <a:t>significant	</a:t>
            </a:r>
            <a:r>
              <a:rPr sz="2400" spc="-5" dirty="0">
                <a:latin typeface="Calibri"/>
                <a:cs typeface="Calibri"/>
              </a:rPr>
              <a:t>bit</a:t>
            </a:r>
            <a:endParaRPr sz="2400">
              <a:latin typeface="Calibri"/>
              <a:cs typeface="Calibri"/>
            </a:endParaRPr>
          </a:p>
        </p:txBody>
      </p:sp>
      <p:sp>
        <p:nvSpPr>
          <p:cNvPr id="5" name="object 5"/>
          <p:cNvSpPr txBox="1"/>
          <p:nvPr/>
        </p:nvSpPr>
        <p:spPr>
          <a:xfrm>
            <a:off x="3228213" y="3448050"/>
            <a:ext cx="1130935" cy="75692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Calibri"/>
                <a:cs typeface="Calibri"/>
              </a:rPr>
              <a:t>obtained</a:t>
            </a:r>
            <a:endParaRPr sz="2400">
              <a:latin typeface="Calibri"/>
              <a:cs typeface="Calibri"/>
            </a:endParaRPr>
          </a:p>
          <a:p>
            <a:pPr marL="539750">
              <a:lnSpc>
                <a:spcPct val="100000"/>
              </a:lnSpc>
            </a:pPr>
            <a:r>
              <a:rPr sz="2400" spc="-10" dirty="0">
                <a:latin typeface="Calibri"/>
                <a:cs typeface="Calibri"/>
              </a:rPr>
              <a:t>of</a:t>
            </a:r>
            <a:endParaRPr sz="2400">
              <a:latin typeface="Calibri"/>
              <a:cs typeface="Calibri"/>
            </a:endParaRPr>
          </a:p>
        </p:txBody>
      </p:sp>
      <p:sp>
        <p:nvSpPr>
          <p:cNvPr id="6" name="object 6"/>
          <p:cNvSpPr txBox="1"/>
          <p:nvPr/>
        </p:nvSpPr>
        <p:spPr>
          <a:xfrm>
            <a:off x="4517897" y="3448050"/>
            <a:ext cx="4058285" cy="756920"/>
          </a:xfrm>
          <a:prstGeom prst="rect">
            <a:avLst/>
          </a:prstGeom>
        </p:spPr>
        <p:txBody>
          <a:bodyPr vert="horz" wrap="square" lIns="0" tIns="12700" rIns="0" bIns="0" rtlCol="0">
            <a:spAutoFit/>
          </a:bodyPr>
          <a:lstStyle/>
          <a:p>
            <a:pPr marL="335280" marR="5080" indent="-323215">
              <a:lnSpc>
                <a:spcPct val="100000"/>
              </a:lnSpc>
              <a:spcBef>
                <a:spcPts val="100"/>
              </a:spcBef>
              <a:tabLst>
                <a:tab pos="794385" algn="l"/>
                <a:tab pos="1428115" algn="l"/>
                <a:tab pos="1580515" algn="l"/>
                <a:tab pos="1800225" algn="l"/>
                <a:tab pos="2395855" algn="l"/>
                <a:tab pos="3014980" algn="l"/>
                <a:tab pos="3458210" algn="l"/>
              </a:tabLst>
            </a:pPr>
            <a:r>
              <a:rPr sz="2400" spc="-5" dirty="0">
                <a:latin typeface="Calibri"/>
                <a:cs typeface="Calibri"/>
              </a:rPr>
              <a:t>f</a:t>
            </a:r>
            <a:r>
              <a:rPr sz="2400" spc="-35" dirty="0">
                <a:latin typeface="Calibri"/>
                <a:cs typeface="Calibri"/>
              </a:rPr>
              <a:t>r</a:t>
            </a:r>
            <a:r>
              <a:rPr sz="2400" spc="-5" dirty="0">
                <a:latin typeface="Calibri"/>
                <a:cs typeface="Calibri"/>
              </a:rPr>
              <a:t>o</a:t>
            </a:r>
            <a:r>
              <a:rPr sz="2400" dirty="0">
                <a:latin typeface="Calibri"/>
                <a:cs typeface="Calibri"/>
              </a:rPr>
              <a:t>m	this	is	</a:t>
            </a:r>
            <a:r>
              <a:rPr sz="2400" spc="-15" dirty="0">
                <a:latin typeface="Calibri"/>
                <a:cs typeface="Calibri"/>
              </a:rPr>
              <a:t>t</a:t>
            </a:r>
            <a:r>
              <a:rPr sz="2400" spc="-5" dirty="0">
                <a:latin typeface="Calibri"/>
                <a:cs typeface="Calibri"/>
              </a:rPr>
              <a:t>h</a:t>
            </a:r>
            <a:r>
              <a:rPr sz="2400" dirty="0">
                <a:latin typeface="Calibri"/>
                <a:cs typeface="Calibri"/>
              </a:rPr>
              <a:t>e	</a:t>
            </a:r>
            <a:r>
              <a:rPr sz="2400" spc="-5" dirty="0">
                <a:latin typeface="Calibri"/>
                <a:cs typeface="Calibri"/>
              </a:rPr>
              <a:t>se</a:t>
            </a:r>
            <a:r>
              <a:rPr sz="2400" spc="-20" dirty="0">
                <a:latin typeface="Calibri"/>
                <a:cs typeface="Calibri"/>
              </a:rPr>
              <a:t>c</a:t>
            </a:r>
            <a:r>
              <a:rPr sz="2400" spc="-5" dirty="0">
                <a:latin typeface="Calibri"/>
                <a:cs typeface="Calibri"/>
              </a:rPr>
              <a:t>on</a:t>
            </a:r>
            <a:r>
              <a:rPr sz="2400" dirty="0">
                <a:latin typeface="Calibri"/>
                <a:cs typeface="Calibri"/>
              </a:rPr>
              <a:t>d	le</a:t>
            </a:r>
            <a:r>
              <a:rPr sz="2400" spc="5" dirty="0">
                <a:latin typeface="Calibri"/>
                <a:cs typeface="Calibri"/>
              </a:rPr>
              <a:t>a</a:t>
            </a:r>
            <a:r>
              <a:rPr sz="2400" spc="-30" dirty="0">
                <a:latin typeface="Calibri"/>
                <a:cs typeface="Calibri"/>
              </a:rPr>
              <a:t>s</a:t>
            </a:r>
            <a:r>
              <a:rPr sz="2400" dirty="0">
                <a:latin typeface="Calibri"/>
                <a:cs typeface="Calibri"/>
              </a:rPr>
              <a:t>t  the			</a:t>
            </a:r>
            <a:r>
              <a:rPr sz="2400" spc="-5" dirty="0">
                <a:latin typeface="Calibri"/>
                <a:cs typeface="Calibri"/>
              </a:rPr>
              <a:t>o</a:t>
            </a:r>
            <a:r>
              <a:rPr sz="2400" spc="-10" dirty="0">
                <a:latin typeface="Calibri"/>
                <a:cs typeface="Calibri"/>
              </a:rPr>
              <a:t>c</a:t>
            </a:r>
            <a:r>
              <a:rPr sz="2400" spc="-25" dirty="0">
                <a:latin typeface="Calibri"/>
                <a:cs typeface="Calibri"/>
              </a:rPr>
              <a:t>t</a:t>
            </a:r>
            <a:r>
              <a:rPr sz="2400" dirty="0">
                <a:latin typeface="Calibri"/>
                <a:cs typeface="Calibri"/>
              </a:rPr>
              <a:t>al		</a:t>
            </a:r>
            <a:r>
              <a:rPr sz="2400" spc="-5" dirty="0">
                <a:latin typeface="Calibri"/>
                <a:cs typeface="Calibri"/>
              </a:rPr>
              <a:t>numb</a:t>
            </a:r>
            <a:r>
              <a:rPr sz="2400" dirty="0">
                <a:latin typeface="Calibri"/>
                <a:cs typeface="Calibri"/>
              </a:rPr>
              <a:t>e</a:t>
            </a:r>
            <a:r>
              <a:rPr sz="2400" spc="-229" dirty="0">
                <a:latin typeface="Calibri"/>
                <a:cs typeface="Calibri"/>
              </a:rPr>
              <a:t>r</a:t>
            </a:r>
            <a:r>
              <a:rPr sz="2400" dirty="0">
                <a:latin typeface="Calibri"/>
                <a:cs typeface="Calibri"/>
              </a:rPr>
              <a:t>.</a:t>
            </a:r>
            <a:endParaRPr sz="2400">
              <a:latin typeface="Calibri"/>
              <a:cs typeface="Calibri"/>
            </a:endParaRPr>
          </a:p>
        </p:txBody>
      </p:sp>
      <p:sp>
        <p:nvSpPr>
          <p:cNvPr id="7" name="object 7"/>
          <p:cNvSpPr txBox="1"/>
          <p:nvPr/>
        </p:nvSpPr>
        <p:spPr>
          <a:xfrm>
            <a:off x="503021" y="4179570"/>
            <a:ext cx="8074659" cy="1854835"/>
          </a:xfrm>
          <a:prstGeom prst="rect">
            <a:avLst/>
          </a:prstGeom>
        </p:spPr>
        <p:txBody>
          <a:bodyPr vert="horz" wrap="square" lIns="0" tIns="12700" rIns="0" bIns="0" rtlCol="0">
            <a:spAutoFit/>
          </a:bodyPr>
          <a:lstStyle/>
          <a:p>
            <a:pPr marL="12700" marR="5080" algn="just">
              <a:lnSpc>
                <a:spcPct val="100000"/>
              </a:lnSpc>
              <a:spcBef>
                <a:spcPts val="100"/>
              </a:spcBef>
            </a:pPr>
            <a:r>
              <a:rPr sz="2400" b="1" spc="-10" dirty="0">
                <a:latin typeface="Calibri"/>
                <a:cs typeface="Calibri"/>
              </a:rPr>
              <a:t>Step</a:t>
            </a:r>
            <a:r>
              <a:rPr sz="2400" b="1" spc="-5" dirty="0">
                <a:latin typeface="Calibri"/>
                <a:cs typeface="Calibri"/>
              </a:rPr>
              <a:t> </a:t>
            </a:r>
            <a:r>
              <a:rPr sz="2400" b="1" dirty="0">
                <a:latin typeface="Calibri"/>
                <a:cs typeface="Calibri"/>
              </a:rPr>
              <a:t>– 4 </a:t>
            </a:r>
            <a:r>
              <a:rPr sz="2400" spc="-10" dirty="0">
                <a:latin typeface="Calibri"/>
                <a:cs typeface="Calibri"/>
              </a:rPr>
              <a:t>Repeat</a:t>
            </a:r>
            <a:r>
              <a:rPr sz="2400" spc="-5" dirty="0">
                <a:latin typeface="Calibri"/>
                <a:cs typeface="Calibri"/>
              </a:rPr>
              <a:t> </a:t>
            </a:r>
            <a:r>
              <a:rPr sz="2400" dirty="0">
                <a:latin typeface="Calibri"/>
                <a:cs typeface="Calibri"/>
              </a:rPr>
              <a:t>the </a:t>
            </a:r>
            <a:r>
              <a:rPr sz="2400" spc="-10" dirty="0">
                <a:latin typeface="Calibri"/>
                <a:cs typeface="Calibri"/>
              </a:rPr>
              <a:t>process</a:t>
            </a:r>
            <a:r>
              <a:rPr sz="2400" spc="-5" dirty="0">
                <a:latin typeface="Calibri"/>
                <a:cs typeface="Calibri"/>
              </a:rPr>
              <a:t> </a:t>
            </a:r>
            <a:r>
              <a:rPr sz="2400" spc="-10" dirty="0">
                <a:latin typeface="Calibri"/>
                <a:cs typeface="Calibri"/>
              </a:rPr>
              <a:t>until</a:t>
            </a:r>
            <a:r>
              <a:rPr sz="2400" spc="520" dirty="0">
                <a:latin typeface="Calibri"/>
                <a:cs typeface="Calibri"/>
              </a:rPr>
              <a:t> </a:t>
            </a:r>
            <a:r>
              <a:rPr sz="2400" dirty="0">
                <a:latin typeface="Calibri"/>
                <a:cs typeface="Calibri"/>
              </a:rPr>
              <a:t>the </a:t>
            </a:r>
            <a:r>
              <a:rPr sz="2400" spc="-10" dirty="0">
                <a:latin typeface="Calibri"/>
                <a:cs typeface="Calibri"/>
              </a:rPr>
              <a:t>quotient</a:t>
            </a:r>
            <a:r>
              <a:rPr sz="2400" spc="525" dirty="0">
                <a:latin typeface="Calibri"/>
                <a:cs typeface="Calibri"/>
              </a:rPr>
              <a:t> </a:t>
            </a:r>
            <a:r>
              <a:rPr sz="2400" spc="-5" dirty="0">
                <a:latin typeface="Calibri"/>
                <a:cs typeface="Calibri"/>
              </a:rPr>
              <a:t>remains </a:t>
            </a:r>
            <a:r>
              <a:rPr sz="2400" spc="-20" dirty="0">
                <a:latin typeface="Calibri"/>
                <a:cs typeface="Calibri"/>
              </a:rPr>
              <a:t>zero. </a:t>
            </a:r>
            <a:r>
              <a:rPr sz="2400" spc="-15" dirty="0">
                <a:latin typeface="Calibri"/>
                <a:cs typeface="Calibri"/>
              </a:rPr>
              <a:t> </a:t>
            </a:r>
            <a:r>
              <a:rPr sz="2400" b="1" spc="-10" dirty="0">
                <a:latin typeface="Calibri"/>
                <a:cs typeface="Calibri"/>
              </a:rPr>
              <a:t>Step </a:t>
            </a:r>
            <a:r>
              <a:rPr sz="2400" b="1" dirty="0">
                <a:latin typeface="Calibri"/>
                <a:cs typeface="Calibri"/>
              </a:rPr>
              <a:t>– 5 </a:t>
            </a:r>
            <a:r>
              <a:rPr sz="2400" spc="-5" dirty="0">
                <a:latin typeface="Calibri"/>
                <a:cs typeface="Calibri"/>
              </a:rPr>
              <a:t>The </a:t>
            </a:r>
            <a:r>
              <a:rPr sz="2400" spc="-10" dirty="0">
                <a:latin typeface="Calibri"/>
                <a:cs typeface="Calibri"/>
              </a:rPr>
              <a:t>last remainder obtained </a:t>
            </a:r>
            <a:r>
              <a:rPr sz="2400" spc="-15" dirty="0">
                <a:latin typeface="Calibri"/>
                <a:cs typeface="Calibri"/>
              </a:rPr>
              <a:t>from </a:t>
            </a:r>
            <a:r>
              <a:rPr sz="2400" spc="-5" dirty="0">
                <a:latin typeface="Calibri"/>
                <a:cs typeface="Calibri"/>
              </a:rPr>
              <a:t>the division </a:t>
            </a:r>
            <a:r>
              <a:rPr sz="2400" dirty="0">
                <a:latin typeface="Calibri"/>
                <a:cs typeface="Calibri"/>
              </a:rPr>
              <a:t>is the </a:t>
            </a:r>
            <a:r>
              <a:rPr sz="2400" spc="5" dirty="0">
                <a:latin typeface="Calibri"/>
                <a:cs typeface="Calibri"/>
              </a:rPr>
              <a:t> </a:t>
            </a:r>
            <a:r>
              <a:rPr sz="2400" spc="-10" dirty="0">
                <a:latin typeface="Calibri"/>
                <a:cs typeface="Calibri"/>
              </a:rPr>
              <a:t>most</a:t>
            </a:r>
            <a:r>
              <a:rPr sz="2400" spc="-5" dirty="0">
                <a:latin typeface="Calibri"/>
                <a:cs typeface="Calibri"/>
              </a:rPr>
              <a:t> </a:t>
            </a:r>
            <a:r>
              <a:rPr sz="2400" spc="-10" dirty="0">
                <a:latin typeface="Calibri"/>
                <a:cs typeface="Calibri"/>
              </a:rPr>
              <a:t>significant</a:t>
            </a:r>
            <a:r>
              <a:rPr sz="2400" spc="-5" dirty="0">
                <a:latin typeface="Calibri"/>
                <a:cs typeface="Calibri"/>
              </a:rPr>
              <a:t> bit</a:t>
            </a:r>
            <a:r>
              <a:rPr sz="2400" dirty="0">
                <a:latin typeface="Calibri"/>
                <a:cs typeface="Calibri"/>
              </a:rPr>
              <a:t> </a:t>
            </a:r>
            <a:r>
              <a:rPr sz="2400" spc="-5" dirty="0">
                <a:latin typeface="Calibri"/>
                <a:cs typeface="Calibri"/>
              </a:rPr>
              <a:t>of</a:t>
            </a:r>
            <a:r>
              <a:rPr sz="2400" dirty="0">
                <a:latin typeface="Calibri"/>
                <a:cs typeface="Calibri"/>
              </a:rPr>
              <a:t> the</a:t>
            </a:r>
            <a:r>
              <a:rPr sz="2400" spc="5" dirty="0">
                <a:latin typeface="Calibri"/>
                <a:cs typeface="Calibri"/>
              </a:rPr>
              <a:t> </a:t>
            </a:r>
            <a:r>
              <a:rPr sz="2400" spc="-10" dirty="0">
                <a:latin typeface="Calibri"/>
                <a:cs typeface="Calibri"/>
              </a:rPr>
              <a:t>octal</a:t>
            </a:r>
            <a:r>
              <a:rPr sz="2400" spc="-5" dirty="0">
                <a:latin typeface="Calibri"/>
                <a:cs typeface="Calibri"/>
              </a:rPr>
              <a:t> </a:t>
            </a:r>
            <a:r>
              <a:rPr sz="2400" spc="-40" dirty="0">
                <a:latin typeface="Calibri"/>
                <a:cs typeface="Calibri"/>
              </a:rPr>
              <a:t>number.</a:t>
            </a:r>
            <a:r>
              <a:rPr sz="2400" spc="-35" dirty="0">
                <a:latin typeface="Calibri"/>
                <a:cs typeface="Calibri"/>
              </a:rPr>
              <a:t> </a:t>
            </a:r>
            <a:r>
              <a:rPr sz="2400" dirty="0">
                <a:latin typeface="Calibri"/>
                <a:cs typeface="Calibri"/>
              </a:rPr>
              <a:t>Hence</a:t>
            </a:r>
            <a:r>
              <a:rPr sz="2400" spc="5" dirty="0">
                <a:latin typeface="Calibri"/>
                <a:cs typeface="Calibri"/>
              </a:rPr>
              <a:t> </a:t>
            </a:r>
            <a:r>
              <a:rPr sz="2400" spc="-10" dirty="0">
                <a:latin typeface="Calibri"/>
                <a:cs typeface="Calibri"/>
              </a:rPr>
              <a:t>arrange</a:t>
            </a:r>
            <a:r>
              <a:rPr sz="2400" spc="-5" dirty="0">
                <a:latin typeface="Calibri"/>
                <a:cs typeface="Calibri"/>
              </a:rPr>
              <a:t> </a:t>
            </a:r>
            <a:r>
              <a:rPr sz="2400" dirty="0">
                <a:latin typeface="Calibri"/>
                <a:cs typeface="Calibri"/>
              </a:rPr>
              <a:t>the </a:t>
            </a:r>
            <a:r>
              <a:rPr sz="2400" spc="5" dirty="0">
                <a:latin typeface="Calibri"/>
                <a:cs typeface="Calibri"/>
              </a:rPr>
              <a:t> </a:t>
            </a:r>
            <a:r>
              <a:rPr sz="2400" spc="-5" dirty="0">
                <a:latin typeface="Calibri"/>
                <a:cs typeface="Calibri"/>
              </a:rPr>
              <a:t>number </a:t>
            </a:r>
            <a:r>
              <a:rPr sz="2400" spc="-15" dirty="0">
                <a:latin typeface="Calibri"/>
                <a:cs typeface="Calibri"/>
              </a:rPr>
              <a:t>from </a:t>
            </a:r>
            <a:r>
              <a:rPr sz="2400" spc="-10" dirty="0">
                <a:latin typeface="Calibri"/>
                <a:cs typeface="Calibri"/>
              </a:rPr>
              <a:t>most significant </a:t>
            </a:r>
            <a:r>
              <a:rPr sz="2400" spc="-5" dirty="0">
                <a:latin typeface="Calibri"/>
                <a:cs typeface="Calibri"/>
              </a:rPr>
              <a:t>bit </a:t>
            </a:r>
            <a:r>
              <a:rPr sz="2400" spc="-15" dirty="0">
                <a:latin typeface="Calibri"/>
                <a:cs typeface="Calibri"/>
              </a:rPr>
              <a:t>to </a:t>
            </a:r>
            <a:r>
              <a:rPr sz="2400" dirty="0">
                <a:latin typeface="Calibri"/>
                <a:cs typeface="Calibri"/>
              </a:rPr>
              <a:t>the </a:t>
            </a:r>
            <a:r>
              <a:rPr sz="2400" spc="-5" dirty="0">
                <a:latin typeface="Calibri"/>
                <a:cs typeface="Calibri"/>
              </a:rPr>
              <a:t>least </a:t>
            </a:r>
            <a:r>
              <a:rPr sz="2400" spc="-10" dirty="0">
                <a:latin typeface="Calibri"/>
                <a:cs typeface="Calibri"/>
              </a:rPr>
              <a:t>significant </a:t>
            </a:r>
            <a:r>
              <a:rPr sz="2400" spc="-5" dirty="0">
                <a:latin typeface="Calibri"/>
                <a:cs typeface="Calibri"/>
              </a:rPr>
              <a:t>bit (i.e., </a:t>
            </a:r>
            <a:r>
              <a:rPr sz="2400" dirty="0">
                <a:latin typeface="Calibri"/>
                <a:cs typeface="Calibri"/>
              </a:rPr>
              <a:t> </a:t>
            </a:r>
            <a:r>
              <a:rPr sz="2400" spc="-15" dirty="0">
                <a:latin typeface="Calibri"/>
                <a:cs typeface="Calibri"/>
              </a:rPr>
              <a:t>from</a:t>
            </a:r>
            <a:r>
              <a:rPr sz="2400" spc="-25" dirty="0">
                <a:latin typeface="Calibri"/>
                <a:cs typeface="Calibri"/>
              </a:rPr>
              <a:t> </a:t>
            </a:r>
            <a:r>
              <a:rPr sz="2400" spc="-15" dirty="0">
                <a:latin typeface="Calibri"/>
                <a:cs typeface="Calibri"/>
              </a:rPr>
              <a:t>bottom</a:t>
            </a:r>
            <a:r>
              <a:rPr sz="2400" spc="-10" dirty="0">
                <a:latin typeface="Calibri"/>
                <a:cs typeface="Calibri"/>
              </a:rPr>
              <a:t> </a:t>
            </a:r>
            <a:r>
              <a:rPr sz="2400" spc="-15" dirty="0">
                <a:latin typeface="Calibri"/>
                <a:cs typeface="Calibri"/>
              </a:rPr>
              <a:t>to</a:t>
            </a:r>
            <a:r>
              <a:rPr sz="2400" spc="-25" dirty="0">
                <a:latin typeface="Calibri"/>
                <a:cs typeface="Calibri"/>
              </a:rPr>
              <a:t> </a:t>
            </a:r>
            <a:r>
              <a:rPr sz="2400" spc="-10" dirty="0">
                <a:latin typeface="Calibri"/>
                <a:cs typeface="Calibri"/>
              </a:rPr>
              <a:t>top).</a:t>
            </a:r>
            <a:endParaRPr sz="2400">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0540" y="373528"/>
            <a:ext cx="7552055" cy="1636395"/>
          </a:xfrm>
          <a:prstGeom prst="rect">
            <a:avLst/>
          </a:prstGeom>
        </p:spPr>
        <p:txBody>
          <a:bodyPr vert="horz" wrap="square" lIns="0" tIns="101600" rIns="0" bIns="0" rtlCol="0">
            <a:spAutoFit/>
          </a:bodyPr>
          <a:lstStyle/>
          <a:p>
            <a:pPr marL="1868805">
              <a:lnSpc>
                <a:spcPct val="100000"/>
              </a:lnSpc>
              <a:spcBef>
                <a:spcPts val="800"/>
              </a:spcBef>
            </a:pPr>
            <a:r>
              <a:rPr dirty="0"/>
              <a:t>3.</a:t>
            </a:r>
            <a:r>
              <a:rPr spc="-20" dirty="0"/>
              <a:t> </a:t>
            </a:r>
            <a:r>
              <a:rPr dirty="0"/>
              <a:t>Decimal</a:t>
            </a:r>
            <a:r>
              <a:rPr spc="-60" dirty="0"/>
              <a:t> </a:t>
            </a:r>
            <a:r>
              <a:rPr spc="-30" dirty="0"/>
              <a:t>to</a:t>
            </a:r>
            <a:r>
              <a:rPr spc="-20" dirty="0"/>
              <a:t> </a:t>
            </a:r>
            <a:r>
              <a:rPr spc="-10" dirty="0"/>
              <a:t>Octal</a:t>
            </a:r>
          </a:p>
          <a:p>
            <a:pPr marL="38100" marR="30480">
              <a:lnSpc>
                <a:spcPts val="3440"/>
              </a:lnSpc>
            </a:pPr>
            <a:r>
              <a:rPr sz="2400" b="0" spc="-5" dirty="0">
                <a:latin typeface="Calibri"/>
                <a:cs typeface="Calibri"/>
              </a:rPr>
              <a:t>Consider</a:t>
            </a:r>
            <a:r>
              <a:rPr sz="2400" b="0" spc="-10" dirty="0">
                <a:latin typeface="Calibri"/>
                <a:cs typeface="Calibri"/>
              </a:rPr>
              <a:t> </a:t>
            </a:r>
            <a:r>
              <a:rPr sz="2400" b="0" dirty="0">
                <a:latin typeface="Calibri"/>
                <a:cs typeface="Calibri"/>
              </a:rPr>
              <a:t>the </a:t>
            </a:r>
            <a:r>
              <a:rPr sz="2400" b="0" spc="-15" dirty="0">
                <a:latin typeface="Calibri"/>
                <a:cs typeface="Calibri"/>
              </a:rPr>
              <a:t>conversion</a:t>
            </a:r>
            <a:r>
              <a:rPr sz="2400" b="0" spc="-5" dirty="0">
                <a:latin typeface="Calibri"/>
                <a:cs typeface="Calibri"/>
              </a:rPr>
              <a:t> of</a:t>
            </a:r>
            <a:r>
              <a:rPr sz="2400" b="0" spc="5" dirty="0">
                <a:latin typeface="Calibri"/>
                <a:cs typeface="Calibri"/>
              </a:rPr>
              <a:t> </a:t>
            </a:r>
            <a:r>
              <a:rPr sz="2400" b="0" dirty="0">
                <a:latin typeface="Calibri"/>
                <a:cs typeface="Calibri"/>
              </a:rPr>
              <a:t>the</a:t>
            </a:r>
            <a:r>
              <a:rPr sz="2400" b="0" spc="-15" dirty="0">
                <a:latin typeface="Calibri"/>
                <a:cs typeface="Calibri"/>
              </a:rPr>
              <a:t> </a:t>
            </a:r>
            <a:r>
              <a:rPr sz="2400" b="0" spc="-5" dirty="0">
                <a:latin typeface="Calibri"/>
                <a:cs typeface="Calibri"/>
              </a:rPr>
              <a:t>decimal</a:t>
            </a:r>
            <a:r>
              <a:rPr sz="2400" b="0" spc="-15" dirty="0">
                <a:latin typeface="Calibri"/>
                <a:cs typeface="Calibri"/>
              </a:rPr>
              <a:t> </a:t>
            </a:r>
            <a:r>
              <a:rPr sz="2400" b="0" spc="-5" dirty="0">
                <a:latin typeface="Calibri"/>
                <a:cs typeface="Calibri"/>
              </a:rPr>
              <a:t>number</a:t>
            </a:r>
            <a:r>
              <a:rPr sz="2400" b="0" dirty="0">
                <a:latin typeface="Calibri"/>
                <a:cs typeface="Calibri"/>
              </a:rPr>
              <a:t> </a:t>
            </a:r>
            <a:r>
              <a:rPr sz="2400" b="0" spc="-5" dirty="0">
                <a:latin typeface="Verdana"/>
                <a:cs typeface="Verdana"/>
              </a:rPr>
              <a:t>(</a:t>
            </a:r>
            <a:r>
              <a:rPr sz="2400" b="0" spc="-5" dirty="0">
                <a:latin typeface="Calibri"/>
                <a:cs typeface="Calibri"/>
              </a:rPr>
              <a:t>239.53</a:t>
            </a:r>
            <a:r>
              <a:rPr sz="2400" b="0" spc="-5" dirty="0">
                <a:latin typeface="Verdana"/>
                <a:cs typeface="Verdana"/>
              </a:rPr>
              <a:t>)</a:t>
            </a:r>
            <a:r>
              <a:rPr sz="2625" b="0" spc="-7" baseline="-15873" dirty="0">
                <a:latin typeface="Cambria Math"/>
                <a:cs typeface="Cambria Math"/>
              </a:rPr>
              <a:t>10</a:t>
            </a:r>
            <a:r>
              <a:rPr sz="2625" b="0" spc="382" baseline="-15873" dirty="0">
                <a:latin typeface="Cambria Math"/>
                <a:cs typeface="Cambria Math"/>
              </a:rPr>
              <a:t> </a:t>
            </a:r>
            <a:r>
              <a:rPr sz="2400" b="0" dirty="0">
                <a:latin typeface="Calibri"/>
                <a:cs typeface="Calibri"/>
              </a:rPr>
              <a:t>. </a:t>
            </a:r>
            <a:r>
              <a:rPr sz="2400" b="0" spc="-530" dirty="0">
                <a:latin typeface="Calibri"/>
                <a:cs typeface="Calibri"/>
              </a:rPr>
              <a:t> </a:t>
            </a:r>
            <a:r>
              <a:rPr sz="2400" b="0" spc="-5" dirty="0">
                <a:latin typeface="Calibri"/>
                <a:cs typeface="Calibri"/>
              </a:rPr>
              <a:t>The</a:t>
            </a:r>
            <a:r>
              <a:rPr sz="2400" b="0" spc="5" dirty="0">
                <a:latin typeface="Calibri"/>
                <a:cs typeface="Calibri"/>
              </a:rPr>
              <a:t> </a:t>
            </a:r>
            <a:r>
              <a:rPr sz="2400" b="0" spc="-15" dirty="0">
                <a:latin typeface="Calibri"/>
                <a:cs typeface="Calibri"/>
              </a:rPr>
              <a:t>conversion</a:t>
            </a:r>
            <a:r>
              <a:rPr sz="2400" b="0" spc="-5" dirty="0">
                <a:latin typeface="Calibri"/>
                <a:cs typeface="Calibri"/>
              </a:rPr>
              <a:t> of </a:t>
            </a:r>
            <a:r>
              <a:rPr sz="2400" b="0" spc="-10" dirty="0">
                <a:latin typeface="Calibri"/>
                <a:cs typeface="Calibri"/>
              </a:rPr>
              <a:t>integer </a:t>
            </a:r>
            <a:r>
              <a:rPr sz="2400" b="0" spc="-5" dirty="0">
                <a:latin typeface="Calibri"/>
                <a:cs typeface="Calibri"/>
              </a:rPr>
              <a:t>part</a:t>
            </a:r>
            <a:r>
              <a:rPr sz="2400" b="0" spc="-15" dirty="0">
                <a:latin typeface="Calibri"/>
                <a:cs typeface="Calibri"/>
              </a:rPr>
              <a:t> </a:t>
            </a:r>
            <a:r>
              <a:rPr sz="2400" b="0" dirty="0">
                <a:latin typeface="Calibri"/>
                <a:cs typeface="Calibri"/>
              </a:rPr>
              <a:t>is</a:t>
            </a:r>
            <a:r>
              <a:rPr sz="2400" b="0" spc="-10" dirty="0">
                <a:latin typeface="Calibri"/>
                <a:cs typeface="Calibri"/>
              </a:rPr>
              <a:t> shown</a:t>
            </a:r>
            <a:r>
              <a:rPr sz="2400" b="0" spc="-5" dirty="0">
                <a:latin typeface="Calibri"/>
                <a:cs typeface="Calibri"/>
              </a:rPr>
              <a:t> </a:t>
            </a:r>
            <a:r>
              <a:rPr sz="2400" b="0" spc="-35" dirty="0">
                <a:latin typeface="Calibri"/>
                <a:cs typeface="Calibri"/>
              </a:rPr>
              <a:t>below.</a:t>
            </a:r>
            <a:endParaRPr sz="2400">
              <a:latin typeface="Calibri"/>
              <a:cs typeface="Calibri"/>
            </a:endParaRPr>
          </a:p>
        </p:txBody>
      </p:sp>
      <p:pic>
        <p:nvPicPr>
          <p:cNvPr id="3" name="object 3"/>
          <p:cNvPicPr/>
          <p:nvPr/>
        </p:nvPicPr>
        <p:blipFill>
          <a:blip r:embed="rId2" cstate="print"/>
          <a:stretch>
            <a:fillRect/>
          </a:stretch>
        </p:blipFill>
        <p:spPr>
          <a:xfrm>
            <a:off x="2218944" y="2014727"/>
            <a:ext cx="4744367" cy="1937004"/>
          </a:xfrm>
          <a:prstGeom prst="rect">
            <a:avLst/>
          </a:prstGeom>
        </p:spPr>
      </p:pic>
      <p:sp>
        <p:nvSpPr>
          <p:cNvPr id="4" name="object 4"/>
          <p:cNvSpPr txBox="1"/>
          <p:nvPr/>
        </p:nvSpPr>
        <p:spPr>
          <a:xfrm>
            <a:off x="588060" y="3981957"/>
            <a:ext cx="241681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Verdana"/>
                <a:cs typeface="Verdana"/>
              </a:rPr>
              <a:t>And</a:t>
            </a:r>
            <a:r>
              <a:rPr sz="1800" spc="-25" dirty="0">
                <a:latin typeface="Verdana"/>
                <a:cs typeface="Verdana"/>
              </a:rPr>
              <a:t> </a:t>
            </a:r>
            <a:r>
              <a:rPr sz="1800" spc="-5" dirty="0">
                <a:latin typeface="Verdana"/>
                <a:cs typeface="Verdana"/>
              </a:rPr>
              <a:t>the</a:t>
            </a:r>
            <a:r>
              <a:rPr sz="1800" spc="-20" dirty="0">
                <a:latin typeface="Verdana"/>
                <a:cs typeface="Verdana"/>
              </a:rPr>
              <a:t> </a:t>
            </a:r>
            <a:r>
              <a:rPr sz="1800" spc="-5" dirty="0">
                <a:latin typeface="Verdana"/>
                <a:cs typeface="Verdana"/>
              </a:rPr>
              <a:t>fraction</a:t>
            </a:r>
            <a:r>
              <a:rPr sz="1800" spc="-30" dirty="0">
                <a:latin typeface="Verdana"/>
                <a:cs typeface="Verdana"/>
              </a:rPr>
              <a:t> </a:t>
            </a:r>
            <a:r>
              <a:rPr sz="1800" spc="-5" dirty="0">
                <a:latin typeface="Verdana"/>
                <a:cs typeface="Verdana"/>
              </a:rPr>
              <a:t>part</a:t>
            </a:r>
            <a:endParaRPr sz="1800">
              <a:latin typeface="Verdana"/>
              <a:cs typeface="Verdana"/>
            </a:endParaRPr>
          </a:p>
        </p:txBody>
      </p:sp>
      <p:pic>
        <p:nvPicPr>
          <p:cNvPr id="5" name="object 5"/>
          <p:cNvPicPr/>
          <p:nvPr/>
        </p:nvPicPr>
        <p:blipFill>
          <a:blip r:embed="rId3" cstate="print"/>
          <a:stretch>
            <a:fillRect/>
          </a:stretch>
        </p:blipFill>
        <p:spPr>
          <a:xfrm>
            <a:off x="1981200" y="4518380"/>
            <a:ext cx="5039867" cy="1501419"/>
          </a:xfrm>
          <a:prstGeom prst="rect">
            <a:avLst/>
          </a:prstGeom>
        </p:spPr>
      </p:pic>
      <p:sp>
        <p:nvSpPr>
          <p:cNvPr id="6" name="object 6"/>
          <p:cNvSpPr txBox="1"/>
          <p:nvPr/>
        </p:nvSpPr>
        <p:spPr>
          <a:xfrm>
            <a:off x="2279014" y="6084519"/>
            <a:ext cx="3700145" cy="391160"/>
          </a:xfrm>
          <a:prstGeom prst="rect">
            <a:avLst/>
          </a:prstGeom>
        </p:spPr>
        <p:txBody>
          <a:bodyPr vert="horz" wrap="square" lIns="0" tIns="12700" rIns="0" bIns="0" rtlCol="0">
            <a:spAutoFit/>
          </a:bodyPr>
          <a:lstStyle/>
          <a:p>
            <a:pPr marL="38100">
              <a:lnSpc>
                <a:spcPct val="100000"/>
              </a:lnSpc>
              <a:spcBef>
                <a:spcPts val="100"/>
              </a:spcBef>
            </a:pPr>
            <a:r>
              <a:rPr sz="2400" b="1" spc="-5" dirty="0">
                <a:latin typeface="Verdana"/>
                <a:cs typeface="Verdana"/>
              </a:rPr>
              <a:t>(</a:t>
            </a:r>
            <a:r>
              <a:rPr sz="2400" b="1" spc="-5" dirty="0">
                <a:latin typeface="Arial"/>
                <a:cs typeface="Arial"/>
              </a:rPr>
              <a:t>239.53</a:t>
            </a:r>
            <a:r>
              <a:rPr sz="2400" b="1" spc="-5" dirty="0">
                <a:latin typeface="Verdana"/>
                <a:cs typeface="Verdana"/>
              </a:rPr>
              <a:t>)</a:t>
            </a:r>
            <a:r>
              <a:rPr sz="2625" spc="-7" baseline="-15873" dirty="0">
                <a:latin typeface="Cambria Math"/>
                <a:cs typeface="Cambria Math"/>
              </a:rPr>
              <a:t>𝟏𝟎</a:t>
            </a:r>
            <a:r>
              <a:rPr sz="2625" spc="540" baseline="-15873" dirty="0">
                <a:latin typeface="Cambria Math"/>
                <a:cs typeface="Cambria Math"/>
              </a:rPr>
              <a:t> </a:t>
            </a:r>
            <a:r>
              <a:rPr sz="2400" b="1" dirty="0">
                <a:latin typeface="Arial"/>
                <a:cs typeface="Arial"/>
              </a:rPr>
              <a:t>=</a:t>
            </a:r>
            <a:r>
              <a:rPr sz="2400" b="1" spc="-20" dirty="0">
                <a:latin typeface="Arial"/>
                <a:cs typeface="Arial"/>
              </a:rPr>
              <a:t> </a:t>
            </a:r>
            <a:r>
              <a:rPr sz="2400" b="1" spc="-5" dirty="0">
                <a:latin typeface="Verdana"/>
                <a:cs typeface="Verdana"/>
              </a:rPr>
              <a:t>(</a:t>
            </a:r>
            <a:r>
              <a:rPr sz="2400" b="1" spc="-5" dirty="0">
                <a:latin typeface="Arial"/>
                <a:cs typeface="Arial"/>
              </a:rPr>
              <a:t>354.4172</a:t>
            </a:r>
            <a:r>
              <a:rPr sz="2400" b="1" spc="-5" dirty="0">
                <a:latin typeface="Verdana"/>
                <a:cs typeface="Verdana"/>
              </a:rPr>
              <a:t>)</a:t>
            </a:r>
            <a:r>
              <a:rPr sz="2625" spc="-7" baseline="-15873" dirty="0">
                <a:latin typeface="Cambria Math"/>
                <a:cs typeface="Cambria Math"/>
              </a:rPr>
              <a:t>𝟖</a:t>
            </a:r>
            <a:endParaRPr sz="2625" baseline="-15873">
              <a:latin typeface="Cambria Math"/>
              <a:cs typeface="Cambria Math"/>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6127" y="376324"/>
            <a:ext cx="8072755" cy="1560830"/>
          </a:xfrm>
          <a:prstGeom prst="rect">
            <a:avLst/>
          </a:prstGeom>
        </p:spPr>
        <p:txBody>
          <a:bodyPr vert="horz" wrap="square" lIns="0" tIns="98425" rIns="0" bIns="0" rtlCol="0">
            <a:spAutoFit/>
          </a:bodyPr>
          <a:lstStyle/>
          <a:p>
            <a:pPr marL="1861820">
              <a:lnSpc>
                <a:spcPct val="100000"/>
              </a:lnSpc>
              <a:spcBef>
                <a:spcPts val="775"/>
              </a:spcBef>
            </a:pPr>
            <a:r>
              <a:rPr dirty="0"/>
              <a:t>4.</a:t>
            </a:r>
            <a:r>
              <a:rPr spc="-15" dirty="0"/>
              <a:t> Octal</a:t>
            </a:r>
            <a:r>
              <a:rPr spc="-25" dirty="0"/>
              <a:t> </a:t>
            </a:r>
            <a:r>
              <a:rPr spc="-30" dirty="0"/>
              <a:t>to</a:t>
            </a:r>
            <a:r>
              <a:rPr spc="-10" dirty="0"/>
              <a:t> </a:t>
            </a:r>
            <a:r>
              <a:rPr dirty="0"/>
              <a:t>Decimal</a:t>
            </a:r>
          </a:p>
          <a:p>
            <a:pPr marL="12700" marR="5080">
              <a:lnSpc>
                <a:spcPct val="100000"/>
              </a:lnSpc>
              <a:spcBef>
                <a:spcPts val="370"/>
              </a:spcBef>
              <a:tabLst>
                <a:tab pos="413384" algn="l"/>
                <a:tab pos="1181735" algn="l"/>
                <a:tab pos="2327275" algn="l"/>
                <a:tab pos="3426460" algn="l"/>
                <a:tab pos="4178300" algn="l"/>
                <a:tab pos="4886960" algn="l"/>
                <a:tab pos="6051550" algn="l"/>
                <a:tab pos="6640830" algn="l"/>
                <a:tab pos="7220584" algn="l"/>
              </a:tabLst>
            </a:pPr>
            <a:r>
              <a:rPr sz="2400" b="0" spc="-5" dirty="0">
                <a:latin typeface="Calibri"/>
                <a:cs typeface="Calibri"/>
              </a:rPr>
              <a:t>I</a:t>
            </a:r>
            <a:r>
              <a:rPr sz="2400" b="0" dirty="0">
                <a:latin typeface="Calibri"/>
                <a:cs typeface="Calibri"/>
              </a:rPr>
              <a:t>n	</a:t>
            </a:r>
            <a:r>
              <a:rPr sz="2400" b="0" spc="-5" dirty="0">
                <a:latin typeface="Calibri"/>
                <a:cs typeface="Calibri"/>
              </a:rPr>
              <a:t>oc</a:t>
            </a:r>
            <a:r>
              <a:rPr sz="2400" b="0" spc="-25" dirty="0">
                <a:latin typeface="Calibri"/>
                <a:cs typeface="Calibri"/>
              </a:rPr>
              <a:t>t</a:t>
            </a:r>
            <a:r>
              <a:rPr sz="2400" b="0" spc="-10" dirty="0">
                <a:latin typeface="Calibri"/>
                <a:cs typeface="Calibri"/>
              </a:rPr>
              <a:t>a</a:t>
            </a:r>
            <a:r>
              <a:rPr sz="2400" b="0" dirty="0">
                <a:latin typeface="Calibri"/>
                <a:cs typeface="Calibri"/>
              </a:rPr>
              <a:t>l	</a:t>
            </a:r>
            <a:r>
              <a:rPr sz="2400" b="0" spc="-5" dirty="0">
                <a:latin typeface="Calibri"/>
                <a:cs typeface="Calibri"/>
              </a:rPr>
              <a:t>n</a:t>
            </a:r>
            <a:r>
              <a:rPr sz="2400" b="0" spc="-15" dirty="0">
                <a:latin typeface="Calibri"/>
                <a:cs typeface="Calibri"/>
              </a:rPr>
              <a:t>u</a:t>
            </a:r>
            <a:r>
              <a:rPr sz="2400" b="0" dirty="0">
                <a:latin typeface="Calibri"/>
                <a:cs typeface="Calibri"/>
              </a:rPr>
              <a:t>mb</a:t>
            </a:r>
            <a:r>
              <a:rPr sz="2400" b="0" spc="5" dirty="0">
                <a:latin typeface="Calibri"/>
                <a:cs typeface="Calibri"/>
              </a:rPr>
              <a:t>e</a:t>
            </a:r>
            <a:r>
              <a:rPr sz="2400" b="0" dirty="0">
                <a:latin typeface="Calibri"/>
                <a:cs typeface="Calibri"/>
              </a:rPr>
              <a:t>r	</a:t>
            </a:r>
            <a:r>
              <a:rPr sz="2400" b="0" spc="-55" dirty="0">
                <a:latin typeface="Calibri"/>
                <a:cs typeface="Calibri"/>
              </a:rPr>
              <a:t>s</a:t>
            </a:r>
            <a:r>
              <a:rPr sz="2400" b="0" spc="-20" dirty="0">
                <a:latin typeface="Calibri"/>
                <a:cs typeface="Calibri"/>
              </a:rPr>
              <a:t>y</a:t>
            </a:r>
            <a:r>
              <a:rPr sz="2400" b="0" spc="-30" dirty="0">
                <a:latin typeface="Calibri"/>
                <a:cs typeface="Calibri"/>
              </a:rPr>
              <a:t>s</a:t>
            </a:r>
            <a:r>
              <a:rPr sz="2400" b="0" spc="-25" dirty="0">
                <a:latin typeface="Calibri"/>
                <a:cs typeface="Calibri"/>
              </a:rPr>
              <a:t>t</a:t>
            </a:r>
            <a:r>
              <a:rPr sz="2400" b="0" dirty="0">
                <a:latin typeface="Calibri"/>
                <a:cs typeface="Calibri"/>
              </a:rPr>
              <a:t>em,	each	</a:t>
            </a:r>
            <a:r>
              <a:rPr sz="2400" b="0" spc="-5" dirty="0">
                <a:latin typeface="Calibri"/>
                <a:cs typeface="Calibri"/>
              </a:rPr>
              <a:t>d</a:t>
            </a:r>
            <a:r>
              <a:rPr sz="2400" b="0" spc="-15" dirty="0">
                <a:latin typeface="Calibri"/>
                <a:cs typeface="Calibri"/>
              </a:rPr>
              <a:t>i</a:t>
            </a:r>
            <a:r>
              <a:rPr sz="2400" b="0" dirty="0">
                <a:latin typeface="Calibri"/>
                <a:cs typeface="Calibri"/>
              </a:rPr>
              <a:t>git	</a:t>
            </a:r>
            <a:r>
              <a:rPr sz="2400" b="0" spc="-5" dirty="0">
                <a:latin typeface="Calibri"/>
                <a:cs typeface="Calibri"/>
              </a:rPr>
              <a:t>po</a:t>
            </a:r>
            <a:r>
              <a:rPr sz="2400" b="0" spc="-10" dirty="0">
                <a:latin typeface="Calibri"/>
                <a:cs typeface="Calibri"/>
              </a:rPr>
              <a:t>s</a:t>
            </a:r>
            <a:r>
              <a:rPr sz="2400" b="0" dirty="0">
                <a:latin typeface="Calibri"/>
                <a:cs typeface="Calibri"/>
              </a:rPr>
              <a:t>ition	</a:t>
            </a:r>
            <a:r>
              <a:rPr sz="2400" b="0" spc="-5" dirty="0">
                <a:latin typeface="Calibri"/>
                <a:cs typeface="Calibri"/>
              </a:rPr>
              <a:t>ha</a:t>
            </a:r>
            <a:r>
              <a:rPr sz="2400" b="0" dirty="0">
                <a:latin typeface="Calibri"/>
                <a:cs typeface="Calibri"/>
              </a:rPr>
              <a:t>s	the	</a:t>
            </a:r>
            <a:r>
              <a:rPr sz="2400" b="0" spc="-40" dirty="0">
                <a:latin typeface="Calibri"/>
                <a:cs typeface="Calibri"/>
              </a:rPr>
              <a:t>w</a:t>
            </a:r>
            <a:r>
              <a:rPr sz="2400" b="0" dirty="0">
                <a:latin typeface="Calibri"/>
                <a:cs typeface="Calibri"/>
              </a:rPr>
              <a:t>eig</a:t>
            </a:r>
            <a:r>
              <a:rPr sz="2400" b="0" spc="-25" dirty="0">
                <a:latin typeface="Calibri"/>
                <a:cs typeface="Calibri"/>
              </a:rPr>
              <a:t>h</a:t>
            </a:r>
            <a:r>
              <a:rPr sz="2400" b="0" dirty="0">
                <a:latin typeface="Calibri"/>
                <a:cs typeface="Calibri"/>
              </a:rPr>
              <a:t>t  </a:t>
            </a:r>
            <a:r>
              <a:rPr sz="2400" b="0" spc="-5" dirty="0">
                <a:latin typeface="Calibri"/>
                <a:cs typeface="Calibri"/>
              </a:rPr>
              <a:t>eight</a:t>
            </a:r>
            <a:r>
              <a:rPr sz="2400" b="0" spc="-25" dirty="0">
                <a:latin typeface="Calibri"/>
                <a:cs typeface="Calibri"/>
              </a:rPr>
              <a:t> </a:t>
            </a:r>
            <a:r>
              <a:rPr sz="2400" b="0" spc="-15" dirty="0">
                <a:latin typeface="Calibri"/>
                <a:cs typeface="Calibri"/>
              </a:rPr>
              <a:t>regarding</a:t>
            </a:r>
            <a:r>
              <a:rPr sz="2400" b="0" dirty="0">
                <a:latin typeface="Calibri"/>
                <a:cs typeface="Calibri"/>
              </a:rPr>
              <a:t> </a:t>
            </a:r>
            <a:r>
              <a:rPr sz="2400" b="0" spc="-10" dirty="0">
                <a:latin typeface="Calibri"/>
                <a:cs typeface="Calibri"/>
              </a:rPr>
              <a:t>power</a:t>
            </a:r>
            <a:r>
              <a:rPr sz="2400" b="0" dirty="0">
                <a:latin typeface="Calibri"/>
                <a:cs typeface="Calibri"/>
              </a:rPr>
              <a:t> </a:t>
            </a:r>
            <a:r>
              <a:rPr sz="2400" b="0" spc="-5" dirty="0">
                <a:latin typeface="Calibri"/>
                <a:cs typeface="Calibri"/>
              </a:rPr>
              <a:t>eight </a:t>
            </a:r>
            <a:r>
              <a:rPr sz="2400" b="0" spc="-10" dirty="0">
                <a:latin typeface="Calibri"/>
                <a:cs typeface="Calibri"/>
              </a:rPr>
              <a:t>shown</a:t>
            </a:r>
            <a:r>
              <a:rPr sz="2400" b="0" spc="-5" dirty="0">
                <a:latin typeface="Calibri"/>
                <a:cs typeface="Calibri"/>
              </a:rPr>
              <a:t> </a:t>
            </a:r>
            <a:r>
              <a:rPr sz="2400" b="0" dirty="0">
                <a:latin typeface="Calibri"/>
                <a:cs typeface="Calibri"/>
              </a:rPr>
              <a:t>in</a:t>
            </a:r>
            <a:r>
              <a:rPr sz="2400" b="0" spc="-10" dirty="0">
                <a:latin typeface="Calibri"/>
                <a:cs typeface="Calibri"/>
              </a:rPr>
              <a:t> </a:t>
            </a:r>
            <a:r>
              <a:rPr sz="2400" b="0" dirty="0">
                <a:latin typeface="Calibri"/>
                <a:cs typeface="Calibri"/>
              </a:rPr>
              <a:t>the</a:t>
            </a:r>
            <a:r>
              <a:rPr sz="2400" b="0" spc="-5" dirty="0">
                <a:latin typeface="Calibri"/>
                <a:cs typeface="Calibri"/>
              </a:rPr>
              <a:t> </a:t>
            </a:r>
            <a:r>
              <a:rPr sz="2400" b="0" spc="-10" dirty="0">
                <a:latin typeface="Calibri"/>
                <a:cs typeface="Calibri"/>
              </a:rPr>
              <a:t>figure</a:t>
            </a:r>
            <a:r>
              <a:rPr sz="2400" b="0" spc="5" dirty="0">
                <a:latin typeface="Calibri"/>
                <a:cs typeface="Calibri"/>
              </a:rPr>
              <a:t> </a:t>
            </a:r>
            <a:r>
              <a:rPr sz="2400" b="0" spc="-35" dirty="0">
                <a:latin typeface="Calibri"/>
                <a:cs typeface="Calibri"/>
              </a:rPr>
              <a:t>below.</a:t>
            </a:r>
            <a:endParaRPr sz="2400">
              <a:latin typeface="Calibri"/>
              <a:cs typeface="Calibri"/>
            </a:endParaRPr>
          </a:p>
        </p:txBody>
      </p:sp>
      <p:pic>
        <p:nvPicPr>
          <p:cNvPr id="3" name="object 3"/>
          <p:cNvPicPr/>
          <p:nvPr/>
        </p:nvPicPr>
        <p:blipFill>
          <a:blip r:embed="rId2" cstate="print"/>
          <a:stretch>
            <a:fillRect/>
          </a:stretch>
        </p:blipFill>
        <p:spPr>
          <a:xfrm>
            <a:off x="1219200" y="1981200"/>
            <a:ext cx="5931408" cy="1853789"/>
          </a:xfrm>
          <a:prstGeom prst="rect">
            <a:avLst/>
          </a:prstGeom>
        </p:spPr>
      </p:pic>
      <p:pic>
        <p:nvPicPr>
          <p:cNvPr id="4" name="object 4"/>
          <p:cNvPicPr/>
          <p:nvPr/>
        </p:nvPicPr>
        <p:blipFill>
          <a:blip r:embed="rId3" cstate="print"/>
          <a:stretch>
            <a:fillRect/>
          </a:stretch>
        </p:blipFill>
        <p:spPr>
          <a:xfrm>
            <a:off x="2514600" y="4640579"/>
            <a:ext cx="3733800" cy="498348"/>
          </a:xfrm>
          <a:prstGeom prst="rect">
            <a:avLst/>
          </a:prstGeom>
        </p:spPr>
      </p:pic>
      <p:sp>
        <p:nvSpPr>
          <p:cNvPr id="5" name="object 5"/>
          <p:cNvSpPr txBox="1"/>
          <p:nvPr/>
        </p:nvSpPr>
        <p:spPr>
          <a:xfrm>
            <a:off x="483616" y="3823842"/>
            <a:ext cx="7954009" cy="1627505"/>
          </a:xfrm>
          <a:prstGeom prst="rect">
            <a:avLst/>
          </a:prstGeom>
        </p:spPr>
        <p:txBody>
          <a:bodyPr vert="horz" wrap="square" lIns="0" tIns="12700" rIns="0" bIns="0" rtlCol="0">
            <a:spAutoFit/>
          </a:bodyPr>
          <a:lstStyle/>
          <a:p>
            <a:pPr marL="85090" marR="43180">
              <a:lnSpc>
                <a:spcPct val="100000"/>
              </a:lnSpc>
              <a:spcBef>
                <a:spcPts val="100"/>
              </a:spcBef>
            </a:pPr>
            <a:r>
              <a:rPr sz="2400" spc="-5" dirty="0">
                <a:latin typeface="Calibri"/>
                <a:cs typeface="Calibri"/>
              </a:rPr>
              <a:t>Consider</a:t>
            </a:r>
            <a:r>
              <a:rPr sz="2400" spc="-15" dirty="0">
                <a:latin typeface="Calibri"/>
                <a:cs typeface="Calibri"/>
              </a:rPr>
              <a:t> </a:t>
            </a:r>
            <a:r>
              <a:rPr sz="2400" dirty="0">
                <a:latin typeface="Calibri"/>
                <a:cs typeface="Calibri"/>
              </a:rPr>
              <a:t>the</a:t>
            </a:r>
            <a:r>
              <a:rPr sz="2400" spc="5" dirty="0">
                <a:latin typeface="Calibri"/>
                <a:cs typeface="Calibri"/>
              </a:rPr>
              <a:t> </a:t>
            </a:r>
            <a:r>
              <a:rPr sz="2400" spc="-10" dirty="0">
                <a:latin typeface="Calibri"/>
                <a:cs typeface="Calibri"/>
              </a:rPr>
              <a:t>octal</a:t>
            </a:r>
            <a:r>
              <a:rPr sz="2400" spc="-20" dirty="0">
                <a:latin typeface="Calibri"/>
                <a:cs typeface="Calibri"/>
              </a:rPr>
              <a:t> </a:t>
            </a:r>
            <a:r>
              <a:rPr sz="2400" spc="-5" dirty="0">
                <a:latin typeface="Calibri"/>
                <a:cs typeface="Calibri"/>
              </a:rPr>
              <a:t>number</a:t>
            </a:r>
            <a:r>
              <a:rPr sz="2400" spc="15" dirty="0">
                <a:latin typeface="Calibri"/>
                <a:cs typeface="Calibri"/>
              </a:rPr>
              <a:t> </a:t>
            </a:r>
            <a:r>
              <a:rPr sz="2000" dirty="0">
                <a:latin typeface="Verdana"/>
                <a:cs typeface="Verdana"/>
              </a:rPr>
              <a:t>(</a:t>
            </a:r>
            <a:r>
              <a:rPr sz="2000" dirty="0">
                <a:latin typeface="Arial MT"/>
                <a:cs typeface="Arial MT"/>
              </a:rPr>
              <a:t>354.42</a:t>
            </a:r>
            <a:r>
              <a:rPr sz="2000" dirty="0">
                <a:latin typeface="Verdana"/>
                <a:cs typeface="Verdana"/>
              </a:rPr>
              <a:t>)</a:t>
            </a:r>
            <a:r>
              <a:rPr sz="2175" baseline="-15325" dirty="0">
                <a:latin typeface="Cambria Math"/>
                <a:cs typeface="Cambria Math"/>
              </a:rPr>
              <a:t>8</a:t>
            </a:r>
            <a:r>
              <a:rPr sz="2175" spc="472" baseline="-15325" dirty="0">
                <a:latin typeface="Cambria Math"/>
                <a:cs typeface="Cambria Math"/>
              </a:rPr>
              <a:t> </a:t>
            </a:r>
            <a:r>
              <a:rPr sz="2400" spc="-15" dirty="0">
                <a:latin typeface="Calibri"/>
                <a:cs typeface="Calibri"/>
              </a:rPr>
              <a:t>into</a:t>
            </a:r>
            <a:r>
              <a:rPr sz="2400" spc="-5" dirty="0">
                <a:latin typeface="Calibri"/>
                <a:cs typeface="Calibri"/>
              </a:rPr>
              <a:t> </a:t>
            </a:r>
            <a:r>
              <a:rPr sz="2400" dirty="0">
                <a:latin typeface="Calibri"/>
                <a:cs typeface="Calibri"/>
              </a:rPr>
              <a:t>its</a:t>
            </a:r>
            <a:r>
              <a:rPr sz="2400" spc="-15" dirty="0">
                <a:latin typeface="Calibri"/>
                <a:cs typeface="Calibri"/>
              </a:rPr>
              <a:t> </a:t>
            </a:r>
            <a:r>
              <a:rPr sz="2400" spc="-10" dirty="0">
                <a:latin typeface="Calibri"/>
                <a:cs typeface="Calibri"/>
              </a:rPr>
              <a:t>equivalent</a:t>
            </a:r>
            <a:r>
              <a:rPr sz="2400" spc="5" dirty="0">
                <a:latin typeface="Calibri"/>
                <a:cs typeface="Calibri"/>
              </a:rPr>
              <a:t> </a:t>
            </a:r>
            <a:r>
              <a:rPr sz="2400" spc="-5" dirty="0">
                <a:latin typeface="Calibri"/>
                <a:cs typeface="Calibri"/>
              </a:rPr>
              <a:t>decimal </a:t>
            </a:r>
            <a:r>
              <a:rPr sz="2400" spc="-525" dirty="0">
                <a:latin typeface="Calibri"/>
                <a:cs typeface="Calibri"/>
              </a:rPr>
              <a:t> </a:t>
            </a:r>
            <a:r>
              <a:rPr sz="2400" spc="-40" dirty="0">
                <a:latin typeface="Calibri"/>
                <a:cs typeface="Calibri"/>
              </a:rPr>
              <a:t>number.</a:t>
            </a:r>
            <a:r>
              <a:rPr sz="2400" spc="-25" dirty="0">
                <a:latin typeface="Calibri"/>
                <a:cs typeface="Calibri"/>
              </a:rPr>
              <a:t> </a:t>
            </a:r>
            <a:r>
              <a:rPr sz="2400" spc="-5" dirty="0">
                <a:latin typeface="Calibri"/>
                <a:cs typeface="Calibri"/>
              </a:rPr>
              <a:t>The</a:t>
            </a:r>
            <a:r>
              <a:rPr sz="2400" spc="10" dirty="0">
                <a:latin typeface="Calibri"/>
                <a:cs typeface="Calibri"/>
              </a:rPr>
              <a:t> </a:t>
            </a:r>
            <a:r>
              <a:rPr sz="2400" spc="-15" dirty="0">
                <a:latin typeface="Calibri"/>
                <a:cs typeface="Calibri"/>
              </a:rPr>
              <a:t>integer</a:t>
            </a:r>
            <a:r>
              <a:rPr sz="2400" spc="5" dirty="0">
                <a:latin typeface="Calibri"/>
                <a:cs typeface="Calibri"/>
              </a:rPr>
              <a:t> </a:t>
            </a:r>
            <a:r>
              <a:rPr sz="2400" spc="-5" dirty="0">
                <a:latin typeface="Calibri"/>
                <a:cs typeface="Calibri"/>
              </a:rPr>
              <a:t>part</a:t>
            </a:r>
            <a:r>
              <a:rPr sz="2400" spc="-10" dirty="0">
                <a:latin typeface="Calibri"/>
                <a:cs typeface="Calibri"/>
              </a:rPr>
              <a:t> </a:t>
            </a:r>
            <a:r>
              <a:rPr sz="2400" spc="-5" dirty="0">
                <a:latin typeface="Calibri"/>
                <a:cs typeface="Calibri"/>
              </a:rPr>
              <a:t>354</a:t>
            </a:r>
            <a:r>
              <a:rPr sz="2400" spc="-10" dirty="0">
                <a:latin typeface="Calibri"/>
                <a:cs typeface="Calibri"/>
              </a:rPr>
              <a:t> </a:t>
            </a:r>
            <a:r>
              <a:rPr sz="2400" spc="-15" dirty="0">
                <a:latin typeface="Calibri"/>
                <a:cs typeface="Calibri"/>
              </a:rPr>
              <a:t>converts</a:t>
            </a:r>
            <a:r>
              <a:rPr sz="2400" spc="5" dirty="0">
                <a:latin typeface="Calibri"/>
                <a:cs typeface="Calibri"/>
              </a:rPr>
              <a:t> </a:t>
            </a:r>
            <a:r>
              <a:rPr sz="2400" spc="-15" dirty="0">
                <a:latin typeface="Calibri"/>
                <a:cs typeface="Calibri"/>
              </a:rPr>
              <a:t>to</a:t>
            </a:r>
            <a:r>
              <a:rPr sz="2400" spc="-20" dirty="0">
                <a:latin typeface="Calibri"/>
                <a:cs typeface="Calibri"/>
              </a:rPr>
              <a:t> </a:t>
            </a:r>
            <a:r>
              <a:rPr sz="2400" spc="-10" dirty="0">
                <a:latin typeface="Calibri"/>
                <a:cs typeface="Calibri"/>
              </a:rPr>
              <a:t>octal</a:t>
            </a:r>
            <a:r>
              <a:rPr sz="2400" spc="-15" dirty="0">
                <a:latin typeface="Calibri"/>
                <a:cs typeface="Calibri"/>
              </a:rPr>
              <a:t> </a:t>
            </a:r>
            <a:r>
              <a:rPr sz="2400" spc="-10" dirty="0">
                <a:latin typeface="Calibri"/>
                <a:cs typeface="Calibri"/>
              </a:rPr>
              <a:t>shown</a:t>
            </a:r>
            <a:r>
              <a:rPr sz="2400" spc="5" dirty="0">
                <a:latin typeface="Calibri"/>
                <a:cs typeface="Calibri"/>
              </a:rPr>
              <a:t> </a:t>
            </a:r>
            <a:r>
              <a:rPr sz="2400" spc="-35" dirty="0">
                <a:latin typeface="Calibri"/>
                <a:cs typeface="Calibri"/>
              </a:rPr>
              <a:t>below.</a:t>
            </a:r>
            <a:endParaRPr sz="2400">
              <a:latin typeface="Calibri"/>
              <a:cs typeface="Calibri"/>
            </a:endParaRPr>
          </a:p>
          <a:p>
            <a:pPr>
              <a:lnSpc>
                <a:spcPct val="100000"/>
              </a:lnSpc>
              <a:spcBef>
                <a:spcPts val="5"/>
              </a:spcBef>
            </a:pPr>
            <a:endParaRPr sz="3250">
              <a:latin typeface="Calibri"/>
              <a:cs typeface="Calibri"/>
            </a:endParaRPr>
          </a:p>
          <a:p>
            <a:pPr marL="25400">
              <a:lnSpc>
                <a:spcPct val="100000"/>
              </a:lnSpc>
            </a:pPr>
            <a:r>
              <a:rPr sz="2400" dirty="0">
                <a:latin typeface="Calibri"/>
                <a:cs typeface="Calibri"/>
              </a:rPr>
              <a:t>And</a:t>
            </a:r>
            <a:r>
              <a:rPr sz="2400" spc="-5" dirty="0">
                <a:latin typeface="Calibri"/>
                <a:cs typeface="Calibri"/>
              </a:rPr>
              <a:t> </a:t>
            </a:r>
            <a:r>
              <a:rPr sz="2400" dirty="0">
                <a:latin typeface="Calibri"/>
                <a:cs typeface="Calibri"/>
              </a:rPr>
              <a:t>the</a:t>
            </a:r>
            <a:r>
              <a:rPr sz="2400" spc="-20" dirty="0">
                <a:latin typeface="Calibri"/>
                <a:cs typeface="Calibri"/>
              </a:rPr>
              <a:t> </a:t>
            </a:r>
            <a:r>
              <a:rPr sz="2400" spc="-5" dirty="0">
                <a:latin typeface="Calibri"/>
                <a:cs typeface="Calibri"/>
              </a:rPr>
              <a:t>fractional</a:t>
            </a:r>
            <a:r>
              <a:rPr sz="2400" spc="-25" dirty="0">
                <a:latin typeface="Calibri"/>
                <a:cs typeface="Calibri"/>
              </a:rPr>
              <a:t> </a:t>
            </a:r>
            <a:r>
              <a:rPr sz="2400" spc="-5" dirty="0">
                <a:latin typeface="Calibri"/>
                <a:cs typeface="Calibri"/>
              </a:rPr>
              <a:t>parts </a:t>
            </a:r>
            <a:r>
              <a:rPr sz="2400" spc="-10" dirty="0">
                <a:latin typeface="Calibri"/>
                <a:cs typeface="Calibri"/>
              </a:rPr>
              <a:t>0.42</a:t>
            </a:r>
            <a:r>
              <a:rPr sz="2400" spc="-15" dirty="0">
                <a:latin typeface="Calibri"/>
                <a:cs typeface="Calibri"/>
              </a:rPr>
              <a:t> converts to</a:t>
            </a:r>
            <a:r>
              <a:rPr sz="2400" spc="-20" dirty="0">
                <a:latin typeface="Calibri"/>
                <a:cs typeface="Calibri"/>
              </a:rPr>
              <a:t> </a:t>
            </a:r>
            <a:r>
              <a:rPr sz="2400" spc="-10" dirty="0">
                <a:latin typeface="Calibri"/>
                <a:cs typeface="Calibri"/>
              </a:rPr>
              <a:t>octal</a:t>
            </a:r>
            <a:endParaRPr sz="2400">
              <a:latin typeface="Calibri"/>
              <a:cs typeface="Calibri"/>
            </a:endParaRPr>
          </a:p>
        </p:txBody>
      </p:sp>
      <p:pic>
        <p:nvPicPr>
          <p:cNvPr id="6" name="object 6"/>
          <p:cNvPicPr/>
          <p:nvPr/>
        </p:nvPicPr>
        <p:blipFill>
          <a:blip r:embed="rId4" cstate="print"/>
          <a:stretch>
            <a:fillRect/>
          </a:stretch>
        </p:blipFill>
        <p:spPr>
          <a:xfrm>
            <a:off x="2514600" y="5673852"/>
            <a:ext cx="3863272" cy="378447"/>
          </a:xfrm>
          <a:prstGeom prst="rect">
            <a:avLst/>
          </a:prstGeom>
        </p:spPr>
      </p:pic>
      <p:sp>
        <p:nvSpPr>
          <p:cNvPr id="9" name="TextBox 8"/>
          <p:cNvSpPr txBox="1"/>
          <p:nvPr/>
        </p:nvSpPr>
        <p:spPr>
          <a:xfrm>
            <a:off x="2862513" y="6253771"/>
            <a:ext cx="3540380" cy="369332"/>
          </a:xfrm>
          <a:prstGeom prst="rect">
            <a:avLst/>
          </a:prstGeom>
          <a:noFill/>
        </p:spPr>
        <p:txBody>
          <a:bodyPr wrap="square" rtlCol="0">
            <a:spAutoFit/>
          </a:bodyPr>
          <a:lstStyle/>
          <a:p>
            <a:r>
              <a:rPr lang="en-US" b="1" dirty="0"/>
              <a:t>(354.42)</a:t>
            </a:r>
            <a:r>
              <a:rPr lang="en-US" b="1" baseline="-25000" dirty="0"/>
              <a:t>8</a:t>
            </a:r>
            <a:r>
              <a:rPr lang="en-US" b="1" dirty="0"/>
              <a:t> = (236.53125)</a:t>
            </a:r>
            <a:r>
              <a:rPr lang="en-US" b="1" baseline="-25000" dirty="0"/>
              <a:t>10</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87805" y="461899"/>
            <a:ext cx="6171565" cy="696595"/>
          </a:xfrm>
          <a:prstGeom prst="rect">
            <a:avLst/>
          </a:prstGeom>
        </p:spPr>
        <p:txBody>
          <a:bodyPr vert="horz" wrap="square" lIns="0" tIns="13335" rIns="0" bIns="0" rtlCol="0">
            <a:spAutoFit/>
          </a:bodyPr>
          <a:lstStyle/>
          <a:p>
            <a:pPr marL="12700">
              <a:lnSpc>
                <a:spcPct val="100000"/>
              </a:lnSpc>
              <a:spcBef>
                <a:spcPts val="105"/>
              </a:spcBef>
            </a:pPr>
            <a:r>
              <a:rPr dirty="0"/>
              <a:t>5.</a:t>
            </a:r>
            <a:r>
              <a:rPr spc="-20" dirty="0"/>
              <a:t> </a:t>
            </a:r>
            <a:r>
              <a:rPr spc="-5" dirty="0"/>
              <a:t>Decimal</a:t>
            </a:r>
            <a:r>
              <a:rPr spc="-60" dirty="0"/>
              <a:t> </a:t>
            </a:r>
            <a:r>
              <a:rPr spc="-30" dirty="0"/>
              <a:t>to</a:t>
            </a:r>
            <a:r>
              <a:rPr spc="-15" dirty="0"/>
              <a:t> </a:t>
            </a:r>
            <a:r>
              <a:rPr spc="-10" dirty="0"/>
              <a:t>Hexadecimal</a:t>
            </a:r>
          </a:p>
        </p:txBody>
      </p:sp>
      <p:sp>
        <p:nvSpPr>
          <p:cNvPr id="3" name="object 3"/>
          <p:cNvSpPr txBox="1"/>
          <p:nvPr/>
        </p:nvSpPr>
        <p:spPr>
          <a:xfrm>
            <a:off x="509422" y="1106551"/>
            <a:ext cx="8074659" cy="4927600"/>
          </a:xfrm>
          <a:prstGeom prst="rect">
            <a:avLst/>
          </a:prstGeom>
        </p:spPr>
        <p:txBody>
          <a:bodyPr vert="horz" wrap="square" lIns="0" tIns="85725" rIns="0" bIns="0" rtlCol="0">
            <a:spAutoFit/>
          </a:bodyPr>
          <a:lstStyle/>
          <a:p>
            <a:pPr marL="12700" algn="just">
              <a:lnSpc>
                <a:spcPct val="100000"/>
              </a:lnSpc>
              <a:spcBef>
                <a:spcPts val="675"/>
              </a:spcBef>
            </a:pPr>
            <a:r>
              <a:rPr sz="2400" spc="-10" dirty="0">
                <a:latin typeface="Calibri"/>
                <a:cs typeface="Calibri"/>
              </a:rPr>
              <a:t>Steps</a:t>
            </a:r>
            <a:r>
              <a:rPr sz="2400" spc="-20" dirty="0">
                <a:latin typeface="Calibri"/>
                <a:cs typeface="Calibri"/>
              </a:rPr>
              <a:t> for</a:t>
            </a:r>
            <a:r>
              <a:rPr sz="2400" spc="-5" dirty="0">
                <a:latin typeface="Calibri"/>
                <a:cs typeface="Calibri"/>
              </a:rPr>
              <a:t> Decimal</a:t>
            </a:r>
            <a:r>
              <a:rPr sz="2400" spc="-15" dirty="0">
                <a:latin typeface="Calibri"/>
                <a:cs typeface="Calibri"/>
              </a:rPr>
              <a:t> to</a:t>
            </a:r>
            <a:r>
              <a:rPr sz="2400" spc="-10" dirty="0">
                <a:latin typeface="Calibri"/>
                <a:cs typeface="Calibri"/>
              </a:rPr>
              <a:t> Hexadecimal</a:t>
            </a:r>
            <a:r>
              <a:rPr sz="2400" spc="-15" dirty="0">
                <a:latin typeface="Calibri"/>
                <a:cs typeface="Calibri"/>
              </a:rPr>
              <a:t> Conversion</a:t>
            </a:r>
            <a:endParaRPr sz="2400">
              <a:latin typeface="Calibri"/>
              <a:cs typeface="Calibri"/>
            </a:endParaRPr>
          </a:p>
          <a:p>
            <a:pPr marL="12700" algn="just">
              <a:lnSpc>
                <a:spcPct val="100000"/>
              </a:lnSpc>
              <a:spcBef>
                <a:spcPts val="575"/>
              </a:spcBef>
            </a:pPr>
            <a:r>
              <a:rPr sz="2400" b="1" spc="-10" dirty="0">
                <a:latin typeface="Calibri"/>
                <a:cs typeface="Calibri"/>
              </a:rPr>
              <a:t>Step</a:t>
            </a:r>
            <a:r>
              <a:rPr sz="2400" b="1" spc="100" dirty="0">
                <a:latin typeface="Calibri"/>
                <a:cs typeface="Calibri"/>
              </a:rPr>
              <a:t> </a:t>
            </a:r>
            <a:r>
              <a:rPr sz="2400" b="1" dirty="0">
                <a:latin typeface="Calibri"/>
                <a:cs typeface="Calibri"/>
              </a:rPr>
              <a:t>–</a:t>
            </a:r>
            <a:r>
              <a:rPr sz="2400" b="1" spc="110" dirty="0">
                <a:latin typeface="Calibri"/>
                <a:cs typeface="Calibri"/>
              </a:rPr>
              <a:t> </a:t>
            </a:r>
            <a:r>
              <a:rPr sz="2400" b="1" dirty="0">
                <a:latin typeface="Calibri"/>
                <a:cs typeface="Calibri"/>
              </a:rPr>
              <a:t>1</a:t>
            </a:r>
            <a:r>
              <a:rPr sz="2400" b="1" spc="100" dirty="0">
                <a:latin typeface="Calibri"/>
                <a:cs typeface="Calibri"/>
              </a:rPr>
              <a:t> </a:t>
            </a:r>
            <a:r>
              <a:rPr sz="2400" spc="-5" dirty="0">
                <a:latin typeface="Calibri"/>
                <a:cs typeface="Calibri"/>
              </a:rPr>
              <a:t>Divide</a:t>
            </a:r>
            <a:r>
              <a:rPr sz="2400" spc="105" dirty="0">
                <a:latin typeface="Calibri"/>
                <a:cs typeface="Calibri"/>
              </a:rPr>
              <a:t> </a:t>
            </a:r>
            <a:r>
              <a:rPr sz="2400" dirty="0">
                <a:latin typeface="Calibri"/>
                <a:cs typeface="Calibri"/>
              </a:rPr>
              <a:t>the</a:t>
            </a:r>
            <a:r>
              <a:rPr sz="2400" spc="110" dirty="0">
                <a:latin typeface="Calibri"/>
                <a:cs typeface="Calibri"/>
              </a:rPr>
              <a:t> </a:t>
            </a:r>
            <a:r>
              <a:rPr sz="2400" spc="-5" dirty="0">
                <a:latin typeface="Calibri"/>
                <a:cs typeface="Calibri"/>
              </a:rPr>
              <a:t>decimal</a:t>
            </a:r>
            <a:r>
              <a:rPr sz="2400" spc="114" dirty="0">
                <a:latin typeface="Calibri"/>
                <a:cs typeface="Calibri"/>
              </a:rPr>
              <a:t> </a:t>
            </a:r>
            <a:r>
              <a:rPr sz="2400" spc="-5" dirty="0">
                <a:latin typeface="Calibri"/>
                <a:cs typeface="Calibri"/>
              </a:rPr>
              <a:t>number</a:t>
            </a:r>
            <a:r>
              <a:rPr sz="2400" spc="95" dirty="0">
                <a:latin typeface="Calibri"/>
                <a:cs typeface="Calibri"/>
              </a:rPr>
              <a:t> </a:t>
            </a:r>
            <a:r>
              <a:rPr sz="2400" dirty="0">
                <a:latin typeface="Calibri"/>
                <a:cs typeface="Calibri"/>
              </a:rPr>
              <a:t>which</a:t>
            </a:r>
            <a:r>
              <a:rPr sz="2400" spc="105" dirty="0">
                <a:latin typeface="Calibri"/>
                <a:cs typeface="Calibri"/>
              </a:rPr>
              <a:t> </a:t>
            </a:r>
            <a:r>
              <a:rPr sz="2400" dirty="0">
                <a:latin typeface="Calibri"/>
                <a:cs typeface="Calibri"/>
              </a:rPr>
              <a:t>is</a:t>
            </a:r>
            <a:r>
              <a:rPr sz="2400" spc="100" dirty="0">
                <a:latin typeface="Calibri"/>
                <a:cs typeface="Calibri"/>
              </a:rPr>
              <a:t> </a:t>
            </a:r>
            <a:r>
              <a:rPr sz="2400" spc="-15" dirty="0">
                <a:latin typeface="Calibri"/>
                <a:cs typeface="Calibri"/>
              </a:rPr>
              <a:t>to</a:t>
            </a:r>
            <a:r>
              <a:rPr sz="2400" spc="90" dirty="0">
                <a:latin typeface="Calibri"/>
                <a:cs typeface="Calibri"/>
              </a:rPr>
              <a:t> </a:t>
            </a:r>
            <a:r>
              <a:rPr sz="2400" spc="-5" dirty="0">
                <a:latin typeface="Calibri"/>
                <a:cs typeface="Calibri"/>
              </a:rPr>
              <a:t>be</a:t>
            </a:r>
            <a:r>
              <a:rPr sz="2400" spc="110" dirty="0">
                <a:latin typeface="Calibri"/>
                <a:cs typeface="Calibri"/>
              </a:rPr>
              <a:t> </a:t>
            </a:r>
            <a:r>
              <a:rPr sz="2400" spc="-15" dirty="0">
                <a:latin typeface="Calibri"/>
                <a:cs typeface="Calibri"/>
              </a:rPr>
              <a:t>converted</a:t>
            </a:r>
            <a:r>
              <a:rPr sz="2400" spc="110" dirty="0">
                <a:latin typeface="Calibri"/>
                <a:cs typeface="Calibri"/>
              </a:rPr>
              <a:t> </a:t>
            </a:r>
            <a:r>
              <a:rPr sz="2400" spc="-15" dirty="0">
                <a:latin typeface="Calibri"/>
                <a:cs typeface="Calibri"/>
              </a:rPr>
              <a:t>by</a:t>
            </a:r>
            <a:endParaRPr sz="2400">
              <a:latin typeface="Calibri"/>
              <a:cs typeface="Calibri"/>
            </a:endParaRPr>
          </a:p>
          <a:p>
            <a:pPr marL="12700" marR="5080" algn="just">
              <a:lnSpc>
                <a:spcPct val="100000"/>
              </a:lnSpc>
            </a:pPr>
            <a:r>
              <a:rPr sz="2400" spc="-5" dirty="0">
                <a:latin typeface="Calibri"/>
                <a:cs typeface="Calibri"/>
              </a:rPr>
              <a:t>16</a:t>
            </a:r>
            <a:r>
              <a:rPr sz="2400" spc="1075" dirty="0">
                <a:latin typeface="Calibri"/>
                <a:cs typeface="Calibri"/>
              </a:rPr>
              <a:t> </a:t>
            </a:r>
            <a:r>
              <a:rPr sz="2400" dirty="0">
                <a:latin typeface="Calibri"/>
                <a:cs typeface="Calibri"/>
              </a:rPr>
              <a:t>which  </a:t>
            </a:r>
            <a:r>
              <a:rPr sz="2400" spc="5" dirty="0">
                <a:latin typeface="Calibri"/>
                <a:cs typeface="Calibri"/>
              </a:rPr>
              <a:t> </a:t>
            </a:r>
            <a:r>
              <a:rPr sz="2400" dirty="0">
                <a:latin typeface="Calibri"/>
                <a:cs typeface="Calibri"/>
              </a:rPr>
              <a:t>is    the    </a:t>
            </a:r>
            <a:r>
              <a:rPr sz="2400" spc="-5" dirty="0">
                <a:latin typeface="Calibri"/>
                <a:cs typeface="Calibri"/>
              </a:rPr>
              <a:t>base</a:t>
            </a:r>
            <a:r>
              <a:rPr sz="2400" spc="530" dirty="0">
                <a:latin typeface="Calibri"/>
                <a:cs typeface="Calibri"/>
              </a:rPr>
              <a:t>  </a:t>
            </a:r>
            <a:r>
              <a:rPr sz="2400" spc="-5" dirty="0">
                <a:latin typeface="Calibri"/>
                <a:cs typeface="Calibri"/>
              </a:rPr>
              <a:t>of</a:t>
            </a:r>
            <a:r>
              <a:rPr sz="2400" spc="530" dirty="0">
                <a:latin typeface="Calibri"/>
                <a:cs typeface="Calibri"/>
              </a:rPr>
              <a:t> </a:t>
            </a:r>
            <a:r>
              <a:rPr sz="2400" spc="535" dirty="0">
                <a:latin typeface="Calibri"/>
                <a:cs typeface="Calibri"/>
              </a:rPr>
              <a:t> </a:t>
            </a:r>
            <a:r>
              <a:rPr sz="2400" spc="-5" dirty="0">
                <a:latin typeface="Calibri"/>
                <a:cs typeface="Calibri"/>
              </a:rPr>
              <a:t>the</a:t>
            </a:r>
            <a:r>
              <a:rPr sz="2400" spc="530" dirty="0">
                <a:latin typeface="Calibri"/>
                <a:cs typeface="Calibri"/>
              </a:rPr>
              <a:t>  </a:t>
            </a:r>
            <a:r>
              <a:rPr sz="2400" spc="-10" dirty="0">
                <a:latin typeface="Calibri"/>
                <a:cs typeface="Calibri"/>
              </a:rPr>
              <a:t>hexadecimal</a:t>
            </a:r>
            <a:r>
              <a:rPr sz="2400" spc="520" dirty="0">
                <a:latin typeface="Calibri"/>
                <a:cs typeface="Calibri"/>
              </a:rPr>
              <a:t> </a:t>
            </a:r>
            <a:r>
              <a:rPr sz="2400" spc="525" dirty="0">
                <a:latin typeface="Calibri"/>
                <a:cs typeface="Calibri"/>
              </a:rPr>
              <a:t> </a:t>
            </a:r>
            <a:r>
              <a:rPr sz="2400" spc="-40" dirty="0">
                <a:latin typeface="Calibri"/>
                <a:cs typeface="Calibri"/>
              </a:rPr>
              <a:t>number. </a:t>
            </a:r>
            <a:r>
              <a:rPr sz="2400" spc="-35" dirty="0">
                <a:latin typeface="Calibri"/>
                <a:cs typeface="Calibri"/>
              </a:rPr>
              <a:t> </a:t>
            </a:r>
            <a:r>
              <a:rPr sz="2400" b="1" spc="-10" dirty="0">
                <a:latin typeface="Calibri"/>
                <a:cs typeface="Calibri"/>
              </a:rPr>
              <a:t>Step </a:t>
            </a:r>
            <a:r>
              <a:rPr sz="2400" b="1" dirty="0">
                <a:latin typeface="Calibri"/>
                <a:cs typeface="Calibri"/>
              </a:rPr>
              <a:t>– 2 </a:t>
            </a:r>
            <a:r>
              <a:rPr sz="2400" spc="-5" dirty="0">
                <a:latin typeface="Calibri"/>
                <a:cs typeface="Calibri"/>
              </a:rPr>
              <a:t>The remainder </a:t>
            </a:r>
            <a:r>
              <a:rPr sz="2400" dirty="0">
                <a:latin typeface="Calibri"/>
                <a:cs typeface="Calibri"/>
              </a:rPr>
              <a:t>which is </a:t>
            </a:r>
            <a:r>
              <a:rPr sz="2400" spc="-10" dirty="0">
                <a:latin typeface="Calibri"/>
                <a:cs typeface="Calibri"/>
              </a:rPr>
              <a:t>obtained </a:t>
            </a:r>
            <a:r>
              <a:rPr sz="2400" spc="-15" dirty="0">
                <a:latin typeface="Calibri"/>
                <a:cs typeface="Calibri"/>
              </a:rPr>
              <a:t>from </a:t>
            </a:r>
            <a:r>
              <a:rPr sz="2400" spc="-20" dirty="0">
                <a:latin typeface="Calibri"/>
                <a:cs typeface="Calibri"/>
              </a:rPr>
              <a:t>step </a:t>
            </a:r>
            <a:r>
              <a:rPr sz="2400" dirty="0">
                <a:latin typeface="Calibri"/>
                <a:cs typeface="Calibri"/>
              </a:rPr>
              <a:t>1 is the </a:t>
            </a:r>
            <a:r>
              <a:rPr sz="2400" spc="-10" dirty="0">
                <a:latin typeface="Calibri"/>
                <a:cs typeface="Calibri"/>
              </a:rPr>
              <a:t>least </a:t>
            </a:r>
            <a:r>
              <a:rPr sz="2400" spc="-530" dirty="0">
                <a:latin typeface="Calibri"/>
                <a:cs typeface="Calibri"/>
              </a:rPr>
              <a:t> </a:t>
            </a:r>
            <a:r>
              <a:rPr sz="2400" spc="-10" dirty="0">
                <a:latin typeface="Calibri"/>
                <a:cs typeface="Calibri"/>
              </a:rPr>
              <a:t>significant</a:t>
            </a:r>
            <a:r>
              <a:rPr sz="2400" spc="785" dirty="0">
                <a:latin typeface="Calibri"/>
                <a:cs typeface="Calibri"/>
              </a:rPr>
              <a:t> </a:t>
            </a:r>
            <a:r>
              <a:rPr sz="2400" spc="795" dirty="0">
                <a:latin typeface="Calibri"/>
                <a:cs typeface="Calibri"/>
              </a:rPr>
              <a:t> </a:t>
            </a:r>
            <a:r>
              <a:rPr sz="2400" spc="-5" dirty="0">
                <a:latin typeface="Calibri"/>
                <a:cs typeface="Calibri"/>
              </a:rPr>
              <a:t>bit</a:t>
            </a:r>
            <a:r>
              <a:rPr sz="2400" spc="800" dirty="0">
                <a:latin typeface="Calibri"/>
                <a:cs typeface="Calibri"/>
              </a:rPr>
              <a:t> </a:t>
            </a:r>
            <a:r>
              <a:rPr sz="2400" spc="805" dirty="0">
                <a:latin typeface="Calibri"/>
                <a:cs typeface="Calibri"/>
              </a:rPr>
              <a:t> </a:t>
            </a:r>
            <a:r>
              <a:rPr sz="2400" spc="-5" dirty="0">
                <a:latin typeface="Calibri"/>
                <a:cs typeface="Calibri"/>
              </a:rPr>
              <a:t>of</a:t>
            </a:r>
            <a:r>
              <a:rPr sz="2400" spc="800" dirty="0">
                <a:latin typeface="Calibri"/>
                <a:cs typeface="Calibri"/>
              </a:rPr>
              <a:t> </a:t>
            </a:r>
            <a:r>
              <a:rPr sz="2400" spc="805" dirty="0">
                <a:latin typeface="Calibri"/>
                <a:cs typeface="Calibri"/>
              </a:rPr>
              <a:t> </a:t>
            </a:r>
            <a:r>
              <a:rPr sz="2400" dirty="0">
                <a:latin typeface="Calibri"/>
                <a:cs typeface="Calibri"/>
              </a:rPr>
              <a:t>the    </a:t>
            </a:r>
            <a:r>
              <a:rPr sz="2400" spc="5" dirty="0">
                <a:latin typeface="Calibri"/>
                <a:cs typeface="Calibri"/>
              </a:rPr>
              <a:t> </a:t>
            </a:r>
            <a:r>
              <a:rPr sz="2400" dirty="0">
                <a:latin typeface="Calibri"/>
                <a:cs typeface="Calibri"/>
              </a:rPr>
              <a:t>new      </a:t>
            </a:r>
            <a:r>
              <a:rPr sz="2400" spc="-10" dirty="0">
                <a:latin typeface="Calibri"/>
                <a:cs typeface="Calibri"/>
              </a:rPr>
              <a:t>hexadecimal</a:t>
            </a:r>
            <a:r>
              <a:rPr sz="2400" spc="520" dirty="0">
                <a:latin typeface="Calibri"/>
                <a:cs typeface="Calibri"/>
              </a:rPr>
              <a:t>   </a:t>
            </a:r>
            <a:r>
              <a:rPr sz="2400" spc="-40" dirty="0">
                <a:latin typeface="Calibri"/>
                <a:cs typeface="Calibri"/>
              </a:rPr>
              <a:t>number. </a:t>
            </a:r>
            <a:r>
              <a:rPr sz="2400" spc="-35" dirty="0">
                <a:latin typeface="Calibri"/>
                <a:cs typeface="Calibri"/>
              </a:rPr>
              <a:t> </a:t>
            </a:r>
            <a:r>
              <a:rPr sz="2400" b="1" spc="-10" dirty="0">
                <a:latin typeface="Calibri"/>
                <a:cs typeface="Calibri"/>
              </a:rPr>
              <a:t>Step </a:t>
            </a:r>
            <a:r>
              <a:rPr sz="2400" b="1" dirty="0">
                <a:latin typeface="Calibri"/>
                <a:cs typeface="Calibri"/>
              </a:rPr>
              <a:t>– 3 </a:t>
            </a:r>
            <a:r>
              <a:rPr sz="2400" spc="-5" dirty="0">
                <a:latin typeface="Calibri"/>
                <a:cs typeface="Calibri"/>
              </a:rPr>
              <a:t>Divide the quotient which </a:t>
            </a:r>
            <a:r>
              <a:rPr sz="2400" dirty="0">
                <a:latin typeface="Calibri"/>
                <a:cs typeface="Calibri"/>
              </a:rPr>
              <a:t>is </a:t>
            </a:r>
            <a:r>
              <a:rPr sz="2400" spc="-10" dirty="0">
                <a:latin typeface="Calibri"/>
                <a:cs typeface="Calibri"/>
              </a:rPr>
              <a:t>obtained </a:t>
            </a:r>
            <a:r>
              <a:rPr sz="2400" spc="-15" dirty="0">
                <a:latin typeface="Calibri"/>
                <a:cs typeface="Calibri"/>
              </a:rPr>
              <a:t>from </a:t>
            </a:r>
            <a:r>
              <a:rPr sz="2400" spc="-5" dirty="0">
                <a:latin typeface="Calibri"/>
                <a:cs typeface="Calibri"/>
              </a:rPr>
              <a:t>the </a:t>
            </a:r>
            <a:r>
              <a:rPr sz="2400" spc="-15" dirty="0">
                <a:latin typeface="Calibri"/>
                <a:cs typeface="Calibri"/>
              </a:rPr>
              <a:t>step </a:t>
            </a:r>
            <a:r>
              <a:rPr sz="2400" dirty="0">
                <a:latin typeface="Calibri"/>
                <a:cs typeface="Calibri"/>
              </a:rPr>
              <a:t>2 </a:t>
            </a:r>
            <a:r>
              <a:rPr sz="2400" spc="5" dirty="0">
                <a:latin typeface="Calibri"/>
                <a:cs typeface="Calibri"/>
              </a:rPr>
              <a:t> </a:t>
            </a:r>
            <a:r>
              <a:rPr sz="2400" dirty="0">
                <a:latin typeface="Calibri"/>
                <a:cs typeface="Calibri"/>
              </a:rPr>
              <a:t>and</a:t>
            </a:r>
            <a:r>
              <a:rPr sz="2400" spc="5" dirty="0">
                <a:latin typeface="Calibri"/>
                <a:cs typeface="Calibri"/>
              </a:rPr>
              <a:t> </a:t>
            </a:r>
            <a:r>
              <a:rPr sz="2400" dirty="0">
                <a:latin typeface="Calibri"/>
                <a:cs typeface="Calibri"/>
              </a:rPr>
              <a:t>the</a:t>
            </a:r>
            <a:r>
              <a:rPr sz="2400" spc="5" dirty="0">
                <a:latin typeface="Calibri"/>
                <a:cs typeface="Calibri"/>
              </a:rPr>
              <a:t> </a:t>
            </a:r>
            <a:r>
              <a:rPr sz="2400" spc="-5" dirty="0">
                <a:latin typeface="Calibri"/>
                <a:cs typeface="Calibri"/>
              </a:rPr>
              <a:t>remainder</a:t>
            </a:r>
            <a:r>
              <a:rPr sz="2400" dirty="0">
                <a:latin typeface="Calibri"/>
                <a:cs typeface="Calibri"/>
              </a:rPr>
              <a:t> </a:t>
            </a:r>
            <a:r>
              <a:rPr sz="2400" spc="-10" dirty="0">
                <a:latin typeface="Calibri"/>
                <a:cs typeface="Calibri"/>
              </a:rPr>
              <a:t>obtained</a:t>
            </a:r>
            <a:r>
              <a:rPr sz="2400" spc="-5" dirty="0">
                <a:latin typeface="Calibri"/>
                <a:cs typeface="Calibri"/>
              </a:rPr>
              <a:t> </a:t>
            </a:r>
            <a:r>
              <a:rPr sz="2400" spc="-15" dirty="0">
                <a:latin typeface="Calibri"/>
                <a:cs typeface="Calibri"/>
              </a:rPr>
              <a:t>from</a:t>
            </a:r>
            <a:r>
              <a:rPr sz="2400" spc="-10" dirty="0">
                <a:latin typeface="Calibri"/>
                <a:cs typeface="Calibri"/>
              </a:rPr>
              <a:t> </a:t>
            </a:r>
            <a:r>
              <a:rPr sz="2400" dirty="0">
                <a:latin typeface="Calibri"/>
                <a:cs typeface="Calibri"/>
              </a:rPr>
              <a:t>this</a:t>
            </a:r>
            <a:r>
              <a:rPr sz="2400" spc="5" dirty="0">
                <a:latin typeface="Calibri"/>
                <a:cs typeface="Calibri"/>
              </a:rPr>
              <a:t> </a:t>
            </a:r>
            <a:r>
              <a:rPr sz="2400" dirty="0">
                <a:latin typeface="Calibri"/>
                <a:cs typeface="Calibri"/>
              </a:rPr>
              <a:t>is</a:t>
            </a:r>
            <a:r>
              <a:rPr sz="2400" spc="5" dirty="0">
                <a:latin typeface="Calibri"/>
                <a:cs typeface="Calibri"/>
              </a:rPr>
              <a:t> </a:t>
            </a:r>
            <a:r>
              <a:rPr sz="2400" spc="-10" dirty="0">
                <a:latin typeface="Calibri"/>
                <a:cs typeface="Calibri"/>
              </a:rPr>
              <a:t>the</a:t>
            </a:r>
            <a:r>
              <a:rPr sz="2400" spc="-5" dirty="0">
                <a:latin typeface="Calibri"/>
                <a:cs typeface="Calibri"/>
              </a:rPr>
              <a:t> </a:t>
            </a:r>
            <a:r>
              <a:rPr sz="2400" spc="-10" dirty="0">
                <a:latin typeface="Calibri"/>
                <a:cs typeface="Calibri"/>
              </a:rPr>
              <a:t>second</a:t>
            </a:r>
            <a:r>
              <a:rPr sz="2400" spc="-5" dirty="0">
                <a:latin typeface="Calibri"/>
                <a:cs typeface="Calibri"/>
              </a:rPr>
              <a:t> least </a:t>
            </a:r>
            <a:r>
              <a:rPr sz="2400" dirty="0">
                <a:latin typeface="Calibri"/>
                <a:cs typeface="Calibri"/>
              </a:rPr>
              <a:t> </a:t>
            </a:r>
            <a:r>
              <a:rPr sz="2400" spc="-10" dirty="0">
                <a:latin typeface="Calibri"/>
                <a:cs typeface="Calibri"/>
              </a:rPr>
              <a:t>significant</a:t>
            </a:r>
            <a:r>
              <a:rPr sz="2400" spc="520" dirty="0">
                <a:latin typeface="Calibri"/>
                <a:cs typeface="Calibri"/>
              </a:rPr>
              <a:t>   </a:t>
            </a:r>
            <a:r>
              <a:rPr sz="2400" spc="525" dirty="0">
                <a:latin typeface="Calibri"/>
                <a:cs typeface="Calibri"/>
              </a:rPr>
              <a:t> </a:t>
            </a:r>
            <a:r>
              <a:rPr sz="2400" spc="-5" dirty="0">
                <a:latin typeface="Calibri"/>
                <a:cs typeface="Calibri"/>
              </a:rPr>
              <a:t>bit</a:t>
            </a:r>
            <a:r>
              <a:rPr sz="2400" spc="530" dirty="0">
                <a:latin typeface="Calibri"/>
                <a:cs typeface="Calibri"/>
              </a:rPr>
              <a:t>   </a:t>
            </a:r>
            <a:r>
              <a:rPr sz="2400" spc="535" dirty="0">
                <a:latin typeface="Calibri"/>
                <a:cs typeface="Calibri"/>
              </a:rPr>
              <a:t> </a:t>
            </a:r>
            <a:r>
              <a:rPr sz="2400" spc="-5" dirty="0">
                <a:latin typeface="Calibri"/>
                <a:cs typeface="Calibri"/>
              </a:rPr>
              <a:t>of</a:t>
            </a:r>
            <a:r>
              <a:rPr sz="2400" spc="530" dirty="0">
                <a:latin typeface="Calibri"/>
                <a:cs typeface="Calibri"/>
              </a:rPr>
              <a:t>   </a:t>
            </a:r>
            <a:r>
              <a:rPr sz="2400" spc="535" dirty="0">
                <a:latin typeface="Calibri"/>
                <a:cs typeface="Calibri"/>
              </a:rPr>
              <a:t> </a:t>
            </a:r>
            <a:r>
              <a:rPr sz="2400" dirty="0">
                <a:latin typeface="Calibri"/>
                <a:cs typeface="Calibri"/>
              </a:rPr>
              <a:t>the       </a:t>
            </a:r>
            <a:r>
              <a:rPr sz="2400" spc="5" dirty="0">
                <a:latin typeface="Calibri"/>
                <a:cs typeface="Calibri"/>
              </a:rPr>
              <a:t> </a:t>
            </a:r>
            <a:r>
              <a:rPr sz="2400" spc="-10" dirty="0">
                <a:latin typeface="Calibri"/>
                <a:cs typeface="Calibri"/>
              </a:rPr>
              <a:t>hexadecimal</a:t>
            </a:r>
            <a:r>
              <a:rPr sz="2400" spc="520" dirty="0">
                <a:latin typeface="Calibri"/>
                <a:cs typeface="Calibri"/>
              </a:rPr>
              <a:t>   </a:t>
            </a:r>
            <a:r>
              <a:rPr sz="2400" spc="525" dirty="0">
                <a:latin typeface="Calibri"/>
                <a:cs typeface="Calibri"/>
              </a:rPr>
              <a:t> </a:t>
            </a:r>
            <a:r>
              <a:rPr sz="2400" spc="-40" dirty="0">
                <a:latin typeface="Calibri"/>
                <a:cs typeface="Calibri"/>
              </a:rPr>
              <a:t>number. </a:t>
            </a:r>
            <a:r>
              <a:rPr sz="2400" spc="-35" dirty="0">
                <a:latin typeface="Calibri"/>
                <a:cs typeface="Calibri"/>
              </a:rPr>
              <a:t> </a:t>
            </a:r>
            <a:r>
              <a:rPr sz="2400" b="1" spc="-10" dirty="0">
                <a:latin typeface="Calibri"/>
                <a:cs typeface="Calibri"/>
              </a:rPr>
              <a:t>Step</a:t>
            </a:r>
            <a:r>
              <a:rPr sz="2400" b="1" spc="-5" dirty="0">
                <a:latin typeface="Calibri"/>
                <a:cs typeface="Calibri"/>
              </a:rPr>
              <a:t> </a:t>
            </a:r>
            <a:r>
              <a:rPr sz="2400" b="1" dirty="0">
                <a:latin typeface="Calibri"/>
                <a:cs typeface="Calibri"/>
              </a:rPr>
              <a:t>– 4 </a:t>
            </a:r>
            <a:r>
              <a:rPr sz="2400" spc="-10" dirty="0">
                <a:latin typeface="Calibri"/>
                <a:cs typeface="Calibri"/>
              </a:rPr>
              <a:t>Repeat</a:t>
            </a:r>
            <a:r>
              <a:rPr sz="2400" spc="-5" dirty="0">
                <a:latin typeface="Calibri"/>
                <a:cs typeface="Calibri"/>
              </a:rPr>
              <a:t> </a:t>
            </a:r>
            <a:r>
              <a:rPr sz="2400" dirty="0">
                <a:latin typeface="Calibri"/>
                <a:cs typeface="Calibri"/>
              </a:rPr>
              <a:t>the </a:t>
            </a:r>
            <a:r>
              <a:rPr sz="2400" spc="-10" dirty="0">
                <a:latin typeface="Calibri"/>
                <a:cs typeface="Calibri"/>
              </a:rPr>
              <a:t>process</a:t>
            </a:r>
            <a:r>
              <a:rPr sz="2400" spc="-5" dirty="0">
                <a:latin typeface="Calibri"/>
                <a:cs typeface="Calibri"/>
              </a:rPr>
              <a:t> </a:t>
            </a:r>
            <a:r>
              <a:rPr sz="2400" spc="-10" dirty="0">
                <a:latin typeface="Calibri"/>
                <a:cs typeface="Calibri"/>
              </a:rPr>
              <a:t>until</a:t>
            </a:r>
            <a:r>
              <a:rPr sz="2400" spc="520" dirty="0">
                <a:latin typeface="Calibri"/>
                <a:cs typeface="Calibri"/>
              </a:rPr>
              <a:t> </a:t>
            </a:r>
            <a:r>
              <a:rPr sz="2400" dirty="0">
                <a:latin typeface="Calibri"/>
                <a:cs typeface="Calibri"/>
              </a:rPr>
              <a:t>the </a:t>
            </a:r>
            <a:r>
              <a:rPr sz="2400" spc="-10" dirty="0">
                <a:latin typeface="Calibri"/>
                <a:cs typeface="Calibri"/>
              </a:rPr>
              <a:t>quotient</a:t>
            </a:r>
            <a:r>
              <a:rPr sz="2400" spc="525" dirty="0">
                <a:latin typeface="Calibri"/>
                <a:cs typeface="Calibri"/>
              </a:rPr>
              <a:t> </a:t>
            </a:r>
            <a:r>
              <a:rPr sz="2400" spc="-5" dirty="0">
                <a:latin typeface="Calibri"/>
                <a:cs typeface="Calibri"/>
              </a:rPr>
              <a:t>remains </a:t>
            </a:r>
            <a:r>
              <a:rPr sz="2400" spc="-20" dirty="0">
                <a:latin typeface="Calibri"/>
                <a:cs typeface="Calibri"/>
              </a:rPr>
              <a:t>zero. </a:t>
            </a:r>
            <a:r>
              <a:rPr sz="2400" spc="-15" dirty="0">
                <a:latin typeface="Calibri"/>
                <a:cs typeface="Calibri"/>
              </a:rPr>
              <a:t> </a:t>
            </a:r>
            <a:r>
              <a:rPr sz="2400" b="1" spc="-10" dirty="0">
                <a:latin typeface="Calibri"/>
                <a:cs typeface="Calibri"/>
              </a:rPr>
              <a:t>Step </a:t>
            </a:r>
            <a:r>
              <a:rPr sz="2400" b="1" dirty="0">
                <a:latin typeface="Calibri"/>
                <a:cs typeface="Calibri"/>
              </a:rPr>
              <a:t>– 5 </a:t>
            </a:r>
            <a:r>
              <a:rPr sz="2400" spc="-5" dirty="0">
                <a:latin typeface="Calibri"/>
                <a:cs typeface="Calibri"/>
              </a:rPr>
              <a:t>The </a:t>
            </a:r>
            <a:r>
              <a:rPr sz="2400" spc="-10" dirty="0">
                <a:latin typeface="Calibri"/>
                <a:cs typeface="Calibri"/>
              </a:rPr>
              <a:t>last remainder obtained </a:t>
            </a:r>
            <a:r>
              <a:rPr sz="2400" spc="-15" dirty="0">
                <a:latin typeface="Calibri"/>
                <a:cs typeface="Calibri"/>
              </a:rPr>
              <a:t>from </a:t>
            </a:r>
            <a:r>
              <a:rPr sz="2400" spc="-5" dirty="0">
                <a:latin typeface="Calibri"/>
                <a:cs typeface="Calibri"/>
              </a:rPr>
              <a:t>the division </a:t>
            </a:r>
            <a:r>
              <a:rPr sz="2400" dirty="0">
                <a:latin typeface="Calibri"/>
                <a:cs typeface="Calibri"/>
              </a:rPr>
              <a:t>is </a:t>
            </a:r>
            <a:r>
              <a:rPr sz="2400" spc="-5" dirty="0">
                <a:latin typeface="Calibri"/>
                <a:cs typeface="Calibri"/>
              </a:rPr>
              <a:t>the </a:t>
            </a:r>
            <a:r>
              <a:rPr sz="2400" dirty="0">
                <a:latin typeface="Calibri"/>
                <a:cs typeface="Calibri"/>
              </a:rPr>
              <a:t> </a:t>
            </a:r>
            <a:r>
              <a:rPr sz="2400" spc="-10" dirty="0">
                <a:latin typeface="Calibri"/>
                <a:cs typeface="Calibri"/>
              </a:rPr>
              <a:t>most significant </a:t>
            </a:r>
            <a:r>
              <a:rPr sz="2400" spc="-5" dirty="0">
                <a:latin typeface="Calibri"/>
                <a:cs typeface="Calibri"/>
              </a:rPr>
              <a:t>bit of </a:t>
            </a:r>
            <a:r>
              <a:rPr sz="2400" dirty="0">
                <a:latin typeface="Calibri"/>
                <a:cs typeface="Calibri"/>
              </a:rPr>
              <a:t>the </a:t>
            </a:r>
            <a:r>
              <a:rPr sz="2400" spc="-10" dirty="0">
                <a:latin typeface="Calibri"/>
                <a:cs typeface="Calibri"/>
              </a:rPr>
              <a:t>hexadecimal </a:t>
            </a:r>
            <a:r>
              <a:rPr sz="2400" spc="-40" dirty="0">
                <a:latin typeface="Calibri"/>
                <a:cs typeface="Calibri"/>
              </a:rPr>
              <a:t>number. </a:t>
            </a:r>
            <a:r>
              <a:rPr sz="2400" spc="-5" dirty="0">
                <a:latin typeface="Calibri"/>
                <a:cs typeface="Calibri"/>
              </a:rPr>
              <a:t>Hence </a:t>
            </a:r>
            <a:r>
              <a:rPr sz="2400" spc="-15" dirty="0">
                <a:latin typeface="Calibri"/>
                <a:cs typeface="Calibri"/>
              </a:rPr>
              <a:t>arrange </a:t>
            </a:r>
            <a:r>
              <a:rPr sz="2400" spc="-10" dirty="0">
                <a:latin typeface="Calibri"/>
                <a:cs typeface="Calibri"/>
              </a:rPr>
              <a:t> </a:t>
            </a:r>
            <a:r>
              <a:rPr sz="2400" dirty="0">
                <a:latin typeface="Calibri"/>
                <a:cs typeface="Calibri"/>
              </a:rPr>
              <a:t>the </a:t>
            </a:r>
            <a:r>
              <a:rPr sz="2400" spc="-5" dirty="0">
                <a:latin typeface="Calibri"/>
                <a:cs typeface="Calibri"/>
              </a:rPr>
              <a:t>number </a:t>
            </a:r>
            <a:r>
              <a:rPr sz="2400" spc="-15" dirty="0">
                <a:latin typeface="Calibri"/>
                <a:cs typeface="Calibri"/>
              </a:rPr>
              <a:t>from </a:t>
            </a:r>
            <a:r>
              <a:rPr sz="2400" spc="-10" dirty="0">
                <a:latin typeface="Calibri"/>
                <a:cs typeface="Calibri"/>
              </a:rPr>
              <a:t>most significant </a:t>
            </a:r>
            <a:r>
              <a:rPr sz="2400" spc="-5" dirty="0">
                <a:latin typeface="Calibri"/>
                <a:cs typeface="Calibri"/>
              </a:rPr>
              <a:t>bit </a:t>
            </a:r>
            <a:r>
              <a:rPr sz="2400" spc="-15" dirty="0">
                <a:latin typeface="Calibri"/>
                <a:cs typeface="Calibri"/>
              </a:rPr>
              <a:t>to </a:t>
            </a:r>
            <a:r>
              <a:rPr sz="2400" dirty="0">
                <a:latin typeface="Calibri"/>
                <a:cs typeface="Calibri"/>
              </a:rPr>
              <a:t>the </a:t>
            </a:r>
            <a:r>
              <a:rPr sz="2400" spc="-5" dirty="0">
                <a:latin typeface="Calibri"/>
                <a:cs typeface="Calibri"/>
              </a:rPr>
              <a:t>least </a:t>
            </a:r>
            <a:r>
              <a:rPr sz="2400" spc="-10" dirty="0">
                <a:latin typeface="Calibri"/>
                <a:cs typeface="Calibri"/>
              </a:rPr>
              <a:t>significant </a:t>
            </a:r>
            <a:r>
              <a:rPr sz="2400" spc="-5" dirty="0">
                <a:latin typeface="Calibri"/>
                <a:cs typeface="Calibri"/>
              </a:rPr>
              <a:t>bit </a:t>
            </a:r>
            <a:r>
              <a:rPr sz="2400" dirty="0">
                <a:latin typeface="Calibri"/>
                <a:cs typeface="Calibri"/>
              </a:rPr>
              <a:t> </a:t>
            </a:r>
            <a:r>
              <a:rPr sz="2400" spc="-5" dirty="0">
                <a:latin typeface="Calibri"/>
                <a:cs typeface="Calibri"/>
              </a:rPr>
              <a:t>(i.e.,</a:t>
            </a:r>
            <a:r>
              <a:rPr sz="2400" spc="-20" dirty="0">
                <a:latin typeface="Calibri"/>
                <a:cs typeface="Calibri"/>
              </a:rPr>
              <a:t> </a:t>
            </a:r>
            <a:r>
              <a:rPr sz="2400" spc="-15" dirty="0">
                <a:latin typeface="Calibri"/>
                <a:cs typeface="Calibri"/>
              </a:rPr>
              <a:t>from</a:t>
            </a:r>
            <a:r>
              <a:rPr sz="2400" spc="-20" dirty="0">
                <a:latin typeface="Calibri"/>
                <a:cs typeface="Calibri"/>
              </a:rPr>
              <a:t> </a:t>
            </a:r>
            <a:r>
              <a:rPr sz="2400" spc="-15" dirty="0">
                <a:latin typeface="Calibri"/>
                <a:cs typeface="Calibri"/>
              </a:rPr>
              <a:t>bottom</a:t>
            </a:r>
            <a:r>
              <a:rPr sz="2400" spc="-10" dirty="0">
                <a:latin typeface="Calibri"/>
                <a:cs typeface="Calibri"/>
              </a:rPr>
              <a:t> </a:t>
            </a:r>
            <a:r>
              <a:rPr sz="2400" spc="-15" dirty="0">
                <a:latin typeface="Calibri"/>
                <a:cs typeface="Calibri"/>
              </a:rPr>
              <a:t>to</a:t>
            </a:r>
            <a:r>
              <a:rPr sz="2400" spc="-10" dirty="0">
                <a:latin typeface="Calibri"/>
                <a:cs typeface="Calibri"/>
              </a:rPr>
              <a:t> top).</a:t>
            </a:r>
            <a:endParaRPr sz="240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87805" y="461899"/>
            <a:ext cx="6171565" cy="696595"/>
          </a:xfrm>
          <a:prstGeom prst="rect">
            <a:avLst/>
          </a:prstGeom>
        </p:spPr>
        <p:txBody>
          <a:bodyPr vert="horz" wrap="square" lIns="0" tIns="13335" rIns="0" bIns="0" rtlCol="0">
            <a:spAutoFit/>
          </a:bodyPr>
          <a:lstStyle/>
          <a:p>
            <a:pPr marL="12700">
              <a:lnSpc>
                <a:spcPct val="100000"/>
              </a:lnSpc>
              <a:spcBef>
                <a:spcPts val="105"/>
              </a:spcBef>
            </a:pPr>
            <a:r>
              <a:rPr dirty="0"/>
              <a:t>5.</a:t>
            </a:r>
            <a:r>
              <a:rPr spc="-20" dirty="0"/>
              <a:t> </a:t>
            </a:r>
            <a:r>
              <a:rPr spc="-5" dirty="0"/>
              <a:t>Decimal</a:t>
            </a:r>
            <a:r>
              <a:rPr spc="-60" dirty="0"/>
              <a:t> </a:t>
            </a:r>
            <a:r>
              <a:rPr spc="-30" dirty="0"/>
              <a:t>to</a:t>
            </a:r>
            <a:r>
              <a:rPr spc="-15" dirty="0"/>
              <a:t> </a:t>
            </a:r>
            <a:r>
              <a:rPr spc="-10" dirty="0"/>
              <a:t>Hexadecimal</a:t>
            </a:r>
          </a:p>
        </p:txBody>
      </p:sp>
      <p:sp>
        <p:nvSpPr>
          <p:cNvPr id="3" name="object 3"/>
          <p:cNvSpPr txBox="1"/>
          <p:nvPr/>
        </p:nvSpPr>
        <p:spPr>
          <a:xfrm>
            <a:off x="523240" y="1615566"/>
            <a:ext cx="8067040" cy="755650"/>
          </a:xfrm>
          <a:prstGeom prst="rect">
            <a:avLst/>
          </a:prstGeom>
        </p:spPr>
        <p:txBody>
          <a:bodyPr vert="horz" wrap="square" lIns="0" tIns="26034" rIns="0" bIns="0" rtlCol="0">
            <a:spAutoFit/>
          </a:bodyPr>
          <a:lstStyle/>
          <a:p>
            <a:pPr marL="25400" marR="17780">
              <a:lnSpc>
                <a:spcPts val="2870"/>
              </a:lnSpc>
              <a:spcBef>
                <a:spcPts val="204"/>
              </a:spcBef>
            </a:pPr>
            <a:r>
              <a:rPr sz="2400" spc="-5" dirty="0">
                <a:latin typeface="Calibri"/>
                <a:cs typeface="Calibri"/>
              </a:rPr>
              <a:t>Consider </a:t>
            </a:r>
            <a:r>
              <a:rPr sz="2400" dirty="0">
                <a:latin typeface="Calibri"/>
                <a:cs typeface="Calibri"/>
              </a:rPr>
              <a:t>the </a:t>
            </a:r>
            <a:r>
              <a:rPr sz="2400" spc="-15" dirty="0">
                <a:latin typeface="Calibri"/>
                <a:cs typeface="Calibri"/>
              </a:rPr>
              <a:t>conversion </a:t>
            </a:r>
            <a:r>
              <a:rPr sz="2400" spc="-5" dirty="0">
                <a:latin typeface="Calibri"/>
                <a:cs typeface="Calibri"/>
              </a:rPr>
              <a:t>of </a:t>
            </a:r>
            <a:r>
              <a:rPr sz="2400" dirty="0">
                <a:latin typeface="Calibri"/>
                <a:cs typeface="Calibri"/>
              </a:rPr>
              <a:t>the </a:t>
            </a:r>
            <a:r>
              <a:rPr sz="2400" spc="-5" dirty="0">
                <a:latin typeface="Calibri"/>
                <a:cs typeface="Calibri"/>
              </a:rPr>
              <a:t>decimal number </a:t>
            </a:r>
            <a:r>
              <a:rPr sz="2400" spc="-5" dirty="0">
                <a:latin typeface="Verdana"/>
                <a:cs typeface="Verdana"/>
              </a:rPr>
              <a:t>(</a:t>
            </a:r>
            <a:r>
              <a:rPr sz="2400" spc="-5" dirty="0">
                <a:latin typeface="Calibri"/>
                <a:cs typeface="Calibri"/>
              </a:rPr>
              <a:t>3749</a:t>
            </a:r>
            <a:r>
              <a:rPr sz="2400" spc="-5" dirty="0">
                <a:latin typeface="Verdana"/>
                <a:cs typeface="Verdana"/>
              </a:rPr>
              <a:t>)</a:t>
            </a:r>
            <a:r>
              <a:rPr sz="2625" spc="-7" baseline="-15873" dirty="0">
                <a:latin typeface="Cambria Math"/>
                <a:cs typeface="Cambria Math"/>
              </a:rPr>
              <a:t>10</a:t>
            </a:r>
            <a:r>
              <a:rPr sz="2625" baseline="-15873" dirty="0">
                <a:latin typeface="Cambria Math"/>
                <a:cs typeface="Cambria Math"/>
              </a:rPr>
              <a:t> </a:t>
            </a:r>
            <a:r>
              <a:rPr sz="2400" spc="-15" dirty="0">
                <a:latin typeface="Calibri"/>
                <a:cs typeface="Calibri"/>
              </a:rPr>
              <a:t>into </a:t>
            </a:r>
            <a:r>
              <a:rPr sz="2400" dirty="0">
                <a:latin typeface="Calibri"/>
                <a:cs typeface="Calibri"/>
              </a:rPr>
              <a:t>its </a:t>
            </a:r>
            <a:r>
              <a:rPr sz="2400" spc="-530" dirty="0">
                <a:latin typeface="Calibri"/>
                <a:cs typeface="Calibri"/>
              </a:rPr>
              <a:t> </a:t>
            </a:r>
            <a:r>
              <a:rPr sz="2400" spc="-10" dirty="0">
                <a:latin typeface="Calibri"/>
                <a:cs typeface="Calibri"/>
              </a:rPr>
              <a:t>hexadecimal</a:t>
            </a:r>
            <a:r>
              <a:rPr sz="2400" spc="-30" dirty="0">
                <a:latin typeface="Calibri"/>
                <a:cs typeface="Calibri"/>
              </a:rPr>
              <a:t> </a:t>
            </a:r>
            <a:r>
              <a:rPr sz="2400" spc="-10" dirty="0">
                <a:latin typeface="Calibri"/>
                <a:cs typeface="Calibri"/>
              </a:rPr>
              <a:t>equivalent</a:t>
            </a:r>
            <a:r>
              <a:rPr sz="2400" spc="5" dirty="0">
                <a:latin typeface="Calibri"/>
                <a:cs typeface="Calibri"/>
              </a:rPr>
              <a:t> </a:t>
            </a:r>
            <a:r>
              <a:rPr sz="2400" spc="-40" dirty="0">
                <a:latin typeface="Calibri"/>
                <a:cs typeface="Calibri"/>
              </a:rPr>
              <a:t>number.</a:t>
            </a:r>
            <a:endParaRPr sz="2400">
              <a:latin typeface="Calibri"/>
              <a:cs typeface="Calibri"/>
            </a:endParaRPr>
          </a:p>
        </p:txBody>
      </p:sp>
      <p:pic>
        <p:nvPicPr>
          <p:cNvPr id="4" name="object 4"/>
          <p:cNvPicPr/>
          <p:nvPr/>
        </p:nvPicPr>
        <p:blipFill>
          <a:blip r:embed="rId2" cstate="print"/>
          <a:stretch>
            <a:fillRect/>
          </a:stretch>
        </p:blipFill>
        <p:spPr>
          <a:xfrm>
            <a:off x="2147316" y="2371646"/>
            <a:ext cx="6204204" cy="3048000"/>
          </a:xfrm>
          <a:prstGeom prst="rect">
            <a:avLst/>
          </a:prstGeom>
        </p:spPr>
      </p:pic>
      <p:sp>
        <p:nvSpPr>
          <p:cNvPr id="5" name="object 5"/>
          <p:cNvSpPr txBox="1"/>
          <p:nvPr/>
        </p:nvSpPr>
        <p:spPr>
          <a:xfrm>
            <a:off x="3254375" y="5599887"/>
            <a:ext cx="2406650" cy="330835"/>
          </a:xfrm>
          <a:prstGeom prst="rect">
            <a:avLst/>
          </a:prstGeom>
        </p:spPr>
        <p:txBody>
          <a:bodyPr vert="horz" wrap="square" lIns="0" tIns="12700" rIns="0" bIns="0" rtlCol="0">
            <a:spAutoFit/>
          </a:bodyPr>
          <a:lstStyle/>
          <a:p>
            <a:pPr marL="38100">
              <a:lnSpc>
                <a:spcPct val="100000"/>
              </a:lnSpc>
              <a:spcBef>
                <a:spcPts val="100"/>
              </a:spcBef>
            </a:pPr>
            <a:r>
              <a:rPr sz="2000" b="1" dirty="0">
                <a:latin typeface="Verdana"/>
                <a:cs typeface="Verdana"/>
              </a:rPr>
              <a:t>(</a:t>
            </a:r>
            <a:r>
              <a:rPr sz="2000" b="1" dirty="0">
                <a:latin typeface="Arial"/>
                <a:cs typeface="Arial"/>
              </a:rPr>
              <a:t>3749</a:t>
            </a:r>
            <a:r>
              <a:rPr sz="2000" b="1" dirty="0">
                <a:latin typeface="Verdana"/>
                <a:cs typeface="Verdana"/>
              </a:rPr>
              <a:t>)</a:t>
            </a:r>
            <a:r>
              <a:rPr sz="2175" baseline="-15325" dirty="0">
                <a:latin typeface="Cambria Math"/>
                <a:cs typeface="Cambria Math"/>
              </a:rPr>
              <a:t>𝟏𝟎</a:t>
            </a:r>
            <a:r>
              <a:rPr sz="2175" spc="419" baseline="-15325" dirty="0">
                <a:latin typeface="Cambria Math"/>
                <a:cs typeface="Cambria Math"/>
              </a:rPr>
              <a:t> </a:t>
            </a:r>
            <a:r>
              <a:rPr sz="2000" b="1" dirty="0">
                <a:latin typeface="Arial"/>
                <a:cs typeface="Arial"/>
              </a:rPr>
              <a:t>=</a:t>
            </a:r>
            <a:r>
              <a:rPr sz="2000" b="1" spc="-30" dirty="0">
                <a:latin typeface="Arial"/>
                <a:cs typeface="Arial"/>
              </a:rPr>
              <a:t> </a:t>
            </a:r>
            <a:r>
              <a:rPr sz="2000" b="1" dirty="0">
                <a:latin typeface="Verdana"/>
                <a:cs typeface="Verdana"/>
              </a:rPr>
              <a:t>(</a:t>
            </a:r>
            <a:r>
              <a:rPr sz="2000" b="1" dirty="0">
                <a:latin typeface="Arial"/>
                <a:cs typeface="Arial"/>
              </a:rPr>
              <a:t>D97</a:t>
            </a:r>
            <a:r>
              <a:rPr sz="2000" b="1" dirty="0">
                <a:latin typeface="Verdana"/>
                <a:cs typeface="Verdana"/>
              </a:rPr>
              <a:t>)</a:t>
            </a:r>
            <a:r>
              <a:rPr sz="2175" baseline="-15325" dirty="0">
                <a:latin typeface="Cambria Math"/>
                <a:cs typeface="Cambria Math"/>
              </a:rPr>
              <a:t>𝟏𝟔</a:t>
            </a:r>
            <a:endParaRPr sz="2175" baseline="-15325">
              <a:latin typeface="Cambria Math"/>
              <a:cs typeface="Cambria Math"/>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87805" y="461899"/>
            <a:ext cx="6171565" cy="696595"/>
          </a:xfrm>
          <a:prstGeom prst="rect">
            <a:avLst/>
          </a:prstGeom>
        </p:spPr>
        <p:txBody>
          <a:bodyPr vert="horz" wrap="square" lIns="0" tIns="13335" rIns="0" bIns="0" rtlCol="0">
            <a:spAutoFit/>
          </a:bodyPr>
          <a:lstStyle/>
          <a:p>
            <a:pPr marL="12700">
              <a:lnSpc>
                <a:spcPct val="100000"/>
              </a:lnSpc>
              <a:spcBef>
                <a:spcPts val="105"/>
              </a:spcBef>
            </a:pPr>
            <a:r>
              <a:rPr dirty="0"/>
              <a:t>5.</a:t>
            </a:r>
            <a:r>
              <a:rPr spc="-20" dirty="0"/>
              <a:t> </a:t>
            </a:r>
            <a:r>
              <a:rPr spc="-5" dirty="0"/>
              <a:t>Decimal</a:t>
            </a:r>
            <a:r>
              <a:rPr spc="-60" dirty="0"/>
              <a:t> </a:t>
            </a:r>
            <a:r>
              <a:rPr spc="-30" dirty="0"/>
              <a:t>to</a:t>
            </a:r>
            <a:r>
              <a:rPr spc="-15" dirty="0"/>
              <a:t> </a:t>
            </a:r>
            <a:r>
              <a:rPr spc="-10" dirty="0"/>
              <a:t>Hexadecimal</a:t>
            </a:r>
          </a:p>
        </p:txBody>
      </p:sp>
      <p:pic>
        <p:nvPicPr>
          <p:cNvPr id="3" name="object 3"/>
          <p:cNvPicPr/>
          <p:nvPr/>
        </p:nvPicPr>
        <p:blipFill>
          <a:blip r:embed="rId2" cstate="print"/>
          <a:stretch>
            <a:fillRect/>
          </a:stretch>
        </p:blipFill>
        <p:spPr>
          <a:xfrm>
            <a:off x="1724396" y="2821559"/>
            <a:ext cx="5569478" cy="3786681"/>
          </a:xfrm>
          <a:prstGeom prst="rect">
            <a:avLst/>
          </a:prstGeom>
        </p:spPr>
      </p:pic>
      <p:sp>
        <p:nvSpPr>
          <p:cNvPr id="4" name="object 4"/>
          <p:cNvSpPr txBox="1"/>
          <p:nvPr/>
        </p:nvSpPr>
        <p:spPr>
          <a:xfrm>
            <a:off x="307340" y="1428369"/>
            <a:ext cx="8403590" cy="1123315"/>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Arial MT"/>
                <a:cs typeface="Arial MT"/>
              </a:rPr>
              <a:t>For </a:t>
            </a:r>
            <a:r>
              <a:rPr sz="1800" spc="-5" dirty="0">
                <a:latin typeface="Arial MT"/>
                <a:cs typeface="Arial MT"/>
              </a:rPr>
              <a:t>fractional</a:t>
            </a:r>
            <a:r>
              <a:rPr sz="1800" spc="15" dirty="0">
                <a:latin typeface="Arial MT"/>
                <a:cs typeface="Arial MT"/>
              </a:rPr>
              <a:t> </a:t>
            </a:r>
            <a:r>
              <a:rPr sz="1800" spc="-5" dirty="0">
                <a:latin typeface="Arial MT"/>
                <a:cs typeface="Arial MT"/>
              </a:rPr>
              <a:t>decimal</a:t>
            </a:r>
            <a:r>
              <a:rPr sz="1800" spc="15" dirty="0">
                <a:latin typeface="Arial MT"/>
                <a:cs typeface="Arial MT"/>
              </a:rPr>
              <a:t> </a:t>
            </a:r>
            <a:r>
              <a:rPr sz="1800" spc="-5" dirty="0">
                <a:latin typeface="Arial MT"/>
                <a:cs typeface="Arial MT"/>
              </a:rPr>
              <a:t>numbers,</a:t>
            </a:r>
            <a:r>
              <a:rPr sz="1800" spc="20" dirty="0">
                <a:latin typeface="Arial MT"/>
                <a:cs typeface="Arial MT"/>
              </a:rPr>
              <a:t> </a:t>
            </a:r>
            <a:r>
              <a:rPr sz="1800" spc="-5" dirty="0">
                <a:latin typeface="Arial MT"/>
                <a:cs typeface="Arial MT"/>
              </a:rPr>
              <a:t>multiply</a:t>
            </a:r>
            <a:r>
              <a:rPr sz="1800" spc="15" dirty="0">
                <a:latin typeface="Arial MT"/>
                <a:cs typeface="Arial MT"/>
              </a:rPr>
              <a:t> </a:t>
            </a:r>
            <a:r>
              <a:rPr sz="1800" dirty="0">
                <a:latin typeface="Arial MT"/>
                <a:cs typeface="Arial MT"/>
              </a:rPr>
              <a:t>it</a:t>
            </a:r>
            <a:r>
              <a:rPr sz="1800" spc="-5" dirty="0">
                <a:latin typeface="Arial MT"/>
                <a:cs typeface="Arial MT"/>
              </a:rPr>
              <a:t> by</a:t>
            </a:r>
            <a:r>
              <a:rPr sz="1800" dirty="0">
                <a:latin typeface="Arial MT"/>
                <a:cs typeface="Arial MT"/>
              </a:rPr>
              <a:t> </a:t>
            </a:r>
            <a:r>
              <a:rPr sz="1800" spc="-5" dirty="0">
                <a:latin typeface="Arial MT"/>
                <a:cs typeface="Arial MT"/>
              </a:rPr>
              <a:t>16</a:t>
            </a:r>
            <a:r>
              <a:rPr sz="1800" spc="5" dirty="0">
                <a:latin typeface="Arial MT"/>
                <a:cs typeface="Arial MT"/>
              </a:rPr>
              <a:t> </a:t>
            </a:r>
            <a:r>
              <a:rPr sz="1800" spc="-5" dirty="0">
                <a:latin typeface="Arial MT"/>
                <a:cs typeface="Arial MT"/>
              </a:rPr>
              <a:t>and</a:t>
            </a:r>
            <a:r>
              <a:rPr sz="1800" spc="5" dirty="0">
                <a:latin typeface="Arial MT"/>
                <a:cs typeface="Arial MT"/>
              </a:rPr>
              <a:t> </a:t>
            </a:r>
            <a:r>
              <a:rPr sz="1800" spc="-5" dirty="0">
                <a:latin typeface="Arial MT"/>
                <a:cs typeface="Arial MT"/>
              </a:rPr>
              <a:t>record</a:t>
            </a:r>
            <a:r>
              <a:rPr sz="1800" spc="10" dirty="0">
                <a:latin typeface="Arial MT"/>
                <a:cs typeface="Arial MT"/>
              </a:rPr>
              <a:t> </a:t>
            </a:r>
            <a:r>
              <a:rPr sz="1800" dirty="0">
                <a:latin typeface="Arial MT"/>
                <a:cs typeface="Arial MT"/>
              </a:rPr>
              <a:t>the</a:t>
            </a:r>
            <a:r>
              <a:rPr sz="1800" spc="-5" dirty="0">
                <a:latin typeface="Arial MT"/>
                <a:cs typeface="Arial MT"/>
              </a:rPr>
              <a:t> </a:t>
            </a:r>
            <a:r>
              <a:rPr sz="1800" dirty="0">
                <a:latin typeface="Arial MT"/>
                <a:cs typeface="Arial MT"/>
              </a:rPr>
              <a:t>carry</a:t>
            </a:r>
            <a:r>
              <a:rPr sz="1800" spc="5" dirty="0">
                <a:latin typeface="Arial MT"/>
                <a:cs typeface="Arial MT"/>
              </a:rPr>
              <a:t> </a:t>
            </a:r>
            <a:r>
              <a:rPr sz="1800" spc="-5" dirty="0">
                <a:latin typeface="Arial MT"/>
                <a:cs typeface="Arial MT"/>
              </a:rPr>
              <a:t>in </a:t>
            </a:r>
            <a:r>
              <a:rPr sz="1800" dirty="0">
                <a:latin typeface="Arial MT"/>
                <a:cs typeface="Arial MT"/>
              </a:rPr>
              <a:t>the</a:t>
            </a:r>
            <a:r>
              <a:rPr sz="1800" spc="-5" dirty="0">
                <a:latin typeface="Arial MT"/>
                <a:cs typeface="Arial MT"/>
              </a:rPr>
              <a:t> integral </a:t>
            </a:r>
            <a:r>
              <a:rPr sz="1800" spc="-484" dirty="0">
                <a:latin typeface="Arial MT"/>
                <a:cs typeface="Arial MT"/>
              </a:rPr>
              <a:t> </a:t>
            </a:r>
            <a:r>
              <a:rPr sz="1800" spc="-5" dirty="0">
                <a:latin typeface="Arial MT"/>
                <a:cs typeface="Arial MT"/>
              </a:rPr>
              <a:t>position.</a:t>
            </a:r>
            <a:endParaRPr sz="1800">
              <a:latin typeface="Arial MT"/>
              <a:cs typeface="Arial MT"/>
            </a:endParaRPr>
          </a:p>
          <a:p>
            <a:pPr marL="12700" marR="172085">
              <a:lnSpc>
                <a:spcPct val="100000"/>
              </a:lnSpc>
            </a:pPr>
            <a:r>
              <a:rPr sz="1800" dirty="0">
                <a:latin typeface="Arial MT"/>
                <a:cs typeface="Arial MT"/>
              </a:rPr>
              <a:t>The</a:t>
            </a:r>
            <a:r>
              <a:rPr sz="1800" spc="-15" dirty="0">
                <a:latin typeface="Arial MT"/>
                <a:cs typeface="Arial MT"/>
              </a:rPr>
              <a:t> </a:t>
            </a:r>
            <a:r>
              <a:rPr sz="1800" spc="-5" dirty="0">
                <a:latin typeface="Arial MT"/>
                <a:cs typeface="Arial MT"/>
              </a:rPr>
              <a:t>carries</a:t>
            </a:r>
            <a:r>
              <a:rPr sz="1800" spc="10" dirty="0">
                <a:latin typeface="Arial MT"/>
                <a:cs typeface="Arial MT"/>
              </a:rPr>
              <a:t> </a:t>
            </a:r>
            <a:r>
              <a:rPr sz="1800" spc="-15" dirty="0">
                <a:latin typeface="Arial MT"/>
                <a:cs typeface="Arial MT"/>
              </a:rPr>
              <a:t>when</a:t>
            </a:r>
            <a:r>
              <a:rPr sz="1800" spc="50" dirty="0">
                <a:latin typeface="Arial MT"/>
                <a:cs typeface="Arial MT"/>
              </a:rPr>
              <a:t> </a:t>
            </a:r>
            <a:r>
              <a:rPr sz="1800" spc="-5" dirty="0">
                <a:latin typeface="Arial MT"/>
                <a:cs typeface="Arial MT"/>
              </a:rPr>
              <a:t>read</a:t>
            </a:r>
            <a:r>
              <a:rPr sz="1800" spc="10" dirty="0">
                <a:latin typeface="Arial MT"/>
                <a:cs typeface="Arial MT"/>
              </a:rPr>
              <a:t> </a:t>
            </a:r>
            <a:r>
              <a:rPr sz="1800" spc="-15" dirty="0">
                <a:latin typeface="Arial MT"/>
                <a:cs typeface="Arial MT"/>
              </a:rPr>
              <a:t>down</a:t>
            </a:r>
            <a:r>
              <a:rPr sz="1800" spc="50" dirty="0">
                <a:latin typeface="Arial MT"/>
                <a:cs typeface="Arial MT"/>
              </a:rPr>
              <a:t> </a:t>
            </a:r>
            <a:r>
              <a:rPr sz="1800" spc="-5" dirty="0">
                <a:latin typeface="Arial MT"/>
                <a:cs typeface="Arial MT"/>
              </a:rPr>
              <a:t>produces</a:t>
            </a:r>
            <a:r>
              <a:rPr sz="1800" spc="30" dirty="0">
                <a:latin typeface="Arial MT"/>
                <a:cs typeface="Arial MT"/>
              </a:rPr>
              <a:t> </a:t>
            </a:r>
            <a:r>
              <a:rPr sz="1800" dirty="0">
                <a:latin typeface="Arial MT"/>
                <a:cs typeface="Arial MT"/>
              </a:rPr>
              <a:t>the</a:t>
            </a:r>
            <a:r>
              <a:rPr sz="1800" spc="-5" dirty="0">
                <a:latin typeface="Arial MT"/>
                <a:cs typeface="Arial MT"/>
              </a:rPr>
              <a:t> equivalent</a:t>
            </a:r>
            <a:r>
              <a:rPr sz="1800" spc="30" dirty="0">
                <a:latin typeface="Arial MT"/>
                <a:cs typeface="Arial MT"/>
              </a:rPr>
              <a:t> </a:t>
            </a:r>
            <a:r>
              <a:rPr sz="1800" spc="-5" dirty="0">
                <a:latin typeface="Arial MT"/>
                <a:cs typeface="Arial MT"/>
              </a:rPr>
              <a:t>binary</a:t>
            </a:r>
            <a:r>
              <a:rPr sz="1800" spc="15" dirty="0">
                <a:latin typeface="Arial MT"/>
                <a:cs typeface="Arial MT"/>
              </a:rPr>
              <a:t> </a:t>
            </a:r>
            <a:r>
              <a:rPr sz="1800" spc="-5" dirty="0">
                <a:latin typeface="Arial MT"/>
                <a:cs typeface="Arial MT"/>
              </a:rPr>
              <a:t>fraction</a:t>
            </a:r>
            <a:r>
              <a:rPr sz="1800" spc="10" dirty="0">
                <a:latin typeface="Arial MT"/>
                <a:cs typeface="Arial MT"/>
              </a:rPr>
              <a:t> </a:t>
            </a:r>
            <a:r>
              <a:rPr sz="1800" spc="-10" dirty="0">
                <a:latin typeface="Arial MT"/>
                <a:cs typeface="Arial MT"/>
              </a:rPr>
              <a:t>as</a:t>
            </a:r>
            <a:r>
              <a:rPr sz="1800" spc="5" dirty="0">
                <a:latin typeface="Arial MT"/>
                <a:cs typeface="Arial MT"/>
              </a:rPr>
              <a:t> </a:t>
            </a:r>
            <a:r>
              <a:rPr sz="1800" spc="-10" dirty="0">
                <a:latin typeface="Arial MT"/>
                <a:cs typeface="Arial MT"/>
              </a:rPr>
              <a:t>explained </a:t>
            </a:r>
            <a:r>
              <a:rPr sz="1800" spc="-484" dirty="0">
                <a:latin typeface="Arial MT"/>
                <a:cs typeface="Arial MT"/>
              </a:rPr>
              <a:t> </a:t>
            </a:r>
            <a:r>
              <a:rPr sz="1800" spc="-5" dirty="0">
                <a:latin typeface="Arial MT"/>
                <a:cs typeface="Arial MT"/>
              </a:rPr>
              <a:t>by</a:t>
            </a:r>
            <a:r>
              <a:rPr sz="1800" spc="-10" dirty="0">
                <a:latin typeface="Arial MT"/>
                <a:cs typeface="Arial MT"/>
              </a:rPr>
              <a:t> </a:t>
            </a:r>
            <a:r>
              <a:rPr sz="1800" dirty="0">
                <a:latin typeface="Arial MT"/>
                <a:cs typeface="Arial MT"/>
              </a:rPr>
              <a:t>the</a:t>
            </a:r>
            <a:r>
              <a:rPr sz="1800" spc="-10" dirty="0">
                <a:latin typeface="Arial MT"/>
                <a:cs typeface="Arial MT"/>
              </a:rPr>
              <a:t> </a:t>
            </a:r>
            <a:r>
              <a:rPr sz="1800" spc="-5" dirty="0">
                <a:latin typeface="Arial MT"/>
                <a:cs typeface="Arial MT"/>
              </a:rPr>
              <a:t>example</a:t>
            </a:r>
            <a:r>
              <a:rPr sz="1800" spc="15" dirty="0">
                <a:latin typeface="Arial MT"/>
                <a:cs typeface="Arial MT"/>
              </a:rPr>
              <a:t> </a:t>
            </a:r>
            <a:r>
              <a:rPr sz="1800" spc="-5" dirty="0">
                <a:latin typeface="Arial MT"/>
                <a:cs typeface="Arial MT"/>
              </a:rPr>
              <a:t>given</a:t>
            </a:r>
            <a:r>
              <a:rPr sz="1800" spc="5" dirty="0">
                <a:latin typeface="Arial MT"/>
                <a:cs typeface="Arial MT"/>
              </a:rPr>
              <a:t> </a:t>
            </a:r>
            <a:r>
              <a:rPr sz="1800" spc="-30" dirty="0">
                <a:latin typeface="Arial MT"/>
                <a:cs typeface="Arial MT"/>
              </a:rPr>
              <a:t>below.</a:t>
            </a:r>
            <a:endParaRPr sz="1800">
              <a:latin typeface="Arial MT"/>
              <a:cs typeface="Arial M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9668" y="376324"/>
            <a:ext cx="8072755" cy="1926589"/>
          </a:xfrm>
          <a:prstGeom prst="rect">
            <a:avLst/>
          </a:prstGeom>
        </p:spPr>
        <p:txBody>
          <a:bodyPr vert="horz" wrap="square" lIns="0" tIns="98425" rIns="0" bIns="0" rtlCol="0">
            <a:spAutoFit/>
          </a:bodyPr>
          <a:lstStyle/>
          <a:p>
            <a:pPr marL="1000760">
              <a:lnSpc>
                <a:spcPct val="100000"/>
              </a:lnSpc>
              <a:spcBef>
                <a:spcPts val="775"/>
              </a:spcBef>
            </a:pPr>
            <a:r>
              <a:rPr dirty="0"/>
              <a:t>6.</a:t>
            </a:r>
            <a:r>
              <a:rPr spc="-10" dirty="0"/>
              <a:t> </a:t>
            </a:r>
            <a:r>
              <a:rPr spc="-15" dirty="0"/>
              <a:t>Hexadecimal</a:t>
            </a:r>
            <a:r>
              <a:rPr spc="-50" dirty="0"/>
              <a:t> </a:t>
            </a:r>
            <a:r>
              <a:rPr spc="-30" dirty="0"/>
              <a:t>to</a:t>
            </a:r>
            <a:r>
              <a:rPr spc="-5" dirty="0"/>
              <a:t> </a:t>
            </a:r>
            <a:r>
              <a:rPr dirty="0"/>
              <a:t>Decimal</a:t>
            </a:r>
          </a:p>
          <a:p>
            <a:pPr marL="12700" marR="5080" algn="just">
              <a:lnSpc>
                <a:spcPct val="100000"/>
              </a:lnSpc>
              <a:spcBef>
                <a:spcPts val="370"/>
              </a:spcBef>
            </a:pPr>
            <a:r>
              <a:rPr sz="2400" b="0" spc="-5" dirty="0">
                <a:latin typeface="Calibri"/>
                <a:cs typeface="Calibri"/>
              </a:rPr>
              <a:t>The base </a:t>
            </a:r>
            <a:r>
              <a:rPr sz="2400" b="0" dirty="0">
                <a:latin typeface="Calibri"/>
                <a:cs typeface="Calibri"/>
              </a:rPr>
              <a:t>of the </a:t>
            </a:r>
            <a:r>
              <a:rPr sz="2400" b="0" spc="-10" dirty="0">
                <a:latin typeface="Calibri"/>
                <a:cs typeface="Calibri"/>
              </a:rPr>
              <a:t>hexadecimal </a:t>
            </a:r>
            <a:r>
              <a:rPr sz="2400" b="0" spc="-5" dirty="0">
                <a:latin typeface="Calibri"/>
                <a:cs typeface="Calibri"/>
              </a:rPr>
              <a:t>number </a:t>
            </a:r>
            <a:r>
              <a:rPr sz="2400" b="0" spc="-25" dirty="0">
                <a:latin typeface="Calibri"/>
                <a:cs typeface="Calibri"/>
              </a:rPr>
              <a:t>system </a:t>
            </a:r>
            <a:r>
              <a:rPr sz="2400" b="0" dirty="0">
                <a:latin typeface="Calibri"/>
                <a:cs typeface="Calibri"/>
              </a:rPr>
              <a:t>is </a:t>
            </a:r>
            <a:r>
              <a:rPr sz="2400" b="0" spc="-10" dirty="0">
                <a:latin typeface="Calibri"/>
                <a:cs typeface="Calibri"/>
              </a:rPr>
              <a:t>16, </a:t>
            </a:r>
            <a:r>
              <a:rPr sz="2400" b="0" spc="-20" dirty="0">
                <a:latin typeface="Calibri"/>
                <a:cs typeface="Calibri"/>
              </a:rPr>
              <a:t>therefore </a:t>
            </a:r>
            <a:r>
              <a:rPr sz="2400" b="0" dirty="0">
                <a:latin typeface="Calibri"/>
                <a:cs typeface="Calibri"/>
              </a:rPr>
              <a:t>the </a:t>
            </a:r>
            <a:r>
              <a:rPr sz="2400" b="0" spc="5" dirty="0">
                <a:latin typeface="Calibri"/>
                <a:cs typeface="Calibri"/>
              </a:rPr>
              <a:t> </a:t>
            </a:r>
            <a:r>
              <a:rPr sz="2400" b="0" spc="-10" dirty="0">
                <a:latin typeface="Calibri"/>
                <a:cs typeface="Calibri"/>
              </a:rPr>
              <a:t>weights corresponding </a:t>
            </a:r>
            <a:r>
              <a:rPr sz="2400" b="0" spc="-15" dirty="0">
                <a:latin typeface="Calibri"/>
                <a:cs typeface="Calibri"/>
              </a:rPr>
              <a:t>to </a:t>
            </a:r>
            <a:r>
              <a:rPr sz="2400" b="0" spc="-10" dirty="0">
                <a:latin typeface="Calibri"/>
                <a:cs typeface="Calibri"/>
              </a:rPr>
              <a:t>various </a:t>
            </a:r>
            <a:r>
              <a:rPr sz="2400" b="0" spc="-5" dirty="0">
                <a:latin typeface="Calibri"/>
                <a:cs typeface="Calibri"/>
              </a:rPr>
              <a:t>positions of </a:t>
            </a:r>
            <a:r>
              <a:rPr sz="2400" b="0" dirty="0">
                <a:latin typeface="Calibri"/>
                <a:cs typeface="Calibri"/>
              </a:rPr>
              <a:t>the </a:t>
            </a:r>
            <a:r>
              <a:rPr sz="2400" b="0" spc="-5" dirty="0">
                <a:latin typeface="Calibri"/>
                <a:cs typeface="Calibri"/>
              </a:rPr>
              <a:t>digits </a:t>
            </a:r>
            <a:r>
              <a:rPr sz="2400" b="0" dirty="0">
                <a:latin typeface="Calibri"/>
                <a:cs typeface="Calibri"/>
              </a:rPr>
              <a:t>will </a:t>
            </a:r>
            <a:r>
              <a:rPr sz="2400" b="0" spc="-5" dirty="0">
                <a:latin typeface="Calibri"/>
                <a:cs typeface="Calibri"/>
              </a:rPr>
              <a:t>be </a:t>
            </a:r>
            <a:r>
              <a:rPr sz="2400" b="0" dirty="0">
                <a:latin typeface="Calibri"/>
                <a:cs typeface="Calibri"/>
              </a:rPr>
              <a:t>as </a:t>
            </a:r>
            <a:r>
              <a:rPr sz="2400" b="0" spc="-530" dirty="0">
                <a:latin typeface="Calibri"/>
                <a:cs typeface="Calibri"/>
              </a:rPr>
              <a:t> </a:t>
            </a:r>
            <a:r>
              <a:rPr sz="2400" b="0" spc="-10" dirty="0">
                <a:latin typeface="Calibri"/>
                <a:cs typeface="Calibri"/>
              </a:rPr>
              <a:t>shown</a:t>
            </a:r>
            <a:r>
              <a:rPr sz="2400" b="0" spc="-15" dirty="0">
                <a:latin typeface="Calibri"/>
                <a:cs typeface="Calibri"/>
              </a:rPr>
              <a:t> </a:t>
            </a:r>
            <a:r>
              <a:rPr sz="2400" b="0" spc="-30" dirty="0">
                <a:latin typeface="Calibri"/>
                <a:cs typeface="Calibri"/>
              </a:rPr>
              <a:t>below.</a:t>
            </a:r>
            <a:endParaRPr sz="2400">
              <a:latin typeface="Calibri"/>
              <a:cs typeface="Calibri"/>
            </a:endParaRPr>
          </a:p>
        </p:txBody>
      </p:sp>
      <p:pic>
        <p:nvPicPr>
          <p:cNvPr id="3" name="object 3"/>
          <p:cNvPicPr/>
          <p:nvPr/>
        </p:nvPicPr>
        <p:blipFill>
          <a:blip r:embed="rId2" cstate="print"/>
          <a:stretch>
            <a:fillRect/>
          </a:stretch>
        </p:blipFill>
        <p:spPr>
          <a:xfrm>
            <a:off x="2209800" y="2244851"/>
            <a:ext cx="5091684" cy="1658112"/>
          </a:xfrm>
          <a:prstGeom prst="rect">
            <a:avLst/>
          </a:prstGeom>
        </p:spPr>
      </p:pic>
      <p:sp>
        <p:nvSpPr>
          <p:cNvPr id="4" name="object 4"/>
          <p:cNvSpPr txBox="1"/>
          <p:nvPr/>
        </p:nvSpPr>
        <p:spPr>
          <a:xfrm>
            <a:off x="547116" y="3819905"/>
            <a:ext cx="8124190" cy="758825"/>
          </a:xfrm>
          <a:prstGeom prst="rect">
            <a:avLst/>
          </a:prstGeom>
        </p:spPr>
        <p:txBody>
          <a:bodyPr vert="horz" wrap="square" lIns="0" tIns="12700" rIns="0" bIns="0" rtlCol="0">
            <a:spAutoFit/>
          </a:bodyPr>
          <a:lstStyle/>
          <a:p>
            <a:pPr marL="38100">
              <a:lnSpc>
                <a:spcPct val="100000"/>
              </a:lnSpc>
              <a:spcBef>
                <a:spcPts val="100"/>
              </a:spcBef>
              <a:tabLst>
                <a:tab pos="574040" algn="l"/>
                <a:tab pos="1816735" algn="l"/>
                <a:tab pos="3005455" algn="l"/>
                <a:tab pos="3554095" algn="l"/>
                <a:tab pos="5027930" algn="l"/>
                <a:tab pos="5415280" algn="l"/>
                <a:tab pos="7102475" algn="l"/>
              </a:tabLst>
            </a:pPr>
            <a:r>
              <a:rPr sz="2400" spc="-15" dirty="0">
                <a:latin typeface="Calibri"/>
                <a:cs typeface="Calibri"/>
              </a:rPr>
              <a:t>For	</a:t>
            </a:r>
            <a:r>
              <a:rPr sz="2400" spc="-10" dirty="0">
                <a:latin typeface="Calibri"/>
                <a:cs typeface="Calibri"/>
              </a:rPr>
              <a:t>instance,	</a:t>
            </a:r>
            <a:r>
              <a:rPr sz="2400" spc="-5" dirty="0">
                <a:latin typeface="Calibri"/>
                <a:cs typeface="Calibri"/>
              </a:rPr>
              <a:t>consider	</a:t>
            </a:r>
            <a:r>
              <a:rPr sz="2400" dirty="0">
                <a:latin typeface="Calibri"/>
                <a:cs typeface="Calibri"/>
              </a:rPr>
              <a:t>the	</a:t>
            </a:r>
            <a:r>
              <a:rPr sz="2400" spc="-15" dirty="0">
                <a:latin typeface="Calibri"/>
                <a:cs typeface="Calibri"/>
              </a:rPr>
              <a:t>conversion	</a:t>
            </a:r>
            <a:r>
              <a:rPr sz="2400" spc="-5" dirty="0">
                <a:latin typeface="Calibri"/>
                <a:cs typeface="Calibri"/>
              </a:rPr>
              <a:t>of	</a:t>
            </a:r>
            <a:r>
              <a:rPr sz="2400" spc="-10" dirty="0">
                <a:latin typeface="Calibri"/>
                <a:cs typeface="Calibri"/>
              </a:rPr>
              <a:t>hexadecimal	</a:t>
            </a:r>
            <a:r>
              <a:rPr sz="2400" spc="-5" dirty="0">
                <a:latin typeface="Calibri"/>
                <a:cs typeface="Calibri"/>
              </a:rPr>
              <a:t>number</a:t>
            </a:r>
            <a:endParaRPr sz="2400">
              <a:latin typeface="Calibri"/>
              <a:cs typeface="Calibri"/>
            </a:endParaRPr>
          </a:p>
          <a:p>
            <a:pPr marL="38100">
              <a:lnSpc>
                <a:spcPct val="100000"/>
              </a:lnSpc>
              <a:spcBef>
                <a:spcPts val="10"/>
              </a:spcBef>
            </a:pPr>
            <a:r>
              <a:rPr sz="2400" spc="-5" dirty="0">
                <a:latin typeface="Verdana"/>
                <a:cs typeface="Verdana"/>
              </a:rPr>
              <a:t>(</a:t>
            </a:r>
            <a:r>
              <a:rPr sz="2400" spc="-5" dirty="0">
                <a:latin typeface="Arial MT"/>
                <a:cs typeface="Arial MT"/>
              </a:rPr>
              <a:t>E8F6.27</a:t>
            </a:r>
            <a:r>
              <a:rPr sz="2400" spc="-5" dirty="0">
                <a:latin typeface="Verdana"/>
                <a:cs typeface="Verdana"/>
              </a:rPr>
              <a:t>)</a:t>
            </a:r>
            <a:r>
              <a:rPr sz="2625" spc="-7" baseline="-15873" dirty="0">
                <a:latin typeface="Cambria Math"/>
                <a:cs typeface="Cambria Math"/>
              </a:rPr>
              <a:t>16</a:t>
            </a:r>
            <a:r>
              <a:rPr sz="2625" spc="405" baseline="-15873" dirty="0">
                <a:latin typeface="Cambria Math"/>
                <a:cs typeface="Cambria Math"/>
              </a:rPr>
              <a:t> </a:t>
            </a:r>
            <a:r>
              <a:rPr sz="2400" spc="-15" dirty="0">
                <a:latin typeface="Calibri"/>
                <a:cs typeface="Calibri"/>
              </a:rPr>
              <a:t>into</a:t>
            </a:r>
            <a:r>
              <a:rPr sz="2400" spc="-5" dirty="0">
                <a:latin typeface="Calibri"/>
                <a:cs typeface="Calibri"/>
              </a:rPr>
              <a:t> </a:t>
            </a:r>
            <a:r>
              <a:rPr sz="2400" dirty="0">
                <a:latin typeface="Calibri"/>
                <a:cs typeface="Calibri"/>
              </a:rPr>
              <a:t>its</a:t>
            </a:r>
            <a:r>
              <a:rPr sz="2400" spc="-15" dirty="0">
                <a:latin typeface="Calibri"/>
                <a:cs typeface="Calibri"/>
              </a:rPr>
              <a:t> </a:t>
            </a:r>
            <a:r>
              <a:rPr sz="2400" spc="-10" dirty="0">
                <a:latin typeface="Calibri"/>
                <a:cs typeface="Calibri"/>
              </a:rPr>
              <a:t>equivalent</a:t>
            </a:r>
            <a:r>
              <a:rPr sz="2400" spc="20" dirty="0">
                <a:latin typeface="Calibri"/>
                <a:cs typeface="Calibri"/>
              </a:rPr>
              <a:t> </a:t>
            </a:r>
            <a:r>
              <a:rPr sz="2400" spc="-5" dirty="0">
                <a:latin typeface="Calibri"/>
                <a:cs typeface="Calibri"/>
              </a:rPr>
              <a:t>binary</a:t>
            </a:r>
            <a:r>
              <a:rPr sz="2400" dirty="0">
                <a:latin typeface="Calibri"/>
                <a:cs typeface="Calibri"/>
              </a:rPr>
              <a:t> </a:t>
            </a:r>
            <a:r>
              <a:rPr sz="2400" spc="-40" dirty="0">
                <a:latin typeface="Calibri"/>
                <a:cs typeface="Calibri"/>
              </a:rPr>
              <a:t>number.</a:t>
            </a:r>
            <a:endParaRPr sz="2400">
              <a:latin typeface="Calibri"/>
              <a:cs typeface="Calibri"/>
            </a:endParaRPr>
          </a:p>
        </p:txBody>
      </p:sp>
      <p:pic>
        <p:nvPicPr>
          <p:cNvPr id="5" name="object 5"/>
          <p:cNvPicPr/>
          <p:nvPr/>
        </p:nvPicPr>
        <p:blipFill>
          <a:blip r:embed="rId3" cstate="print"/>
          <a:stretch>
            <a:fillRect/>
          </a:stretch>
        </p:blipFill>
        <p:spPr>
          <a:xfrm>
            <a:off x="1085088" y="4728971"/>
            <a:ext cx="6824979" cy="1338071"/>
          </a:xfrm>
          <a:prstGeom prst="rect">
            <a:avLst/>
          </a:prstGeom>
        </p:spPr>
      </p:pic>
      <p:sp>
        <p:nvSpPr>
          <p:cNvPr id="6" name="object 6"/>
          <p:cNvSpPr txBox="1"/>
          <p:nvPr/>
        </p:nvSpPr>
        <p:spPr>
          <a:xfrm>
            <a:off x="2720594" y="6176264"/>
            <a:ext cx="3833495" cy="330835"/>
          </a:xfrm>
          <a:prstGeom prst="rect">
            <a:avLst/>
          </a:prstGeom>
        </p:spPr>
        <p:txBody>
          <a:bodyPr vert="horz" wrap="square" lIns="0" tIns="12700" rIns="0" bIns="0" rtlCol="0">
            <a:spAutoFit/>
          </a:bodyPr>
          <a:lstStyle/>
          <a:p>
            <a:pPr marL="38100">
              <a:lnSpc>
                <a:spcPct val="100000"/>
              </a:lnSpc>
              <a:spcBef>
                <a:spcPts val="100"/>
              </a:spcBef>
            </a:pPr>
            <a:r>
              <a:rPr sz="1800" b="1" dirty="0">
                <a:latin typeface="Verdana"/>
                <a:cs typeface="Verdana"/>
              </a:rPr>
              <a:t>(</a:t>
            </a:r>
            <a:r>
              <a:rPr sz="1800" b="1" dirty="0">
                <a:latin typeface="Arial"/>
                <a:cs typeface="Arial"/>
              </a:rPr>
              <a:t>E8F6.27</a:t>
            </a:r>
            <a:r>
              <a:rPr sz="1800" b="1" dirty="0">
                <a:latin typeface="Verdana"/>
                <a:cs typeface="Verdana"/>
              </a:rPr>
              <a:t>)</a:t>
            </a:r>
            <a:r>
              <a:rPr sz="1950" baseline="-14957" dirty="0">
                <a:latin typeface="Cambria Math"/>
                <a:cs typeface="Cambria Math"/>
              </a:rPr>
              <a:t>𝟏𝟔</a:t>
            </a:r>
            <a:r>
              <a:rPr sz="1950" spc="405" baseline="-14957" dirty="0">
                <a:latin typeface="Cambria Math"/>
                <a:cs typeface="Cambria Math"/>
              </a:rPr>
              <a:t> </a:t>
            </a:r>
            <a:r>
              <a:rPr sz="1800" b="1" dirty="0">
                <a:latin typeface="Arial"/>
                <a:cs typeface="Arial"/>
              </a:rPr>
              <a:t>=</a:t>
            </a:r>
            <a:r>
              <a:rPr sz="1800" b="1" spc="-5" dirty="0">
                <a:latin typeface="Arial"/>
                <a:cs typeface="Arial"/>
              </a:rPr>
              <a:t> </a:t>
            </a:r>
            <a:r>
              <a:rPr sz="2000" spc="-20" dirty="0">
                <a:latin typeface="Cambria Math"/>
                <a:cs typeface="Cambria Math"/>
              </a:rPr>
              <a:t>(59638.1523437</a:t>
            </a:r>
            <a:r>
              <a:rPr sz="2000" b="1" spc="-20" dirty="0">
                <a:latin typeface="Verdana"/>
                <a:cs typeface="Verdana"/>
              </a:rPr>
              <a:t>)</a:t>
            </a:r>
            <a:r>
              <a:rPr sz="2175" spc="-30" baseline="-15325" dirty="0">
                <a:latin typeface="Cambria Math"/>
                <a:cs typeface="Cambria Math"/>
              </a:rPr>
              <a:t>𝟏𝟎</a:t>
            </a:r>
            <a:endParaRPr sz="2175" baseline="-15325">
              <a:latin typeface="Cambria Math"/>
              <a:cs typeface="Cambria Math"/>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2833" y="376324"/>
            <a:ext cx="8074025" cy="2658110"/>
          </a:xfrm>
          <a:prstGeom prst="rect">
            <a:avLst/>
          </a:prstGeom>
        </p:spPr>
        <p:txBody>
          <a:bodyPr vert="horz" wrap="square" lIns="0" tIns="98425" rIns="0" bIns="0" rtlCol="0">
            <a:spAutoFit/>
          </a:bodyPr>
          <a:lstStyle/>
          <a:p>
            <a:pPr marL="2045970">
              <a:lnSpc>
                <a:spcPct val="100000"/>
              </a:lnSpc>
              <a:spcBef>
                <a:spcPts val="775"/>
              </a:spcBef>
            </a:pPr>
            <a:r>
              <a:rPr dirty="0"/>
              <a:t>7.</a:t>
            </a:r>
            <a:r>
              <a:rPr spc="-15" dirty="0"/>
              <a:t> </a:t>
            </a:r>
            <a:r>
              <a:rPr dirty="0"/>
              <a:t>Binary</a:t>
            </a:r>
            <a:r>
              <a:rPr spc="-10" dirty="0"/>
              <a:t> </a:t>
            </a:r>
            <a:r>
              <a:rPr spc="-35" dirty="0"/>
              <a:t>to</a:t>
            </a:r>
            <a:r>
              <a:rPr spc="-10" dirty="0"/>
              <a:t> </a:t>
            </a:r>
            <a:r>
              <a:rPr spc="-15" dirty="0"/>
              <a:t>Octal</a:t>
            </a:r>
          </a:p>
          <a:p>
            <a:pPr marL="12700" marR="5080" algn="just">
              <a:lnSpc>
                <a:spcPct val="100000"/>
              </a:lnSpc>
              <a:spcBef>
                <a:spcPts val="370"/>
              </a:spcBef>
            </a:pPr>
            <a:r>
              <a:rPr sz="2400" b="0" spc="-5" dirty="0">
                <a:latin typeface="Calibri"/>
                <a:cs typeface="Calibri"/>
              </a:rPr>
              <a:t>The</a:t>
            </a:r>
            <a:r>
              <a:rPr sz="2400" b="0" dirty="0">
                <a:latin typeface="Calibri"/>
                <a:cs typeface="Calibri"/>
              </a:rPr>
              <a:t> </a:t>
            </a:r>
            <a:r>
              <a:rPr sz="2400" b="0" spc="-15" dirty="0">
                <a:latin typeface="Calibri"/>
                <a:cs typeface="Calibri"/>
              </a:rPr>
              <a:t>conversion</a:t>
            </a:r>
            <a:r>
              <a:rPr sz="2400" b="0" spc="-10" dirty="0">
                <a:latin typeface="Calibri"/>
                <a:cs typeface="Calibri"/>
              </a:rPr>
              <a:t> </a:t>
            </a:r>
            <a:r>
              <a:rPr sz="2400" b="0" spc="-5" dirty="0">
                <a:latin typeface="Calibri"/>
                <a:cs typeface="Calibri"/>
              </a:rPr>
              <a:t>of</a:t>
            </a:r>
            <a:r>
              <a:rPr sz="2400" b="0" dirty="0">
                <a:latin typeface="Calibri"/>
                <a:cs typeface="Calibri"/>
              </a:rPr>
              <a:t> binary</a:t>
            </a:r>
            <a:r>
              <a:rPr sz="2400" b="0" spc="5" dirty="0">
                <a:latin typeface="Calibri"/>
                <a:cs typeface="Calibri"/>
              </a:rPr>
              <a:t> </a:t>
            </a:r>
            <a:r>
              <a:rPr sz="2400" b="0" spc="-15" dirty="0">
                <a:latin typeface="Calibri"/>
                <a:cs typeface="Calibri"/>
              </a:rPr>
              <a:t>to</a:t>
            </a:r>
            <a:r>
              <a:rPr sz="2400" b="0" spc="-10" dirty="0">
                <a:latin typeface="Calibri"/>
                <a:cs typeface="Calibri"/>
              </a:rPr>
              <a:t> octal</a:t>
            </a:r>
            <a:r>
              <a:rPr sz="2400" b="0" spc="-5" dirty="0">
                <a:latin typeface="Calibri"/>
                <a:cs typeface="Calibri"/>
              </a:rPr>
              <a:t> </a:t>
            </a:r>
            <a:r>
              <a:rPr sz="2400" b="0" dirty="0">
                <a:latin typeface="Calibri"/>
                <a:cs typeface="Calibri"/>
              </a:rPr>
              <a:t>is</a:t>
            </a:r>
            <a:r>
              <a:rPr sz="2400" b="0" spc="5" dirty="0">
                <a:latin typeface="Calibri"/>
                <a:cs typeface="Calibri"/>
              </a:rPr>
              <a:t> </a:t>
            </a:r>
            <a:r>
              <a:rPr sz="2400" b="0" dirty="0">
                <a:latin typeface="Calibri"/>
                <a:cs typeface="Calibri"/>
              </a:rPr>
              <a:t>a</a:t>
            </a:r>
            <a:r>
              <a:rPr sz="2400" b="0" spc="5" dirty="0">
                <a:latin typeface="Calibri"/>
                <a:cs typeface="Calibri"/>
              </a:rPr>
              <a:t> </a:t>
            </a:r>
            <a:r>
              <a:rPr sz="2400" b="0" spc="-15" dirty="0">
                <a:latin typeface="Calibri"/>
                <a:cs typeface="Calibri"/>
              </a:rPr>
              <a:t>reversal</a:t>
            </a:r>
            <a:r>
              <a:rPr sz="2400" b="0" spc="-10" dirty="0">
                <a:latin typeface="Calibri"/>
                <a:cs typeface="Calibri"/>
              </a:rPr>
              <a:t> </a:t>
            </a:r>
            <a:r>
              <a:rPr sz="2400" b="0" spc="-5" dirty="0">
                <a:latin typeface="Calibri"/>
                <a:cs typeface="Calibri"/>
              </a:rPr>
              <a:t>of</a:t>
            </a:r>
            <a:r>
              <a:rPr sz="2400" b="0" dirty="0">
                <a:latin typeface="Calibri"/>
                <a:cs typeface="Calibri"/>
              </a:rPr>
              <a:t> the</a:t>
            </a:r>
            <a:r>
              <a:rPr sz="2400" b="0" spc="5" dirty="0">
                <a:latin typeface="Calibri"/>
                <a:cs typeface="Calibri"/>
              </a:rPr>
              <a:t> </a:t>
            </a:r>
            <a:r>
              <a:rPr sz="2400" b="0" spc="-10" dirty="0">
                <a:latin typeface="Calibri"/>
                <a:cs typeface="Calibri"/>
              </a:rPr>
              <a:t>above </a:t>
            </a:r>
            <a:r>
              <a:rPr sz="2400" b="0" spc="-5" dirty="0">
                <a:latin typeface="Calibri"/>
                <a:cs typeface="Calibri"/>
              </a:rPr>
              <a:t> </a:t>
            </a:r>
            <a:r>
              <a:rPr sz="2400" b="0" spc="-10" dirty="0">
                <a:latin typeface="Calibri"/>
                <a:cs typeface="Calibri"/>
              </a:rPr>
              <a:t>procedure. </a:t>
            </a:r>
            <a:r>
              <a:rPr sz="2400" b="0" spc="-20" dirty="0">
                <a:latin typeface="Calibri"/>
                <a:cs typeface="Calibri"/>
              </a:rPr>
              <a:t>For </a:t>
            </a:r>
            <a:r>
              <a:rPr sz="2400" b="0" spc="-10" dirty="0">
                <a:latin typeface="Calibri"/>
                <a:cs typeface="Calibri"/>
              </a:rPr>
              <a:t>example, </a:t>
            </a:r>
            <a:r>
              <a:rPr sz="2400" b="0" dirty="0">
                <a:latin typeface="Calibri"/>
                <a:cs typeface="Calibri"/>
              </a:rPr>
              <a:t>the </a:t>
            </a:r>
            <a:r>
              <a:rPr sz="2400" b="0" spc="-5" dirty="0">
                <a:latin typeface="Calibri"/>
                <a:cs typeface="Calibri"/>
              </a:rPr>
              <a:t>binary number </a:t>
            </a:r>
            <a:r>
              <a:rPr sz="2400" b="0" spc="-10" dirty="0">
                <a:latin typeface="Calibri"/>
                <a:cs typeface="Calibri"/>
              </a:rPr>
              <a:t>(010100111.100011) </a:t>
            </a:r>
            <a:r>
              <a:rPr sz="2400" b="0" spc="-530" dirty="0">
                <a:latin typeface="Calibri"/>
                <a:cs typeface="Calibri"/>
              </a:rPr>
              <a:t> </a:t>
            </a:r>
            <a:r>
              <a:rPr sz="2400" b="0" spc="-10" dirty="0">
                <a:latin typeface="Calibri"/>
                <a:cs typeface="Calibri"/>
              </a:rPr>
              <a:t>can </a:t>
            </a:r>
            <a:r>
              <a:rPr sz="2400" b="0" spc="-5" dirty="0">
                <a:latin typeface="Calibri"/>
                <a:cs typeface="Calibri"/>
              </a:rPr>
              <a:t>be </a:t>
            </a:r>
            <a:r>
              <a:rPr sz="2400" b="0" spc="-15" dirty="0">
                <a:latin typeface="Calibri"/>
                <a:cs typeface="Calibri"/>
              </a:rPr>
              <a:t>converted into </a:t>
            </a:r>
            <a:r>
              <a:rPr sz="2400" b="0" dirty="0">
                <a:latin typeface="Calibri"/>
                <a:cs typeface="Calibri"/>
              </a:rPr>
              <a:t>an </a:t>
            </a:r>
            <a:r>
              <a:rPr sz="2400" b="0" spc="-5" dirty="0">
                <a:latin typeface="Calibri"/>
                <a:cs typeface="Calibri"/>
              </a:rPr>
              <a:t>octal </a:t>
            </a:r>
            <a:r>
              <a:rPr sz="2400" b="0" spc="-10" dirty="0">
                <a:latin typeface="Calibri"/>
                <a:cs typeface="Calibri"/>
              </a:rPr>
              <a:t>number by </a:t>
            </a:r>
            <a:r>
              <a:rPr sz="2400" b="0" spc="-20" dirty="0">
                <a:latin typeface="Calibri"/>
                <a:cs typeface="Calibri"/>
              </a:rPr>
              <a:t>first </a:t>
            </a:r>
            <a:r>
              <a:rPr sz="2400" b="0" spc="-10" dirty="0">
                <a:latin typeface="Calibri"/>
                <a:cs typeface="Calibri"/>
              </a:rPr>
              <a:t>written </a:t>
            </a:r>
            <a:r>
              <a:rPr sz="2400" b="0" spc="-5" dirty="0">
                <a:latin typeface="Calibri"/>
                <a:cs typeface="Calibri"/>
              </a:rPr>
              <a:t>the bits </a:t>
            </a:r>
            <a:r>
              <a:rPr sz="2400" b="0" dirty="0">
                <a:latin typeface="Calibri"/>
                <a:cs typeface="Calibri"/>
              </a:rPr>
              <a:t>in </a:t>
            </a:r>
            <a:r>
              <a:rPr sz="2400" b="0" spc="5" dirty="0">
                <a:latin typeface="Calibri"/>
                <a:cs typeface="Calibri"/>
              </a:rPr>
              <a:t> </a:t>
            </a:r>
            <a:r>
              <a:rPr sz="2400" b="0" dirty="0">
                <a:latin typeface="Calibri"/>
                <a:cs typeface="Calibri"/>
              </a:rPr>
              <a:t>the </a:t>
            </a:r>
            <a:r>
              <a:rPr sz="2400" b="0" spc="-10" dirty="0">
                <a:latin typeface="Calibri"/>
                <a:cs typeface="Calibri"/>
              </a:rPr>
              <a:t>group </a:t>
            </a:r>
            <a:r>
              <a:rPr sz="2400" b="0" spc="-5" dirty="0">
                <a:latin typeface="Calibri"/>
                <a:cs typeface="Calibri"/>
              </a:rPr>
              <a:t>of </a:t>
            </a:r>
            <a:r>
              <a:rPr sz="2400" b="0" spc="-10" dirty="0">
                <a:latin typeface="Calibri"/>
                <a:cs typeface="Calibri"/>
              </a:rPr>
              <a:t>three </a:t>
            </a:r>
            <a:r>
              <a:rPr sz="2400" b="0" dirty="0">
                <a:latin typeface="Calibri"/>
                <a:cs typeface="Calibri"/>
              </a:rPr>
              <a:t>and then </a:t>
            </a:r>
            <a:r>
              <a:rPr sz="2400" b="0" spc="-15" dirty="0">
                <a:latin typeface="Calibri"/>
                <a:cs typeface="Calibri"/>
              </a:rPr>
              <a:t>awarding </a:t>
            </a:r>
            <a:r>
              <a:rPr sz="2400" b="0" dirty="0">
                <a:latin typeface="Calibri"/>
                <a:cs typeface="Calibri"/>
              </a:rPr>
              <a:t>the </a:t>
            </a:r>
            <a:r>
              <a:rPr sz="2400" b="0" spc="-5" dirty="0">
                <a:latin typeface="Calibri"/>
                <a:cs typeface="Calibri"/>
              </a:rPr>
              <a:t>decimal number of </a:t>
            </a:r>
            <a:r>
              <a:rPr sz="2400" b="0" spc="-25" dirty="0">
                <a:latin typeface="Calibri"/>
                <a:cs typeface="Calibri"/>
              </a:rPr>
              <a:t>to </a:t>
            </a:r>
            <a:r>
              <a:rPr sz="2400" b="0" spc="-20" dirty="0">
                <a:latin typeface="Calibri"/>
                <a:cs typeface="Calibri"/>
              </a:rPr>
              <a:t> </a:t>
            </a:r>
            <a:r>
              <a:rPr sz="2400" b="0" dirty="0">
                <a:latin typeface="Calibri"/>
                <a:cs typeface="Calibri"/>
              </a:rPr>
              <a:t>each</a:t>
            </a:r>
            <a:r>
              <a:rPr sz="2400" b="0" spc="-15" dirty="0">
                <a:latin typeface="Calibri"/>
                <a:cs typeface="Calibri"/>
              </a:rPr>
              <a:t> </a:t>
            </a:r>
            <a:r>
              <a:rPr sz="2400" b="0" spc="-5" dirty="0">
                <a:latin typeface="Calibri"/>
                <a:cs typeface="Calibri"/>
              </a:rPr>
              <a:t>of</a:t>
            </a:r>
            <a:r>
              <a:rPr sz="2400" b="0" spc="5" dirty="0">
                <a:latin typeface="Calibri"/>
                <a:cs typeface="Calibri"/>
              </a:rPr>
              <a:t> </a:t>
            </a:r>
            <a:r>
              <a:rPr sz="2400" b="0" dirty="0">
                <a:latin typeface="Calibri"/>
                <a:cs typeface="Calibri"/>
              </a:rPr>
              <a:t>the</a:t>
            </a:r>
            <a:r>
              <a:rPr sz="2400" b="0" spc="-10" dirty="0">
                <a:latin typeface="Calibri"/>
                <a:cs typeface="Calibri"/>
              </a:rPr>
              <a:t> group</a:t>
            </a:r>
            <a:r>
              <a:rPr sz="2400" b="0" spc="-15" dirty="0">
                <a:latin typeface="Calibri"/>
                <a:cs typeface="Calibri"/>
              </a:rPr>
              <a:t> </a:t>
            </a:r>
            <a:r>
              <a:rPr sz="2400" b="0" spc="-5" dirty="0">
                <a:latin typeface="Calibri"/>
                <a:cs typeface="Calibri"/>
              </a:rPr>
              <a:t>of</a:t>
            </a:r>
            <a:r>
              <a:rPr sz="2400" b="0" spc="5" dirty="0">
                <a:latin typeface="Calibri"/>
                <a:cs typeface="Calibri"/>
              </a:rPr>
              <a:t> </a:t>
            </a:r>
            <a:r>
              <a:rPr sz="2400" b="0" spc="-10" dirty="0">
                <a:latin typeface="Calibri"/>
                <a:cs typeface="Calibri"/>
              </a:rPr>
              <a:t>three</a:t>
            </a:r>
            <a:r>
              <a:rPr sz="2400" b="0" spc="-5" dirty="0">
                <a:latin typeface="Calibri"/>
                <a:cs typeface="Calibri"/>
              </a:rPr>
              <a:t> bits </a:t>
            </a:r>
            <a:r>
              <a:rPr sz="2400" b="0" dirty="0">
                <a:latin typeface="Calibri"/>
                <a:cs typeface="Calibri"/>
              </a:rPr>
              <a:t>as</a:t>
            </a:r>
            <a:r>
              <a:rPr sz="2400" b="0" spc="-15" dirty="0">
                <a:latin typeface="Calibri"/>
                <a:cs typeface="Calibri"/>
              </a:rPr>
              <a:t> </a:t>
            </a:r>
            <a:r>
              <a:rPr sz="2400" b="0" spc="-10" dirty="0">
                <a:latin typeface="Calibri"/>
                <a:cs typeface="Calibri"/>
              </a:rPr>
              <a:t>shown</a:t>
            </a:r>
            <a:r>
              <a:rPr sz="2400" b="0" spc="-5" dirty="0">
                <a:latin typeface="Calibri"/>
                <a:cs typeface="Calibri"/>
              </a:rPr>
              <a:t> </a:t>
            </a:r>
            <a:r>
              <a:rPr sz="2400" b="0" spc="-30" dirty="0">
                <a:latin typeface="Calibri"/>
                <a:cs typeface="Calibri"/>
              </a:rPr>
              <a:t>below.</a:t>
            </a:r>
            <a:endParaRPr sz="2400">
              <a:latin typeface="Calibri"/>
              <a:cs typeface="Calibri"/>
            </a:endParaRPr>
          </a:p>
        </p:txBody>
      </p:sp>
      <p:pic>
        <p:nvPicPr>
          <p:cNvPr id="3" name="object 3"/>
          <p:cNvPicPr/>
          <p:nvPr/>
        </p:nvPicPr>
        <p:blipFill>
          <a:blip r:embed="rId2" cstate="print"/>
          <a:stretch>
            <a:fillRect/>
          </a:stretch>
        </p:blipFill>
        <p:spPr>
          <a:xfrm>
            <a:off x="1600200" y="2971800"/>
            <a:ext cx="5410200" cy="3364991"/>
          </a:xfrm>
          <a:prstGeom prst="rect">
            <a:avLst/>
          </a:prstGeom>
        </p:spPr>
      </p:pic>
      <p:sp>
        <p:nvSpPr>
          <p:cNvPr id="4" name="object 4"/>
          <p:cNvSpPr txBox="1"/>
          <p:nvPr/>
        </p:nvSpPr>
        <p:spPr>
          <a:xfrm>
            <a:off x="2811747" y="6453240"/>
            <a:ext cx="2774315" cy="299720"/>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Verdana"/>
                <a:cs typeface="Verdana"/>
              </a:rPr>
              <a:t>(010100111.100011)</a:t>
            </a:r>
            <a:endParaRPr sz="1800" dirty="0">
              <a:latin typeface="Verdana"/>
              <a:cs typeface="Verdana"/>
            </a:endParaRPr>
          </a:p>
        </p:txBody>
      </p:sp>
      <p:sp>
        <p:nvSpPr>
          <p:cNvPr id="5" name="object 5"/>
          <p:cNvSpPr txBox="1"/>
          <p:nvPr/>
        </p:nvSpPr>
        <p:spPr>
          <a:xfrm>
            <a:off x="5506592" y="6544462"/>
            <a:ext cx="125730" cy="226695"/>
          </a:xfrm>
          <a:prstGeom prst="rect">
            <a:avLst/>
          </a:prstGeom>
        </p:spPr>
        <p:txBody>
          <a:bodyPr vert="horz" wrap="square" lIns="0" tIns="15240" rIns="0" bIns="0" rtlCol="0">
            <a:spAutoFit/>
          </a:bodyPr>
          <a:lstStyle/>
          <a:p>
            <a:pPr marL="12700">
              <a:lnSpc>
                <a:spcPct val="100000"/>
              </a:lnSpc>
              <a:spcBef>
                <a:spcPts val="120"/>
              </a:spcBef>
            </a:pPr>
            <a:r>
              <a:rPr sz="1300" spc="20" dirty="0">
                <a:latin typeface="Cambria Math"/>
                <a:cs typeface="Cambria Math"/>
              </a:rPr>
              <a:t>𝟐</a:t>
            </a:r>
            <a:endParaRPr sz="1300">
              <a:latin typeface="Cambria Math"/>
              <a:cs typeface="Cambria Math"/>
            </a:endParaRPr>
          </a:p>
        </p:txBody>
      </p:sp>
      <p:sp>
        <p:nvSpPr>
          <p:cNvPr id="6" name="object 6"/>
          <p:cNvSpPr txBox="1"/>
          <p:nvPr/>
        </p:nvSpPr>
        <p:spPr>
          <a:xfrm>
            <a:off x="5678804" y="6410350"/>
            <a:ext cx="1206500" cy="330835"/>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a:t>
            </a:r>
            <a:r>
              <a:rPr sz="1800" b="1" spc="-65" dirty="0">
                <a:latin typeface="Arial"/>
                <a:cs typeface="Arial"/>
              </a:rPr>
              <a:t> </a:t>
            </a:r>
            <a:r>
              <a:rPr sz="2000" spc="-20" dirty="0">
                <a:latin typeface="Cambria Math"/>
                <a:cs typeface="Cambria Math"/>
              </a:rPr>
              <a:t>(257.43</a:t>
            </a:r>
            <a:r>
              <a:rPr sz="2000" b="1" spc="-20" dirty="0">
                <a:latin typeface="Verdana"/>
                <a:cs typeface="Verdana"/>
              </a:rPr>
              <a:t>)</a:t>
            </a:r>
            <a:endParaRPr sz="2000">
              <a:latin typeface="Verdana"/>
              <a:cs typeface="Verdana"/>
            </a:endParaRPr>
          </a:p>
        </p:txBody>
      </p:sp>
      <p:sp>
        <p:nvSpPr>
          <p:cNvPr id="7" name="object 7"/>
          <p:cNvSpPr txBox="1"/>
          <p:nvPr/>
        </p:nvSpPr>
        <p:spPr>
          <a:xfrm>
            <a:off x="6860285" y="6530746"/>
            <a:ext cx="137160" cy="248920"/>
          </a:xfrm>
          <a:prstGeom prst="rect">
            <a:avLst/>
          </a:prstGeom>
        </p:spPr>
        <p:txBody>
          <a:bodyPr vert="horz" wrap="square" lIns="0" tIns="14605" rIns="0" bIns="0" rtlCol="0">
            <a:spAutoFit/>
          </a:bodyPr>
          <a:lstStyle/>
          <a:p>
            <a:pPr marL="12700">
              <a:lnSpc>
                <a:spcPct val="100000"/>
              </a:lnSpc>
              <a:spcBef>
                <a:spcPts val="115"/>
              </a:spcBef>
            </a:pPr>
            <a:r>
              <a:rPr sz="1450" spc="10" dirty="0">
                <a:latin typeface="Cambria Math"/>
                <a:cs typeface="Cambria Math"/>
              </a:rPr>
              <a:t>𝟖</a:t>
            </a:r>
            <a:endParaRPr sz="1450">
              <a:latin typeface="Cambria Math"/>
              <a:cs typeface="Cambria Math"/>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6510" y="461899"/>
            <a:ext cx="4032885" cy="696595"/>
          </a:xfrm>
          <a:prstGeom prst="rect">
            <a:avLst/>
          </a:prstGeom>
        </p:spPr>
        <p:txBody>
          <a:bodyPr vert="horz" wrap="square" lIns="0" tIns="13335" rIns="0" bIns="0" rtlCol="0">
            <a:spAutoFit/>
          </a:bodyPr>
          <a:lstStyle/>
          <a:p>
            <a:pPr marL="12700">
              <a:lnSpc>
                <a:spcPct val="100000"/>
              </a:lnSpc>
              <a:spcBef>
                <a:spcPts val="105"/>
              </a:spcBef>
            </a:pPr>
            <a:r>
              <a:rPr dirty="0"/>
              <a:t>8.</a:t>
            </a:r>
            <a:r>
              <a:rPr spc="-15" dirty="0"/>
              <a:t> Octal</a:t>
            </a:r>
            <a:r>
              <a:rPr spc="-25" dirty="0"/>
              <a:t> </a:t>
            </a:r>
            <a:r>
              <a:rPr spc="-30" dirty="0"/>
              <a:t>to</a:t>
            </a:r>
            <a:r>
              <a:rPr spc="-15" dirty="0"/>
              <a:t> </a:t>
            </a:r>
            <a:r>
              <a:rPr dirty="0"/>
              <a:t>Binary</a:t>
            </a:r>
          </a:p>
        </p:txBody>
      </p:sp>
      <p:sp>
        <p:nvSpPr>
          <p:cNvPr id="3" name="object 3"/>
          <p:cNvSpPr txBox="1"/>
          <p:nvPr/>
        </p:nvSpPr>
        <p:spPr>
          <a:xfrm>
            <a:off x="535940" y="1614042"/>
            <a:ext cx="8072120" cy="1927860"/>
          </a:xfrm>
          <a:prstGeom prst="rect">
            <a:avLst/>
          </a:prstGeom>
        </p:spPr>
        <p:txBody>
          <a:bodyPr vert="horz" wrap="square" lIns="0" tIns="12700" rIns="0" bIns="0" rtlCol="0">
            <a:spAutoFit/>
          </a:bodyPr>
          <a:lstStyle/>
          <a:p>
            <a:pPr marL="12700" marR="5080" algn="just">
              <a:lnSpc>
                <a:spcPct val="100000"/>
              </a:lnSpc>
              <a:spcBef>
                <a:spcPts val="100"/>
              </a:spcBef>
            </a:pPr>
            <a:r>
              <a:rPr sz="2400" spc="-5" dirty="0">
                <a:latin typeface="Calibri"/>
                <a:cs typeface="Calibri"/>
              </a:rPr>
              <a:t>The base of </a:t>
            </a:r>
            <a:r>
              <a:rPr sz="2400" dirty="0">
                <a:latin typeface="Calibri"/>
                <a:cs typeface="Calibri"/>
              </a:rPr>
              <a:t>the </a:t>
            </a:r>
            <a:r>
              <a:rPr sz="2400" spc="-10" dirty="0">
                <a:latin typeface="Calibri"/>
                <a:cs typeface="Calibri"/>
              </a:rPr>
              <a:t>octal </a:t>
            </a:r>
            <a:r>
              <a:rPr sz="2400" spc="-5" dirty="0">
                <a:latin typeface="Calibri"/>
                <a:cs typeface="Calibri"/>
              </a:rPr>
              <a:t>number </a:t>
            </a:r>
            <a:r>
              <a:rPr sz="2400" spc="-25" dirty="0">
                <a:latin typeface="Calibri"/>
                <a:cs typeface="Calibri"/>
              </a:rPr>
              <a:t>system </a:t>
            </a:r>
            <a:r>
              <a:rPr sz="2400" spc="-5" dirty="0">
                <a:latin typeface="Calibri"/>
                <a:cs typeface="Calibri"/>
              </a:rPr>
              <a:t>(8) </a:t>
            </a:r>
            <a:r>
              <a:rPr sz="2400" dirty="0">
                <a:latin typeface="Calibri"/>
                <a:cs typeface="Calibri"/>
              </a:rPr>
              <a:t>is the </a:t>
            </a:r>
            <a:r>
              <a:rPr sz="2400" spc="-5" dirty="0">
                <a:latin typeface="Calibri"/>
                <a:cs typeface="Calibri"/>
              </a:rPr>
              <a:t>third </a:t>
            </a:r>
            <a:r>
              <a:rPr sz="2400" spc="-10" dirty="0">
                <a:latin typeface="Calibri"/>
                <a:cs typeface="Calibri"/>
              </a:rPr>
              <a:t>power of </a:t>
            </a:r>
            <a:r>
              <a:rPr sz="2400" spc="-5" dirty="0">
                <a:latin typeface="Calibri"/>
                <a:cs typeface="Calibri"/>
              </a:rPr>
              <a:t> base</a:t>
            </a:r>
            <a:r>
              <a:rPr sz="2400" dirty="0">
                <a:latin typeface="Calibri"/>
                <a:cs typeface="Calibri"/>
              </a:rPr>
              <a:t> </a:t>
            </a:r>
            <a:r>
              <a:rPr sz="2400" spc="-5" dirty="0">
                <a:latin typeface="Calibri"/>
                <a:cs typeface="Calibri"/>
              </a:rPr>
              <a:t>of</a:t>
            </a:r>
            <a:r>
              <a:rPr sz="2400" spc="530" dirty="0">
                <a:latin typeface="Calibri"/>
                <a:cs typeface="Calibri"/>
              </a:rPr>
              <a:t> </a:t>
            </a:r>
            <a:r>
              <a:rPr sz="2400" dirty="0">
                <a:latin typeface="Calibri"/>
                <a:cs typeface="Calibri"/>
              </a:rPr>
              <a:t>a</a:t>
            </a:r>
            <a:r>
              <a:rPr sz="2400" spc="545" dirty="0">
                <a:latin typeface="Calibri"/>
                <a:cs typeface="Calibri"/>
              </a:rPr>
              <a:t> </a:t>
            </a:r>
            <a:r>
              <a:rPr sz="2400" dirty="0">
                <a:latin typeface="Calibri"/>
                <a:cs typeface="Calibri"/>
              </a:rPr>
              <a:t>binary</a:t>
            </a:r>
            <a:r>
              <a:rPr sz="2400" spc="540" dirty="0">
                <a:latin typeface="Calibri"/>
                <a:cs typeface="Calibri"/>
              </a:rPr>
              <a:t> </a:t>
            </a:r>
            <a:r>
              <a:rPr sz="2400" spc="-20" dirty="0">
                <a:latin typeface="Calibri"/>
                <a:cs typeface="Calibri"/>
              </a:rPr>
              <a:t>system</a:t>
            </a:r>
            <a:r>
              <a:rPr sz="2400" spc="505" dirty="0">
                <a:latin typeface="Calibri"/>
                <a:cs typeface="Calibri"/>
              </a:rPr>
              <a:t> </a:t>
            </a:r>
            <a:r>
              <a:rPr sz="2400" spc="-5" dirty="0">
                <a:latin typeface="Calibri"/>
                <a:cs typeface="Calibri"/>
              </a:rPr>
              <a:t>(2),</a:t>
            </a:r>
            <a:r>
              <a:rPr sz="2400" spc="530" dirty="0">
                <a:latin typeface="Calibri"/>
                <a:cs typeface="Calibri"/>
              </a:rPr>
              <a:t> </a:t>
            </a:r>
            <a:r>
              <a:rPr sz="2400" dirty="0">
                <a:latin typeface="Calibri"/>
                <a:cs typeface="Calibri"/>
              </a:rPr>
              <a:t>the</a:t>
            </a:r>
            <a:r>
              <a:rPr sz="2400" spc="545" dirty="0">
                <a:latin typeface="Calibri"/>
                <a:cs typeface="Calibri"/>
              </a:rPr>
              <a:t> </a:t>
            </a:r>
            <a:r>
              <a:rPr sz="2400" spc="-20" dirty="0">
                <a:latin typeface="Calibri"/>
                <a:cs typeface="Calibri"/>
              </a:rPr>
              <a:t>interconversion</a:t>
            </a:r>
            <a:r>
              <a:rPr sz="2400" spc="500" dirty="0">
                <a:latin typeface="Calibri"/>
                <a:cs typeface="Calibri"/>
              </a:rPr>
              <a:t> </a:t>
            </a:r>
            <a:r>
              <a:rPr sz="2400" spc="-5" dirty="0">
                <a:latin typeface="Calibri"/>
                <a:cs typeface="Calibri"/>
              </a:rPr>
              <a:t>of</a:t>
            </a:r>
            <a:r>
              <a:rPr sz="2400" spc="535" dirty="0">
                <a:latin typeface="Calibri"/>
                <a:cs typeface="Calibri"/>
              </a:rPr>
              <a:t> </a:t>
            </a:r>
            <a:r>
              <a:rPr sz="2400" spc="-10" dirty="0">
                <a:latin typeface="Calibri"/>
                <a:cs typeface="Calibri"/>
              </a:rPr>
              <a:t>octal</a:t>
            </a:r>
            <a:r>
              <a:rPr sz="2400" spc="520" dirty="0">
                <a:latin typeface="Calibri"/>
                <a:cs typeface="Calibri"/>
              </a:rPr>
              <a:t> </a:t>
            </a:r>
            <a:r>
              <a:rPr sz="2400" dirty="0">
                <a:latin typeface="Calibri"/>
                <a:cs typeface="Calibri"/>
              </a:rPr>
              <a:t>and </a:t>
            </a:r>
            <a:r>
              <a:rPr sz="2400" spc="-530" dirty="0">
                <a:latin typeface="Calibri"/>
                <a:cs typeface="Calibri"/>
              </a:rPr>
              <a:t> </a:t>
            </a:r>
            <a:r>
              <a:rPr sz="2400" dirty="0">
                <a:latin typeface="Calibri"/>
                <a:cs typeface="Calibri"/>
              </a:rPr>
              <a:t>a</a:t>
            </a:r>
            <a:r>
              <a:rPr sz="2400" spc="-5" dirty="0">
                <a:latin typeface="Calibri"/>
                <a:cs typeface="Calibri"/>
              </a:rPr>
              <a:t> binary</a:t>
            </a:r>
            <a:r>
              <a:rPr sz="2400" dirty="0">
                <a:latin typeface="Calibri"/>
                <a:cs typeface="Calibri"/>
              </a:rPr>
              <a:t> </a:t>
            </a:r>
            <a:r>
              <a:rPr sz="2400" spc="-5" dirty="0">
                <a:latin typeface="Calibri"/>
                <a:cs typeface="Calibri"/>
              </a:rPr>
              <a:t>number</a:t>
            </a:r>
            <a:r>
              <a:rPr sz="2400" spc="-10" dirty="0">
                <a:latin typeface="Calibri"/>
                <a:cs typeface="Calibri"/>
              </a:rPr>
              <a:t> </a:t>
            </a:r>
            <a:r>
              <a:rPr sz="2400" dirty="0">
                <a:latin typeface="Calibri"/>
                <a:cs typeface="Calibri"/>
              </a:rPr>
              <a:t>is </a:t>
            </a:r>
            <a:r>
              <a:rPr sz="2400" spc="-5" dirty="0">
                <a:latin typeface="Calibri"/>
                <a:cs typeface="Calibri"/>
              </a:rPr>
              <a:t>very</a:t>
            </a:r>
            <a:r>
              <a:rPr sz="2400" spc="5" dirty="0">
                <a:latin typeface="Calibri"/>
                <a:cs typeface="Calibri"/>
              </a:rPr>
              <a:t> </a:t>
            </a:r>
            <a:r>
              <a:rPr sz="2400" spc="-5" dirty="0">
                <a:latin typeface="Calibri"/>
                <a:cs typeface="Calibri"/>
              </a:rPr>
              <a:t>simple</a:t>
            </a:r>
            <a:r>
              <a:rPr sz="2400" spc="-10" dirty="0">
                <a:latin typeface="Calibri"/>
                <a:cs typeface="Calibri"/>
              </a:rPr>
              <a:t> </a:t>
            </a:r>
            <a:r>
              <a:rPr sz="2400" dirty="0">
                <a:latin typeface="Calibri"/>
                <a:cs typeface="Calibri"/>
              </a:rPr>
              <a:t>and</a:t>
            </a:r>
            <a:r>
              <a:rPr sz="2400" spc="5" dirty="0">
                <a:latin typeface="Calibri"/>
                <a:cs typeface="Calibri"/>
              </a:rPr>
              <a:t> </a:t>
            </a:r>
            <a:r>
              <a:rPr sz="2400" spc="-10" dirty="0">
                <a:latin typeface="Calibri"/>
                <a:cs typeface="Calibri"/>
              </a:rPr>
              <a:t>direct </a:t>
            </a:r>
            <a:r>
              <a:rPr sz="2400" dirty="0">
                <a:latin typeface="Calibri"/>
                <a:cs typeface="Calibri"/>
              </a:rPr>
              <a:t>as</a:t>
            </a:r>
            <a:r>
              <a:rPr sz="2400" spc="-10" dirty="0">
                <a:latin typeface="Calibri"/>
                <a:cs typeface="Calibri"/>
              </a:rPr>
              <a:t> explained </a:t>
            </a:r>
            <a:r>
              <a:rPr sz="2400" spc="-35" dirty="0">
                <a:latin typeface="Calibri"/>
                <a:cs typeface="Calibri"/>
              </a:rPr>
              <a:t>below.</a:t>
            </a:r>
            <a:endParaRPr sz="2400">
              <a:latin typeface="Calibri"/>
              <a:cs typeface="Calibri"/>
            </a:endParaRPr>
          </a:p>
          <a:p>
            <a:pPr marL="12700" marR="6350" algn="just">
              <a:lnSpc>
                <a:spcPct val="100000"/>
              </a:lnSpc>
              <a:spcBef>
                <a:spcPts val="575"/>
              </a:spcBef>
            </a:pPr>
            <a:r>
              <a:rPr sz="2400" spc="-5" dirty="0">
                <a:latin typeface="Calibri"/>
                <a:cs typeface="Calibri"/>
              </a:rPr>
              <a:t>Let </a:t>
            </a:r>
            <a:r>
              <a:rPr sz="2400" spc="-15" dirty="0">
                <a:latin typeface="Calibri"/>
                <a:cs typeface="Calibri"/>
              </a:rPr>
              <a:t>converting </a:t>
            </a:r>
            <a:r>
              <a:rPr sz="2400" dirty="0">
                <a:latin typeface="Calibri"/>
                <a:cs typeface="Calibri"/>
              </a:rPr>
              <a:t>the </a:t>
            </a:r>
            <a:r>
              <a:rPr sz="2400" spc="-15" dirty="0">
                <a:latin typeface="Calibri"/>
                <a:cs typeface="Calibri"/>
              </a:rPr>
              <a:t>octal </a:t>
            </a:r>
            <a:r>
              <a:rPr sz="2400" spc="-5" dirty="0">
                <a:latin typeface="Calibri"/>
                <a:cs typeface="Calibri"/>
              </a:rPr>
              <a:t>number </a:t>
            </a:r>
            <a:r>
              <a:rPr sz="2400" spc="-10" dirty="0">
                <a:latin typeface="Calibri"/>
                <a:cs typeface="Calibri"/>
              </a:rPr>
              <a:t>35.346 </a:t>
            </a:r>
            <a:r>
              <a:rPr sz="2400" spc="-15" dirty="0">
                <a:latin typeface="Calibri"/>
                <a:cs typeface="Calibri"/>
              </a:rPr>
              <a:t>to </a:t>
            </a:r>
            <a:r>
              <a:rPr sz="2400" dirty="0">
                <a:latin typeface="Calibri"/>
                <a:cs typeface="Calibri"/>
              </a:rPr>
              <a:t>its </a:t>
            </a:r>
            <a:r>
              <a:rPr sz="2400" spc="-10" dirty="0">
                <a:latin typeface="Calibri"/>
                <a:cs typeface="Calibri"/>
              </a:rPr>
              <a:t>equivalent </a:t>
            </a:r>
            <a:r>
              <a:rPr sz="2400" spc="-5" dirty="0">
                <a:latin typeface="Calibri"/>
                <a:cs typeface="Calibri"/>
              </a:rPr>
              <a:t>binary </a:t>
            </a:r>
            <a:r>
              <a:rPr sz="2400" dirty="0">
                <a:latin typeface="Calibri"/>
                <a:cs typeface="Calibri"/>
              </a:rPr>
              <a:t> </a:t>
            </a:r>
            <a:r>
              <a:rPr sz="2400" spc="-5" dirty="0">
                <a:latin typeface="Calibri"/>
                <a:cs typeface="Calibri"/>
              </a:rPr>
              <a:t>number</a:t>
            </a:r>
            <a:endParaRPr sz="2400">
              <a:latin typeface="Calibri"/>
              <a:cs typeface="Calibri"/>
            </a:endParaRPr>
          </a:p>
        </p:txBody>
      </p:sp>
      <p:pic>
        <p:nvPicPr>
          <p:cNvPr id="4" name="object 4"/>
          <p:cNvPicPr/>
          <p:nvPr/>
        </p:nvPicPr>
        <p:blipFill>
          <a:blip r:embed="rId2" cstate="print"/>
          <a:stretch>
            <a:fillRect/>
          </a:stretch>
        </p:blipFill>
        <p:spPr>
          <a:xfrm>
            <a:off x="2705100" y="3276600"/>
            <a:ext cx="4686300" cy="2714244"/>
          </a:xfrm>
          <a:prstGeom prst="rect">
            <a:avLst/>
          </a:prstGeom>
        </p:spPr>
      </p:pic>
      <p:sp>
        <p:nvSpPr>
          <p:cNvPr id="5" name="object 5"/>
          <p:cNvSpPr txBox="1"/>
          <p:nvPr/>
        </p:nvSpPr>
        <p:spPr>
          <a:xfrm>
            <a:off x="3887851" y="6544462"/>
            <a:ext cx="125730" cy="226695"/>
          </a:xfrm>
          <a:prstGeom prst="rect">
            <a:avLst/>
          </a:prstGeom>
        </p:spPr>
        <p:txBody>
          <a:bodyPr vert="horz" wrap="square" lIns="0" tIns="15240" rIns="0" bIns="0" rtlCol="0">
            <a:spAutoFit/>
          </a:bodyPr>
          <a:lstStyle/>
          <a:p>
            <a:pPr marL="12700">
              <a:lnSpc>
                <a:spcPct val="100000"/>
              </a:lnSpc>
              <a:spcBef>
                <a:spcPts val="120"/>
              </a:spcBef>
            </a:pPr>
            <a:r>
              <a:rPr sz="1300" spc="20" dirty="0">
                <a:latin typeface="Cambria Math"/>
                <a:cs typeface="Cambria Math"/>
              </a:rPr>
              <a:t>𝟖</a:t>
            </a:r>
            <a:endParaRPr sz="1300">
              <a:latin typeface="Cambria Math"/>
              <a:cs typeface="Cambria Math"/>
            </a:endParaRPr>
          </a:p>
        </p:txBody>
      </p:sp>
      <p:sp>
        <p:nvSpPr>
          <p:cNvPr id="6" name="object 6"/>
          <p:cNvSpPr txBox="1"/>
          <p:nvPr/>
        </p:nvSpPr>
        <p:spPr>
          <a:xfrm>
            <a:off x="2700551" y="6440322"/>
            <a:ext cx="3901440" cy="330835"/>
          </a:xfrm>
          <a:prstGeom prst="rect">
            <a:avLst/>
          </a:prstGeom>
        </p:spPr>
        <p:txBody>
          <a:bodyPr vert="horz" wrap="square" lIns="0" tIns="12700" rIns="0" bIns="0" rtlCol="0">
            <a:spAutoFit/>
          </a:bodyPr>
          <a:lstStyle/>
          <a:p>
            <a:pPr marL="12700">
              <a:lnSpc>
                <a:spcPct val="100000"/>
              </a:lnSpc>
              <a:spcBef>
                <a:spcPts val="100"/>
              </a:spcBef>
              <a:tabLst>
                <a:tab pos="1326515" algn="l"/>
              </a:tabLst>
            </a:pPr>
            <a:r>
              <a:rPr sz="1800" b="1" spc="-5" dirty="0">
                <a:latin typeface="Verdana"/>
                <a:cs typeface="Verdana"/>
              </a:rPr>
              <a:t>(35.346)	</a:t>
            </a:r>
            <a:r>
              <a:rPr sz="1800" b="1" dirty="0">
                <a:latin typeface="Arial"/>
                <a:cs typeface="Arial"/>
              </a:rPr>
              <a:t>=</a:t>
            </a:r>
            <a:r>
              <a:rPr sz="1800" b="1" spc="-75" dirty="0">
                <a:latin typeface="Arial"/>
                <a:cs typeface="Arial"/>
              </a:rPr>
              <a:t> </a:t>
            </a:r>
            <a:r>
              <a:rPr sz="2000" spc="-20" dirty="0">
                <a:latin typeface="Cambria Math"/>
                <a:cs typeface="Cambria Math"/>
              </a:rPr>
              <a:t>(001101.011100110</a:t>
            </a:r>
            <a:r>
              <a:rPr sz="2000" b="1" spc="-20" dirty="0">
                <a:latin typeface="Verdana"/>
                <a:cs typeface="Verdana"/>
              </a:rPr>
              <a:t>)</a:t>
            </a:r>
            <a:endParaRPr sz="2000" dirty="0">
              <a:latin typeface="Verdana"/>
              <a:cs typeface="Verdana"/>
            </a:endParaRPr>
          </a:p>
        </p:txBody>
      </p:sp>
      <p:sp>
        <p:nvSpPr>
          <p:cNvPr id="7" name="object 7"/>
          <p:cNvSpPr txBox="1"/>
          <p:nvPr/>
        </p:nvSpPr>
        <p:spPr>
          <a:xfrm>
            <a:off x="6622160" y="6530746"/>
            <a:ext cx="137160" cy="248920"/>
          </a:xfrm>
          <a:prstGeom prst="rect">
            <a:avLst/>
          </a:prstGeom>
        </p:spPr>
        <p:txBody>
          <a:bodyPr vert="horz" wrap="square" lIns="0" tIns="14605" rIns="0" bIns="0" rtlCol="0">
            <a:spAutoFit/>
          </a:bodyPr>
          <a:lstStyle/>
          <a:p>
            <a:pPr marL="12700">
              <a:lnSpc>
                <a:spcPct val="100000"/>
              </a:lnSpc>
              <a:spcBef>
                <a:spcPts val="115"/>
              </a:spcBef>
            </a:pPr>
            <a:r>
              <a:rPr sz="1450" spc="10" dirty="0">
                <a:latin typeface="Cambria Math"/>
                <a:cs typeface="Cambria Math"/>
              </a:rPr>
              <a:t>𝟐</a:t>
            </a:r>
            <a:endParaRPr sz="1450">
              <a:latin typeface="Cambria Math"/>
              <a:cs typeface="Cambria Math"/>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6404" y="461899"/>
            <a:ext cx="5711825" cy="696595"/>
          </a:xfrm>
          <a:prstGeom prst="rect">
            <a:avLst/>
          </a:prstGeom>
        </p:spPr>
        <p:txBody>
          <a:bodyPr vert="horz" wrap="square" lIns="0" tIns="13335" rIns="0" bIns="0" rtlCol="0">
            <a:spAutoFit/>
          </a:bodyPr>
          <a:lstStyle/>
          <a:p>
            <a:pPr marL="12700">
              <a:lnSpc>
                <a:spcPct val="100000"/>
              </a:lnSpc>
              <a:spcBef>
                <a:spcPts val="105"/>
              </a:spcBef>
            </a:pPr>
            <a:r>
              <a:rPr spc="-5" dirty="0"/>
              <a:t>Decimal</a:t>
            </a:r>
            <a:r>
              <a:rPr spc="-70" dirty="0"/>
              <a:t> </a:t>
            </a:r>
            <a:r>
              <a:rPr dirty="0"/>
              <a:t>Number</a:t>
            </a:r>
            <a:r>
              <a:rPr spc="-20" dirty="0"/>
              <a:t> </a:t>
            </a:r>
            <a:r>
              <a:rPr spc="-35" dirty="0"/>
              <a:t>System</a:t>
            </a:r>
          </a:p>
        </p:txBody>
      </p:sp>
      <p:sp>
        <p:nvSpPr>
          <p:cNvPr id="3" name="object 3"/>
          <p:cNvSpPr txBox="1"/>
          <p:nvPr/>
        </p:nvSpPr>
        <p:spPr>
          <a:xfrm>
            <a:off x="281940" y="1850263"/>
            <a:ext cx="8132445"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Cambria Math"/>
                <a:cs typeface="Cambria Math"/>
              </a:rPr>
              <a:t>𝑁</a:t>
            </a:r>
            <a:r>
              <a:rPr sz="1800" spc="145" dirty="0">
                <a:latin typeface="Cambria Math"/>
                <a:cs typeface="Cambria Math"/>
              </a:rPr>
              <a:t> </a:t>
            </a:r>
            <a:r>
              <a:rPr sz="1800" dirty="0">
                <a:latin typeface="Cambria Math"/>
                <a:cs typeface="Cambria Math"/>
              </a:rPr>
              <a:t>=</a:t>
            </a:r>
            <a:r>
              <a:rPr sz="1800" spc="110" dirty="0">
                <a:latin typeface="Cambria Math"/>
                <a:cs typeface="Cambria Math"/>
              </a:rPr>
              <a:t> </a:t>
            </a:r>
            <a:r>
              <a:rPr sz="1800" dirty="0">
                <a:latin typeface="Cambria Math"/>
                <a:cs typeface="Cambria Math"/>
              </a:rPr>
              <a:t>⋯</a:t>
            </a:r>
            <a:r>
              <a:rPr sz="1800" spc="-100" dirty="0">
                <a:latin typeface="Cambria Math"/>
                <a:cs typeface="Cambria Math"/>
              </a:rPr>
              <a:t> </a:t>
            </a:r>
            <a:r>
              <a:rPr sz="1800" spc="-25" dirty="0">
                <a:latin typeface="Cambria Math"/>
                <a:cs typeface="Cambria Math"/>
              </a:rPr>
              <a:t>(𝐷</a:t>
            </a:r>
            <a:r>
              <a:rPr sz="1950" spc="-37" baseline="-14957" dirty="0">
                <a:latin typeface="Cambria Math"/>
                <a:cs typeface="Cambria Math"/>
              </a:rPr>
              <a:t>2</a:t>
            </a:r>
            <a:r>
              <a:rPr sz="1950" spc="277" baseline="-14957" dirty="0">
                <a:latin typeface="Cambria Math"/>
                <a:cs typeface="Cambria Math"/>
              </a:rPr>
              <a:t> </a:t>
            </a:r>
            <a:r>
              <a:rPr sz="1800" dirty="0">
                <a:latin typeface="Cambria Math"/>
                <a:cs typeface="Cambria Math"/>
              </a:rPr>
              <a:t>×</a:t>
            </a:r>
            <a:r>
              <a:rPr sz="1800" spc="10" dirty="0">
                <a:latin typeface="Cambria Math"/>
                <a:cs typeface="Cambria Math"/>
              </a:rPr>
              <a:t> </a:t>
            </a:r>
            <a:r>
              <a:rPr sz="1800" spc="35" dirty="0">
                <a:latin typeface="Cambria Math"/>
                <a:cs typeface="Cambria Math"/>
              </a:rPr>
              <a:t>𝑅</a:t>
            </a:r>
            <a:r>
              <a:rPr sz="1950" spc="52" baseline="27777" dirty="0">
                <a:latin typeface="Cambria Math"/>
                <a:cs typeface="Cambria Math"/>
              </a:rPr>
              <a:t>2</a:t>
            </a:r>
            <a:r>
              <a:rPr sz="1800" spc="35" dirty="0">
                <a:latin typeface="Calibri"/>
                <a:cs typeface="Calibri"/>
              </a:rPr>
              <a:t>)+</a:t>
            </a:r>
            <a:r>
              <a:rPr sz="1800" spc="15" dirty="0">
                <a:latin typeface="Calibri"/>
                <a:cs typeface="Calibri"/>
              </a:rPr>
              <a:t> </a:t>
            </a:r>
            <a:r>
              <a:rPr sz="1800" spc="-40" dirty="0">
                <a:latin typeface="Cambria Math"/>
                <a:cs typeface="Cambria Math"/>
              </a:rPr>
              <a:t>(𝐷</a:t>
            </a:r>
            <a:r>
              <a:rPr sz="1950" spc="-60" baseline="-14957" dirty="0">
                <a:latin typeface="Cambria Math"/>
                <a:cs typeface="Cambria Math"/>
              </a:rPr>
              <a:t>1</a:t>
            </a:r>
            <a:r>
              <a:rPr sz="1950" spc="277" baseline="-14957" dirty="0">
                <a:latin typeface="Cambria Math"/>
                <a:cs typeface="Cambria Math"/>
              </a:rPr>
              <a:t> </a:t>
            </a:r>
            <a:r>
              <a:rPr sz="1800" dirty="0">
                <a:latin typeface="Cambria Math"/>
                <a:cs typeface="Cambria Math"/>
              </a:rPr>
              <a:t>×</a:t>
            </a:r>
            <a:r>
              <a:rPr sz="1800" spc="5" dirty="0">
                <a:latin typeface="Cambria Math"/>
                <a:cs typeface="Cambria Math"/>
              </a:rPr>
              <a:t> </a:t>
            </a:r>
            <a:r>
              <a:rPr sz="1800" spc="30" dirty="0">
                <a:latin typeface="Cambria Math"/>
                <a:cs typeface="Cambria Math"/>
              </a:rPr>
              <a:t>𝑅</a:t>
            </a:r>
            <a:r>
              <a:rPr sz="1950" spc="44" baseline="27777" dirty="0">
                <a:latin typeface="Cambria Math"/>
                <a:cs typeface="Cambria Math"/>
              </a:rPr>
              <a:t>1</a:t>
            </a:r>
            <a:r>
              <a:rPr sz="1800" spc="30" dirty="0">
                <a:latin typeface="Calibri"/>
                <a:cs typeface="Calibri"/>
              </a:rPr>
              <a:t>)+</a:t>
            </a:r>
            <a:r>
              <a:rPr sz="1800" spc="20" dirty="0">
                <a:latin typeface="Calibri"/>
                <a:cs typeface="Calibri"/>
              </a:rPr>
              <a:t> </a:t>
            </a:r>
            <a:r>
              <a:rPr sz="1800" spc="-25" dirty="0">
                <a:latin typeface="Cambria Math"/>
                <a:cs typeface="Cambria Math"/>
              </a:rPr>
              <a:t>(𝐷</a:t>
            </a:r>
            <a:r>
              <a:rPr sz="1950" spc="-37" baseline="-14957" dirty="0">
                <a:latin typeface="Cambria Math"/>
                <a:cs typeface="Cambria Math"/>
              </a:rPr>
              <a:t>0</a:t>
            </a:r>
            <a:r>
              <a:rPr sz="1950" spc="300" baseline="-14957" dirty="0">
                <a:latin typeface="Cambria Math"/>
                <a:cs typeface="Cambria Math"/>
              </a:rPr>
              <a:t> </a:t>
            </a:r>
            <a:r>
              <a:rPr sz="1800" dirty="0">
                <a:latin typeface="Cambria Math"/>
                <a:cs typeface="Cambria Math"/>
              </a:rPr>
              <a:t>×</a:t>
            </a:r>
            <a:r>
              <a:rPr sz="1800" spc="-5" dirty="0">
                <a:latin typeface="Cambria Math"/>
                <a:cs typeface="Cambria Math"/>
              </a:rPr>
              <a:t> </a:t>
            </a:r>
            <a:r>
              <a:rPr sz="1800" spc="40" dirty="0">
                <a:latin typeface="Cambria Math"/>
                <a:cs typeface="Cambria Math"/>
              </a:rPr>
              <a:t>𝑅</a:t>
            </a:r>
            <a:r>
              <a:rPr sz="1950" spc="60" baseline="27777" dirty="0">
                <a:latin typeface="Cambria Math"/>
                <a:cs typeface="Cambria Math"/>
              </a:rPr>
              <a:t>0</a:t>
            </a:r>
            <a:r>
              <a:rPr sz="1800" spc="40" dirty="0">
                <a:latin typeface="Calibri"/>
                <a:cs typeface="Calibri"/>
              </a:rPr>
              <a:t>)+</a:t>
            </a:r>
            <a:r>
              <a:rPr sz="1800" spc="30" dirty="0">
                <a:latin typeface="Calibri"/>
                <a:cs typeface="Calibri"/>
              </a:rPr>
              <a:t> </a:t>
            </a:r>
            <a:r>
              <a:rPr sz="1800" spc="-25" dirty="0">
                <a:latin typeface="Cambria Math"/>
                <a:cs typeface="Cambria Math"/>
              </a:rPr>
              <a:t>(𝐷</a:t>
            </a:r>
            <a:r>
              <a:rPr sz="1950" spc="-37" baseline="-14957" dirty="0">
                <a:latin typeface="Cambria Math"/>
                <a:cs typeface="Cambria Math"/>
              </a:rPr>
              <a:t>−1</a:t>
            </a:r>
            <a:r>
              <a:rPr sz="1950" spc="284" baseline="-14957" dirty="0">
                <a:latin typeface="Cambria Math"/>
                <a:cs typeface="Cambria Math"/>
              </a:rPr>
              <a:t> </a:t>
            </a:r>
            <a:r>
              <a:rPr sz="1800" dirty="0">
                <a:latin typeface="Cambria Math"/>
                <a:cs typeface="Cambria Math"/>
              </a:rPr>
              <a:t>×</a:t>
            </a:r>
            <a:r>
              <a:rPr sz="1800" spc="-5" dirty="0">
                <a:latin typeface="Cambria Math"/>
                <a:cs typeface="Cambria Math"/>
              </a:rPr>
              <a:t> </a:t>
            </a:r>
            <a:r>
              <a:rPr sz="1800" spc="25" dirty="0">
                <a:latin typeface="Cambria Math"/>
                <a:cs typeface="Cambria Math"/>
              </a:rPr>
              <a:t>𝑅</a:t>
            </a:r>
            <a:r>
              <a:rPr sz="1950" spc="37" baseline="27777" dirty="0">
                <a:latin typeface="Cambria Math"/>
                <a:cs typeface="Cambria Math"/>
              </a:rPr>
              <a:t>−1</a:t>
            </a:r>
            <a:r>
              <a:rPr sz="1800" spc="25" dirty="0">
                <a:latin typeface="Calibri"/>
                <a:cs typeface="Calibri"/>
              </a:rPr>
              <a:t>)+</a:t>
            </a:r>
            <a:r>
              <a:rPr sz="1800" spc="20" dirty="0">
                <a:latin typeface="Calibri"/>
                <a:cs typeface="Calibri"/>
              </a:rPr>
              <a:t> </a:t>
            </a:r>
            <a:r>
              <a:rPr sz="1800" spc="-20" dirty="0">
                <a:latin typeface="Cambria Math"/>
                <a:cs typeface="Cambria Math"/>
              </a:rPr>
              <a:t>(𝐷</a:t>
            </a:r>
            <a:r>
              <a:rPr sz="1950" spc="-30" baseline="-14957" dirty="0">
                <a:latin typeface="Cambria Math"/>
                <a:cs typeface="Cambria Math"/>
              </a:rPr>
              <a:t>−2</a:t>
            </a:r>
            <a:r>
              <a:rPr sz="1950" spc="262" baseline="-14957" dirty="0">
                <a:latin typeface="Cambria Math"/>
                <a:cs typeface="Cambria Math"/>
              </a:rPr>
              <a:t> </a:t>
            </a:r>
            <a:r>
              <a:rPr sz="1800" dirty="0">
                <a:latin typeface="Cambria Math"/>
                <a:cs typeface="Cambria Math"/>
              </a:rPr>
              <a:t>×</a:t>
            </a:r>
            <a:r>
              <a:rPr sz="1800" spc="-5" dirty="0">
                <a:latin typeface="Cambria Math"/>
                <a:cs typeface="Cambria Math"/>
              </a:rPr>
              <a:t> </a:t>
            </a:r>
            <a:r>
              <a:rPr sz="1800" spc="25" dirty="0">
                <a:latin typeface="Cambria Math"/>
                <a:cs typeface="Cambria Math"/>
              </a:rPr>
              <a:t>𝑅</a:t>
            </a:r>
            <a:r>
              <a:rPr sz="1950" spc="37" baseline="27777" dirty="0">
                <a:latin typeface="Cambria Math"/>
                <a:cs typeface="Cambria Math"/>
              </a:rPr>
              <a:t>−2</a:t>
            </a:r>
            <a:r>
              <a:rPr sz="1800" spc="25" dirty="0">
                <a:latin typeface="Calibri"/>
                <a:cs typeface="Calibri"/>
              </a:rPr>
              <a:t>)+</a:t>
            </a:r>
            <a:r>
              <a:rPr sz="1800" spc="20" dirty="0">
                <a:latin typeface="Calibri"/>
                <a:cs typeface="Calibri"/>
              </a:rPr>
              <a:t> </a:t>
            </a:r>
            <a:r>
              <a:rPr sz="1800" spc="-20" dirty="0">
                <a:latin typeface="Cambria Math"/>
                <a:cs typeface="Cambria Math"/>
              </a:rPr>
              <a:t>(𝐷</a:t>
            </a:r>
            <a:r>
              <a:rPr sz="1950" spc="-30" baseline="-14957" dirty="0">
                <a:latin typeface="Cambria Math"/>
                <a:cs typeface="Cambria Math"/>
              </a:rPr>
              <a:t>−3</a:t>
            </a:r>
            <a:r>
              <a:rPr sz="1950" spc="254" baseline="-14957" dirty="0">
                <a:latin typeface="Cambria Math"/>
                <a:cs typeface="Cambria Math"/>
              </a:rPr>
              <a:t> </a:t>
            </a:r>
            <a:r>
              <a:rPr sz="1800" dirty="0">
                <a:latin typeface="Cambria Math"/>
                <a:cs typeface="Cambria Math"/>
              </a:rPr>
              <a:t>×</a:t>
            </a:r>
            <a:r>
              <a:rPr sz="1800" spc="10" dirty="0">
                <a:latin typeface="Cambria Math"/>
                <a:cs typeface="Cambria Math"/>
              </a:rPr>
              <a:t> </a:t>
            </a:r>
            <a:r>
              <a:rPr sz="1800" spc="20" dirty="0">
                <a:latin typeface="Cambria Math"/>
                <a:cs typeface="Cambria Math"/>
              </a:rPr>
              <a:t>𝑅</a:t>
            </a:r>
            <a:r>
              <a:rPr sz="1950" spc="30" baseline="27777" dirty="0">
                <a:latin typeface="Cambria Math"/>
                <a:cs typeface="Cambria Math"/>
              </a:rPr>
              <a:t>−3</a:t>
            </a:r>
            <a:r>
              <a:rPr sz="1800" spc="20" dirty="0">
                <a:latin typeface="Calibri"/>
                <a:cs typeface="Calibri"/>
              </a:rPr>
              <a:t>)…</a:t>
            </a:r>
            <a:endParaRPr sz="1800">
              <a:latin typeface="Calibri"/>
              <a:cs typeface="Calibri"/>
            </a:endParaRPr>
          </a:p>
        </p:txBody>
      </p:sp>
      <p:sp>
        <p:nvSpPr>
          <p:cNvPr id="4" name="object 4"/>
          <p:cNvSpPr/>
          <p:nvPr/>
        </p:nvSpPr>
        <p:spPr>
          <a:xfrm>
            <a:off x="990600" y="2255520"/>
            <a:ext cx="3048000" cy="457200"/>
          </a:xfrm>
          <a:custGeom>
            <a:avLst/>
            <a:gdLst/>
            <a:ahLst/>
            <a:cxnLst/>
            <a:rect l="l" t="t" r="r" b="b"/>
            <a:pathLst>
              <a:path w="3048000" h="457200">
                <a:moveTo>
                  <a:pt x="3048000" y="0"/>
                </a:moveTo>
                <a:lnTo>
                  <a:pt x="3046061" y="72249"/>
                </a:lnTo>
                <a:lnTo>
                  <a:pt x="3040660" y="135002"/>
                </a:lnTo>
                <a:lnTo>
                  <a:pt x="3032418" y="184489"/>
                </a:lnTo>
                <a:lnTo>
                  <a:pt x="3009900" y="228600"/>
                </a:lnTo>
                <a:lnTo>
                  <a:pt x="1562100" y="228600"/>
                </a:lnTo>
                <a:lnTo>
                  <a:pt x="1550042" y="240255"/>
                </a:lnTo>
                <a:lnTo>
                  <a:pt x="1539581" y="272710"/>
                </a:lnTo>
                <a:lnTo>
                  <a:pt x="1531339" y="322197"/>
                </a:lnTo>
                <a:lnTo>
                  <a:pt x="1525938" y="384950"/>
                </a:lnTo>
                <a:lnTo>
                  <a:pt x="1524000" y="457200"/>
                </a:lnTo>
                <a:lnTo>
                  <a:pt x="1522061" y="384950"/>
                </a:lnTo>
                <a:lnTo>
                  <a:pt x="1516660" y="322197"/>
                </a:lnTo>
                <a:lnTo>
                  <a:pt x="1508418" y="272710"/>
                </a:lnTo>
                <a:lnTo>
                  <a:pt x="1497957" y="240255"/>
                </a:lnTo>
                <a:lnTo>
                  <a:pt x="1485900" y="228600"/>
                </a:lnTo>
                <a:lnTo>
                  <a:pt x="38100" y="228600"/>
                </a:lnTo>
                <a:lnTo>
                  <a:pt x="26056" y="216944"/>
                </a:lnTo>
                <a:lnTo>
                  <a:pt x="15597" y="184489"/>
                </a:lnTo>
                <a:lnTo>
                  <a:pt x="7350" y="135002"/>
                </a:lnTo>
                <a:lnTo>
                  <a:pt x="1942" y="72249"/>
                </a:lnTo>
                <a:lnTo>
                  <a:pt x="0" y="0"/>
                </a:lnTo>
              </a:path>
            </a:pathLst>
          </a:custGeom>
          <a:ln w="9525">
            <a:solidFill>
              <a:srgbClr val="497DBA"/>
            </a:solidFill>
          </a:ln>
        </p:spPr>
        <p:txBody>
          <a:bodyPr wrap="square" lIns="0" tIns="0" rIns="0" bIns="0" rtlCol="0"/>
          <a:lstStyle/>
          <a:p>
            <a:endParaRPr/>
          </a:p>
        </p:txBody>
      </p:sp>
      <p:sp>
        <p:nvSpPr>
          <p:cNvPr id="5" name="object 5"/>
          <p:cNvSpPr/>
          <p:nvPr/>
        </p:nvSpPr>
        <p:spPr>
          <a:xfrm>
            <a:off x="4267200" y="2226564"/>
            <a:ext cx="4038600" cy="457200"/>
          </a:xfrm>
          <a:custGeom>
            <a:avLst/>
            <a:gdLst/>
            <a:ahLst/>
            <a:cxnLst/>
            <a:rect l="l" t="t" r="r" b="b"/>
            <a:pathLst>
              <a:path w="4038600" h="457200">
                <a:moveTo>
                  <a:pt x="4038600" y="0"/>
                </a:moveTo>
                <a:lnTo>
                  <a:pt x="4036661" y="72249"/>
                </a:lnTo>
                <a:lnTo>
                  <a:pt x="4031260" y="135002"/>
                </a:lnTo>
                <a:lnTo>
                  <a:pt x="4023018" y="184489"/>
                </a:lnTo>
                <a:lnTo>
                  <a:pt x="4000500" y="228600"/>
                </a:lnTo>
                <a:lnTo>
                  <a:pt x="2057400" y="228600"/>
                </a:lnTo>
                <a:lnTo>
                  <a:pt x="2045342" y="240255"/>
                </a:lnTo>
                <a:lnTo>
                  <a:pt x="2034881" y="272710"/>
                </a:lnTo>
                <a:lnTo>
                  <a:pt x="2026639" y="322197"/>
                </a:lnTo>
                <a:lnTo>
                  <a:pt x="2021238" y="384950"/>
                </a:lnTo>
                <a:lnTo>
                  <a:pt x="2019300" y="457200"/>
                </a:lnTo>
                <a:lnTo>
                  <a:pt x="2017361" y="384950"/>
                </a:lnTo>
                <a:lnTo>
                  <a:pt x="2011960" y="322197"/>
                </a:lnTo>
                <a:lnTo>
                  <a:pt x="2003718" y="272710"/>
                </a:lnTo>
                <a:lnTo>
                  <a:pt x="1993257" y="240255"/>
                </a:lnTo>
                <a:lnTo>
                  <a:pt x="1981200" y="228600"/>
                </a:lnTo>
                <a:lnTo>
                  <a:pt x="38100" y="228600"/>
                </a:lnTo>
                <a:lnTo>
                  <a:pt x="26042" y="216944"/>
                </a:lnTo>
                <a:lnTo>
                  <a:pt x="15581" y="184489"/>
                </a:lnTo>
                <a:lnTo>
                  <a:pt x="7339" y="135002"/>
                </a:lnTo>
                <a:lnTo>
                  <a:pt x="1938" y="72249"/>
                </a:lnTo>
                <a:lnTo>
                  <a:pt x="0" y="0"/>
                </a:lnTo>
              </a:path>
            </a:pathLst>
          </a:custGeom>
          <a:ln w="9525">
            <a:solidFill>
              <a:srgbClr val="497DBA"/>
            </a:solidFill>
          </a:ln>
        </p:spPr>
        <p:txBody>
          <a:bodyPr wrap="square" lIns="0" tIns="0" rIns="0" bIns="0" rtlCol="0"/>
          <a:lstStyle/>
          <a:p>
            <a:endParaRPr/>
          </a:p>
        </p:txBody>
      </p:sp>
      <p:sp>
        <p:nvSpPr>
          <p:cNvPr id="6" name="object 6"/>
          <p:cNvSpPr txBox="1"/>
          <p:nvPr/>
        </p:nvSpPr>
        <p:spPr>
          <a:xfrm>
            <a:off x="299110" y="2798445"/>
            <a:ext cx="8160384" cy="2756535"/>
          </a:xfrm>
          <a:prstGeom prst="rect">
            <a:avLst/>
          </a:prstGeom>
        </p:spPr>
        <p:txBody>
          <a:bodyPr vert="horz" wrap="square" lIns="0" tIns="12700" rIns="0" bIns="0" rtlCol="0">
            <a:spAutoFit/>
          </a:bodyPr>
          <a:lstStyle/>
          <a:p>
            <a:pPr marL="76835" algn="ctr">
              <a:lnSpc>
                <a:spcPct val="100000"/>
              </a:lnSpc>
              <a:spcBef>
                <a:spcPts val="100"/>
              </a:spcBef>
              <a:tabLst>
                <a:tab pos="3550285" algn="l"/>
              </a:tabLst>
            </a:pPr>
            <a:r>
              <a:rPr sz="1800" spc="-5" dirty="0">
                <a:latin typeface="Arial MT"/>
                <a:cs typeface="Arial MT"/>
              </a:rPr>
              <a:t>Integer</a:t>
            </a:r>
            <a:r>
              <a:rPr sz="1800" spc="15" dirty="0">
                <a:latin typeface="Arial MT"/>
                <a:cs typeface="Arial MT"/>
              </a:rPr>
              <a:t> </a:t>
            </a:r>
            <a:r>
              <a:rPr sz="1800" spc="-5" dirty="0">
                <a:latin typeface="Arial MT"/>
                <a:cs typeface="Arial MT"/>
              </a:rPr>
              <a:t>Portion	Fractional</a:t>
            </a:r>
            <a:r>
              <a:rPr sz="1800" spc="-15" dirty="0">
                <a:latin typeface="Arial MT"/>
                <a:cs typeface="Arial MT"/>
              </a:rPr>
              <a:t> </a:t>
            </a:r>
            <a:r>
              <a:rPr sz="1800" spc="-5" dirty="0">
                <a:latin typeface="Arial MT"/>
                <a:cs typeface="Arial MT"/>
              </a:rPr>
              <a:t>Portion</a:t>
            </a:r>
            <a:endParaRPr sz="1800" dirty="0">
              <a:latin typeface="Arial MT"/>
              <a:cs typeface="Arial MT"/>
            </a:endParaRPr>
          </a:p>
          <a:p>
            <a:pPr>
              <a:lnSpc>
                <a:spcPct val="100000"/>
              </a:lnSpc>
              <a:spcBef>
                <a:spcPts val="40"/>
              </a:spcBef>
            </a:pPr>
            <a:endParaRPr sz="1750" dirty="0">
              <a:latin typeface="Arial MT"/>
              <a:cs typeface="Arial MT"/>
            </a:endParaRPr>
          </a:p>
          <a:p>
            <a:pPr marL="12700">
              <a:lnSpc>
                <a:spcPct val="100000"/>
              </a:lnSpc>
              <a:spcBef>
                <a:spcPts val="5"/>
              </a:spcBef>
            </a:pPr>
            <a:r>
              <a:rPr sz="2400" spc="-5" dirty="0">
                <a:latin typeface="Arial MT"/>
                <a:cs typeface="Arial MT"/>
              </a:rPr>
              <a:t>Where,</a:t>
            </a:r>
            <a:endParaRPr sz="2400" dirty="0">
              <a:latin typeface="Arial MT"/>
              <a:cs typeface="Arial MT"/>
            </a:endParaRPr>
          </a:p>
          <a:p>
            <a:pPr marL="12700" marR="5080">
              <a:lnSpc>
                <a:spcPct val="100000"/>
              </a:lnSpc>
            </a:pPr>
            <a:r>
              <a:rPr sz="2400" spc="-5" dirty="0">
                <a:latin typeface="Arial MT"/>
                <a:cs typeface="Arial MT"/>
              </a:rPr>
              <a:t>N</a:t>
            </a:r>
            <a:r>
              <a:rPr sz="2400" spc="5" dirty="0">
                <a:latin typeface="Arial MT"/>
                <a:cs typeface="Arial MT"/>
              </a:rPr>
              <a:t> </a:t>
            </a:r>
            <a:r>
              <a:rPr sz="2400" dirty="0">
                <a:latin typeface="Arial MT"/>
                <a:cs typeface="Arial MT"/>
              </a:rPr>
              <a:t>=</a:t>
            </a:r>
            <a:r>
              <a:rPr sz="2400" spc="5" dirty="0">
                <a:latin typeface="Arial MT"/>
                <a:cs typeface="Arial MT"/>
              </a:rPr>
              <a:t> </a:t>
            </a:r>
            <a:r>
              <a:rPr sz="2400" spc="-5" dirty="0">
                <a:latin typeface="Arial MT"/>
                <a:cs typeface="Arial MT"/>
              </a:rPr>
              <a:t>decimal</a:t>
            </a:r>
            <a:r>
              <a:rPr sz="2400" spc="20" dirty="0">
                <a:latin typeface="Arial MT"/>
                <a:cs typeface="Arial MT"/>
              </a:rPr>
              <a:t> </a:t>
            </a:r>
            <a:r>
              <a:rPr sz="2400" spc="-5" dirty="0">
                <a:latin typeface="Arial MT"/>
                <a:cs typeface="Arial MT"/>
              </a:rPr>
              <a:t>number</a:t>
            </a:r>
            <a:r>
              <a:rPr sz="2400" spc="5" dirty="0">
                <a:latin typeface="Arial MT"/>
                <a:cs typeface="Arial MT"/>
              </a:rPr>
              <a:t> </a:t>
            </a:r>
            <a:r>
              <a:rPr sz="2400" spc="-5" dirty="0">
                <a:latin typeface="Arial MT"/>
                <a:cs typeface="Arial MT"/>
              </a:rPr>
              <a:t>with</a:t>
            </a:r>
            <a:r>
              <a:rPr sz="2400" spc="15" dirty="0">
                <a:latin typeface="Arial MT"/>
                <a:cs typeface="Arial MT"/>
              </a:rPr>
              <a:t> </a:t>
            </a:r>
            <a:r>
              <a:rPr sz="2400" spc="-5" dirty="0">
                <a:latin typeface="Arial MT"/>
                <a:cs typeface="Arial MT"/>
              </a:rPr>
              <a:t>3-digit</a:t>
            </a:r>
            <a:r>
              <a:rPr sz="2400" spc="20" dirty="0">
                <a:latin typeface="Arial MT"/>
                <a:cs typeface="Arial MT"/>
              </a:rPr>
              <a:t> </a:t>
            </a:r>
            <a:r>
              <a:rPr sz="2400" spc="-5" dirty="0">
                <a:latin typeface="Arial MT"/>
                <a:cs typeface="Arial MT"/>
              </a:rPr>
              <a:t>integer</a:t>
            </a:r>
            <a:r>
              <a:rPr sz="2400" spc="10" dirty="0">
                <a:latin typeface="Arial MT"/>
                <a:cs typeface="Arial MT"/>
              </a:rPr>
              <a:t> </a:t>
            </a:r>
            <a:r>
              <a:rPr sz="2400" spc="-5" dirty="0">
                <a:latin typeface="Arial MT"/>
                <a:cs typeface="Arial MT"/>
              </a:rPr>
              <a:t>and</a:t>
            </a:r>
            <a:r>
              <a:rPr sz="2400" spc="10" dirty="0">
                <a:latin typeface="Arial MT"/>
                <a:cs typeface="Arial MT"/>
              </a:rPr>
              <a:t> </a:t>
            </a:r>
            <a:r>
              <a:rPr sz="2400" dirty="0">
                <a:latin typeface="Arial MT"/>
                <a:cs typeface="Arial MT"/>
              </a:rPr>
              <a:t>3-digit</a:t>
            </a:r>
            <a:r>
              <a:rPr sz="2400" spc="20" dirty="0">
                <a:latin typeface="Arial MT"/>
                <a:cs typeface="Arial MT"/>
              </a:rPr>
              <a:t> </a:t>
            </a:r>
            <a:r>
              <a:rPr sz="2400" dirty="0">
                <a:latin typeface="Arial MT"/>
                <a:cs typeface="Arial MT"/>
              </a:rPr>
              <a:t>fractional </a:t>
            </a:r>
            <a:r>
              <a:rPr sz="2400" spc="-650" dirty="0">
                <a:latin typeface="Arial MT"/>
                <a:cs typeface="Arial MT"/>
              </a:rPr>
              <a:t> </a:t>
            </a:r>
            <a:r>
              <a:rPr sz="2400" spc="-5" dirty="0">
                <a:latin typeface="Arial MT"/>
                <a:cs typeface="Arial MT"/>
              </a:rPr>
              <a:t>portion</a:t>
            </a:r>
            <a:endParaRPr sz="2400" dirty="0">
              <a:latin typeface="Arial MT"/>
              <a:cs typeface="Arial MT"/>
            </a:endParaRPr>
          </a:p>
          <a:p>
            <a:pPr>
              <a:lnSpc>
                <a:spcPct val="100000"/>
              </a:lnSpc>
              <a:spcBef>
                <a:spcPts val="5"/>
              </a:spcBef>
            </a:pPr>
            <a:endParaRPr sz="2500" dirty="0">
              <a:latin typeface="Arial MT"/>
              <a:cs typeface="Arial MT"/>
            </a:endParaRPr>
          </a:p>
          <a:p>
            <a:pPr marL="12700">
              <a:lnSpc>
                <a:spcPct val="100000"/>
              </a:lnSpc>
            </a:pPr>
            <a:r>
              <a:rPr sz="2400" dirty="0">
                <a:latin typeface="Arial MT"/>
                <a:cs typeface="Arial MT"/>
              </a:rPr>
              <a:t>D</a:t>
            </a:r>
            <a:r>
              <a:rPr sz="2400" spc="-15" dirty="0">
                <a:latin typeface="Arial MT"/>
                <a:cs typeface="Arial MT"/>
              </a:rPr>
              <a:t> </a:t>
            </a:r>
            <a:r>
              <a:rPr sz="2400" dirty="0">
                <a:latin typeface="Arial MT"/>
                <a:cs typeface="Arial MT"/>
              </a:rPr>
              <a:t>=</a:t>
            </a:r>
            <a:r>
              <a:rPr sz="2400" spc="-25" dirty="0">
                <a:latin typeface="Arial MT"/>
                <a:cs typeface="Arial MT"/>
              </a:rPr>
              <a:t> </a:t>
            </a:r>
            <a:r>
              <a:rPr sz="2400" spc="-5" dirty="0">
                <a:latin typeface="Arial MT"/>
                <a:cs typeface="Arial MT"/>
              </a:rPr>
              <a:t>Decimal</a:t>
            </a:r>
            <a:r>
              <a:rPr sz="2400" spc="5" dirty="0">
                <a:latin typeface="Arial MT"/>
                <a:cs typeface="Arial MT"/>
              </a:rPr>
              <a:t> </a:t>
            </a:r>
            <a:r>
              <a:rPr sz="2400" spc="-5" dirty="0">
                <a:latin typeface="Arial MT"/>
                <a:cs typeface="Arial MT"/>
              </a:rPr>
              <a:t>digits</a:t>
            </a:r>
            <a:endParaRPr sz="2400" dirty="0">
              <a:latin typeface="Arial MT"/>
              <a:cs typeface="Arial MT"/>
            </a:endParaRPr>
          </a:p>
          <a:p>
            <a:pPr marL="350520">
              <a:lnSpc>
                <a:spcPct val="100000"/>
              </a:lnSpc>
              <a:spcBef>
                <a:spcPts val="5"/>
              </a:spcBef>
            </a:pPr>
            <a:r>
              <a:rPr sz="2400" dirty="0">
                <a:latin typeface="Arial MT"/>
                <a:cs typeface="Arial MT"/>
              </a:rPr>
              <a:t>=</a:t>
            </a:r>
            <a:r>
              <a:rPr sz="2400" spc="-60" dirty="0">
                <a:latin typeface="Arial MT"/>
                <a:cs typeface="Arial MT"/>
              </a:rPr>
              <a:t> </a:t>
            </a:r>
            <a:r>
              <a:rPr sz="2400" dirty="0">
                <a:latin typeface="Arial MT"/>
                <a:cs typeface="Arial MT"/>
              </a:rPr>
              <a:t>0,1,2,3,4,5,6,7,8,9</a:t>
            </a:r>
          </a:p>
        </p:txBody>
      </p:sp>
      <p:sp>
        <p:nvSpPr>
          <p:cNvPr id="7" name="object 7"/>
          <p:cNvSpPr txBox="1"/>
          <p:nvPr/>
        </p:nvSpPr>
        <p:spPr>
          <a:xfrm>
            <a:off x="1423670" y="5759741"/>
            <a:ext cx="5687060" cy="1146468"/>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R</a:t>
            </a:r>
            <a:r>
              <a:rPr sz="2400" spc="-5" dirty="0">
                <a:latin typeface="Arial MT"/>
                <a:cs typeface="Arial MT"/>
              </a:rPr>
              <a:t> </a:t>
            </a:r>
            <a:r>
              <a:rPr sz="2400" dirty="0">
                <a:latin typeface="Arial MT"/>
                <a:cs typeface="Arial MT"/>
              </a:rPr>
              <a:t>=</a:t>
            </a:r>
            <a:r>
              <a:rPr sz="2400" spc="-15" dirty="0">
                <a:latin typeface="Arial MT"/>
                <a:cs typeface="Arial MT"/>
              </a:rPr>
              <a:t> </a:t>
            </a:r>
            <a:r>
              <a:rPr sz="2400" spc="-5" dirty="0">
                <a:latin typeface="Arial MT"/>
                <a:cs typeface="Arial MT"/>
              </a:rPr>
              <a:t>Radix</a:t>
            </a:r>
            <a:r>
              <a:rPr sz="2400" spc="20" dirty="0">
                <a:latin typeface="Arial MT"/>
                <a:cs typeface="Arial MT"/>
              </a:rPr>
              <a:t> </a:t>
            </a:r>
            <a:r>
              <a:rPr sz="2400" dirty="0">
                <a:latin typeface="Arial MT"/>
                <a:cs typeface="Arial MT"/>
              </a:rPr>
              <a:t>or</a:t>
            </a:r>
            <a:r>
              <a:rPr sz="2400" spc="-10" dirty="0">
                <a:latin typeface="Arial MT"/>
                <a:cs typeface="Arial MT"/>
              </a:rPr>
              <a:t> </a:t>
            </a:r>
            <a:r>
              <a:rPr sz="2400" spc="-5" dirty="0">
                <a:latin typeface="Arial MT"/>
                <a:cs typeface="Arial MT"/>
              </a:rPr>
              <a:t>base</a:t>
            </a:r>
            <a:r>
              <a:rPr sz="2400" spc="5" dirty="0">
                <a:latin typeface="Arial MT"/>
                <a:cs typeface="Arial MT"/>
              </a:rPr>
              <a:t> </a:t>
            </a:r>
            <a:r>
              <a:rPr sz="2400" dirty="0">
                <a:latin typeface="Arial MT"/>
                <a:cs typeface="Arial MT"/>
              </a:rPr>
              <a:t>of</a:t>
            </a:r>
            <a:r>
              <a:rPr sz="2400" spc="-25" dirty="0">
                <a:latin typeface="Arial MT"/>
                <a:cs typeface="Arial MT"/>
              </a:rPr>
              <a:t> </a:t>
            </a:r>
            <a:r>
              <a:rPr sz="2400" dirty="0">
                <a:latin typeface="Arial MT"/>
                <a:cs typeface="Arial MT"/>
              </a:rPr>
              <a:t>the </a:t>
            </a:r>
            <a:r>
              <a:rPr sz="2400" spc="-5" dirty="0">
                <a:latin typeface="Arial MT"/>
                <a:cs typeface="Arial MT"/>
              </a:rPr>
              <a:t>number </a:t>
            </a:r>
            <a:r>
              <a:rPr sz="2400" dirty="0">
                <a:latin typeface="Arial MT"/>
                <a:cs typeface="Arial MT"/>
              </a:rPr>
              <a:t>system</a:t>
            </a:r>
            <a:endParaRPr lang="en-US" sz="2400" dirty="0">
              <a:latin typeface="Arial MT"/>
              <a:cs typeface="Arial MT"/>
            </a:endParaRPr>
          </a:p>
          <a:p>
            <a:pPr marL="12700">
              <a:lnSpc>
                <a:spcPct val="100000"/>
              </a:lnSpc>
              <a:spcBef>
                <a:spcPts val="100"/>
              </a:spcBef>
            </a:pPr>
            <a:r>
              <a:rPr lang="en-US" sz="2400" dirty="0">
                <a:latin typeface="Arial MT"/>
                <a:cs typeface="Arial MT"/>
              </a:rPr>
              <a:t>For Decimal number system R = 10</a:t>
            </a:r>
          </a:p>
          <a:p>
            <a:pPr marL="12700">
              <a:lnSpc>
                <a:spcPct val="100000"/>
              </a:lnSpc>
              <a:spcBef>
                <a:spcPts val="100"/>
              </a:spcBef>
            </a:pPr>
            <a:endParaRPr sz="2400" dirty="0">
              <a:latin typeface="Arial MT"/>
              <a:cs typeface="Arial M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5810" y="376324"/>
            <a:ext cx="8074025" cy="3023870"/>
          </a:xfrm>
          <a:prstGeom prst="rect">
            <a:avLst/>
          </a:prstGeom>
        </p:spPr>
        <p:txBody>
          <a:bodyPr vert="horz" wrap="square" lIns="0" tIns="98425" rIns="0" bIns="0" rtlCol="0">
            <a:spAutoFit/>
          </a:bodyPr>
          <a:lstStyle/>
          <a:p>
            <a:pPr marL="1123315">
              <a:lnSpc>
                <a:spcPct val="100000"/>
              </a:lnSpc>
              <a:spcBef>
                <a:spcPts val="775"/>
              </a:spcBef>
            </a:pPr>
            <a:r>
              <a:rPr dirty="0"/>
              <a:t>9.</a:t>
            </a:r>
            <a:r>
              <a:rPr spc="-5" dirty="0"/>
              <a:t> </a:t>
            </a:r>
            <a:r>
              <a:rPr dirty="0"/>
              <a:t>Binary</a:t>
            </a:r>
            <a:r>
              <a:rPr spc="-5" dirty="0"/>
              <a:t> </a:t>
            </a:r>
            <a:r>
              <a:rPr spc="-35" dirty="0"/>
              <a:t>to</a:t>
            </a:r>
            <a:r>
              <a:rPr spc="-5" dirty="0"/>
              <a:t> </a:t>
            </a:r>
            <a:r>
              <a:rPr spc="-15" dirty="0"/>
              <a:t>Hexadecimal</a:t>
            </a:r>
          </a:p>
          <a:p>
            <a:pPr marL="12700" marR="5080" algn="just">
              <a:lnSpc>
                <a:spcPct val="100000"/>
              </a:lnSpc>
              <a:spcBef>
                <a:spcPts val="370"/>
              </a:spcBef>
            </a:pPr>
            <a:r>
              <a:rPr sz="2400" b="0" spc="-5" dirty="0">
                <a:latin typeface="Calibri"/>
                <a:cs typeface="Calibri"/>
              </a:rPr>
              <a:t>The</a:t>
            </a:r>
            <a:r>
              <a:rPr sz="2400" b="0" dirty="0">
                <a:latin typeface="Calibri"/>
                <a:cs typeface="Calibri"/>
              </a:rPr>
              <a:t> </a:t>
            </a:r>
            <a:r>
              <a:rPr sz="2400" b="0" spc="-5" dirty="0">
                <a:latin typeface="Calibri"/>
                <a:cs typeface="Calibri"/>
              </a:rPr>
              <a:t>base</a:t>
            </a:r>
            <a:r>
              <a:rPr sz="2400" b="0" dirty="0">
                <a:latin typeface="Calibri"/>
                <a:cs typeface="Calibri"/>
              </a:rPr>
              <a:t> of</a:t>
            </a:r>
            <a:r>
              <a:rPr sz="2400" b="0" spc="5" dirty="0">
                <a:latin typeface="Calibri"/>
                <a:cs typeface="Calibri"/>
              </a:rPr>
              <a:t> </a:t>
            </a:r>
            <a:r>
              <a:rPr sz="2400" b="0" dirty="0">
                <a:latin typeface="Calibri"/>
                <a:cs typeface="Calibri"/>
              </a:rPr>
              <a:t>the</a:t>
            </a:r>
            <a:r>
              <a:rPr sz="2400" b="0" spc="5" dirty="0">
                <a:latin typeface="Calibri"/>
                <a:cs typeface="Calibri"/>
              </a:rPr>
              <a:t> </a:t>
            </a:r>
            <a:r>
              <a:rPr sz="2400" b="0" spc="-5" dirty="0">
                <a:latin typeface="Calibri"/>
                <a:cs typeface="Calibri"/>
              </a:rPr>
              <a:t>binary</a:t>
            </a:r>
            <a:r>
              <a:rPr sz="2400" b="0" dirty="0">
                <a:latin typeface="Calibri"/>
                <a:cs typeface="Calibri"/>
              </a:rPr>
              <a:t> </a:t>
            </a:r>
            <a:r>
              <a:rPr sz="2400" b="0" spc="-5" dirty="0">
                <a:latin typeface="Calibri"/>
                <a:cs typeface="Calibri"/>
              </a:rPr>
              <a:t>number</a:t>
            </a:r>
            <a:r>
              <a:rPr sz="2400" b="0" dirty="0">
                <a:latin typeface="Calibri"/>
                <a:cs typeface="Calibri"/>
              </a:rPr>
              <a:t> </a:t>
            </a:r>
            <a:r>
              <a:rPr sz="2400" b="0" spc="-25" dirty="0">
                <a:latin typeface="Calibri"/>
                <a:cs typeface="Calibri"/>
              </a:rPr>
              <a:t>system</a:t>
            </a:r>
            <a:r>
              <a:rPr sz="2400" b="0" spc="-20" dirty="0">
                <a:latin typeface="Calibri"/>
                <a:cs typeface="Calibri"/>
              </a:rPr>
              <a:t> </a:t>
            </a:r>
            <a:r>
              <a:rPr sz="2400" b="0" dirty="0">
                <a:latin typeface="Calibri"/>
                <a:cs typeface="Calibri"/>
              </a:rPr>
              <a:t>is</a:t>
            </a:r>
            <a:r>
              <a:rPr sz="2400" b="0" spc="5" dirty="0">
                <a:latin typeface="Calibri"/>
                <a:cs typeface="Calibri"/>
              </a:rPr>
              <a:t> </a:t>
            </a:r>
            <a:r>
              <a:rPr sz="2400" b="0" spc="-20" dirty="0">
                <a:latin typeface="Calibri"/>
                <a:cs typeface="Calibri"/>
              </a:rPr>
              <a:t>two</a:t>
            </a:r>
            <a:r>
              <a:rPr sz="2400" b="0" spc="-15" dirty="0">
                <a:latin typeface="Calibri"/>
                <a:cs typeface="Calibri"/>
              </a:rPr>
              <a:t> </a:t>
            </a:r>
            <a:r>
              <a:rPr sz="2400" b="0" spc="-5" dirty="0">
                <a:latin typeface="Calibri"/>
                <a:cs typeface="Calibri"/>
              </a:rPr>
              <a:t>because</a:t>
            </a:r>
            <a:r>
              <a:rPr sz="2400" b="0" dirty="0">
                <a:latin typeface="Calibri"/>
                <a:cs typeface="Calibri"/>
              </a:rPr>
              <a:t> it</a:t>
            </a:r>
            <a:r>
              <a:rPr sz="2400" b="0" spc="5" dirty="0">
                <a:latin typeface="Calibri"/>
                <a:cs typeface="Calibri"/>
              </a:rPr>
              <a:t> </a:t>
            </a:r>
            <a:r>
              <a:rPr sz="2400" b="0" dirty="0">
                <a:latin typeface="Calibri"/>
                <a:cs typeface="Calibri"/>
              </a:rPr>
              <a:t>is </a:t>
            </a:r>
            <a:r>
              <a:rPr sz="2400" b="0" spc="5" dirty="0">
                <a:latin typeface="Calibri"/>
                <a:cs typeface="Calibri"/>
              </a:rPr>
              <a:t> </a:t>
            </a:r>
            <a:r>
              <a:rPr sz="2400" b="0" spc="-10" dirty="0">
                <a:latin typeface="Calibri"/>
                <a:cs typeface="Calibri"/>
              </a:rPr>
              <a:t>represented by two </a:t>
            </a:r>
            <a:r>
              <a:rPr sz="2400" b="0" spc="-5" dirty="0">
                <a:latin typeface="Calibri"/>
                <a:cs typeface="Calibri"/>
              </a:rPr>
              <a:t>digits, i.e., </a:t>
            </a:r>
            <a:r>
              <a:rPr sz="2400" b="0" dirty="0">
                <a:latin typeface="Calibri"/>
                <a:cs typeface="Calibri"/>
              </a:rPr>
              <a:t>0 and </a:t>
            </a:r>
            <a:r>
              <a:rPr sz="2400" b="0" spc="-5" dirty="0">
                <a:latin typeface="Calibri"/>
                <a:cs typeface="Calibri"/>
              </a:rPr>
              <a:t>1. It </a:t>
            </a:r>
            <a:r>
              <a:rPr sz="2400" b="0" dirty="0">
                <a:latin typeface="Calibri"/>
                <a:cs typeface="Calibri"/>
              </a:rPr>
              <a:t>is </a:t>
            </a:r>
            <a:r>
              <a:rPr sz="2400" b="0" spc="-10" dirty="0">
                <a:latin typeface="Calibri"/>
                <a:cs typeface="Calibri"/>
              </a:rPr>
              <a:t>difficult </a:t>
            </a:r>
            <a:r>
              <a:rPr sz="2400" b="0" spc="-15" dirty="0">
                <a:latin typeface="Calibri"/>
                <a:cs typeface="Calibri"/>
              </a:rPr>
              <a:t>to </a:t>
            </a:r>
            <a:r>
              <a:rPr sz="2400" b="0" spc="-10" dirty="0">
                <a:latin typeface="Calibri"/>
                <a:cs typeface="Calibri"/>
              </a:rPr>
              <a:t>represent </a:t>
            </a:r>
            <a:r>
              <a:rPr sz="2400" b="0" spc="-5" dirty="0">
                <a:latin typeface="Calibri"/>
                <a:cs typeface="Calibri"/>
              </a:rPr>
              <a:t> the</a:t>
            </a:r>
            <a:r>
              <a:rPr sz="2400" b="0" dirty="0">
                <a:latin typeface="Calibri"/>
                <a:cs typeface="Calibri"/>
              </a:rPr>
              <a:t> </a:t>
            </a:r>
            <a:r>
              <a:rPr sz="2400" b="0" spc="-15" dirty="0">
                <a:latin typeface="Calibri"/>
                <a:cs typeface="Calibri"/>
              </a:rPr>
              <a:t>large</a:t>
            </a:r>
            <a:r>
              <a:rPr sz="2400" b="0" spc="-10" dirty="0">
                <a:latin typeface="Calibri"/>
                <a:cs typeface="Calibri"/>
              </a:rPr>
              <a:t> </a:t>
            </a:r>
            <a:r>
              <a:rPr sz="2400" b="0" spc="-5" dirty="0">
                <a:latin typeface="Calibri"/>
                <a:cs typeface="Calibri"/>
              </a:rPr>
              <a:t>number</a:t>
            </a:r>
            <a:r>
              <a:rPr sz="2400" b="0" dirty="0">
                <a:latin typeface="Calibri"/>
                <a:cs typeface="Calibri"/>
              </a:rPr>
              <a:t> in</a:t>
            </a:r>
            <a:r>
              <a:rPr sz="2400" b="0" spc="5" dirty="0">
                <a:latin typeface="Calibri"/>
                <a:cs typeface="Calibri"/>
              </a:rPr>
              <a:t> </a:t>
            </a:r>
            <a:r>
              <a:rPr sz="2400" b="0" spc="-5" dirty="0">
                <a:latin typeface="Calibri"/>
                <a:cs typeface="Calibri"/>
              </a:rPr>
              <a:t>the</a:t>
            </a:r>
            <a:r>
              <a:rPr sz="2400" b="0" dirty="0">
                <a:latin typeface="Calibri"/>
                <a:cs typeface="Calibri"/>
              </a:rPr>
              <a:t> </a:t>
            </a:r>
            <a:r>
              <a:rPr sz="2400" b="0" spc="-15" dirty="0">
                <a:latin typeface="Calibri"/>
                <a:cs typeface="Calibri"/>
              </a:rPr>
              <a:t>form</a:t>
            </a:r>
            <a:r>
              <a:rPr sz="2400" b="0" spc="-10" dirty="0">
                <a:latin typeface="Calibri"/>
                <a:cs typeface="Calibri"/>
              </a:rPr>
              <a:t> </a:t>
            </a:r>
            <a:r>
              <a:rPr sz="2400" b="0" spc="-5" dirty="0">
                <a:latin typeface="Calibri"/>
                <a:cs typeface="Calibri"/>
              </a:rPr>
              <a:t>of</a:t>
            </a:r>
            <a:r>
              <a:rPr sz="2400" b="0" dirty="0">
                <a:latin typeface="Calibri"/>
                <a:cs typeface="Calibri"/>
              </a:rPr>
              <a:t> binary</a:t>
            </a:r>
            <a:r>
              <a:rPr sz="2400" b="0" spc="5" dirty="0">
                <a:latin typeface="Calibri"/>
                <a:cs typeface="Calibri"/>
              </a:rPr>
              <a:t> </a:t>
            </a:r>
            <a:r>
              <a:rPr sz="2400" b="0" spc="-5" dirty="0">
                <a:latin typeface="Calibri"/>
                <a:cs typeface="Calibri"/>
              </a:rPr>
              <a:t>digit</a:t>
            </a:r>
            <a:r>
              <a:rPr sz="2400" b="0" dirty="0">
                <a:latin typeface="Calibri"/>
                <a:cs typeface="Calibri"/>
              </a:rPr>
              <a:t> and</a:t>
            </a:r>
            <a:r>
              <a:rPr sz="2400" b="0" spc="5" dirty="0">
                <a:latin typeface="Calibri"/>
                <a:cs typeface="Calibri"/>
              </a:rPr>
              <a:t> </a:t>
            </a:r>
            <a:r>
              <a:rPr sz="2400" b="0" spc="-5" dirty="0">
                <a:latin typeface="Calibri"/>
                <a:cs typeface="Calibri"/>
              </a:rPr>
              <a:t>hence</a:t>
            </a:r>
            <a:r>
              <a:rPr sz="2400" b="0" dirty="0">
                <a:latin typeface="Calibri"/>
                <a:cs typeface="Calibri"/>
              </a:rPr>
              <a:t> </a:t>
            </a:r>
            <a:r>
              <a:rPr sz="2400" b="0" spc="-5" dirty="0">
                <a:latin typeface="Calibri"/>
                <a:cs typeface="Calibri"/>
              </a:rPr>
              <a:t>the </a:t>
            </a:r>
            <a:r>
              <a:rPr sz="2400" b="0" dirty="0">
                <a:latin typeface="Calibri"/>
                <a:cs typeface="Calibri"/>
              </a:rPr>
              <a:t> </a:t>
            </a:r>
            <a:r>
              <a:rPr sz="2400" b="0" spc="-10" dirty="0">
                <a:latin typeface="Calibri"/>
                <a:cs typeface="Calibri"/>
              </a:rPr>
              <a:t>hexadecimal</a:t>
            </a:r>
            <a:r>
              <a:rPr sz="2400" b="0" spc="-5" dirty="0">
                <a:latin typeface="Calibri"/>
                <a:cs typeface="Calibri"/>
              </a:rPr>
              <a:t> </a:t>
            </a:r>
            <a:r>
              <a:rPr sz="2400" b="0" spc="-25" dirty="0">
                <a:latin typeface="Calibri"/>
                <a:cs typeface="Calibri"/>
              </a:rPr>
              <a:t>system</a:t>
            </a:r>
            <a:r>
              <a:rPr sz="2400" b="0" spc="-20" dirty="0">
                <a:latin typeface="Calibri"/>
                <a:cs typeface="Calibri"/>
              </a:rPr>
              <a:t> </a:t>
            </a:r>
            <a:r>
              <a:rPr sz="2400" b="0" spc="-15" dirty="0">
                <a:latin typeface="Calibri"/>
                <a:cs typeface="Calibri"/>
              </a:rPr>
              <a:t>are</a:t>
            </a:r>
            <a:r>
              <a:rPr sz="2400" b="0" spc="-10" dirty="0">
                <a:latin typeface="Calibri"/>
                <a:cs typeface="Calibri"/>
              </a:rPr>
              <a:t> </a:t>
            </a:r>
            <a:r>
              <a:rPr sz="2400" b="0" spc="-5" dirty="0">
                <a:latin typeface="Calibri"/>
                <a:cs typeface="Calibri"/>
              </a:rPr>
              <a:t>used</a:t>
            </a:r>
            <a:r>
              <a:rPr sz="2400" b="0" dirty="0">
                <a:latin typeface="Calibri"/>
                <a:cs typeface="Calibri"/>
              </a:rPr>
              <a:t> in</a:t>
            </a:r>
            <a:r>
              <a:rPr sz="2400" b="0" spc="5" dirty="0">
                <a:latin typeface="Calibri"/>
                <a:cs typeface="Calibri"/>
              </a:rPr>
              <a:t> </a:t>
            </a:r>
            <a:r>
              <a:rPr sz="2400" b="0" dirty="0">
                <a:latin typeface="Calibri"/>
                <a:cs typeface="Calibri"/>
              </a:rPr>
              <a:t>the</a:t>
            </a:r>
            <a:r>
              <a:rPr sz="2400" b="0" spc="5" dirty="0">
                <a:latin typeface="Calibri"/>
                <a:cs typeface="Calibri"/>
              </a:rPr>
              <a:t> </a:t>
            </a:r>
            <a:r>
              <a:rPr sz="2400" b="0" spc="-10" dirty="0">
                <a:latin typeface="Calibri"/>
                <a:cs typeface="Calibri"/>
              </a:rPr>
              <a:t>digital</a:t>
            </a:r>
            <a:r>
              <a:rPr sz="2400" b="0" spc="-5" dirty="0">
                <a:latin typeface="Calibri"/>
                <a:cs typeface="Calibri"/>
              </a:rPr>
              <a:t> electronics.</a:t>
            </a:r>
            <a:r>
              <a:rPr sz="2400" b="0" dirty="0">
                <a:latin typeface="Calibri"/>
                <a:cs typeface="Calibri"/>
              </a:rPr>
              <a:t> </a:t>
            </a:r>
            <a:r>
              <a:rPr sz="2400" b="0" spc="-5" dirty="0">
                <a:latin typeface="Calibri"/>
                <a:cs typeface="Calibri"/>
              </a:rPr>
              <a:t>The </a:t>
            </a:r>
            <a:r>
              <a:rPr sz="2400" b="0" dirty="0">
                <a:latin typeface="Calibri"/>
                <a:cs typeface="Calibri"/>
              </a:rPr>
              <a:t> </a:t>
            </a:r>
            <a:r>
              <a:rPr sz="2400" b="0" spc="-10" dirty="0">
                <a:latin typeface="Calibri"/>
                <a:cs typeface="Calibri"/>
              </a:rPr>
              <a:t>hexadecimal </a:t>
            </a:r>
            <a:r>
              <a:rPr sz="2400" b="0" spc="-5" dirty="0">
                <a:latin typeface="Calibri"/>
                <a:cs typeface="Calibri"/>
              </a:rPr>
              <a:t>number </a:t>
            </a:r>
            <a:r>
              <a:rPr sz="2400" b="0" spc="-20" dirty="0">
                <a:latin typeface="Calibri"/>
                <a:cs typeface="Calibri"/>
              </a:rPr>
              <a:t>systems </a:t>
            </a:r>
            <a:r>
              <a:rPr sz="2400" b="0" spc="-15" dirty="0">
                <a:latin typeface="Calibri"/>
                <a:cs typeface="Calibri"/>
              </a:rPr>
              <a:t>are </a:t>
            </a:r>
            <a:r>
              <a:rPr sz="2400" b="0" spc="-10" dirty="0">
                <a:latin typeface="Calibri"/>
                <a:cs typeface="Calibri"/>
              </a:rPr>
              <a:t>easily </a:t>
            </a:r>
            <a:r>
              <a:rPr sz="2400" b="0" spc="-15" dirty="0">
                <a:latin typeface="Calibri"/>
                <a:cs typeface="Calibri"/>
              </a:rPr>
              <a:t>converted into </a:t>
            </a:r>
            <a:r>
              <a:rPr sz="2400" b="0" dirty="0">
                <a:latin typeface="Calibri"/>
                <a:cs typeface="Calibri"/>
              </a:rPr>
              <a:t>a </a:t>
            </a:r>
            <a:r>
              <a:rPr sz="2400" b="0" spc="-5" dirty="0">
                <a:latin typeface="Calibri"/>
                <a:cs typeface="Calibri"/>
              </a:rPr>
              <a:t>binary </a:t>
            </a:r>
            <a:r>
              <a:rPr sz="2400" b="0" dirty="0">
                <a:latin typeface="Calibri"/>
                <a:cs typeface="Calibri"/>
              </a:rPr>
              <a:t> </a:t>
            </a:r>
            <a:r>
              <a:rPr sz="2400" b="0" spc="-25" dirty="0">
                <a:latin typeface="Calibri"/>
                <a:cs typeface="Calibri"/>
              </a:rPr>
              <a:t>system</a:t>
            </a:r>
            <a:r>
              <a:rPr sz="2400" b="0" spc="-10" dirty="0">
                <a:latin typeface="Calibri"/>
                <a:cs typeface="Calibri"/>
              </a:rPr>
              <a:t> by </a:t>
            </a:r>
            <a:r>
              <a:rPr sz="2400" b="0" spc="-5" dirty="0">
                <a:latin typeface="Calibri"/>
                <a:cs typeface="Calibri"/>
              </a:rPr>
              <a:t>using </a:t>
            </a:r>
            <a:r>
              <a:rPr sz="2400" b="0" dirty="0">
                <a:latin typeface="Calibri"/>
                <a:cs typeface="Calibri"/>
              </a:rPr>
              <a:t>the method</a:t>
            </a:r>
            <a:r>
              <a:rPr sz="2400" b="0" spc="-30" dirty="0">
                <a:latin typeface="Calibri"/>
                <a:cs typeface="Calibri"/>
              </a:rPr>
              <a:t> </a:t>
            </a:r>
            <a:r>
              <a:rPr sz="2400" b="0" spc="-10" dirty="0">
                <a:latin typeface="Calibri"/>
                <a:cs typeface="Calibri"/>
              </a:rPr>
              <a:t>explains</a:t>
            </a:r>
            <a:r>
              <a:rPr sz="2400" b="0" spc="-5" dirty="0">
                <a:latin typeface="Calibri"/>
                <a:cs typeface="Calibri"/>
              </a:rPr>
              <a:t> </a:t>
            </a:r>
            <a:r>
              <a:rPr sz="2400" b="0" spc="-35" dirty="0">
                <a:latin typeface="Calibri"/>
                <a:cs typeface="Calibri"/>
              </a:rPr>
              <a:t>below.</a:t>
            </a:r>
            <a:endParaRPr sz="2400">
              <a:latin typeface="Calibri"/>
              <a:cs typeface="Calibri"/>
            </a:endParaRPr>
          </a:p>
        </p:txBody>
      </p:sp>
      <p:pic>
        <p:nvPicPr>
          <p:cNvPr id="3" name="object 3"/>
          <p:cNvPicPr/>
          <p:nvPr/>
        </p:nvPicPr>
        <p:blipFill>
          <a:blip r:embed="rId2" cstate="print"/>
          <a:stretch>
            <a:fillRect/>
          </a:stretch>
        </p:blipFill>
        <p:spPr>
          <a:xfrm>
            <a:off x="1173382" y="3429000"/>
            <a:ext cx="6501530" cy="2873284"/>
          </a:xfrm>
          <a:prstGeom prst="rect">
            <a:avLst/>
          </a:prstGeom>
        </p:spPr>
      </p:pic>
      <p:sp>
        <p:nvSpPr>
          <p:cNvPr id="4" name="object 4"/>
          <p:cNvSpPr txBox="1"/>
          <p:nvPr/>
        </p:nvSpPr>
        <p:spPr>
          <a:xfrm>
            <a:off x="1854542" y="6400800"/>
            <a:ext cx="5496560" cy="300355"/>
          </a:xfrm>
          <a:prstGeom prst="rect">
            <a:avLst/>
          </a:prstGeom>
        </p:spPr>
        <p:txBody>
          <a:bodyPr vert="horz" wrap="square" lIns="0" tIns="12700" rIns="0" bIns="0" rtlCol="0">
            <a:spAutoFit/>
          </a:bodyPr>
          <a:lstStyle/>
          <a:p>
            <a:pPr marL="38100">
              <a:lnSpc>
                <a:spcPct val="100000"/>
              </a:lnSpc>
              <a:spcBef>
                <a:spcPts val="100"/>
              </a:spcBef>
            </a:pPr>
            <a:r>
              <a:rPr sz="1800" b="1" spc="-175" dirty="0">
                <a:solidFill>
                  <a:srgbClr val="212121"/>
                </a:solidFill>
                <a:latin typeface="Verdana"/>
                <a:cs typeface="Verdana"/>
              </a:rPr>
              <a:t>(101101001101.100</a:t>
            </a:r>
            <a:r>
              <a:rPr sz="1800" spc="-262" baseline="16203" dirty="0">
                <a:solidFill>
                  <a:srgbClr val="888888"/>
                </a:solidFill>
                <a:latin typeface="Calibri"/>
                <a:cs typeface="Calibri"/>
              </a:rPr>
              <a:t>Dr.</a:t>
            </a:r>
            <a:r>
              <a:rPr sz="1800" b="1" spc="-175" dirty="0">
                <a:solidFill>
                  <a:srgbClr val="212121"/>
                </a:solidFill>
                <a:latin typeface="Verdana"/>
                <a:cs typeface="Verdana"/>
              </a:rPr>
              <a:t>1</a:t>
            </a:r>
            <a:r>
              <a:rPr sz="1800" spc="-262" baseline="16203" dirty="0">
                <a:solidFill>
                  <a:srgbClr val="888888"/>
                </a:solidFill>
                <a:latin typeface="Calibri"/>
                <a:cs typeface="Calibri"/>
              </a:rPr>
              <a:t>So</a:t>
            </a:r>
            <a:r>
              <a:rPr sz="1800" b="1" spc="-175" dirty="0">
                <a:solidFill>
                  <a:srgbClr val="212121"/>
                </a:solidFill>
                <a:latin typeface="Verdana"/>
                <a:cs typeface="Verdana"/>
              </a:rPr>
              <a:t>1</a:t>
            </a:r>
            <a:r>
              <a:rPr sz="1800" spc="-262" baseline="16203" dirty="0">
                <a:solidFill>
                  <a:srgbClr val="888888"/>
                </a:solidFill>
                <a:latin typeface="Calibri"/>
                <a:cs typeface="Calibri"/>
              </a:rPr>
              <a:t>oje</a:t>
            </a:r>
            <a:r>
              <a:rPr sz="1800" b="1" spc="-175" dirty="0">
                <a:solidFill>
                  <a:srgbClr val="212121"/>
                </a:solidFill>
                <a:latin typeface="Verdana"/>
                <a:cs typeface="Verdana"/>
              </a:rPr>
              <a:t>1</a:t>
            </a:r>
            <a:r>
              <a:rPr sz="1800" spc="-262" baseline="16203" dirty="0">
                <a:solidFill>
                  <a:srgbClr val="888888"/>
                </a:solidFill>
                <a:latin typeface="Calibri"/>
                <a:cs typeface="Calibri"/>
              </a:rPr>
              <a:t>y</a:t>
            </a:r>
            <a:r>
              <a:rPr sz="1800" spc="-135" baseline="16203" dirty="0">
                <a:solidFill>
                  <a:srgbClr val="888888"/>
                </a:solidFill>
                <a:latin typeface="Calibri"/>
                <a:cs typeface="Calibri"/>
              </a:rPr>
              <a:t> </a:t>
            </a:r>
            <a:r>
              <a:rPr sz="1800" b="1" spc="-420" dirty="0">
                <a:solidFill>
                  <a:srgbClr val="212121"/>
                </a:solidFill>
                <a:latin typeface="Verdana"/>
                <a:cs typeface="Verdana"/>
              </a:rPr>
              <a:t>1</a:t>
            </a:r>
            <a:r>
              <a:rPr sz="1800" spc="-630" baseline="16203" dirty="0">
                <a:solidFill>
                  <a:srgbClr val="888888"/>
                </a:solidFill>
                <a:latin typeface="Calibri"/>
                <a:cs typeface="Calibri"/>
              </a:rPr>
              <a:t>De</a:t>
            </a:r>
            <a:r>
              <a:rPr sz="1800" b="1" spc="-420" dirty="0">
                <a:solidFill>
                  <a:srgbClr val="212121"/>
                </a:solidFill>
                <a:latin typeface="Verdana"/>
                <a:cs typeface="Verdana"/>
              </a:rPr>
              <a:t>1</a:t>
            </a:r>
            <a:r>
              <a:rPr sz="1800" spc="-630" baseline="16203" dirty="0">
                <a:solidFill>
                  <a:srgbClr val="888888"/>
                </a:solidFill>
                <a:latin typeface="Calibri"/>
                <a:cs typeface="Calibri"/>
              </a:rPr>
              <a:t>shp</a:t>
            </a:r>
            <a:r>
              <a:rPr sz="1800" b="1" spc="-420" dirty="0">
                <a:solidFill>
                  <a:srgbClr val="212121"/>
                </a:solidFill>
                <a:latin typeface="Verdana"/>
                <a:cs typeface="Verdana"/>
              </a:rPr>
              <a:t>)</a:t>
            </a:r>
            <a:r>
              <a:rPr sz="1800" spc="-630" baseline="16203" dirty="0">
                <a:solidFill>
                  <a:srgbClr val="888888"/>
                </a:solidFill>
                <a:latin typeface="Calibri"/>
                <a:cs typeface="Calibri"/>
              </a:rPr>
              <a:t>a</a:t>
            </a:r>
            <a:r>
              <a:rPr sz="1800" b="1" spc="-630" baseline="-20833" dirty="0">
                <a:solidFill>
                  <a:srgbClr val="212121"/>
                </a:solidFill>
                <a:latin typeface="Verdana"/>
                <a:cs typeface="Verdana"/>
              </a:rPr>
              <a:t>2</a:t>
            </a:r>
            <a:r>
              <a:rPr sz="1800" spc="-630" baseline="16203" dirty="0">
                <a:solidFill>
                  <a:srgbClr val="888888"/>
                </a:solidFill>
                <a:latin typeface="Calibri"/>
                <a:cs typeface="Calibri"/>
              </a:rPr>
              <a:t>nd</a:t>
            </a:r>
            <a:r>
              <a:rPr sz="1800" b="1" spc="-420" dirty="0">
                <a:solidFill>
                  <a:srgbClr val="212121"/>
                </a:solidFill>
                <a:latin typeface="Verdana"/>
                <a:cs typeface="Verdana"/>
              </a:rPr>
              <a:t>=</a:t>
            </a:r>
            <a:r>
              <a:rPr sz="1800" spc="-630" baseline="16203" dirty="0">
                <a:solidFill>
                  <a:srgbClr val="888888"/>
                </a:solidFill>
                <a:latin typeface="Calibri"/>
                <a:cs typeface="Calibri"/>
              </a:rPr>
              <a:t>e</a:t>
            </a:r>
            <a:r>
              <a:rPr sz="1800" spc="-30" baseline="16203" dirty="0">
                <a:solidFill>
                  <a:srgbClr val="888888"/>
                </a:solidFill>
                <a:latin typeface="Calibri"/>
                <a:cs typeface="Calibri"/>
              </a:rPr>
              <a:t> </a:t>
            </a:r>
            <a:r>
              <a:rPr sz="1800" spc="-555" baseline="16203" dirty="0">
                <a:solidFill>
                  <a:srgbClr val="888888"/>
                </a:solidFill>
                <a:latin typeface="Calibri"/>
                <a:cs typeface="Calibri"/>
              </a:rPr>
              <a:t>878</a:t>
            </a:r>
            <a:r>
              <a:rPr sz="1800" b="1" spc="-370" dirty="0">
                <a:solidFill>
                  <a:srgbClr val="212121"/>
                </a:solidFill>
                <a:latin typeface="Verdana"/>
                <a:cs typeface="Verdana"/>
              </a:rPr>
              <a:t>(</a:t>
            </a:r>
            <a:r>
              <a:rPr sz="1800" spc="-555" baseline="16203" dirty="0">
                <a:solidFill>
                  <a:srgbClr val="888888"/>
                </a:solidFill>
                <a:latin typeface="Calibri"/>
                <a:cs typeface="Calibri"/>
              </a:rPr>
              <a:t>8</a:t>
            </a:r>
            <a:r>
              <a:rPr sz="1800" b="1" spc="-370" dirty="0">
                <a:solidFill>
                  <a:srgbClr val="212121"/>
                </a:solidFill>
                <a:latin typeface="Verdana"/>
                <a:cs typeface="Verdana"/>
              </a:rPr>
              <a:t>D</a:t>
            </a:r>
            <a:r>
              <a:rPr sz="1800" spc="-555" baseline="16203" dirty="0">
                <a:solidFill>
                  <a:srgbClr val="888888"/>
                </a:solidFill>
                <a:latin typeface="Calibri"/>
                <a:cs typeface="Calibri"/>
              </a:rPr>
              <a:t>557</a:t>
            </a:r>
            <a:r>
              <a:rPr sz="1800" b="1" spc="-370" dirty="0">
                <a:solidFill>
                  <a:srgbClr val="212121"/>
                </a:solidFill>
                <a:latin typeface="Verdana"/>
                <a:cs typeface="Verdana"/>
              </a:rPr>
              <a:t>4</a:t>
            </a:r>
            <a:r>
              <a:rPr sz="1800" spc="-555" baseline="16203" dirty="0">
                <a:solidFill>
                  <a:srgbClr val="888888"/>
                </a:solidFill>
                <a:latin typeface="Calibri"/>
                <a:cs typeface="Calibri"/>
              </a:rPr>
              <a:t>39</a:t>
            </a:r>
            <a:r>
              <a:rPr sz="1800" b="1" spc="-370" dirty="0">
                <a:solidFill>
                  <a:srgbClr val="212121"/>
                </a:solidFill>
                <a:latin typeface="Verdana"/>
                <a:cs typeface="Verdana"/>
              </a:rPr>
              <a:t>B</a:t>
            </a:r>
            <a:r>
              <a:rPr sz="1800" spc="-555" baseline="16203" dirty="0">
                <a:solidFill>
                  <a:srgbClr val="888888"/>
                </a:solidFill>
                <a:latin typeface="Calibri"/>
                <a:cs typeface="Calibri"/>
              </a:rPr>
              <a:t>0</a:t>
            </a:r>
            <a:r>
              <a:rPr sz="1800" spc="89" baseline="16203" dirty="0">
                <a:solidFill>
                  <a:srgbClr val="888888"/>
                </a:solidFill>
                <a:latin typeface="Calibri"/>
                <a:cs typeface="Calibri"/>
              </a:rPr>
              <a:t> </a:t>
            </a:r>
            <a:r>
              <a:rPr sz="1800" b="1" spc="-5" dirty="0">
                <a:solidFill>
                  <a:srgbClr val="212121"/>
                </a:solidFill>
                <a:latin typeface="Verdana"/>
                <a:cs typeface="Verdana"/>
              </a:rPr>
              <a:t>.9F)</a:t>
            </a:r>
            <a:r>
              <a:rPr sz="1800" b="1" spc="-7" baseline="-20833" dirty="0">
                <a:solidFill>
                  <a:srgbClr val="212121"/>
                </a:solidFill>
                <a:latin typeface="Verdana"/>
                <a:cs typeface="Verdana"/>
              </a:rPr>
              <a:t>16</a:t>
            </a:r>
            <a:endParaRPr sz="1800" baseline="-20833">
              <a:latin typeface="Verdana"/>
              <a:cs typeface="Verdan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6572" y="461899"/>
            <a:ext cx="6073140" cy="696595"/>
          </a:xfrm>
          <a:prstGeom prst="rect">
            <a:avLst/>
          </a:prstGeom>
        </p:spPr>
        <p:txBody>
          <a:bodyPr vert="horz" wrap="square" lIns="0" tIns="13335" rIns="0" bIns="0" rtlCol="0">
            <a:spAutoFit/>
          </a:bodyPr>
          <a:lstStyle/>
          <a:p>
            <a:pPr marL="12700">
              <a:lnSpc>
                <a:spcPct val="100000"/>
              </a:lnSpc>
              <a:spcBef>
                <a:spcPts val="105"/>
              </a:spcBef>
            </a:pPr>
            <a:r>
              <a:rPr dirty="0"/>
              <a:t>10.</a:t>
            </a:r>
            <a:r>
              <a:rPr spc="-10" dirty="0"/>
              <a:t> </a:t>
            </a:r>
            <a:r>
              <a:rPr spc="-15" dirty="0"/>
              <a:t>Hexadecimal</a:t>
            </a:r>
            <a:r>
              <a:rPr spc="-50" dirty="0"/>
              <a:t> </a:t>
            </a:r>
            <a:r>
              <a:rPr spc="-30" dirty="0"/>
              <a:t>to</a:t>
            </a:r>
            <a:r>
              <a:rPr spc="-5" dirty="0"/>
              <a:t> </a:t>
            </a:r>
            <a:r>
              <a:rPr dirty="0"/>
              <a:t>Binary</a:t>
            </a:r>
          </a:p>
        </p:txBody>
      </p:sp>
      <p:sp>
        <p:nvSpPr>
          <p:cNvPr id="3" name="object 3"/>
          <p:cNvSpPr txBox="1"/>
          <p:nvPr/>
        </p:nvSpPr>
        <p:spPr>
          <a:xfrm>
            <a:off x="523240" y="1614042"/>
            <a:ext cx="8099425" cy="1819910"/>
          </a:xfrm>
          <a:prstGeom prst="rect">
            <a:avLst/>
          </a:prstGeom>
        </p:spPr>
        <p:txBody>
          <a:bodyPr vert="horz" wrap="square" lIns="0" tIns="12700" rIns="0" bIns="0" rtlCol="0">
            <a:spAutoFit/>
          </a:bodyPr>
          <a:lstStyle/>
          <a:p>
            <a:pPr marL="25400" marR="17780" algn="just">
              <a:lnSpc>
                <a:spcPct val="100000"/>
              </a:lnSpc>
              <a:spcBef>
                <a:spcPts val="100"/>
              </a:spcBef>
            </a:pPr>
            <a:r>
              <a:rPr sz="2400" spc="-15" dirty="0">
                <a:latin typeface="Calibri"/>
                <a:cs typeface="Calibri"/>
              </a:rPr>
              <a:t>For</a:t>
            </a:r>
            <a:r>
              <a:rPr sz="2400" spc="-10" dirty="0">
                <a:latin typeface="Calibri"/>
                <a:cs typeface="Calibri"/>
              </a:rPr>
              <a:t> </a:t>
            </a:r>
            <a:r>
              <a:rPr sz="2400" spc="-15" dirty="0">
                <a:latin typeface="Calibri"/>
                <a:cs typeface="Calibri"/>
              </a:rPr>
              <a:t>converting</a:t>
            </a:r>
            <a:r>
              <a:rPr sz="2400" spc="-10" dirty="0">
                <a:latin typeface="Calibri"/>
                <a:cs typeface="Calibri"/>
              </a:rPr>
              <a:t> </a:t>
            </a:r>
            <a:r>
              <a:rPr sz="2400" spc="-20" dirty="0">
                <a:latin typeface="Calibri"/>
                <a:cs typeface="Calibri"/>
              </a:rPr>
              <a:t>any</a:t>
            </a:r>
            <a:r>
              <a:rPr sz="2400" spc="-15" dirty="0">
                <a:latin typeface="Calibri"/>
                <a:cs typeface="Calibri"/>
              </a:rPr>
              <a:t> </a:t>
            </a:r>
            <a:r>
              <a:rPr sz="2400" spc="-10" dirty="0">
                <a:latin typeface="Calibri"/>
                <a:cs typeface="Calibri"/>
              </a:rPr>
              <a:t>hexadecimal</a:t>
            </a:r>
            <a:r>
              <a:rPr sz="2400" spc="-5" dirty="0">
                <a:latin typeface="Calibri"/>
                <a:cs typeface="Calibri"/>
              </a:rPr>
              <a:t> number</a:t>
            </a:r>
            <a:r>
              <a:rPr sz="2400" dirty="0">
                <a:latin typeface="Calibri"/>
                <a:cs typeface="Calibri"/>
              </a:rPr>
              <a:t> </a:t>
            </a:r>
            <a:r>
              <a:rPr sz="2400" spc="-15" dirty="0">
                <a:latin typeface="Calibri"/>
                <a:cs typeface="Calibri"/>
              </a:rPr>
              <a:t>to</a:t>
            </a:r>
            <a:r>
              <a:rPr sz="2400" spc="-10" dirty="0">
                <a:latin typeface="Calibri"/>
                <a:cs typeface="Calibri"/>
              </a:rPr>
              <a:t> </a:t>
            </a:r>
            <a:r>
              <a:rPr sz="2400" spc="-25" dirty="0">
                <a:latin typeface="Calibri"/>
                <a:cs typeface="Calibri"/>
              </a:rPr>
              <a:t>binary,</a:t>
            </a:r>
            <a:r>
              <a:rPr sz="2400" spc="-20" dirty="0">
                <a:latin typeface="Calibri"/>
                <a:cs typeface="Calibri"/>
              </a:rPr>
              <a:t> </a:t>
            </a:r>
            <a:r>
              <a:rPr sz="2400" dirty="0">
                <a:latin typeface="Calibri"/>
                <a:cs typeface="Calibri"/>
              </a:rPr>
              <a:t>the</a:t>
            </a:r>
            <a:r>
              <a:rPr sz="2400" spc="5" dirty="0">
                <a:latin typeface="Calibri"/>
                <a:cs typeface="Calibri"/>
              </a:rPr>
              <a:t> </a:t>
            </a:r>
            <a:r>
              <a:rPr sz="2400" dirty="0">
                <a:latin typeface="Calibri"/>
                <a:cs typeface="Calibri"/>
              </a:rPr>
              <a:t>binary </a:t>
            </a:r>
            <a:r>
              <a:rPr sz="2400" spc="-530" dirty="0">
                <a:latin typeface="Calibri"/>
                <a:cs typeface="Calibri"/>
              </a:rPr>
              <a:t> </a:t>
            </a:r>
            <a:r>
              <a:rPr sz="2400" spc="-10" dirty="0">
                <a:latin typeface="Calibri"/>
                <a:cs typeface="Calibri"/>
              </a:rPr>
              <a:t>representation </a:t>
            </a:r>
            <a:r>
              <a:rPr sz="2400" dirty="0">
                <a:latin typeface="Calibri"/>
                <a:cs typeface="Calibri"/>
              </a:rPr>
              <a:t>as </a:t>
            </a:r>
            <a:r>
              <a:rPr sz="2400" spc="-10" dirty="0">
                <a:latin typeface="Calibri"/>
                <a:cs typeface="Calibri"/>
              </a:rPr>
              <a:t>detailed above </a:t>
            </a:r>
            <a:r>
              <a:rPr sz="2400" dirty="0">
                <a:latin typeface="Calibri"/>
                <a:cs typeface="Calibri"/>
              </a:rPr>
              <a:t>in </a:t>
            </a:r>
            <a:r>
              <a:rPr sz="2400" spc="-40" dirty="0">
                <a:latin typeface="Calibri"/>
                <a:cs typeface="Calibri"/>
              </a:rPr>
              <a:t>Table</a:t>
            </a:r>
            <a:r>
              <a:rPr sz="2400" spc="465" dirty="0">
                <a:latin typeface="Calibri"/>
                <a:cs typeface="Calibri"/>
              </a:rPr>
              <a:t> </a:t>
            </a:r>
            <a:r>
              <a:rPr sz="2400" dirty="0">
                <a:latin typeface="Calibri"/>
                <a:cs typeface="Calibri"/>
              </a:rPr>
              <a:t>is </a:t>
            </a:r>
            <a:r>
              <a:rPr sz="2400" spc="-15" dirty="0">
                <a:latin typeface="Calibri"/>
                <a:cs typeface="Calibri"/>
              </a:rPr>
              <a:t>to </a:t>
            </a:r>
            <a:r>
              <a:rPr sz="2400" dirty="0">
                <a:latin typeface="Calibri"/>
                <a:cs typeface="Calibri"/>
              </a:rPr>
              <a:t>be </a:t>
            </a:r>
            <a:r>
              <a:rPr sz="2400" spc="-10" dirty="0">
                <a:latin typeface="Calibri"/>
                <a:cs typeface="Calibri"/>
              </a:rPr>
              <a:t>written </a:t>
            </a:r>
            <a:r>
              <a:rPr sz="2400" spc="-20" dirty="0">
                <a:latin typeface="Calibri"/>
                <a:cs typeface="Calibri"/>
              </a:rPr>
              <a:t>for </a:t>
            </a:r>
            <a:r>
              <a:rPr sz="2400" spc="-15" dirty="0">
                <a:latin typeface="Calibri"/>
                <a:cs typeface="Calibri"/>
              </a:rPr>
              <a:t> </a:t>
            </a:r>
            <a:r>
              <a:rPr sz="2400" dirty="0">
                <a:latin typeface="Calibri"/>
                <a:cs typeface="Calibri"/>
              </a:rPr>
              <a:t>each</a:t>
            </a:r>
            <a:r>
              <a:rPr sz="2400" spc="-15" dirty="0">
                <a:latin typeface="Calibri"/>
                <a:cs typeface="Calibri"/>
              </a:rPr>
              <a:t> </a:t>
            </a:r>
            <a:r>
              <a:rPr sz="2400" spc="-10" dirty="0">
                <a:latin typeface="Calibri"/>
                <a:cs typeface="Calibri"/>
              </a:rPr>
              <a:t>hexadecimal</a:t>
            </a:r>
            <a:r>
              <a:rPr sz="2400" spc="-20" dirty="0">
                <a:latin typeface="Calibri"/>
                <a:cs typeface="Calibri"/>
              </a:rPr>
              <a:t> </a:t>
            </a:r>
            <a:r>
              <a:rPr sz="2400" spc="-5" dirty="0">
                <a:latin typeface="Calibri"/>
                <a:cs typeface="Calibri"/>
              </a:rPr>
              <a:t>digit.</a:t>
            </a:r>
            <a:endParaRPr sz="2400">
              <a:latin typeface="Calibri"/>
              <a:cs typeface="Calibri"/>
            </a:endParaRPr>
          </a:p>
          <a:p>
            <a:pPr>
              <a:lnSpc>
                <a:spcPct val="100000"/>
              </a:lnSpc>
              <a:spcBef>
                <a:spcPts val="30"/>
              </a:spcBef>
            </a:pPr>
            <a:endParaRPr sz="2700">
              <a:latin typeface="Calibri"/>
              <a:cs typeface="Calibri"/>
            </a:endParaRPr>
          </a:p>
          <a:p>
            <a:pPr marL="482600">
              <a:lnSpc>
                <a:spcPct val="100000"/>
              </a:lnSpc>
            </a:pPr>
            <a:r>
              <a:rPr sz="1800" b="1" spc="-5" dirty="0">
                <a:solidFill>
                  <a:srgbClr val="212121"/>
                </a:solidFill>
                <a:latin typeface="Verdana"/>
                <a:cs typeface="Verdana"/>
              </a:rPr>
              <a:t>(2C6B.E2)</a:t>
            </a:r>
            <a:r>
              <a:rPr sz="1800" b="1" spc="-7" baseline="-20833" dirty="0">
                <a:solidFill>
                  <a:srgbClr val="212121"/>
                </a:solidFill>
                <a:latin typeface="Verdana"/>
                <a:cs typeface="Verdana"/>
              </a:rPr>
              <a:t>16</a:t>
            </a:r>
            <a:r>
              <a:rPr sz="1800" b="1" spc="232" baseline="-20833" dirty="0">
                <a:solidFill>
                  <a:srgbClr val="212121"/>
                </a:solidFill>
                <a:latin typeface="Verdana"/>
                <a:cs typeface="Verdana"/>
              </a:rPr>
              <a:t> </a:t>
            </a:r>
            <a:r>
              <a:rPr sz="1800" b="1" dirty="0">
                <a:solidFill>
                  <a:srgbClr val="212121"/>
                </a:solidFill>
                <a:latin typeface="Verdana"/>
                <a:cs typeface="Verdana"/>
              </a:rPr>
              <a:t>=</a:t>
            </a:r>
            <a:r>
              <a:rPr sz="1800" b="1" spc="-5" dirty="0">
                <a:solidFill>
                  <a:srgbClr val="212121"/>
                </a:solidFill>
                <a:latin typeface="Verdana"/>
                <a:cs typeface="Verdana"/>
              </a:rPr>
              <a:t> </a:t>
            </a:r>
            <a:r>
              <a:rPr sz="1800" b="1" dirty="0">
                <a:solidFill>
                  <a:srgbClr val="212121"/>
                </a:solidFill>
                <a:latin typeface="Verdana"/>
                <a:cs typeface="Verdana"/>
              </a:rPr>
              <a:t>(0010</a:t>
            </a:r>
            <a:r>
              <a:rPr sz="1800" b="1" spc="-40" dirty="0">
                <a:solidFill>
                  <a:srgbClr val="212121"/>
                </a:solidFill>
                <a:latin typeface="Verdana"/>
                <a:cs typeface="Verdana"/>
              </a:rPr>
              <a:t> </a:t>
            </a:r>
            <a:r>
              <a:rPr sz="1800" b="1" dirty="0">
                <a:solidFill>
                  <a:srgbClr val="212121"/>
                </a:solidFill>
                <a:latin typeface="Verdana"/>
                <a:cs typeface="Verdana"/>
              </a:rPr>
              <a:t>1100</a:t>
            </a:r>
            <a:r>
              <a:rPr sz="1800" b="1" spc="-35" dirty="0">
                <a:solidFill>
                  <a:srgbClr val="212121"/>
                </a:solidFill>
                <a:latin typeface="Verdana"/>
                <a:cs typeface="Verdana"/>
              </a:rPr>
              <a:t> </a:t>
            </a:r>
            <a:r>
              <a:rPr sz="1800" b="1" dirty="0">
                <a:solidFill>
                  <a:srgbClr val="212121"/>
                </a:solidFill>
                <a:latin typeface="Verdana"/>
                <a:cs typeface="Verdana"/>
              </a:rPr>
              <a:t>0110</a:t>
            </a:r>
            <a:r>
              <a:rPr sz="1800" b="1" spc="-35" dirty="0">
                <a:solidFill>
                  <a:srgbClr val="212121"/>
                </a:solidFill>
                <a:latin typeface="Verdana"/>
                <a:cs typeface="Verdana"/>
              </a:rPr>
              <a:t> </a:t>
            </a:r>
            <a:r>
              <a:rPr sz="1800" b="1" dirty="0">
                <a:solidFill>
                  <a:srgbClr val="212121"/>
                </a:solidFill>
                <a:latin typeface="Verdana"/>
                <a:cs typeface="Verdana"/>
              </a:rPr>
              <a:t>1011.</a:t>
            </a:r>
            <a:r>
              <a:rPr sz="1800" b="1" spc="-45" dirty="0">
                <a:solidFill>
                  <a:srgbClr val="212121"/>
                </a:solidFill>
                <a:latin typeface="Verdana"/>
                <a:cs typeface="Verdana"/>
              </a:rPr>
              <a:t> </a:t>
            </a:r>
            <a:r>
              <a:rPr sz="1800" b="1" dirty="0">
                <a:solidFill>
                  <a:srgbClr val="212121"/>
                </a:solidFill>
                <a:latin typeface="Verdana"/>
                <a:cs typeface="Verdana"/>
              </a:rPr>
              <a:t>1110</a:t>
            </a:r>
            <a:r>
              <a:rPr sz="1800" b="1" spc="-35" dirty="0">
                <a:solidFill>
                  <a:srgbClr val="212121"/>
                </a:solidFill>
                <a:latin typeface="Verdana"/>
                <a:cs typeface="Verdana"/>
              </a:rPr>
              <a:t> </a:t>
            </a:r>
            <a:r>
              <a:rPr sz="1800" b="1" dirty="0">
                <a:solidFill>
                  <a:srgbClr val="212121"/>
                </a:solidFill>
                <a:latin typeface="Verdana"/>
                <a:cs typeface="Verdana"/>
              </a:rPr>
              <a:t>0010)</a:t>
            </a:r>
            <a:r>
              <a:rPr sz="1800" b="1" baseline="-20833" dirty="0">
                <a:solidFill>
                  <a:srgbClr val="212121"/>
                </a:solidFill>
                <a:latin typeface="Verdana"/>
                <a:cs typeface="Verdana"/>
              </a:rPr>
              <a:t>2</a:t>
            </a:r>
            <a:endParaRPr sz="1800" baseline="-20833">
              <a:latin typeface="Verdana"/>
              <a:cs typeface="Verdan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5257" y="461899"/>
            <a:ext cx="5797550" cy="696595"/>
          </a:xfrm>
          <a:prstGeom prst="rect">
            <a:avLst/>
          </a:prstGeom>
        </p:spPr>
        <p:txBody>
          <a:bodyPr vert="horz" wrap="square" lIns="0" tIns="13335" rIns="0" bIns="0" rtlCol="0">
            <a:spAutoFit/>
          </a:bodyPr>
          <a:lstStyle/>
          <a:p>
            <a:pPr marL="12700">
              <a:lnSpc>
                <a:spcPct val="100000"/>
              </a:lnSpc>
              <a:spcBef>
                <a:spcPts val="105"/>
              </a:spcBef>
            </a:pPr>
            <a:r>
              <a:rPr dirty="0"/>
              <a:t>11.</a:t>
            </a:r>
            <a:r>
              <a:rPr spc="-25" dirty="0"/>
              <a:t> </a:t>
            </a:r>
            <a:r>
              <a:rPr spc="-15" dirty="0"/>
              <a:t>Octal</a:t>
            </a:r>
            <a:r>
              <a:rPr spc="-25" dirty="0"/>
              <a:t> </a:t>
            </a:r>
            <a:r>
              <a:rPr spc="-30" dirty="0"/>
              <a:t>to</a:t>
            </a:r>
            <a:r>
              <a:rPr spc="-20" dirty="0"/>
              <a:t> </a:t>
            </a:r>
            <a:r>
              <a:rPr spc="-10" dirty="0"/>
              <a:t>Hexadecimal</a:t>
            </a:r>
          </a:p>
        </p:txBody>
      </p:sp>
      <p:sp>
        <p:nvSpPr>
          <p:cNvPr id="3" name="object 3"/>
          <p:cNvSpPr txBox="1"/>
          <p:nvPr/>
        </p:nvSpPr>
        <p:spPr>
          <a:xfrm>
            <a:off x="397865" y="1164716"/>
            <a:ext cx="6915784" cy="1002030"/>
          </a:xfrm>
          <a:prstGeom prst="rect">
            <a:avLst/>
          </a:prstGeom>
        </p:spPr>
        <p:txBody>
          <a:bodyPr vert="horz" wrap="square" lIns="0" tIns="13335" rIns="0" bIns="0" rtlCol="0">
            <a:spAutoFit/>
          </a:bodyPr>
          <a:lstStyle/>
          <a:p>
            <a:pPr marL="12700" marR="5080">
              <a:lnSpc>
                <a:spcPct val="100000"/>
              </a:lnSpc>
              <a:spcBef>
                <a:spcPts val="105"/>
              </a:spcBef>
              <a:tabLst>
                <a:tab pos="998855" algn="l"/>
                <a:tab pos="2531745" algn="l"/>
                <a:tab pos="3223895" algn="l"/>
                <a:tab pos="4312285" algn="l"/>
                <a:tab pos="5904865" algn="l"/>
                <a:tab pos="6532880" algn="l"/>
              </a:tabLst>
            </a:pPr>
            <a:r>
              <a:rPr sz="3200" spc="-25" dirty="0">
                <a:latin typeface="Calibri"/>
                <a:cs typeface="Calibri"/>
              </a:rPr>
              <a:t>First	</a:t>
            </a:r>
            <a:r>
              <a:rPr sz="3200" spc="-15" dirty="0">
                <a:latin typeface="Calibri"/>
                <a:cs typeface="Calibri"/>
              </a:rPr>
              <a:t>convert	</a:t>
            </a:r>
            <a:r>
              <a:rPr sz="3200" dirty="0">
                <a:latin typeface="Calibri"/>
                <a:cs typeface="Calibri"/>
              </a:rPr>
              <a:t>an	</a:t>
            </a:r>
            <a:r>
              <a:rPr sz="3200" spc="-10" dirty="0">
                <a:latin typeface="Calibri"/>
                <a:cs typeface="Calibri"/>
              </a:rPr>
              <a:t>octal	</a:t>
            </a:r>
            <a:r>
              <a:rPr sz="3200" spc="-5" dirty="0">
                <a:latin typeface="Calibri"/>
                <a:cs typeface="Calibri"/>
              </a:rPr>
              <a:t>number	</a:t>
            </a:r>
            <a:r>
              <a:rPr sz="3200" spc="-25" dirty="0">
                <a:latin typeface="Calibri"/>
                <a:cs typeface="Calibri"/>
              </a:rPr>
              <a:t>to	</a:t>
            </a:r>
            <a:r>
              <a:rPr sz="3200" dirty="0">
                <a:latin typeface="Calibri"/>
                <a:cs typeface="Calibri"/>
              </a:rPr>
              <a:t>a </a:t>
            </a:r>
            <a:r>
              <a:rPr sz="3200" spc="5" dirty="0">
                <a:latin typeface="Calibri"/>
                <a:cs typeface="Calibri"/>
              </a:rPr>
              <a:t> </a:t>
            </a:r>
            <a:r>
              <a:rPr sz="3200" spc="-45" dirty="0">
                <a:latin typeface="Calibri"/>
                <a:cs typeface="Calibri"/>
              </a:rPr>
              <a:t>number,</a:t>
            </a:r>
            <a:r>
              <a:rPr sz="3200" spc="160" dirty="0">
                <a:latin typeface="Calibri"/>
                <a:cs typeface="Calibri"/>
              </a:rPr>
              <a:t> </a:t>
            </a:r>
            <a:r>
              <a:rPr sz="3200" dirty="0">
                <a:latin typeface="Calibri"/>
                <a:cs typeface="Calibri"/>
              </a:rPr>
              <a:t>then</a:t>
            </a:r>
            <a:r>
              <a:rPr sz="3200" spc="130" dirty="0">
                <a:latin typeface="Calibri"/>
                <a:cs typeface="Calibri"/>
              </a:rPr>
              <a:t> </a:t>
            </a:r>
            <a:r>
              <a:rPr sz="3200" spc="-15" dirty="0">
                <a:latin typeface="Calibri"/>
                <a:cs typeface="Calibri"/>
              </a:rPr>
              <a:t>convert</a:t>
            </a:r>
            <a:r>
              <a:rPr sz="3200" spc="114" dirty="0">
                <a:latin typeface="Calibri"/>
                <a:cs typeface="Calibri"/>
              </a:rPr>
              <a:t> </a:t>
            </a:r>
            <a:r>
              <a:rPr sz="3200" spc="-5" dirty="0">
                <a:latin typeface="Calibri"/>
                <a:cs typeface="Calibri"/>
              </a:rPr>
              <a:t>it</a:t>
            </a:r>
            <a:r>
              <a:rPr sz="3200" spc="150" dirty="0">
                <a:latin typeface="Calibri"/>
                <a:cs typeface="Calibri"/>
              </a:rPr>
              <a:t> </a:t>
            </a:r>
            <a:r>
              <a:rPr sz="3200" spc="-25" dirty="0">
                <a:latin typeface="Calibri"/>
                <a:cs typeface="Calibri"/>
              </a:rPr>
              <a:t>to</a:t>
            </a:r>
            <a:r>
              <a:rPr sz="3200" spc="150" dirty="0">
                <a:latin typeface="Calibri"/>
                <a:cs typeface="Calibri"/>
              </a:rPr>
              <a:t> </a:t>
            </a:r>
            <a:r>
              <a:rPr sz="3200" dirty="0">
                <a:latin typeface="Calibri"/>
                <a:cs typeface="Calibri"/>
              </a:rPr>
              <a:t>a</a:t>
            </a:r>
            <a:r>
              <a:rPr sz="3200" spc="130" dirty="0">
                <a:latin typeface="Calibri"/>
                <a:cs typeface="Calibri"/>
              </a:rPr>
              <a:t> </a:t>
            </a:r>
            <a:r>
              <a:rPr sz="3200" spc="-75" dirty="0">
                <a:latin typeface="Calibri"/>
                <a:cs typeface="Calibri"/>
              </a:rPr>
              <a:t>​hexadecimal.</a:t>
            </a:r>
            <a:endParaRPr sz="3200">
              <a:latin typeface="Calibri"/>
              <a:cs typeface="Calibri"/>
            </a:endParaRPr>
          </a:p>
        </p:txBody>
      </p:sp>
      <p:sp>
        <p:nvSpPr>
          <p:cNvPr id="4" name="object 4"/>
          <p:cNvSpPr txBox="1"/>
          <p:nvPr/>
        </p:nvSpPr>
        <p:spPr>
          <a:xfrm>
            <a:off x="7397242" y="1164716"/>
            <a:ext cx="1069975" cy="513715"/>
          </a:xfrm>
          <a:prstGeom prst="rect">
            <a:avLst/>
          </a:prstGeom>
        </p:spPr>
        <p:txBody>
          <a:bodyPr vert="horz" wrap="square" lIns="0" tIns="13335" rIns="0" bIns="0" rtlCol="0">
            <a:spAutoFit/>
          </a:bodyPr>
          <a:lstStyle/>
          <a:p>
            <a:pPr marL="12700">
              <a:lnSpc>
                <a:spcPct val="100000"/>
              </a:lnSpc>
              <a:spcBef>
                <a:spcPts val="105"/>
              </a:spcBef>
            </a:pPr>
            <a:r>
              <a:rPr sz="3200" spc="-5" dirty="0">
                <a:latin typeface="Calibri"/>
                <a:cs typeface="Calibri"/>
              </a:rPr>
              <a:t>bina</a:t>
            </a:r>
            <a:r>
              <a:rPr sz="3200" spc="20" dirty="0">
                <a:latin typeface="Calibri"/>
                <a:cs typeface="Calibri"/>
              </a:rPr>
              <a:t>r</a:t>
            </a:r>
            <a:r>
              <a:rPr sz="3200" dirty="0">
                <a:latin typeface="Calibri"/>
                <a:cs typeface="Calibri"/>
              </a:rPr>
              <a:t>y</a:t>
            </a:r>
            <a:endParaRPr sz="3200">
              <a:latin typeface="Calibri"/>
              <a:cs typeface="Calibri"/>
            </a:endParaRPr>
          </a:p>
        </p:txBody>
      </p:sp>
      <p:pic>
        <p:nvPicPr>
          <p:cNvPr id="5" name="object 5"/>
          <p:cNvPicPr/>
          <p:nvPr/>
        </p:nvPicPr>
        <p:blipFill>
          <a:blip r:embed="rId2" cstate="print"/>
          <a:stretch>
            <a:fillRect/>
          </a:stretch>
        </p:blipFill>
        <p:spPr>
          <a:xfrm>
            <a:off x="2019300" y="2299716"/>
            <a:ext cx="5105400" cy="3805615"/>
          </a:xfrm>
          <a:prstGeom prst="rect">
            <a:avLst/>
          </a:prstGeom>
        </p:spPr>
      </p:pic>
      <p:sp>
        <p:nvSpPr>
          <p:cNvPr id="8" name="TextBox 7"/>
          <p:cNvSpPr txBox="1"/>
          <p:nvPr/>
        </p:nvSpPr>
        <p:spPr>
          <a:xfrm>
            <a:off x="2598456" y="6227486"/>
            <a:ext cx="3040343" cy="523220"/>
          </a:xfrm>
          <a:prstGeom prst="rect">
            <a:avLst/>
          </a:prstGeom>
          <a:noFill/>
        </p:spPr>
        <p:txBody>
          <a:bodyPr wrap="square" rtlCol="0">
            <a:spAutoFit/>
          </a:bodyPr>
          <a:lstStyle/>
          <a:p>
            <a:r>
              <a:rPr lang="en-US" sz="2800" b="1" dirty="0"/>
              <a:t>(752)</a:t>
            </a:r>
            <a:r>
              <a:rPr lang="en-US" sz="2800" b="1" baseline="-25000" dirty="0"/>
              <a:t>8 </a:t>
            </a:r>
            <a:r>
              <a:rPr lang="en-US" sz="2800" b="1" dirty="0"/>
              <a:t>= (1 D 9)</a:t>
            </a:r>
            <a:r>
              <a:rPr lang="en-US" sz="2800" b="1" baseline="-25000" dirty="0"/>
              <a:t>16</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780" y="461899"/>
            <a:ext cx="5793105" cy="696595"/>
          </a:xfrm>
          <a:prstGeom prst="rect">
            <a:avLst/>
          </a:prstGeom>
        </p:spPr>
        <p:txBody>
          <a:bodyPr vert="horz" wrap="square" lIns="0" tIns="13335" rIns="0" bIns="0" rtlCol="0">
            <a:spAutoFit/>
          </a:bodyPr>
          <a:lstStyle/>
          <a:p>
            <a:pPr marL="12700">
              <a:lnSpc>
                <a:spcPct val="100000"/>
              </a:lnSpc>
              <a:spcBef>
                <a:spcPts val="105"/>
              </a:spcBef>
            </a:pPr>
            <a:r>
              <a:rPr dirty="0"/>
              <a:t>12.</a:t>
            </a:r>
            <a:r>
              <a:rPr spc="-15" dirty="0"/>
              <a:t> Hexadecimal</a:t>
            </a:r>
            <a:r>
              <a:rPr spc="-60" dirty="0"/>
              <a:t> </a:t>
            </a:r>
            <a:r>
              <a:rPr spc="-30" dirty="0"/>
              <a:t>to</a:t>
            </a:r>
            <a:r>
              <a:rPr spc="-10" dirty="0"/>
              <a:t> Octal</a:t>
            </a:r>
          </a:p>
        </p:txBody>
      </p:sp>
      <p:sp>
        <p:nvSpPr>
          <p:cNvPr id="3" name="object 3"/>
          <p:cNvSpPr txBox="1"/>
          <p:nvPr/>
        </p:nvSpPr>
        <p:spPr>
          <a:xfrm>
            <a:off x="529539" y="1080261"/>
            <a:ext cx="8073390" cy="3464560"/>
          </a:xfrm>
          <a:prstGeom prst="rect">
            <a:avLst/>
          </a:prstGeom>
        </p:spPr>
        <p:txBody>
          <a:bodyPr vert="horz" wrap="square" lIns="0" tIns="12700" rIns="0" bIns="0" rtlCol="0">
            <a:spAutoFit/>
          </a:bodyPr>
          <a:lstStyle/>
          <a:p>
            <a:pPr marL="12700" marR="6350" algn="just">
              <a:lnSpc>
                <a:spcPct val="100000"/>
              </a:lnSpc>
              <a:spcBef>
                <a:spcPts val="100"/>
              </a:spcBef>
            </a:pPr>
            <a:r>
              <a:rPr sz="2400" spc="-5" dirty="0">
                <a:latin typeface="Calibri"/>
                <a:cs typeface="Calibri"/>
              </a:rPr>
              <a:t>In</a:t>
            </a:r>
            <a:r>
              <a:rPr sz="2400" dirty="0">
                <a:latin typeface="Calibri"/>
                <a:cs typeface="Calibri"/>
              </a:rPr>
              <a:t> this</a:t>
            </a:r>
            <a:r>
              <a:rPr sz="2400" spc="5" dirty="0">
                <a:latin typeface="Calibri"/>
                <a:cs typeface="Calibri"/>
              </a:rPr>
              <a:t> </a:t>
            </a:r>
            <a:r>
              <a:rPr sz="2400" spc="-5" dirty="0">
                <a:latin typeface="Calibri"/>
                <a:cs typeface="Calibri"/>
              </a:rPr>
              <a:t>method,</a:t>
            </a:r>
            <a:r>
              <a:rPr sz="2400" dirty="0">
                <a:latin typeface="Calibri"/>
                <a:cs typeface="Calibri"/>
              </a:rPr>
              <a:t> each</a:t>
            </a:r>
            <a:r>
              <a:rPr sz="2400" spc="5" dirty="0">
                <a:latin typeface="Calibri"/>
                <a:cs typeface="Calibri"/>
              </a:rPr>
              <a:t> </a:t>
            </a:r>
            <a:r>
              <a:rPr sz="2400" spc="-5" dirty="0">
                <a:latin typeface="Calibri"/>
                <a:cs typeface="Calibri"/>
              </a:rPr>
              <a:t>digits</a:t>
            </a:r>
            <a:r>
              <a:rPr sz="2400" dirty="0">
                <a:latin typeface="Calibri"/>
                <a:cs typeface="Calibri"/>
              </a:rPr>
              <a:t> </a:t>
            </a:r>
            <a:r>
              <a:rPr sz="2400" spc="-5" dirty="0">
                <a:latin typeface="Calibri"/>
                <a:cs typeface="Calibri"/>
              </a:rPr>
              <a:t>of</a:t>
            </a:r>
            <a:r>
              <a:rPr sz="2400" dirty="0">
                <a:latin typeface="Calibri"/>
                <a:cs typeface="Calibri"/>
              </a:rPr>
              <a:t> the</a:t>
            </a:r>
            <a:r>
              <a:rPr sz="2400" spc="5" dirty="0">
                <a:latin typeface="Calibri"/>
                <a:cs typeface="Calibri"/>
              </a:rPr>
              <a:t> </a:t>
            </a:r>
            <a:r>
              <a:rPr sz="2400" spc="-10" dirty="0">
                <a:latin typeface="Calibri"/>
                <a:cs typeface="Calibri"/>
              </a:rPr>
              <a:t>hexadecimal</a:t>
            </a:r>
            <a:r>
              <a:rPr sz="2400" spc="-5" dirty="0">
                <a:latin typeface="Calibri"/>
                <a:cs typeface="Calibri"/>
              </a:rPr>
              <a:t> number</a:t>
            </a:r>
            <a:r>
              <a:rPr sz="2400" dirty="0">
                <a:latin typeface="Calibri"/>
                <a:cs typeface="Calibri"/>
              </a:rPr>
              <a:t> is </a:t>
            </a:r>
            <a:r>
              <a:rPr sz="2400" spc="5" dirty="0">
                <a:latin typeface="Calibri"/>
                <a:cs typeface="Calibri"/>
              </a:rPr>
              <a:t> </a:t>
            </a:r>
            <a:r>
              <a:rPr sz="2400" spc="-5" dirty="0">
                <a:latin typeface="Calibri"/>
                <a:cs typeface="Calibri"/>
              </a:rPr>
              <a:t>replaced</a:t>
            </a:r>
            <a:r>
              <a:rPr sz="2400" dirty="0">
                <a:latin typeface="Calibri"/>
                <a:cs typeface="Calibri"/>
              </a:rPr>
              <a:t> </a:t>
            </a:r>
            <a:r>
              <a:rPr sz="2400" spc="-15" dirty="0">
                <a:latin typeface="Calibri"/>
                <a:cs typeface="Calibri"/>
              </a:rPr>
              <a:t>by</a:t>
            </a:r>
            <a:r>
              <a:rPr sz="2400" spc="-10" dirty="0">
                <a:latin typeface="Calibri"/>
                <a:cs typeface="Calibri"/>
              </a:rPr>
              <a:t> </a:t>
            </a:r>
            <a:r>
              <a:rPr sz="2400" dirty="0">
                <a:latin typeface="Calibri"/>
                <a:cs typeface="Calibri"/>
              </a:rPr>
              <a:t>its</a:t>
            </a:r>
            <a:r>
              <a:rPr sz="2400" spc="5" dirty="0">
                <a:latin typeface="Calibri"/>
                <a:cs typeface="Calibri"/>
              </a:rPr>
              <a:t> </a:t>
            </a:r>
            <a:r>
              <a:rPr sz="2400" dirty="0">
                <a:latin typeface="Calibri"/>
                <a:cs typeface="Calibri"/>
              </a:rPr>
              <a:t>4</a:t>
            </a:r>
            <a:r>
              <a:rPr sz="2400" spc="5" dirty="0">
                <a:latin typeface="Calibri"/>
                <a:cs typeface="Calibri"/>
              </a:rPr>
              <a:t> </a:t>
            </a:r>
            <a:r>
              <a:rPr sz="2400" spc="-5" dirty="0">
                <a:latin typeface="Calibri"/>
                <a:cs typeface="Calibri"/>
              </a:rPr>
              <a:t>bits</a:t>
            </a:r>
            <a:r>
              <a:rPr sz="2400" dirty="0">
                <a:latin typeface="Calibri"/>
                <a:cs typeface="Calibri"/>
              </a:rPr>
              <a:t> </a:t>
            </a:r>
            <a:r>
              <a:rPr sz="2400" spc="-5" dirty="0">
                <a:latin typeface="Calibri"/>
                <a:cs typeface="Calibri"/>
              </a:rPr>
              <a:t>equivalent,</a:t>
            </a:r>
            <a:r>
              <a:rPr sz="2400" dirty="0">
                <a:latin typeface="Calibri"/>
                <a:cs typeface="Calibri"/>
              </a:rPr>
              <a:t> </a:t>
            </a:r>
            <a:r>
              <a:rPr sz="2400" spc="-20" dirty="0">
                <a:latin typeface="Calibri"/>
                <a:cs typeface="Calibri"/>
              </a:rPr>
              <a:t>first</a:t>
            </a:r>
            <a:r>
              <a:rPr sz="2400" spc="-15" dirty="0">
                <a:latin typeface="Calibri"/>
                <a:cs typeface="Calibri"/>
              </a:rPr>
              <a:t> we</a:t>
            </a:r>
            <a:r>
              <a:rPr sz="2400" spc="-10" dirty="0">
                <a:latin typeface="Calibri"/>
                <a:cs typeface="Calibri"/>
              </a:rPr>
              <a:t> </a:t>
            </a:r>
            <a:r>
              <a:rPr sz="2400" spc="-5" dirty="0">
                <a:latin typeface="Calibri"/>
                <a:cs typeface="Calibri"/>
              </a:rPr>
              <a:t>find</a:t>
            </a:r>
            <a:r>
              <a:rPr sz="2400" dirty="0">
                <a:latin typeface="Calibri"/>
                <a:cs typeface="Calibri"/>
              </a:rPr>
              <a:t> </a:t>
            </a:r>
            <a:r>
              <a:rPr sz="2400" spc="-5" dirty="0">
                <a:latin typeface="Calibri"/>
                <a:cs typeface="Calibri"/>
              </a:rPr>
              <a:t>the</a:t>
            </a:r>
            <a:r>
              <a:rPr sz="2400" dirty="0">
                <a:latin typeface="Calibri"/>
                <a:cs typeface="Calibri"/>
              </a:rPr>
              <a:t> </a:t>
            </a:r>
            <a:r>
              <a:rPr sz="2400" spc="-5" dirty="0">
                <a:latin typeface="Calibri"/>
                <a:cs typeface="Calibri"/>
              </a:rPr>
              <a:t>binary </a:t>
            </a:r>
            <a:r>
              <a:rPr sz="2400" dirty="0">
                <a:latin typeface="Calibri"/>
                <a:cs typeface="Calibri"/>
              </a:rPr>
              <a:t> </a:t>
            </a:r>
            <a:r>
              <a:rPr sz="2400" spc="-10" dirty="0">
                <a:latin typeface="Calibri"/>
                <a:cs typeface="Calibri"/>
              </a:rPr>
              <a:t>equivalent </a:t>
            </a:r>
            <a:r>
              <a:rPr sz="2400" dirty="0">
                <a:latin typeface="Calibri"/>
                <a:cs typeface="Calibri"/>
              </a:rPr>
              <a:t>of the </a:t>
            </a:r>
            <a:r>
              <a:rPr sz="2400" spc="-5" dirty="0">
                <a:latin typeface="Calibri"/>
                <a:cs typeface="Calibri"/>
              </a:rPr>
              <a:t>digit. </a:t>
            </a:r>
            <a:r>
              <a:rPr sz="2400" spc="-50" dirty="0">
                <a:latin typeface="Calibri"/>
                <a:cs typeface="Calibri"/>
              </a:rPr>
              <a:t>If, </a:t>
            </a:r>
            <a:r>
              <a:rPr sz="2400" dirty="0">
                <a:latin typeface="Calibri"/>
                <a:cs typeface="Calibri"/>
              </a:rPr>
              <a:t>it is</a:t>
            </a:r>
            <a:r>
              <a:rPr sz="2400" spc="5" dirty="0">
                <a:latin typeface="Calibri"/>
                <a:cs typeface="Calibri"/>
              </a:rPr>
              <a:t> </a:t>
            </a:r>
            <a:r>
              <a:rPr sz="2400" spc="-5" dirty="0">
                <a:latin typeface="Calibri"/>
                <a:cs typeface="Calibri"/>
              </a:rPr>
              <a:t>not </a:t>
            </a:r>
            <a:r>
              <a:rPr sz="2400" dirty="0">
                <a:latin typeface="Calibri"/>
                <a:cs typeface="Calibri"/>
              </a:rPr>
              <a:t>in 3 </a:t>
            </a:r>
            <a:r>
              <a:rPr sz="2400" spc="-5" dirty="0">
                <a:latin typeface="Calibri"/>
                <a:cs typeface="Calibri"/>
              </a:rPr>
              <a:t>bits </a:t>
            </a:r>
            <a:r>
              <a:rPr sz="2400" spc="-10" dirty="0">
                <a:latin typeface="Calibri"/>
                <a:cs typeface="Calibri"/>
              </a:rPr>
              <a:t>,then </a:t>
            </a:r>
            <a:r>
              <a:rPr sz="2400" dirty="0">
                <a:latin typeface="Calibri"/>
                <a:cs typeface="Calibri"/>
              </a:rPr>
              <a:t>the </a:t>
            </a:r>
            <a:r>
              <a:rPr sz="2400" spc="-15" dirty="0">
                <a:latin typeface="Calibri"/>
                <a:cs typeface="Calibri"/>
              </a:rPr>
              <a:t>zeroes </a:t>
            </a:r>
            <a:r>
              <a:rPr sz="2400" spc="-10" dirty="0">
                <a:latin typeface="Calibri"/>
                <a:cs typeface="Calibri"/>
              </a:rPr>
              <a:t>are </a:t>
            </a:r>
            <a:r>
              <a:rPr sz="2400" spc="-5" dirty="0">
                <a:latin typeface="Calibri"/>
                <a:cs typeface="Calibri"/>
              </a:rPr>
              <a:t> placed </a:t>
            </a:r>
            <a:r>
              <a:rPr sz="2400" spc="-25" dirty="0">
                <a:latin typeface="Calibri"/>
                <a:cs typeface="Calibri"/>
              </a:rPr>
              <a:t>before</a:t>
            </a:r>
            <a:r>
              <a:rPr sz="2400" spc="15" dirty="0">
                <a:latin typeface="Calibri"/>
                <a:cs typeface="Calibri"/>
              </a:rPr>
              <a:t> </a:t>
            </a:r>
            <a:r>
              <a:rPr sz="2400" dirty="0">
                <a:latin typeface="Calibri"/>
                <a:cs typeface="Calibri"/>
              </a:rPr>
              <a:t>the</a:t>
            </a:r>
            <a:r>
              <a:rPr sz="2400" spc="-5" dirty="0">
                <a:latin typeface="Calibri"/>
                <a:cs typeface="Calibri"/>
              </a:rPr>
              <a:t> binary </a:t>
            </a:r>
            <a:r>
              <a:rPr sz="2400" spc="-10" dirty="0">
                <a:latin typeface="Calibri"/>
                <a:cs typeface="Calibri"/>
              </a:rPr>
              <a:t>equivalent</a:t>
            </a:r>
            <a:r>
              <a:rPr sz="2400" dirty="0">
                <a:latin typeface="Calibri"/>
                <a:cs typeface="Calibri"/>
              </a:rPr>
              <a:t> </a:t>
            </a:r>
            <a:r>
              <a:rPr sz="2400" spc="-15" dirty="0">
                <a:latin typeface="Calibri"/>
                <a:cs typeface="Calibri"/>
              </a:rPr>
              <a:t>to</a:t>
            </a:r>
            <a:r>
              <a:rPr sz="2400" spc="-10" dirty="0">
                <a:latin typeface="Calibri"/>
                <a:cs typeface="Calibri"/>
              </a:rPr>
              <a:t> </a:t>
            </a:r>
            <a:r>
              <a:rPr sz="2400" spc="-20" dirty="0">
                <a:latin typeface="Calibri"/>
                <a:cs typeface="Calibri"/>
              </a:rPr>
              <a:t>make</a:t>
            </a:r>
            <a:r>
              <a:rPr sz="2400" dirty="0">
                <a:latin typeface="Calibri"/>
                <a:cs typeface="Calibri"/>
              </a:rPr>
              <a:t> it</a:t>
            </a:r>
            <a:r>
              <a:rPr sz="2400" spc="-15" dirty="0">
                <a:latin typeface="Calibri"/>
                <a:cs typeface="Calibri"/>
              </a:rPr>
              <a:t> </a:t>
            </a:r>
            <a:r>
              <a:rPr sz="2400" dirty="0">
                <a:latin typeface="Calibri"/>
                <a:cs typeface="Calibri"/>
              </a:rPr>
              <a:t>4</a:t>
            </a:r>
            <a:r>
              <a:rPr sz="2400" spc="-10" dirty="0">
                <a:latin typeface="Calibri"/>
                <a:cs typeface="Calibri"/>
              </a:rPr>
              <a:t> </a:t>
            </a:r>
            <a:r>
              <a:rPr sz="2400" spc="-5" dirty="0">
                <a:latin typeface="Calibri"/>
                <a:cs typeface="Calibri"/>
              </a:rPr>
              <a:t>bits</a:t>
            </a:r>
            <a:endParaRPr sz="2400">
              <a:latin typeface="Calibri"/>
              <a:cs typeface="Calibri"/>
            </a:endParaRPr>
          </a:p>
          <a:p>
            <a:pPr marL="12700" algn="just">
              <a:lnSpc>
                <a:spcPct val="100000"/>
              </a:lnSpc>
              <a:spcBef>
                <a:spcPts val="575"/>
              </a:spcBef>
            </a:pPr>
            <a:r>
              <a:rPr sz="2400" spc="-15" dirty="0">
                <a:latin typeface="Calibri"/>
                <a:cs typeface="Calibri"/>
              </a:rPr>
              <a:t>Convert</a:t>
            </a:r>
            <a:r>
              <a:rPr sz="2400" spc="-10" dirty="0">
                <a:latin typeface="Calibri"/>
                <a:cs typeface="Calibri"/>
              </a:rPr>
              <a:t> (524.36)16</a:t>
            </a:r>
            <a:r>
              <a:rPr sz="2400" spc="5" dirty="0">
                <a:latin typeface="Calibri"/>
                <a:cs typeface="Calibri"/>
              </a:rPr>
              <a:t> </a:t>
            </a:r>
            <a:r>
              <a:rPr sz="2400" spc="-15" dirty="0">
                <a:latin typeface="Calibri"/>
                <a:cs typeface="Calibri"/>
              </a:rPr>
              <a:t>into</a:t>
            </a:r>
            <a:r>
              <a:rPr sz="2400" spc="-10" dirty="0">
                <a:latin typeface="Calibri"/>
                <a:cs typeface="Calibri"/>
              </a:rPr>
              <a:t> </a:t>
            </a:r>
            <a:r>
              <a:rPr sz="2400" dirty="0">
                <a:latin typeface="Calibri"/>
                <a:cs typeface="Calibri"/>
              </a:rPr>
              <a:t>its</a:t>
            </a:r>
            <a:r>
              <a:rPr sz="2400" spc="-10" dirty="0">
                <a:latin typeface="Calibri"/>
                <a:cs typeface="Calibri"/>
              </a:rPr>
              <a:t> </a:t>
            </a:r>
            <a:r>
              <a:rPr sz="2400" spc="-5" dirty="0">
                <a:latin typeface="Calibri"/>
                <a:cs typeface="Calibri"/>
              </a:rPr>
              <a:t>binary</a:t>
            </a:r>
            <a:r>
              <a:rPr sz="2400" spc="15" dirty="0">
                <a:latin typeface="Calibri"/>
                <a:cs typeface="Calibri"/>
              </a:rPr>
              <a:t> </a:t>
            </a:r>
            <a:r>
              <a:rPr sz="2400" spc="-10" dirty="0">
                <a:latin typeface="Calibri"/>
                <a:cs typeface="Calibri"/>
              </a:rPr>
              <a:t>equivalent</a:t>
            </a:r>
            <a:endParaRPr sz="2400">
              <a:latin typeface="Calibri"/>
              <a:cs typeface="Calibri"/>
            </a:endParaRPr>
          </a:p>
          <a:p>
            <a:pPr marL="12700" marR="5080" algn="just">
              <a:lnSpc>
                <a:spcPct val="100000"/>
              </a:lnSpc>
              <a:spcBef>
                <a:spcPts val="580"/>
              </a:spcBef>
            </a:pPr>
            <a:r>
              <a:rPr sz="2400" spc="-20" dirty="0">
                <a:latin typeface="Calibri"/>
                <a:cs typeface="Calibri"/>
              </a:rPr>
              <a:t>First </a:t>
            </a:r>
            <a:r>
              <a:rPr sz="2400" spc="-5" dirty="0">
                <a:latin typeface="Calibri"/>
                <a:cs typeface="Calibri"/>
              </a:rPr>
              <a:t>of </a:t>
            </a:r>
            <a:r>
              <a:rPr sz="2400" dirty="0">
                <a:latin typeface="Calibri"/>
                <a:cs typeface="Calibri"/>
              </a:rPr>
              <a:t>all, </a:t>
            </a:r>
            <a:r>
              <a:rPr sz="2400" spc="-20" dirty="0">
                <a:latin typeface="Calibri"/>
                <a:cs typeface="Calibri"/>
              </a:rPr>
              <a:t>convert </a:t>
            </a:r>
            <a:r>
              <a:rPr sz="2400" dirty="0">
                <a:latin typeface="Calibri"/>
                <a:cs typeface="Calibri"/>
              </a:rPr>
              <a:t>each </a:t>
            </a:r>
            <a:r>
              <a:rPr sz="2400" spc="-5" dirty="0">
                <a:latin typeface="Calibri"/>
                <a:cs typeface="Calibri"/>
              </a:rPr>
              <a:t>of </a:t>
            </a:r>
            <a:r>
              <a:rPr sz="2400" dirty="0">
                <a:latin typeface="Calibri"/>
                <a:cs typeface="Calibri"/>
              </a:rPr>
              <a:t>the </a:t>
            </a:r>
            <a:r>
              <a:rPr sz="2400" spc="-5" dirty="0">
                <a:latin typeface="Calibri"/>
                <a:cs typeface="Calibri"/>
              </a:rPr>
              <a:t>digits </a:t>
            </a:r>
            <a:r>
              <a:rPr sz="2400" spc="-15" dirty="0">
                <a:latin typeface="Calibri"/>
                <a:cs typeface="Calibri"/>
              </a:rPr>
              <a:t>into </a:t>
            </a:r>
            <a:r>
              <a:rPr sz="2400" dirty="0">
                <a:latin typeface="Calibri"/>
                <a:cs typeface="Calibri"/>
              </a:rPr>
              <a:t>its </a:t>
            </a:r>
            <a:r>
              <a:rPr sz="2400" spc="-5" dirty="0">
                <a:latin typeface="Calibri"/>
                <a:cs typeface="Calibri"/>
              </a:rPr>
              <a:t>binary bits</a:t>
            </a:r>
            <a:r>
              <a:rPr sz="2400" dirty="0">
                <a:latin typeface="Calibri"/>
                <a:cs typeface="Calibri"/>
              </a:rPr>
              <a:t> and </a:t>
            </a:r>
            <a:r>
              <a:rPr sz="2400" spc="-10" dirty="0">
                <a:latin typeface="Calibri"/>
                <a:cs typeface="Calibri"/>
              </a:rPr>
              <a:t>then </a:t>
            </a:r>
            <a:r>
              <a:rPr sz="2400" spc="-530" dirty="0">
                <a:latin typeface="Calibri"/>
                <a:cs typeface="Calibri"/>
              </a:rPr>
              <a:t> </a:t>
            </a:r>
            <a:r>
              <a:rPr sz="2400" spc="-10" dirty="0">
                <a:latin typeface="Calibri"/>
                <a:cs typeface="Calibri"/>
              </a:rPr>
              <a:t>group </a:t>
            </a:r>
            <a:r>
              <a:rPr sz="2400" dirty="0">
                <a:latin typeface="Calibri"/>
                <a:cs typeface="Calibri"/>
              </a:rPr>
              <a:t>the </a:t>
            </a:r>
            <a:r>
              <a:rPr sz="2400" spc="-10" dirty="0">
                <a:latin typeface="Calibri"/>
                <a:cs typeface="Calibri"/>
              </a:rPr>
              <a:t>subsequent </a:t>
            </a:r>
            <a:r>
              <a:rPr sz="2400" spc="-5" dirty="0">
                <a:latin typeface="Calibri"/>
                <a:cs typeface="Calibri"/>
              </a:rPr>
              <a:t>bits </a:t>
            </a:r>
            <a:r>
              <a:rPr sz="2400" spc="-15" dirty="0">
                <a:latin typeface="Calibri"/>
                <a:cs typeface="Calibri"/>
              </a:rPr>
              <a:t>into </a:t>
            </a:r>
            <a:r>
              <a:rPr sz="2400" dirty="0">
                <a:latin typeface="Calibri"/>
                <a:cs typeface="Calibri"/>
              </a:rPr>
              <a:t>4 </a:t>
            </a:r>
            <a:r>
              <a:rPr sz="2400" spc="-5" dirty="0">
                <a:latin typeface="Calibri"/>
                <a:cs typeface="Calibri"/>
              </a:rPr>
              <a:t>bits </a:t>
            </a:r>
            <a:r>
              <a:rPr sz="2400" spc="-40" dirty="0">
                <a:latin typeface="Calibri"/>
                <a:cs typeface="Calibri"/>
              </a:rPr>
              <a:t>.If, </a:t>
            </a:r>
            <a:r>
              <a:rPr sz="2400" spc="-5" dirty="0">
                <a:latin typeface="Calibri"/>
                <a:cs typeface="Calibri"/>
              </a:rPr>
              <a:t>they </a:t>
            </a:r>
            <a:r>
              <a:rPr sz="2400" dirty="0">
                <a:latin typeface="Calibri"/>
                <a:cs typeface="Calibri"/>
              </a:rPr>
              <a:t>all </a:t>
            </a:r>
            <a:r>
              <a:rPr sz="2400" spc="-15" dirty="0">
                <a:latin typeface="Calibri"/>
                <a:cs typeface="Calibri"/>
              </a:rPr>
              <a:t>are </a:t>
            </a:r>
            <a:r>
              <a:rPr sz="2400" spc="-5" dirty="0">
                <a:latin typeface="Calibri"/>
                <a:cs typeface="Calibri"/>
              </a:rPr>
              <a:t>not</a:t>
            </a:r>
            <a:r>
              <a:rPr sz="2400" spc="535" dirty="0">
                <a:latin typeface="Calibri"/>
                <a:cs typeface="Calibri"/>
              </a:rPr>
              <a:t> </a:t>
            </a:r>
            <a:r>
              <a:rPr sz="2400" dirty="0">
                <a:latin typeface="Calibri"/>
                <a:cs typeface="Calibri"/>
              </a:rPr>
              <a:t>able </a:t>
            </a:r>
            <a:r>
              <a:rPr sz="2400" spc="5" dirty="0">
                <a:latin typeface="Calibri"/>
                <a:cs typeface="Calibri"/>
              </a:rPr>
              <a:t> </a:t>
            </a:r>
            <a:r>
              <a:rPr sz="2400" spc="-15" dirty="0">
                <a:latin typeface="Calibri"/>
                <a:cs typeface="Calibri"/>
              </a:rPr>
              <a:t>form</a:t>
            </a:r>
            <a:r>
              <a:rPr sz="2400" spc="75" dirty="0">
                <a:latin typeface="Calibri"/>
                <a:cs typeface="Calibri"/>
              </a:rPr>
              <a:t> </a:t>
            </a:r>
            <a:r>
              <a:rPr sz="2400" spc="-5" dirty="0">
                <a:latin typeface="Calibri"/>
                <a:cs typeface="Calibri"/>
              </a:rPr>
              <a:t>the</a:t>
            </a:r>
            <a:r>
              <a:rPr sz="2400" spc="85" dirty="0">
                <a:latin typeface="Calibri"/>
                <a:cs typeface="Calibri"/>
              </a:rPr>
              <a:t> </a:t>
            </a:r>
            <a:r>
              <a:rPr sz="2400" spc="-15" dirty="0">
                <a:latin typeface="Calibri"/>
                <a:cs typeface="Calibri"/>
              </a:rPr>
              <a:t>group</a:t>
            </a:r>
            <a:r>
              <a:rPr sz="2400" spc="85" dirty="0">
                <a:latin typeface="Calibri"/>
                <a:cs typeface="Calibri"/>
              </a:rPr>
              <a:t> </a:t>
            </a:r>
            <a:r>
              <a:rPr sz="2400" spc="-5" dirty="0">
                <a:latin typeface="Calibri"/>
                <a:cs typeface="Calibri"/>
              </a:rPr>
              <a:t>of</a:t>
            </a:r>
            <a:r>
              <a:rPr sz="2400" spc="80" dirty="0">
                <a:latin typeface="Calibri"/>
                <a:cs typeface="Calibri"/>
              </a:rPr>
              <a:t> </a:t>
            </a:r>
            <a:r>
              <a:rPr sz="2400" dirty="0">
                <a:latin typeface="Calibri"/>
                <a:cs typeface="Calibri"/>
              </a:rPr>
              <a:t>4</a:t>
            </a:r>
            <a:r>
              <a:rPr sz="2400" spc="75" dirty="0">
                <a:latin typeface="Calibri"/>
                <a:cs typeface="Calibri"/>
              </a:rPr>
              <a:t> </a:t>
            </a:r>
            <a:r>
              <a:rPr sz="2400" dirty="0">
                <a:latin typeface="Calibri"/>
                <a:cs typeface="Calibri"/>
              </a:rPr>
              <a:t>then,</a:t>
            </a:r>
            <a:r>
              <a:rPr sz="2400" spc="85" dirty="0">
                <a:latin typeface="Calibri"/>
                <a:cs typeface="Calibri"/>
              </a:rPr>
              <a:t> </a:t>
            </a:r>
            <a:r>
              <a:rPr sz="2400" spc="-35" dirty="0">
                <a:latin typeface="Calibri"/>
                <a:cs typeface="Calibri"/>
              </a:rPr>
              <a:t>zeroe’s</a:t>
            </a:r>
            <a:r>
              <a:rPr sz="2400" spc="80" dirty="0">
                <a:latin typeface="Calibri"/>
                <a:cs typeface="Calibri"/>
              </a:rPr>
              <a:t> </a:t>
            </a:r>
            <a:r>
              <a:rPr sz="2400" spc="-10" dirty="0">
                <a:latin typeface="Calibri"/>
                <a:cs typeface="Calibri"/>
              </a:rPr>
              <a:t>(0)</a:t>
            </a:r>
            <a:r>
              <a:rPr sz="2400" spc="90" dirty="0">
                <a:latin typeface="Calibri"/>
                <a:cs typeface="Calibri"/>
              </a:rPr>
              <a:t> </a:t>
            </a:r>
            <a:r>
              <a:rPr sz="2400" spc="-15" dirty="0">
                <a:latin typeface="Calibri"/>
                <a:cs typeface="Calibri"/>
              </a:rPr>
              <a:t>are</a:t>
            </a:r>
            <a:r>
              <a:rPr sz="2400" spc="85" dirty="0">
                <a:latin typeface="Calibri"/>
                <a:cs typeface="Calibri"/>
              </a:rPr>
              <a:t> </a:t>
            </a:r>
            <a:r>
              <a:rPr sz="2400" spc="-10" dirty="0">
                <a:latin typeface="Calibri"/>
                <a:cs typeface="Calibri"/>
              </a:rPr>
              <a:t>left</a:t>
            </a:r>
            <a:r>
              <a:rPr sz="2400" spc="80" dirty="0">
                <a:latin typeface="Calibri"/>
                <a:cs typeface="Calibri"/>
              </a:rPr>
              <a:t> </a:t>
            </a:r>
            <a:r>
              <a:rPr sz="2400" spc="-5" dirty="0">
                <a:latin typeface="Calibri"/>
                <a:cs typeface="Calibri"/>
              </a:rPr>
              <a:t>padded</a:t>
            </a:r>
            <a:r>
              <a:rPr sz="2400" spc="90" dirty="0">
                <a:latin typeface="Calibri"/>
                <a:cs typeface="Calibri"/>
              </a:rPr>
              <a:t> </a:t>
            </a:r>
            <a:r>
              <a:rPr sz="2400" spc="-15" dirty="0">
                <a:latin typeface="Calibri"/>
                <a:cs typeface="Calibri"/>
              </a:rPr>
              <a:t>to</a:t>
            </a:r>
            <a:r>
              <a:rPr sz="2400" spc="70" dirty="0">
                <a:latin typeface="Calibri"/>
                <a:cs typeface="Calibri"/>
              </a:rPr>
              <a:t> </a:t>
            </a:r>
            <a:r>
              <a:rPr sz="2400" spc="-15" dirty="0">
                <a:latin typeface="Calibri"/>
                <a:cs typeface="Calibri"/>
              </a:rPr>
              <a:t>form</a:t>
            </a:r>
            <a:r>
              <a:rPr sz="2400" spc="90" dirty="0">
                <a:latin typeface="Calibri"/>
                <a:cs typeface="Calibri"/>
              </a:rPr>
              <a:t> </a:t>
            </a:r>
            <a:r>
              <a:rPr sz="2400" spc="-5" dirty="0">
                <a:latin typeface="Calibri"/>
                <a:cs typeface="Calibri"/>
              </a:rPr>
              <a:t>the </a:t>
            </a:r>
            <a:r>
              <a:rPr sz="2400" spc="-535" dirty="0">
                <a:latin typeface="Calibri"/>
                <a:cs typeface="Calibri"/>
              </a:rPr>
              <a:t> </a:t>
            </a:r>
            <a:r>
              <a:rPr sz="2400" dirty="0">
                <a:latin typeface="Calibri"/>
                <a:cs typeface="Calibri"/>
              </a:rPr>
              <a:t>4</a:t>
            </a:r>
            <a:r>
              <a:rPr sz="2400" spc="-15" dirty="0">
                <a:latin typeface="Calibri"/>
                <a:cs typeface="Calibri"/>
              </a:rPr>
              <a:t> </a:t>
            </a:r>
            <a:r>
              <a:rPr sz="2400" spc="-5" dirty="0">
                <a:latin typeface="Calibri"/>
                <a:cs typeface="Calibri"/>
              </a:rPr>
              <a:t>bit</a:t>
            </a:r>
            <a:r>
              <a:rPr sz="2400" spc="-15" dirty="0">
                <a:latin typeface="Calibri"/>
                <a:cs typeface="Calibri"/>
              </a:rPr>
              <a:t> </a:t>
            </a:r>
            <a:r>
              <a:rPr sz="2400" spc="-50" dirty="0">
                <a:latin typeface="Calibri"/>
                <a:cs typeface="Calibri"/>
              </a:rPr>
              <a:t>pair.</a:t>
            </a:r>
            <a:endParaRPr sz="2400">
              <a:latin typeface="Calibri"/>
              <a:cs typeface="Calibri"/>
            </a:endParaRPr>
          </a:p>
        </p:txBody>
      </p:sp>
      <p:sp>
        <p:nvSpPr>
          <p:cNvPr id="4" name="object 4"/>
          <p:cNvSpPr txBox="1"/>
          <p:nvPr/>
        </p:nvSpPr>
        <p:spPr>
          <a:xfrm>
            <a:off x="529539" y="4519799"/>
            <a:ext cx="1768475" cy="902969"/>
          </a:xfrm>
          <a:prstGeom prst="rect">
            <a:avLst/>
          </a:prstGeom>
        </p:spPr>
        <p:txBody>
          <a:bodyPr vert="horz" wrap="square" lIns="0" tIns="85090" rIns="0" bIns="0" rtlCol="0">
            <a:spAutoFit/>
          </a:bodyPr>
          <a:lstStyle/>
          <a:p>
            <a:pPr marR="5080" algn="r">
              <a:lnSpc>
                <a:spcPct val="100000"/>
              </a:lnSpc>
              <a:spcBef>
                <a:spcPts val="670"/>
              </a:spcBef>
              <a:tabLst>
                <a:tab pos="1109345" algn="l"/>
              </a:tabLst>
            </a:pPr>
            <a:r>
              <a:rPr sz="2400" dirty="0">
                <a:latin typeface="Calibri"/>
                <a:cs typeface="Calibri"/>
              </a:rPr>
              <a:t>5	2</a:t>
            </a:r>
            <a:endParaRPr sz="2400">
              <a:latin typeface="Calibri"/>
              <a:cs typeface="Calibri"/>
            </a:endParaRPr>
          </a:p>
          <a:p>
            <a:pPr marR="25400" algn="r">
              <a:lnSpc>
                <a:spcPct val="100000"/>
              </a:lnSpc>
              <a:spcBef>
                <a:spcPts val="580"/>
              </a:spcBef>
              <a:tabLst>
                <a:tab pos="1106170" algn="l"/>
              </a:tabLst>
            </a:pPr>
            <a:r>
              <a:rPr sz="2400" spc="-10" dirty="0">
                <a:latin typeface="Calibri"/>
                <a:cs typeface="Calibri"/>
              </a:rPr>
              <a:t>010</a:t>
            </a:r>
            <a:r>
              <a:rPr sz="2400" dirty="0">
                <a:latin typeface="Calibri"/>
                <a:cs typeface="Calibri"/>
              </a:rPr>
              <a:t>1	</a:t>
            </a:r>
            <a:r>
              <a:rPr sz="2400" spc="-10" dirty="0">
                <a:latin typeface="Calibri"/>
                <a:cs typeface="Calibri"/>
              </a:rPr>
              <a:t>0010</a:t>
            </a:r>
            <a:endParaRPr sz="2400">
              <a:latin typeface="Calibri"/>
              <a:cs typeface="Calibri"/>
            </a:endParaRPr>
          </a:p>
        </p:txBody>
      </p:sp>
      <p:sp>
        <p:nvSpPr>
          <p:cNvPr id="5" name="object 5"/>
          <p:cNvSpPr txBox="1"/>
          <p:nvPr/>
        </p:nvSpPr>
        <p:spPr>
          <a:xfrm>
            <a:off x="3233420" y="4519799"/>
            <a:ext cx="1275080" cy="902969"/>
          </a:xfrm>
          <a:prstGeom prst="rect">
            <a:avLst/>
          </a:prstGeom>
        </p:spPr>
        <p:txBody>
          <a:bodyPr vert="horz" wrap="square" lIns="0" tIns="85090" rIns="0" bIns="0" rtlCol="0">
            <a:spAutoFit/>
          </a:bodyPr>
          <a:lstStyle/>
          <a:p>
            <a:pPr marL="279400">
              <a:lnSpc>
                <a:spcPct val="100000"/>
              </a:lnSpc>
              <a:spcBef>
                <a:spcPts val="670"/>
              </a:spcBef>
              <a:tabLst>
                <a:tab pos="1184275" algn="l"/>
              </a:tabLst>
            </a:pPr>
            <a:r>
              <a:rPr sz="2400" dirty="0">
                <a:latin typeface="Calibri"/>
                <a:cs typeface="Calibri"/>
              </a:rPr>
              <a:t>4	.</a:t>
            </a:r>
            <a:endParaRPr sz="2400">
              <a:latin typeface="Calibri"/>
              <a:cs typeface="Calibri"/>
            </a:endParaRPr>
          </a:p>
          <a:p>
            <a:pPr marL="12700">
              <a:lnSpc>
                <a:spcPct val="100000"/>
              </a:lnSpc>
              <a:spcBef>
                <a:spcPts val="580"/>
              </a:spcBef>
            </a:pPr>
            <a:r>
              <a:rPr sz="2400" spc="-10" dirty="0">
                <a:latin typeface="Calibri"/>
                <a:cs typeface="Calibri"/>
              </a:rPr>
              <a:t>0100</a:t>
            </a:r>
            <a:endParaRPr sz="2400">
              <a:latin typeface="Calibri"/>
              <a:cs typeface="Calibri"/>
            </a:endParaRPr>
          </a:p>
        </p:txBody>
      </p:sp>
      <p:sp>
        <p:nvSpPr>
          <p:cNvPr id="6" name="object 6"/>
          <p:cNvSpPr txBox="1"/>
          <p:nvPr/>
        </p:nvSpPr>
        <p:spPr>
          <a:xfrm>
            <a:off x="5108194" y="4519799"/>
            <a:ext cx="3495675" cy="902969"/>
          </a:xfrm>
          <a:prstGeom prst="rect">
            <a:avLst/>
          </a:prstGeom>
        </p:spPr>
        <p:txBody>
          <a:bodyPr vert="horz" wrap="square" lIns="0" tIns="85090" rIns="0" bIns="0" rtlCol="0">
            <a:spAutoFit/>
          </a:bodyPr>
          <a:lstStyle/>
          <a:p>
            <a:pPr marL="410209">
              <a:lnSpc>
                <a:spcPct val="100000"/>
              </a:lnSpc>
              <a:spcBef>
                <a:spcPts val="670"/>
              </a:spcBef>
              <a:tabLst>
                <a:tab pos="1520190" algn="l"/>
              </a:tabLst>
            </a:pPr>
            <a:r>
              <a:rPr sz="2400" dirty="0">
                <a:latin typeface="Calibri"/>
                <a:cs typeface="Calibri"/>
              </a:rPr>
              <a:t>3	6</a:t>
            </a:r>
            <a:endParaRPr sz="2400">
              <a:latin typeface="Calibri"/>
              <a:cs typeface="Calibri"/>
            </a:endParaRPr>
          </a:p>
          <a:p>
            <a:pPr marL="12700">
              <a:lnSpc>
                <a:spcPct val="100000"/>
              </a:lnSpc>
              <a:spcBef>
                <a:spcPts val="580"/>
              </a:spcBef>
              <a:tabLst>
                <a:tab pos="1678305" algn="l"/>
                <a:tab pos="2644775" algn="l"/>
              </a:tabLst>
            </a:pPr>
            <a:r>
              <a:rPr sz="2400" spc="-10" dirty="0">
                <a:latin typeface="Calibri"/>
                <a:cs typeface="Calibri"/>
              </a:rPr>
              <a:t>0011	0110	</a:t>
            </a:r>
            <a:r>
              <a:rPr sz="2400" dirty="0">
                <a:latin typeface="Calibri"/>
                <a:cs typeface="Calibri"/>
              </a:rPr>
              <a:t>(</a:t>
            </a:r>
            <a:r>
              <a:rPr sz="2400" spc="-45" dirty="0">
                <a:latin typeface="Calibri"/>
                <a:cs typeface="Calibri"/>
              </a:rPr>
              <a:t> </a:t>
            </a:r>
            <a:r>
              <a:rPr sz="2400" dirty="0">
                <a:latin typeface="Calibri"/>
                <a:cs typeface="Calibri"/>
              </a:rPr>
              <a:t>4</a:t>
            </a:r>
            <a:r>
              <a:rPr sz="2400" spc="-45" dirty="0">
                <a:latin typeface="Calibri"/>
                <a:cs typeface="Calibri"/>
              </a:rPr>
              <a:t> </a:t>
            </a:r>
            <a:r>
              <a:rPr sz="2400" dirty="0">
                <a:latin typeface="Calibri"/>
                <a:cs typeface="Calibri"/>
              </a:rPr>
              <a:t>bits</a:t>
            </a:r>
            <a:endParaRPr sz="2400">
              <a:latin typeface="Calibri"/>
              <a:cs typeface="Calibri"/>
            </a:endParaRPr>
          </a:p>
        </p:txBody>
      </p:sp>
      <p:sp>
        <p:nvSpPr>
          <p:cNvPr id="7" name="object 7"/>
          <p:cNvSpPr txBox="1"/>
          <p:nvPr/>
        </p:nvSpPr>
        <p:spPr>
          <a:xfrm>
            <a:off x="529539" y="5324347"/>
            <a:ext cx="2018664" cy="903605"/>
          </a:xfrm>
          <a:prstGeom prst="rect">
            <a:avLst/>
          </a:prstGeom>
        </p:spPr>
        <p:txBody>
          <a:bodyPr vert="horz" wrap="square" lIns="0" tIns="12700" rIns="0" bIns="0" rtlCol="0">
            <a:spAutoFit/>
          </a:bodyPr>
          <a:lstStyle/>
          <a:p>
            <a:pPr marL="12700" marR="5080">
              <a:lnSpc>
                <a:spcPct val="120000"/>
              </a:lnSpc>
              <a:spcBef>
                <a:spcPts val="100"/>
              </a:spcBef>
              <a:tabLst>
                <a:tab pos="1828800" algn="l"/>
              </a:tabLst>
            </a:pPr>
            <a:r>
              <a:rPr sz="2400" spc="-10" dirty="0">
                <a:latin typeface="Calibri"/>
                <a:cs typeface="Calibri"/>
              </a:rPr>
              <a:t>representation</a:t>
            </a:r>
            <a:r>
              <a:rPr sz="2400" spc="-105" dirty="0">
                <a:latin typeface="Calibri"/>
                <a:cs typeface="Calibri"/>
              </a:rPr>
              <a:t> </a:t>
            </a:r>
            <a:r>
              <a:rPr sz="2400" dirty="0">
                <a:latin typeface="Calibri"/>
                <a:cs typeface="Calibri"/>
              </a:rPr>
              <a:t>) </a:t>
            </a:r>
            <a:r>
              <a:rPr sz="2400" spc="-525" dirty="0">
                <a:latin typeface="Calibri"/>
                <a:cs typeface="Calibri"/>
              </a:rPr>
              <a:t> </a:t>
            </a:r>
            <a:r>
              <a:rPr sz="2400" spc="-5" dirty="0">
                <a:latin typeface="Calibri"/>
                <a:cs typeface="Calibri"/>
              </a:rPr>
              <a:t>(524.36)16	</a:t>
            </a:r>
            <a:r>
              <a:rPr sz="2400" dirty="0">
                <a:latin typeface="Calibri"/>
                <a:cs typeface="Calibri"/>
              </a:rPr>
              <a:t>=</a:t>
            </a:r>
            <a:endParaRPr sz="2400">
              <a:latin typeface="Calibri"/>
              <a:cs typeface="Calibri"/>
            </a:endParaRPr>
          </a:p>
        </p:txBody>
      </p:sp>
      <p:sp>
        <p:nvSpPr>
          <p:cNvPr id="8" name="object 8"/>
          <p:cNvSpPr txBox="1"/>
          <p:nvPr/>
        </p:nvSpPr>
        <p:spPr>
          <a:xfrm>
            <a:off x="2771648" y="5836411"/>
            <a:ext cx="4135754" cy="391160"/>
          </a:xfrm>
          <a:prstGeom prst="rect">
            <a:avLst/>
          </a:prstGeom>
        </p:spPr>
        <p:txBody>
          <a:bodyPr vert="horz" wrap="square" lIns="0" tIns="12700" rIns="0" bIns="0" rtlCol="0">
            <a:spAutoFit/>
          </a:bodyPr>
          <a:lstStyle/>
          <a:p>
            <a:pPr marL="12700">
              <a:lnSpc>
                <a:spcPct val="100000"/>
              </a:lnSpc>
              <a:spcBef>
                <a:spcPts val="100"/>
              </a:spcBef>
              <a:tabLst>
                <a:tab pos="856615" algn="l"/>
                <a:tab pos="1609725" algn="l"/>
                <a:tab pos="2505710" algn="l"/>
                <a:tab pos="3258820" algn="l"/>
              </a:tabLst>
            </a:pPr>
            <a:r>
              <a:rPr sz="2400" dirty="0">
                <a:latin typeface="Calibri"/>
                <a:cs typeface="Calibri"/>
              </a:rPr>
              <a:t>(</a:t>
            </a:r>
            <a:r>
              <a:rPr sz="2400" spc="-5" dirty="0">
                <a:latin typeface="Calibri"/>
                <a:cs typeface="Calibri"/>
              </a:rPr>
              <a:t>010</a:t>
            </a:r>
            <a:r>
              <a:rPr sz="2400" dirty="0">
                <a:latin typeface="Calibri"/>
                <a:cs typeface="Calibri"/>
              </a:rPr>
              <a:t>1	</a:t>
            </a:r>
            <a:r>
              <a:rPr sz="2400" spc="-5" dirty="0">
                <a:latin typeface="Calibri"/>
                <a:cs typeface="Calibri"/>
              </a:rPr>
              <a:t>001</a:t>
            </a:r>
            <a:r>
              <a:rPr sz="2400" dirty="0">
                <a:latin typeface="Calibri"/>
                <a:cs typeface="Calibri"/>
              </a:rPr>
              <a:t>0	</a:t>
            </a:r>
            <a:r>
              <a:rPr sz="2400" spc="-5" dirty="0">
                <a:latin typeface="Calibri"/>
                <a:cs typeface="Calibri"/>
              </a:rPr>
              <a:t>010</a:t>
            </a:r>
            <a:r>
              <a:rPr sz="2400" dirty="0">
                <a:latin typeface="Calibri"/>
                <a:cs typeface="Calibri"/>
              </a:rPr>
              <a:t>0</a:t>
            </a:r>
            <a:r>
              <a:rPr sz="2400" spc="-10" dirty="0">
                <a:latin typeface="Calibri"/>
                <a:cs typeface="Calibri"/>
              </a:rPr>
              <a:t> </a:t>
            </a:r>
            <a:r>
              <a:rPr sz="2400" dirty="0">
                <a:latin typeface="Calibri"/>
                <a:cs typeface="Calibri"/>
              </a:rPr>
              <a:t>.	</a:t>
            </a:r>
            <a:r>
              <a:rPr sz="2400" spc="-5" dirty="0">
                <a:latin typeface="Calibri"/>
                <a:cs typeface="Calibri"/>
              </a:rPr>
              <a:t>001</a:t>
            </a:r>
            <a:r>
              <a:rPr sz="2400" dirty="0">
                <a:latin typeface="Calibri"/>
                <a:cs typeface="Calibri"/>
              </a:rPr>
              <a:t>1	</a:t>
            </a:r>
            <a:r>
              <a:rPr sz="2400" spc="-5" dirty="0">
                <a:latin typeface="Calibri"/>
                <a:cs typeface="Calibri"/>
              </a:rPr>
              <a:t>0110</a:t>
            </a:r>
            <a:r>
              <a:rPr sz="2400" dirty="0">
                <a:latin typeface="Calibri"/>
                <a:cs typeface="Calibri"/>
              </a:rPr>
              <a:t>)2</a:t>
            </a:r>
            <a:endParaRPr sz="2400">
              <a:latin typeface="Calibri"/>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780" y="461899"/>
            <a:ext cx="5793105" cy="696595"/>
          </a:xfrm>
          <a:prstGeom prst="rect">
            <a:avLst/>
          </a:prstGeom>
        </p:spPr>
        <p:txBody>
          <a:bodyPr vert="horz" wrap="square" lIns="0" tIns="13335" rIns="0" bIns="0" rtlCol="0">
            <a:spAutoFit/>
          </a:bodyPr>
          <a:lstStyle/>
          <a:p>
            <a:pPr marL="12700">
              <a:lnSpc>
                <a:spcPct val="100000"/>
              </a:lnSpc>
              <a:spcBef>
                <a:spcPts val="105"/>
              </a:spcBef>
            </a:pPr>
            <a:r>
              <a:rPr dirty="0"/>
              <a:t>12.</a:t>
            </a:r>
            <a:r>
              <a:rPr spc="-15" dirty="0"/>
              <a:t> Hexadecimal</a:t>
            </a:r>
            <a:r>
              <a:rPr spc="-60" dirty="0"/>
              <a:t> </a:t>
            </a:r>
            <a:r>
              <a:rPr spc="-30" dirty="0"/>
              <a:t>to</a:t>
            </a:r>
            <a:r>
              <a:rPr spc="-10" dirty="0"/>
              <a:t> Octal</a:t>
            </a:r>
          </a:p>
        </p:txBody>
      </p:sp>
      <p:sp>
        <p:nvSpPr>
          <p:cNvPr id="3" name="object 3"/>
          <p:cNvSpPr txBox="1"/>
          <p:nvPr/>
        </p:nvSpPr>
        <p:spPr>
          <a:xfrm>
            <a:off x="535940" y="1556740"/>
            <a:ext cx="8073390" cy="1863089"/>
          </a:xfrm>
          <a:prstGeom prst="rect">
            <a:avLst/>
          </a:prstGeom>
        </p:spPr>
        <p:txBody>
          <a:bodyPr vert="horz" wrap="square" lIns="0" tIns="73660" rIns="0" bIns="0" rtlCol="0">
            <a:spAutoFit/>
          </a:bodyPr>
          <a:lstStyle/>
          <a:p>
            <a:pPr marL="12700">
              <a:lnSpc>
                <a:spcPct val="100000"/>
              </a:lnSpc>
              <a:spcBef>
                <a:spcPts val="580"/>
              </a:spcBef>
            </a:pPr>
            <a:r>
              <a:rPr sz="2000" spc="-5" dirty="0">
                <a:latin typeface="Calibri"/>
                <a:cs typeface="Calibri"/>
              </a:rPr>
              <a:t>Then</a:t>
            </a:r>
            <a:r>
              <a:rPr sz="2000" spc="-15" dirty="0">
                <a:latin typeface="Calibri"/>
                <a:cs typeface="Calibri"/>
              </a:rPr>
              <a:t> </a:t>
            </a:r>
            <a:r>
              <a:rPr sz="2000" spc="-10" dirty="0">
                <a:latin typeface="Calibri"/>
                <a:cs typeface="Calibri"/>
              </a:rPr>
              <a:t>convert</a:t>
            </a:r>
            <a:r>
              <a:rPr sz="2000" dirty="0">
                <a:latin typeface="Calibri"/>
                <a:cs typeface="Calibri"/>
              </a:rPr>
              <a:t> the</a:t>
            </a:r>
            <a:r>
              <a:rPr sz="2000" spc="440" dirty="0">
                <a:latin typeface="Calibri"/>
                <a:cs typeface="Calibri"/>
              </a:rPr>
              <a:t> </a:t>
            </a:r>
            <a:r>
              <a:rPr sz="2000" dirty="0">
                <a:latin typeface="Calibri"/>
                <a:cs typeface="Calibri"/>
              </a:rPr>
              <a:t>binary</a:t>
            </a:r>
            <a:r>
              <a:rPr sz="2000" spc="-15" dirty="0">
                <a:latin typeface="Calibri"/>
                <a:cs typeface="Calibri"/>
              </a:rPr>
              <a:t> </a:t>
            </a:r>
            <a:r>
              <a:rPr sz="2000" dirty="0">
                <a:latin typeface="Calibri"/>
                <a:cs typeface="Calibri"/>
              </a:rPr>
              <a:t>number</a:t>
            </a:r>
            <a:r>
              <a:rPr sz="2000" spc="-15" dirty="0">
                <a:latin typeface="Calibri"/>
                <a:cs typeface="Calibri"/>
              </a:rPr>
              <a:t> </a:t>
            </a:r>
            <a:r>
              <a:rPr sz="2000" dirty="0">
                <a:latin typeface="Calibri"/>
                <a:cs typeface="Calibri"/>
              </a:rPr>
              <a:t>(11011.1011)</a:t>
            </a:r>
            <a:r>
              <a:rPr sz="2000" spc="-35" dirty="0">
                <a:latin typeface="Calibri"/>
                <a:cs typeface="Calibri"/>
              </a:rPr>
              <a:t> </a:t>
            </a:r>
            <a:r>
              <a:rPr sz="2000" spc="-15" dirty="0">
                <a:latin typeface="Calibri"/>
                <a:cs typeface="Calibri"/>
              </a:rPr>
              <a:t>to </a:t>
            </a:r>
            <a:r>
              <a:rPr sz="2000" dirty="0">
                <a:latin typeface="Calibri"/>
                <a:cs typeface="Calibri"/>
              </a:rPr>
              <a:t>its</a:t>
            </a:r>
            <a:r>
              <a:rPr sz="2000" spc="5" dirty="0">
                <a:latin typeface="Calibri"/>
                <a:cs typeface="Calibri"/>
              </a:rPr>
              <a:t> </a:t>
            </a:r>
            <a:r>
              <a:rPr sz="2000" spc="-10" dirty="0">
                <a:latin typeface="Calibri"/>
                <a:cs typeface="Calibri"/>
              </a:rPr>
              <a:t>octal</a:t>
            </a:r>
            <a:r>
              <a:rPr sz="2000" dirty="0">
                <a:latin typeface="Calibri"/>
                <a:cs typeface="Calibri"/>
              </a:rPr>
              <a:t> </a:t>
            </a:r>
            <a:r>
              <a:rPr sz="2000" spc="-5" dirty="0">
                <a:latin typeface="Calibri"/>
                <a:cs typeface="Calibri"/>
              </a:rPr>
              <a:t>equivalent</a:t>
            </a:r>
            <a:endParaRPr sz="2000">
              <a:latin typeface="Calibri"/>
              <a:cs typeface="Calibri"/>
            </a:endParaRPr>
          </a:p>
          <a:p>
            <a:pPr marL="12700" marR="5080">
              <a:lnSpc>
                <a:spcPct val="100000"/>
              </a:lnSpc>
              <a:spcBef>
                <a:spcPts val="480"/>
              </a:spcBef>
              <a:tabLst>
                <a:tab pos="7459980" algn="l"/>
              </a:tabLst>
            </a:pPr>
            <a:r>
              <a:rPr sz="2000" spc="-5" dirty="0">
                <a:latin typeface="Calibri"/>
                <a:cs typeface="Calibri"/>
              </a:rPr>
              <a:t>This</a:t>
            </a:r>
            <a:r>
              <a:rPr sz="2000" spc="80" dirty="0">
                <a:latin typeface="Calibri"/>
                <a:cs typeface="Calibri"/>
              </a:rPr>
              <a:t> </a:t>
            </a:r>
            <a:r>
              <a:rPr sz="2000" spc="-15" dirty="0">
                <a:latin typeface="Calibri"/>
                <a:cs typeface="Calibri"/>
              </a:rPr>
              <a:t>conversion</a:t>
            </a:r>
            <a:r>
              <a:rPr sz="2000" spc="90" dirty="0">
                <a:latin typeface="Calibri"/>
                <a:cs typeface="Calibri"/>
              </a:rPr>
              <a:t> </a:t>
            </a:r>
            <a:r>
              <a:rPr sz="2000" spc="-5" dirty="0">
                <a:latin typeface="Calibri"/>
                <a:cs typeface="Calibri"/>
              </a:rPr>
              <a:t>is</a:t>
            </a:r>
            <a:r>
              <a:rPr sz="2000" spc="85" dirty="0">
                <a:latin typeface="Calibri"/>
                <a:cs typeface="Calibri"/>
              </a:rPr>
              <a:t> </a:t>
            </a:r>
            <a:r>
              <a:rPr sz="2000" spc="-5" dirty="0">
                <a:latin typeface="Calibri"/>
                <a:cs typeface="Calibri"/>
              </a:rPr>
              <a:t>simple.</a:t>
            </a:r>
            <a:r>
              <a:rPr sz="2000" spc="85" dirty="0">
                <a:latin typeface="Calibri"/>
                <a:cs typeface="Calibri"/>
              </a:rPr>
              <a:t> </a:t>
            </a:r>
            <a:r>
              <a:rPr sz="2000" spc="-5" dirty="0">
                <a:latin typeface="Calibri"/>
                <a:cs typeface="Calibri"/>
              </a:rPr>
              <a:t>In</a:t>
            </a:r>
            <a:r>
              <a:rPr sz="2000" spc="90" dirty="0">
                <a:latin typeface="Calibri"/>
                <a:cs typeface="Calibri"/>
              </a:rPr>
              <a:t> </a:t>
            </a:r>
            <a:r>
              <a:rPr sz="2000" dirty="0">
                <a:latin typeface="Calibri"/>
                <a:cs typeface="Calibri"/>
              </a:rPr>
              <a:t>this</a:t>
            </a:r>
            <a:r>
              <a:rPr sz="2000" spc="80" dirty="0">
                <a:latin typeface="Calibri"/>
                <a:cs typeface="Calibri"/>
              </a:rPr>
              <a:t> </a:t>
            </a:r>
            <a:r>
              <a:rPr sz="2000" spc="-5" dirty="0">
                <a:latin typeface="Calibri"/>
                <a:cs typeface="Calibri"/>
              </a:rPr>
              <a:t>case</a:t>
            </a:r>
            <a:r>
              <a:rPr sz="2000" spc="85" dirty="0">
                <a:latin typeface="Calibri"/>
                <a:cs typeface="Calibri"/>
              </a:rPr>
              <a:t> </a:t>
            </a:r>
            <a:r>
              <a:rPr sz="2000" spc="-10" dirty="0">
                <a:latin typeface="Calibri"/>
                <a:cs typeface="Calibri"/>
              </a:rPr>
              <a:t>,first</a:t>
            </a:r>
            <a:r>
              <a:rPr sz="2000" spc="105" dirty="0">
                <a:latin typeface="Calibri"/>
                <a:cs typeface="Calibri"/>
              </a:rPr>
              <a:t> </a:t>
            </a:r>
            <a:r>
              <a:rPr sz="2000" dirty="0">
                <a:latin typeface="Calibri"/>
                <a:cs typeface="Calibri"/>
              </a:rPr>
              <a:t>the</a:t>
            </a:r>
            <a:r>
              <a:rPr sz="2000" spc="90" dirty="0">
                <a:latin typeface="Calibri"/>
                <a:cs typeface="Calibri"/>
              </a:rPr>
              <a:t> </a:t>
            </a:r>
            <a:r>
              <a:rPr sz="2000" spc="-5" dirty="0">
                <a:latin typeface="Calibri"/>
                <a:cs typeface="Calibri"/>
              </a:rPr>
              <a:t>binary</a:t>
            </a:r>
            <a:r>
              <a:rPr sz="2000" spc="85" dirty="0">
                <a:latin typeface="Calibri"/>
                <a:cs typeface="Calibri"/>
              </a:rPr>
              <a:t> </a:t>
            </a:r>
            <a:r>
              <a:rPr sz="2000" spc="-5" dirty="0">
                <a:latin typeface="Calibri"/>
                <a:cs typeface="Calibri"/>
              </a:rPr>
              <a:t>bits</a:t>
            </a:r>
            <a:r>
              <a:rPr sz="2000" spc="100" dirty="0">
                <a:latin typeface="Calibri"/>
                <a:cs typeface="Calibri"/>
              </a:rPr>
              <a:t> </a:t>
            </a:r>
            <a:r>
              <a:rPr sz="2000" spc="-10" dirty="0">
                <a:latin typeface="Calibri"/>
                <a:cs typeface="Calibri"/>
              </a:rPr>
              <a:t>are</a:t>
            </a:r>
            <a:r>
              <a:rPr sz="2000" spc="90" dirty="0">
                <a:latin typeface="Calibri"/>
                <a:cs typeface="Calibri"/>
              </a:rPr>
              <a:t> </a:t>
            </a:r>
            <a:r>
              <a:rPr sz="2000" spc="-10" dirty="0">
                <a:latin typeface="Calibri"/>
                <a:cs typeface="Calibri"/>
              </a:rPr>
              <a:t>grouped	</a:t>
            </a:r>
            <a:r>
              <a:rPr sz="2000" spc="-15" dirty="0">
                <a:latin typeface="Calibri"/>
                <a:cs typeface="Calibri"/>
              </a:rPr>
              <a:t>into </a:t>
            </a:r>
            <a:r>
              <a:rPr sz="2000" dirty="0">
                <a:latin typeface="Calibri"/>
                <a:cs typeface="Calibri"/>
              </a:rPr>
              <a:t>3 </a:t>
            </a:r>
            <a:r>
              <a:rPr sz="2000" spc="-445" dirty="0">
                <a:latin typeface="Calibri"/>
                <a:cs typeface="Calibri"/>
              </a:rPr>
              <a:t> </a:t>
            </a:r>
            <a:r>
              <a:rPr sz="2000" spc="-5" dirty="0">
                <a:latin typeface="Calibri"/>
                <a:cs typeface="Calibri"/>
              </a:rPr>
              <a:t>bits .If</a:t>
            </a:r>
            <a:r>
              <a:rPr sz="2000" spc="-10" dirty="0">
                <a:latin typeface="Calibri"/>
                <a:cs typeface="Calibri"/>
              </a:rPr>
              <a:t> ,they</a:t>
            </a:r>
            <a:r>
              <a:rPr sz="2000" spc="-20" dirty="0">
                <a:latin typeface="Calibri"/>
                <a:cs typeface="Calibri"/>
              </a:rPr>
              <a:t> </a:t>
            </a:r>
            <a:r>
              <a:rPr sz="2000" spc="-10" dirty="0">
                <a:latin typeface="Calibri"/>
                <a:cs typeface="Calibri"/>
              </a:rPr>
              <a:t>are</a:t>
            </a:r>
            <a:r>
              <a:rPr sz="2000" dirty="0">
                <a:latin typeface="Calibri"/>
                <a:cs typeface="Calibri"/>
              </a:rPr>
              <a:t> </a:t>
            </a:r>
            <a:r>
              <a:rPr sz="2000" spc="-5" dirty="0">
                <a:latin typeface="Calibri"/>
                <a:cs typeface="Calibri"/>
              </a:rPr>
              <a:t>not </a:t>
            </a:r>
            <a:r>
              <a:rPr sz="2000" spc="-10" dirty="0">
                <a:latin typeface="Calibri"/>
                <a:cs typeface="Calibri"/>
              </a:rPr>
              <a:t>forming</a:t>
            </a:r>
            <a:r>
              <a:rPr sz="2000" spc="5" dirty="0">
                <a:latin typeface="Calibri"/>
                <a:cs typeface="Calibri"/>
              </a:rPr>
              <a:t> </a:t>
            </a:r>
            <a:r>
              <a:rPr sz="2000" dirty="0">
                <a:latin typeface="Calibri"/>
                <a:cs typeface="Calibri"/>
              </a:rPr>
              <a:t>then</a:t>
            </a:r>
            <a:r>
              <a:rPr sz="2000" spc="-5" dirty="0">
                <a:latin typeface="Calibri"/>
                <a:cs typeface="Calibri"/>
              </a:rPr>
              <a:t> </a:t>
            </a:r>
            <a:r>
              <a:rPr sz="2000" spc="-20" dirty="0">
                <a:latin typeface="Calibri"/>
                <a:cs typeface="Calibri"/>
              </a:rPr>
              <a:t>zeros</a:t>
            </a:r>
            <a:r>
              <a:rPr sz="2000" dirty="0">
                <a:latin typeface="Calibri"/>
                <a:cs typeface="Calibri"/>
              </a:rPr>
              <a:t> </a:t>
            </a:r>
            <a:r>
              <a:rPr sz="2000" spc="-10" dirty="0">
                <a:latin typeface="Calibri"/>
                <a:cs typeface="Calibri"/>
              </a:rPr>
              <a:t>are</a:t>
            </a:r>
            <a:r>
              <a:rPr sz="2000" spc="15" dirty="0">
                <a:latin typeface="Calibri"/>
                <a:cs typeface="Calibri"/>
              </a:rPr>
              <a:t> </a:t>
            </a:r>
            <a:r>
              <a:rPr sz="2000" spc="-5" dirty="0">
                <a:latin typeface="Calibri"/>
                <a:cs typeface="Calibri"/>
              </a:rPr>
              <a:t>left</a:t>
            </a:r>
            <a:r>
              <a:rPr sz="2000" dirty="0">
                <a:latin typeface="Calibri"/>
                <a:cs typeface="Calibri"/>
              </a:rPr>
              <a:t> padded.</a:t>
            </a:r>
            <a:endParaRPr sz="2000">
              <a:latin typeface="Calibri"/>
              <a:cs typeface="Calibri"/>
            </a:endParaRPr>
          </a:p>
          <a:p>
            <a:pPr marL="12700">
              <a:lnSpc>
                <a:spcPct val="100000"/>
              </a:lnSpc>
              <a:spcBef>
                <a:spcPts val="480"/>
              </a:spcBef>
            </a:pPr>
            <a:r>
              <a:rPr sz="2000" spc="-5" dirty="0">
                <a:latin typeface="Calibri"/>
                <a:cs typeface="Calibri"/>
              </a:rPr>
              <a:t>After</a:t>
            </a:r>
            <a:r>
              <a:rPr sz="2000" spc="10" dirty="0">
                <a:latin typeface="Calibri"/>
                <a:cs typeface="Calibri"/>
              </a:rPr>
              <a:t> </a:t>
            </a:r>
            <a:r>
              <a:rPr sz="2000" spc="-5" dirty="0">
                <a:latin typeface="Calibri"/>
                <a:cs typeface="Calibri"/>
              </a:rPr>
              <a:t>that</a:t>
            </a:r>
            <a:r>
              <a:rPr sz="2000" dirty="0">
                <a:latin typeface="Calibri"/>
                <a:cs typeface="Calibri"/>
              </a:rPr>
              <a:t> each</a:t>
            </a:r>
            <a:r>
              <a:rPr sz="2000" spc="-10" dirty="0">
                <a:latin typeface="Calibri"/>
                <a:cs typeface="Calibri"/>
              </a:rPr>
              <a:t> groups</a:t>
            </a:r>
            <a:r>
              <a:rPr sz="2000" spc="-5" dirty="0">
                <a:latin typeface="Calibri"/>
                <a:cs typeface="Calibri"/>
              </a:rPr>
              <a:t> </a:t>
            </a:r>
            <a:r>
              <a:rPr sz="2000" spc="-10" dirty="0">
                <a:latin typeface="Calibri"/>
                <a:cs typeface="Calibri"/>
              </a:rPr>
              <a:t>are</a:t>
            </a:r>
            <a:r>
              <a:rPr sz="2000" dirty="0">
                <a:latin typeface="Calibri"/>
                <a:cs typeface="Calibri"/>
              </a:rPr>
              <a:t> </a:t>
            </a:r>
            <a:r>
              <a:rPr sz="2000" spc="-10" dirty="0">
                <a:latin typeface="Calibri"/>
                <a:cs typeface="Calibri"/>
              </a:rPr>
              <a:t>converted</a:t>
            </a:r>
            <a:r>
              <a:rPr sz="2000" spc="-15" dirty="0">
                <a:latin typeface="Calibri"/>
                <a:cs typeface="Calibri"/>
              </a:rPr>
              <a:t> into</a:t>
            </a:r>
            <a:r>
              <a:rPr sz="2000" spc="10" dirty="0">
                <a:latin typeface="Calibri"/>
                <a:cs typeface="Calibri"/>
              </a:rPr>
              <a:t> </a:t>
            </a:r>
            <a:r>
              <a:rPr sz="2000" dirty="0">
                <a:latin typeface="Calibri"/>
                <a:cs typeface="Calibri"/>
              </a:rPr>
              <a:t>its</a:t>
            </a:r>
            <a:r>
              <a:rPr sz="2000" spc="-5" dirty="0">
                <a:latin typeface="Calibri"/>
                <a:cs typeface="Calibri"/>
              </a:rPr>
              <a:t> octal equivalent</a:t>
            </a:r>
            <a:r>
              <a:rPr sz="2000" dirty="0">
                <a:latin typeface="Calibri"/>
                <a:cs typeface="Calibri"/>
              </a:rPr>
              <a:t> </a:t>
            </a:r>
            <a:r>
              <a:rPr sz="2000" spc="-5" dirty="0">
                <a:latin typeface="Calibri"/>
                <a:cs typeface="Calibri"/>
              </a:rPr>
              <a:t>using</a:t>
            </a:r>
            <a:r>
              <a:rPr sz="2000" dirty="0">
                <a:latin typeface="Calibri"/>
                <a:cs typeface="Calibri"/>
              </a:rPr>
              <a:t> the</a:t>
            </a:r>
            <a:r>
              <a:rPr sz="2000" spc="5" dirty="0">
                <a:latin typeface="Calibri"/>
                <a:cs typeface="Calibri"/>
              </a:rPr>
              <a:t> </a:t>
            </a:r>
            <a:r>
              <a:rPr sz="2000" spc="-5" dirty="0">
                <a:latin typeface="Calibri"/>
                <a:cs typeface="Calibri"/>
              </a:rPr>
              <a:t>table:</a:t>
            </a:r>
            <a:endParaRPr sz="2000">
              <a:latin typeface="Calibri"/>
              <a:cs typeface="Calibri"/>
            </a:endParaRPr>
          </a:p>
          <a:p>
            <a:pPr marL="3305175">
              <a:lnSpc>
                <a:spcPct val="100000"/>
              </a:lnSpc>
              <a:spcBef>
                <a:spcPts val="550"/>
              </a:spcBef>
            </a:pPr>
            <a:r>
              <a:rPr sz="2400" spc="-5" dirty="0">
                <a:latin typeface="Calibri"/>
                <a:cs typeface="Calibri"/>
              </a:rPr>
              <a:t>11011.1011</a:t>
            </a:r>
            <a:endParaRPr sz="2400">
              <a:latin typeface="Calibri"/>
              <a:cs typeface="Calibri"/>
            </a:endParaRPr>
          </a:p>
        </p:txBody>
      </p:sp>
      <p:sp>
        <p:nvSpPr>
          <p:cNvPr id="4" name="object 4"/>
          <p:cNvSpPr txBox="1"/>
          <p:nvPr/>
        </p:nvSpPr>
        <p:spPr>
          <a:xfrm>
            <a:off x="2409189" y="4345685"/>
            <a:ext cx="198183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(11</a:t>
            </a:r>
            <a:r>
              <a:rPr sz="2400" spc="-15" dirty="0">
                <a:latin typeface="Calibri"/>
                <a:cs typeface="Calibri"/>
              </a:rPr>
              <a:t>0</a:t>
            </a:r>
            <a:r>
              <a:rPr sz="2400" dirty="0">
                <a:latin typeface="Calibri"/>
                <a:cs typeface="Calibri"/>
              </a:rPr>
              <a:t>1</a:t>
            </a:r>
            <a:r>
              <a:rPr sz="2400" spc="-10" dirty="0">
                <a:latin typeface="Calibri"/>
                <a:cs typeface="Calibri"/>
              </a:rPr>
              <a:t>1</a:t>
            </a:r>
            <a:r>
              <a:rPr sz="2400" spc="-5" dirty="0">
                <a:latin typeface="Calibri"/>
                <a:cs typeface="Calibri"/>
              </a:rPr>
              <a:t>.</a:t>
            </a:r>
            <a:r>
              <a:rPr sz="2400" spc="-15" dirty="0">
                <a:latin typeface="Calibri"/>
                <a:cs typeface="Calibri"/>
              </a:rPr>
              <a:t>1</a:t>
            </a:r>
            <a:r>
              <a:rPr sz="2400" dirty="0">
                <a:latin typeface="Calibri"/>
                <a:cs typeface="Calibri"/>
              </a:rPr>
              <a:t>0</a:t>
            </a:r>
            <a:r>
              <a:rPr sz="2400" spc="-10" dirty="0">
                <a:latin typeface="Calibri"/>
                <a:cs typeface="Calibri"/>
              </a:rPr>
              <a:t>1</a:t>
            </a:r>
            <a:r>
              <a:rPr sz="2400" dirty="0">
                <a:latin typeface="Calibri"/>
                <a:cs typeface="Calibri"/>
              </a:rPr>
              <a:t>1)16</a:t>
            </a:r>
            <a:endParaRPr sz="2400">
              <a:latin typeface="Calibri"/>
              <a:cs typeface="Calibri"/>
            </a:endParaRPr>
          </a:p>
        </p:txBody>
      </p:sp>
      <p:sp>
        <p:nvSpPr>
          <p:cNvPr id="5" name="object 5"/>
          <p:cNvSpPr txBox="1"/>
          <p:nvPr/>
        </p:nvSpPr>
        <p:spPr>
          <a:xfrm>
            <a:off x="3153282" y="3394706"/>
            <a:ext cx="3580765" cy="1342390"/>
          </a:xfrm>
          <a:prstGeom prst="rect">
            <a:avLst/>
          </a:prstGeom>
        </p:spPr>
        <p:txBody>
          <a:bodyPr vert="horz" wrap="square" lIns="0" tIns="85090" rIns="0" bIns="0" rtlCol="0">
            <a:spAutoFit/>
          </a:bodyPr>
          <a:lstStyle/>
          <a:p>
            <a:pPr marL="12700">
              <a:lnSpc>
                <a:spcPct val="100000"/>
              </a:lnSpc>
              <a:spcBef>
                <a:spcPts val="670"/>
              </a:spcBef>
              <a:tabLst>
                <a:tab pos="747395" algn="l"/>
                <a:tab pos="1415415" algn="l"/>
                <a:tab pos="1626235" algn="l"/>
                <a:tab pos="2363470" algn="l"/>
              </a:tabLst>
            </a:pPr>
            <a:r>
              <a:rPr sz="2400" spc="-5" dirty="0">
                <a:latin typeface="Calibri"/>
                <a:cs typeface="Calibri"/>
              </a:rPr>
              <a:t>011	011	</a:t>
            </a:r>
            <a:r>
              <a:rPr sz="2400" dirty="0">
                <a:latin typeface="Calibri"/>
                <a:cs typeface="Calibri"/>
              </a:rPr>
              <a:t>.	</a:t>
            </a:r>
            <a:r>
              <a:rPr sz="2400" spc="-5" dirty="0">
                <a:latin typeface="Calibri"/>
                <a:cs typeface="Calibri"/>
              </a:rPr>
              <a:t>101	100</a:t>
            </a:r>
            <a:endParaRPr sz="2400">
              <a:latin typeface="Calibri"/>
              <a:cs typeface="Calibri"/>
            </a:endParaRPr>
          </a:p>
          <a:p>
            <a:pPr marL="85725">
              <a:lnSpc>
                <a:spcPct val="100000"/>
              </a:lnSpc>
              <a:spcBef>
                <a:spcPts val="580"/>
              </a:spcBef>
              <a:tabLst>
                <a:tab pos="784860" algn="l"/>
                <a:tab pos="1691005" algn="l"/>
                <a:tab pos="2596515" algn="l"/>
              </a:tabLst>
            </a:pPr>
            <a:r>
              <a:rPr sz="2400" dirty="0">
                <a:latin typeface="Calibri"/>
                <a:cs typeface="Calibri"/>
              </a:rPr>
              <a:t>3	3	5	4</a:t>
            </a:r>
            <a:endParaRPr sz="2400">
              <a:latin typeface="Calibri"/>
              <a:cs typeface="Calibri"/>
            </a:endParaRPr>
          </a:p>
          <a:p>
            <a:pPr marL="1631950">
              <a:lnSpc>
                <a:spcPct val="100000"/>
              </a:lnSpc>
              <a:spcBef>
                <a:spcPts val="575"/>
              </a:spcBef>
              <a:tabLst>
                <a:tab pos="2536190" algn="l"/>
              </a:tabLst>
            </a:pPr>
            <a:r>
              <a:rPr sz="2400" dirty="0">
                <a:latin typeface="Calibri"/>
                <a:cs typeface="Calibri"/>
              </a:rPr>
              <a:t>=	</a:t>
            </a:r>
            <a:r>
              <a:rPr sz="2400" spc="-10" dirty="0">
                <a:latin typeface="Calibri"/>
                <a:cs typeface="Calibri"/>
              </a:rPr>
              <a:t>(33.54)8</a:t>
            </a:r>
            <a:endParaRPr sz="2400">
              <a:latin typeface="Calibri"/>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4308" y="184709"/>
            <a:ext cx="3653790" cy="697230"/>
          </a:xfrm>
          <a:prstGeom prst="rect">
            <a:avLst/>
          </a:prstGeom>
        </p:spPr>
        <p:txBody>
          <a:bodyPr vert="horz" wrap="square" lIns="0" tIns="13335" rIns="0" bIns="0" rtlCol="0">
            <a:spAutoFit/>
          </a:bodyPr>
          <a:lstStyle/>
          <a:p>
            <a:pPr marL="12700">
              <a:lnSpc>
                <a:spcPct val="100000"/>
              </a:lnSpc>
              <a:spcBef>
                <a:spcPts val="105"/>
              </a:spcBef>
            </a:pPr>
            <a:r>
              <a:rPr dirty="0"/>
              <a:t>Binary</a:t>
            </a:r>
            <a:r>
              <a:rPr spc="-45" dirty="0"/>
              <a:t> </a:t>
            </a:r>
            <a:r>
              <a:rPr spc="-5" dirty="0"/>
              <a:t>Addition</a:t>
            </a:r>
          </a:p>
        </p:txBody>
      </p:sp>
      <p:sp>
        <p:nvSpPr>
          <p:cNvPr id="3" name="object 3"/>
          <p:cNvSpPr txBox="1"/>
          <p:nvPr/>
        </p:nvSpPr>
        <p:spPr>
          <a:xfrm>
            <a:off x="609600" y="888763"/>
            <a:ext cx="7301230" cy="1390650"/>
          </a:xfrm>
          <a:prstGeom prst="rect">
            <a:avLst/>
          </a:prstGeom>
        </p:spPr>
        <p:txBody>
          <a:bodyPr vert="horz" wrap="square" lIns="0" tIns="12065" rIns="0" bIns="0" rtlCol="0">
            <a:spAutoFit/>
          </a:bodyPr>
          <a:lstStyle/>
          <a:p>
            <a:pPr marL="12700" marR="5080">
              <a:lnSpc>
                <a:spcPct val="100000"/>
              </a:lnSpc>
              <a:spcBef>
                <a:spcPts val="95"/>
              </a:spcBef>
            </a:pPr>
            <a:r>
              <a:rPr sz="2800" spc="-15" dirty="0">
                <a:latin typeface="Calibri"/>
                <a:cs typeface="Calibri"/>
              </a:rPr>
              <a:t>There</a:t>
            </a:r>
            <a:r>
              <a:rPr sz="2800" spc="-5" dirty="0">
                <a:latin typeface="Calibri"/>
                <a:cs typeface="Calibri"/>
              </a:rPr>
              <a:t> </a:t>
            </a:r>
            <a:r>
              <a:rPr sz="2800" spc="-15" dirty="0">
                <a:latin typeface="Calibri"/>
                <a:cs typeface="Calibri"/>
              </a:rPr>
              <a:t>are</a:t>
            </a:r>
            <a:r>
              <a:rPr sz="2800" dirty="0">
                <a:latin typeface="Calibri"/>
                <a:cs typeface="Calibri"/>
              </a:rPr>
              <a:t> </a:t>
            </a:r>
            <a:r>
              <a:rPr sz="2800" spc="-25" dirty="0">
                <a:latin typeface="Calibri"/>
                <a:cs typeface="Calibri"/>
              </a:rPr>
              <a:t>four</a:t>
            </a:r>
            <a:r>
              <a:rPr sz="2800" spc="10" dirty="0">
                <a:latin typeface="Calibri"/>
                <a:cs typeface="Calibri"/>
              </a:rPr>
              <a:t> </a:t>
            </a:r>
            <a:r>
              <a:rPr sz="2800" spc="-10" dirty="0">
                <a:latin typeface="Calibri"/>
                <a:cs typeface="Calibri"/>
              </a:rPr>
              <a:t>points</a:t>
            </a:r>
            <a:r>
              <a:rPr sz="2800" spc="20" dirty="0">
                <a:latin typeface="Calibri"/>
                <a:cs typeface="Calibri"/>
              </a:rPr>
              <a:t> </a:t>
            </a:r>
            <a:r>
              <a:rPr sz="2800" spc="-5" dirty="0">
                <a:latin typeface="Calibri"/>
                <a:cs typeface="Calibri"/>
              </a:rPr>
              <a:t>or</a:t>
            </a:r>
            <a:r>
              <a:rPr sz="2800" spc="-10" dirty="0">
                <a:latin typeface="Calibri"/>
                <a:cs typeface="Calibri"/>
              </a:rPr>
              <a:t> </a:t>
            </a:r>
            <a:r>
              <a:rPr sz="2800" spc="-20" dirty="0">
                <a:latin typeface="Calibri"/>
                <a:cs typeface="Calibri"/>
              </a:rPr>
              <a:t>steps</a:t>
            </a:r>
            <a:r>
              <a:rPr sz="2800" spc="20" dirty="0">
                <a:latin typeface="Calibri"/>
                <a:cs typeface="Calibri"/>
              </a:rPr>
              <a:t> </a:t>
            </a:r>
            <a:r>
              <a:rPr sz="2800" spc="-20" dirty="0">
                <a:latin typeface="Calibri"/>
                <a:cs typeface="Calibri"/>
              </a:rPr>
              <a:t>to</a:t>
            </a:r>
            <a:r>
              <a:rPr sz="2800" spc="-10" dirty="0">
                <a:latin typeface="Calibri"/>
                <a:cs typeface="Calibri"/>
              </a:rPr>
              <a:t> remember</a:t>
            </a:r>
            <a:r>
              <a:rPr sz="2800" spc="5" dirty="0">
                <a:latin typeface="Calibri"/>
                <a:cs typeface="Calibri"/>
              </a:rPr>
              <a:t> </a:t>
            </a:r>
            <a:r>
              <a:rPr sz="2800" spc="-30" dirty="0">
                <a:latin typeface="Calibri"/>
                <a:cs typeface="Calibri"/>
              </a:rPr>
              <a:t>before </a:t>
            </a:r>
            <a:r>
              <a:rPr sz="2800" spc="-620" dirty="0">
                <a:latin typeface="Calibri"/>
                <a:cs typeface="Calibri"/>
              </a:rPr>
              <a:t> </a:t>
            </a:r>
            <a:r>
              <a:rPr sz="2800" spc="-15" dirty="0">
                <a:latin typeface="Calibri"/>
                <a:cs typeface="Calibri"/>
              </a:rPr>
              <a:t>proceeding</a:t>
            </a:r>
            <a:r>
              <a:rPr sz="2800" spc="10" dirty="0">
                <a:latin typeface="Calibri"/>
                <a:cs typeface="Calibri"/>
              </a:rPr>
              <a:t> </a:t>
            </a:r>
            <a:r>
              <a:rPr sz="2800" spc="-15" dirty="0">
                <a:latin typeface="Calibri"/>
                <a:cs typeface="Calibri"/>
              </a:rPr>
              <a:t>through</a:t>
            </a:r>
            <a:r>
              <a:rPr sz="2800" spc="30" dirty="0">
                <a:latin typeface="Calibri"/>
                <a:cs typeface="Calibri"/>
              </a:rPr>
              <a:t> </a:t>
            </a:r>
            <a:r>
              <a:rPr sz="2800" spc="-5" dirty="0">
                <a:latin typeface="Calibri"/>
                <a:cs typeface="Calibri"/>
              </a:rPr>
              <a:t>the</a:t>
            </a:r>
            <a:r>
              <a:rPr sz="2800" spc="5" dirty="0">
                <a:latin typeface="Calibri"/>
                <a:cs typeface="Calibri"/>
              </a:rPr>
              <a:t> </a:t>
            </a:r>
            <a:r>
              <a:rPr sz="2800" spc="-15" dirty="0">
                <a:latin typeface="Calibri"/>
                <a:cs typeface="Calibri"/>
              </a:rPr>
              <a:t>operation.</a:t>
            </a:r>
            <a:endParaRPr sz="2800" dirty="0">
              <a:latin typeface="Calibri"/>
              <a:cs typeface="Calibri"/>
            </a:endParaRPr>
          </a:p>
          <a:p>
            <a:pPr marL="12700">
              <a:lnSpc>
                <a:spcPct val="100000"/>
              </a:lnSpc>
              <a:spcBef>
                <a:spcPts val="670"/>
              </a:spcBef>
            </a:pPr>
            <a:r>
              <a:rPr sz="2800" spc="-5" dirty="0">
                <a:latin typeface="Calibri"/>
                <a:cs typeface="Calibri"/>
              </a:rPr>
              <a:t>These</a:t>
            </a:r>
            <a:r>
              <a:rPr sz="2800" spc="-45" dirty="0">
                <a:latin typeface="Calibri"/>
                <a:cs typeface="Calibri"/>
              </a:rPr>
              <a:t> </a:t>
            </a:r>
            <a:r>
              <a:rPr sz="2800" spc="-15" dirty="0">
                <a:latin typeface="Calibri"/>
                <a:cs typeface="Calibri"/>
              </a:rPr>
              <a:t>are</a:t>
            </a:r>
            <a:endParaRPr sz="2800" dirty="0">
              <a:latin typeface="Calibri"/>
              <a:cs typeface="Calibri"/>
            </a:endParaRPr>
          </a:p>
        </p:txBody>
      </p:sp>
      <p:pic>
        <p:nvPicPr>
          <p:cNvPr id="4" name="object 4"/>
          <p:cNvPicPr/>
          <p:nvPr/>
        </p:nvPicPr>
        <p:blipFill>
          <a:blip r:embed="rId2" cstate="print"/>
          <a:stretch>
            <a:fillRect/>
          </a:stretch>
        </p:blipFill>
        <p:spPr>
          <a:xfrm>
            <a:off x="2653650" y="2071014"/>
            <a:ext cx="4750308" cy="1952243"/>
          </a:xfrm>
          <a:prstGeom prst="rect">
            <a:avLst/>
          </a:prstGeom>
        </p:spPr>
      </p:pic>
      <p:pic>
        <p:nvPicPr>
          <p:cNvPr id="9" name="Picture 8"/>
          <p:cNvPicPr>
            <a:picLocks noChangeAspect="1"/>
          </p:cNvPicPr>
          <p:nvPr/>
        </p:nvPicPr>
        <p:blipFill>
          <a:blip r:embed="rId3"/>
          <a:stretch>
            <a:fillRect/>
          </a:stretch>
        </p:blipFill>
        <p:spPr>
          <a:xfrm>
            <a:off x="2954307" y="4171576"/>
            <a:ext cx="4490609" cy="2229224"/>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15500"/>
            <a:ext cx="8072755" cy="2020570"/>
          </a:xfrm>
          <a:prstGeom prst="rect">
            <a:avLst/>
          </a:prstGeom>
        </p:spPr>
        <p:txBody>
          <a:bodyPr vert="horz" wrap="square" lIns="0" tIns="159385" rIns="0" bIns="0" rtlCol="0">
            <a:spAutoFit/>
          </a:bodyPr>
          <a:lstStyle/>
          <a:p>
            <a:pPr marL="2540" algn="ctr">
              <a:lnSpc>
                <a:spcPct val="100000"/>
              </a:lnSpc>
              <a:spcBef>
                <a:spcPts val="1255"/>
              </a:spcBef>
            </a:pPr>
            <a:r>
              <a:rPr dirty="0"/>
              <a:t>Binary</a:t>
            </a:r>
            <a:r>
              <a:rPr spc="-15" dirty="0"/>
              <a:t> Subtraction</a:t>
            </a:r>
          </a:p>
          <a:p>
            <a:pPr marL="12700" marR="5080" algn="just">
              <a:lnSpc>
                <a:spcPct val="100000"/>
              </a:lnSpc>
              <a:spcBef>
                <a:spcPts val="630"/>
              </a:spcBef>
            </a:pPr>
            <a:r>
              <a:rPr sz="2400" b="0" spc="-10" dirty="0">
                <a:latin typeface="Calibri"/>
                <a:cs typeface="Calibri"/>
              </a:rPr>
              <a:t>Subtraction</a:t>
            </a:r>
            <a:r>
              <a:rPr sz="2400" b="0" spc="-5" dirty="0">
                <a:latin typeface="Calibri"/>
                <a:cs typeface="Calibri"/>
              </a:rPr>
              <a:t> </a:t>
            </a:r>
            <a:r>
              <a:rPr sz="2400" b="0" dirty="0">
                <a:latin typeface="Calibri"/>
                <a:cs typeface="Calibri"/>
              </a:rPr>
              <a:t>and</a:t>
            </a:r>
            <a:r>
              <a:rPr sz="2400" b="0" spc="5" dirty="0">
                <a:latin typeface="Calibri"/>
                <a:cs typeface="Calibri"/>
              </a:rPr>
              <a:t> </a:t>
            </a:r>
            <a:r>
              <a:rPr sz="2400" b="0" spc="-40" dirty="0">
                <a:latin typeface="Calibri"/>
                <a:cs typeface="Calibri"/>
              </a:rPr>
              <a:t>Borrow,</a:t>
            </a:r>
            <a:r>
              <a:rPr sz="2400" b="0" spc="-35" dirty="0">
                <a:latin typeface="Calibri"/>
                <a:cs typeface="Calibri"/>
              </a:rPr>
              <a:t> </a:t>
            </a:r>
            <a:r>
              <a:rPr sz="2400" b="0" dirty="0">
                <a:latin typeface="Calibri"/>
                <a:cs typeface="Calibri"/>
              </a:rPr>
              <a:t>these</a:t>
            </a:r>
            <a:r>
              <a:rPr sz="2400" b="0" spc="5" dirty="0">
                <a:latin typeface="Calibri"/>
                <a:cs typeface="Calibri"/>
              </a:rPr>
              <a:t> </a:t>
            </a:r>
            <a:r>
              <a:rPr sz="2400" b="0" spc="-15" dirty="0">
                <a:latin typeface="Calibri"/>
                <a:cs typeface="Calibri"/>
              </a:rPr>
              <a:t>two</a:t>
            </a:r>
            <a:r>
              <a:rPr sz="2400" b="0" spc="-10" dirty="0">
                <a:latin typeface="Calibri"/>
                <a:cs typeface="Calibri"/>
              </a:rPr>
              <a:t> </a:t>
            </a:r>
            <a:r>
              <a:rPr sz="2400" b="0" spc="-15" dirty="0">
                <a:latin typeface="Calibri"/>
                <a:cs typeface="Calibri"/>
              </a:rPr>
              <a:t>words</a:t>
            </a:r>
            <a:r>
              <a:rPr sz="2400" b="0" spc="-10" dirty="0">
                <a:latin typeface="Calibri"/>
                <a:cs typeface="Calibri"/>
              </a:rPr>
              <a:t> </a:t>
            </a:r>
            <a:r>
              <a:rPr sz="2400" b="0" dirty="0">
                <a:latin typeface="Calibri"/>
                <a:cs typeface="Calibri"/>
              </a:rPr>
              <a:t>will</a:t>
            </a:r>
            <a:r>
              <a:rPr sz="2400" b="0" spc="5" dirty="0">
                <a:latin typeface="Calibri"/>
                <a:cs typeface="Calibri"/>
              </a:rPr>
              <a:t> </a:t>
            </a:r>
            <a:r>
              <a:rPr sz="2400" b="0" spc="-5" dirty="0">
                <a:latin typeface="Calibri"/>
                <a:cs typeface="Calibri"/>
              </a:rPr>
              <a:t>be</a:t>
            </a:r>
            <a:r>
              <a:rPr sz="2400" b="0" dirty="0">
                <a:latin typeface="Calibri"/>
                <a:cs typeface="Calibri"/>
              </a:rPr>
              <a:t> </a:t>
            </a:r>
            <a:r>
              <a:rPr sz="2400" b="0" spc="-10" dirty="0">
                <a:latin typeface="Calibri"/>
                <a:cs typeface="Calibri"/>
              </a:rPr>
              <a:t>used</a:t>
            </a:r>
            <a:r>
              <a:rPr sz="2400" b="0" spc="-5" dirty="0">
                <a:latin typeface="Calibri"/>
                <a:cs typeface="Calibri"/>
              </a:rPr>
              <a:t> very </a:t>
            </a:r>
            <a:r>
              <a:rPr sz="2400" b="0" dirty="0">
                <a:latin typeface="Calibri"/>
                <a:cs typeface="Calibri"/>
              </a:rPr>
              <a:t> </a:t>
            </a:r>
            <a:r>
              <a:rPr sz="2400" b="0" spc="-10" dirty="0">
                <a:latin typeface="Calibri"/>
                <a:cs typeface="Calibri"/>
              </a:rPr>
              <a:t>frequently</a:t>
            </a:r>
            <a:r>
              <a:rPr sz="2400" b="0" spc="-5" dirty="0">
                <a:latin typeface="Calibri"/>
                <a:cs typeface="Calibri"/>
              </a:rPr>
              <a:t> </a:t>
            </a:r>
            <a:r>
              <a:rPr sz="2400" b="0" spc="-20" dirty="0">
                <a:latin typeface="Calibri"/>
                <a:cs typeface="Calibri"/>
              </a:rPr>
              <a:t>for</a:t>
            </a:r>
            <a:r>
              <a:rPr sz="2400" b="0" spc="-15" dirty="0">
                <a:latin typeface="Calibri"/>
                <a:cs typeface="Calibri"/>
              </a:rPr>
              <a:t> </a:t>
            </a:r>
            <a:r>
              <a:rPr sz="2400" b="0" dirty="0">
                <a:latin typeface="Calibri"/>
                <a:cs typeface="Calibri"/>
              </a:rPr>
              <a:t>the</a:t>
            </a:r>
            <a:r>
              <a:rPr sz="2400" b="0" spc="5" dirty="0">
                <a:latin typeface="Calibri"/>
                <a:cs typeface="Calibri"/>
              </a:rPr>
              <a:t> </a:t>
            </a:r>
            <a:r>
              <a:rPr sz="2400" b="0" spc="-5" dirty="0">
                <a:latin typeface="Calibri"/>
                <a:cs typeface="Calibri"/>
              </a:rPr>
              <a:t>binary</a:t>
            </a:r>
            <a:r>
              <a:rPr sz="2400" b="0" dirty="0">
                <a:latin typeface="Calibri"/>
                <a:cs typeface="Calibri"/>
              </a:rPr>
              <a:t> </a:t>
            </a:r>
            <a:r>
              <a:rPr sz="2400" b="0" spc="-10" dirty="0">
                <a:latin typeface="Calibri"/>
                <a:cs typeface="Calibri"/>
              </a:rPr>
              <a:t>subtraction.</a:t>
            </a:r>
            <a:r>
              <a:rPr sz="2400" b="0" spc="-5" dirty="0">
                <a:latin typeface="Calibri"/>
                <a:cs typeface="Calibri"/>
              </a:rPr>
              <a:t> </a:t>
            </a:r>
            <a:r>
              <a:rPr sz="2400" b="0" spc="-10" dirty="0">
                <a:latin typeface="Calibri"/>
                <a:cs typeface="Calibri"/>
              </a:rPr>
              <a:t>There</a:t>
            </a:r>
            <a:r>
              <a:rPr sz="2400" b="0" spc="-5" dirty="0">
                <a:latin typeface="Calibri"/>
                <a:cs typeface="Calibri"/>
              </a:rPr>
              <a:t> </a:t>
            </a:r>
            <a:r>
              <a:rPr sz="2400" b="0" spc="-10" dirty="0">
                <a:latin typeface="Calibri"/>
                <a:cs typeface="Calibri"/>
              </a:rPr>
              <a:t>are</a:t>
            </a:r>
            <a:r>
              <a:rPr sz="2400" b="0" spc="-5" dirty="0">
                <a:latin typeface="Calibri"/>
                <a:cs typeface="Calibri"/>
              </a:rPr>
              <a:t> </a:t>
            </a:r>
            <a:r>
              <a:rPr sz="2400" b="0" spc="-15" dirty="0">
                <a:latin typeface="Calibri"/>
                <a:cs typeface="Calibri"/>
              </a:rPr>
              <a:t>four</a:t>
            </a:r>
            <a:r>
              <a:rPr sz="2400" b="0" spc="-10" dirty="0">
                <a:latin typeface="Calibri"/>
                <a:cs typeface="Calibri"/>
              </a:rPr>
              <a:t> </a:t>
            </a:r>
            <a:r>
              <a:rPr sz="2400" b="0" dirty="0">
                <a:latin typeface="Calibri"/>
                <a:cs typeface="Calibri"/>
              </a:rPr>
              <a:t>rules</a:t>
            </a:r>
            <a:r>
              <a:rPr sz="2400" b="0" spc="5" dirty="0">
                <a:latin typeface="Calibri"/>
                <a:cs typeface="Calibri"/>
              </a:rPr>
              <a:t> </a:t>
            </a:r>
            <a:r>
              <a:rPr sz="2400" b="0" spc="-10" dirty="0">
                <a:latin typeface="Calibri"/>
                <a:cs typeface="Calibri"/>
              </a:rPr>
              <a:t>of </a:t>
            </a:r>
            <a:r>
              <a:rPr sz="2400" b="0" spc="-530" dirty="0">
                <a:latin typeface="Calibri"/>
                <a:cs typeface="Calibri"/>
              </a:rPr>
              <a:t> </a:t>
            </a:r>
            <a:r>
              <a:rPr sz="2400" b="0" spc="-5" dirty="0">
                <a:latin typeface="Calibri"/>
                <a:cs typeface="Calibri"/>
              </a:rPr>
              <a:t>binary</a:t>
            </a:r>
            <a:r>
              <a:rPr sz="2400" b="0" spc="-10" dirty="0">
                <a:latin typeface="Calibri"/>
                <a:cs typeface="Calibri"/>
              </a:rPr>
              <a:t> subtraction.</a:t>
            </a:r>
            <a:endParaRPr sz="2400">
              <a:latin typeface="Calibri"/>
              <a:cs typeface="Calibri"/>
            </a:endParaRPr>
          </a:p>
        </p:txBody>
      </p:sp>
      <p:pic>
        <p:nvPicPr>
          <p:cNvPr id="3" name="object 3"/>
          <p:cNvPicPr/>
          <p:nvPr/>
        </p:nvPicPr>
        <p:blipFill>
          <a:blip r:embed="rId2" cstate="print"/>
          <a:stretch>
            <a:fillRect/>
          </a:stretch>
        </p:blipFill>
        <p:spPr>
          <a:xfrm>
            <a:off x="2203704" y="2325623"/>
            <a:ext cx="4736592" cy="1752600"/>
          </a:xfrm>
          <a:prstGeom prst="rect">
            <a:avLst/>
          </a:prstGeom>
        </p:spPr>
      </p:pic>
      <p:pic>
        <p:nvPicPr>
          <p:cNvPr id="7" name="Picture 6"/>
          <p:cNvPicPr>
            <a:picLocks noChangeAspect="1"/>
          </p:cNvPicPr>
          <p:nvPr/>
        </p:nvPicPr>
        <p:blipFill>
          <a:blip r:embed="rId3"/>
          <a:stretch>
            <a:fillRect/>
          </a:stretch>
        </p:blipFill>
        <p:spPr>
          <a:xfrm>
            <a:off x="2203704" y="4346193"/>
            <a:ext cx="4736592" cy="2207007"/>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8D073-BC67-D527-68BB-4EBCD1937AD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263FE27-9C17-7712-6131-0DA9092AB7E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016201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algn="ctr">
              <a:lnSpc>
                <a:spcPct val="100000"/>
              </a:lnSpc>
              <a:spcBef>
                <a:spcPts val="100"/>
              </a:spcBef>
            </a:pPr>
            <a:r>
              <a:rPr dirty="0"/>
              <a:t>Binary</a:t>
            </a:r>
            <a:r>
              <a:rPr spc="-5" dirty="0"/>
              <a:t> </a:t>
            </a:r>
            <a:r>
              <a:rPr spc="-15" dirty="0"/>
              <a:t>Subtraction</a:t>
            </a:r>
            <a:r>
              <a:rPr spc="-25" dirty="0"/>
              <a:t> </a:t>
            </a:r>
            <a:r>
              <a:rPr spc="-15" dirty="0"/>
              <a:t>by</a:t>
            </a:r>
            <a:r>
              <a:rPr spc="-5" dirty="0"/>
              <a:t> </a:t>
            </a:r>
            <a:r>
              <a:rPr spc="-85" dirty="0"/>
              <a:t>1’s</a:t>
            </a:r>
          </a:p>
          <a:p>
            <a:pPr algn="ctr">
              <a:lnSpc>
                <a:spcPct val="100000"/>
              </a:lnSpc>
            </a:pPr>
            <a:r>
              <a:rPr spc="-10" dirty="0"/>
              <a:t>Complement</a:t>
            </a:r>
            <a:r>
              <a:rPr spc="-55" dirty="0"/>
              <a:t> </a:t>
            </a:r>
            <a:r>
              <a:rPr spc="-5" dirty="0"/>
              <a:t>Method</a:t>
            </a:r>
          </a:p>
        </p:txBody>
      </p:sp>
      <p:graphicFrame>
        <p:nvGraphicFramePr>
          <p:cNvPr id="3" name="object 3"/>
          <p:cNvGraphicFramePr>
            <a:graphicFrameLocks noGrp="1"/>
          </p:cNvGraphicFramePr>
          <p:nvPr/>
        </p:nvGraphicFramePr>
        <p:xfrm>
          <a:off x="1766697" y="2864992"/>
          <a:ext cx="2763520" cy="978406"/>
        </p:xfrm>
        <a:graphic>
          <a:graphicData uri="http://schemas.openxmlformats.org/drawingml/2006/table">
            <a:tbl>
              <a:tblPr firstRow="1" bandRow="1">
                <a:tableStyleId>{2D5ABB26-0587-4C30-8999-92F81FD0307C}</a:tableStyleId>
              </a:tblPr>
              <a:tblGrid>
                <a:gridCol w="564515">
                  <a:extLst>
                    <a:ext uri="{9D8B030D-6E8A-4147-A177-3AD203B41FA5}">
                      <a16:colId xmlns:a16="http://schemas.microsoft.com/office/drawing/2014/main" val="20000"/>
                    </a:ext>
                  </a:extLst>
                </a:gridCol>
                <a:gridCol w="607060">
                  <a:extLst>
                    <a:ext uri="{9D8B030D-6E8A-4147-A177-3AD203B41FA5}">
                      <a16:colId xmlns:a16="http://schemas.microsoft.com/office/drawing/2014/main" val="20001"/>
                    </a:ext>
                  </a:extLst>
                </a:gridCol>
                <a:gridCol w="544830">
                  <a:extLst>
                    <a:ext uri="{9D8B030D-6E8A-4147-A177-3AD203B41FA5}">
                      <a16:colId xmlns:a16="http://schemas.microsoft.com/office/drawing/2014/main" val="20002"/>
                    </a:ext>
                  </a:extLst>
                </a:gridCol>
                <a:gridCol w="544830">
                  <a:extLst>
                    <a:ext uri="{9D8B030D-6E8A-4147-A177-3AD203B41FA5}">
                      <a16:colId xmlns:a16="http://schemas.microsoft.com/office/drawing/2014/main" val="20003"/>
                    </a:ext>
                  </a:extLst>
                </a:gridCol>
                <a:gridCol w="502285">
                  <a:extLst>
                    <a:ext uri="{9D8B030D-6E8A-4147-A177-3AD203B41FA5}">
                      <a16:colId xmlns:a16="http://schemas.microsoft.com/office/drawing/2014/main" val="20004"/>
                    </a:ext>
                  </a:extLst>
                </a:gridCol>
              </a:tblGrid>
              <a:tr h="489203">
                <a:tc>
                  <a:txBody>
                    <a:bodyPr/>
                    <a:lstStyle/>
                    <a:p>
                      <a:pPr marL="127000">
                        <a:lnSpc>
                          <a:spcPts val="3045"/>
                        </a:lnSpc>
                      </a:pPr>
                      <a:r>
                        <a:rPr sz="3200" dirty="0">
                          <a:latin typeface="Calibri"/>
                          <a:cs typeface="Calibri"/>
                        </a:rPr>
                        <a:t>1</a:t>
                      </a:r>
                      <a:endParaRPr sz="3200">
                        <a:latin typeface="Calibri"/>
                        <a:cs typeface="Calibri"/>
                      </a:endParaRPr>
                    </a:p>
                  </a:txBody>
                  <a:tcPr marL="0" marR="0" marT="0" marB="0"/>
                </a:tc>
                <a:tc>
                  <a:txBody>
                    <a:bodyPr/>
                    <a:lstStyle/>
                    <a:p>
                      <a:pPr marR="161290" algn="r">
                        <a:lnSpc>
                          <a:spcPts val="3045"/>
                        </a:lnSpc>
                      </a:pPr>
                      <a:r>
                        <a:rPr sz="3200" dirty="0">
                          <a:latin typeface="Calibri"/>
                          <a:cs typeface="Calibri"/>
                        </a:rPr>
                        <a:t>1</a:t>
                      </a:r>
                      <a:endParaRPr sz="3200">
                        <a:latin typeface="Calibri"/>
                        <a:cs typeface="Calibri"/>
                      </a:endParaRPr>
                    </a:p>
                  </a:txBody>
                  <a:tcPr marL="0" marR="0" marT="0" marB="0"/>
                </a:tc>
                <a:tc>
                  <a:txBody>
                    <a:bodyPr/>
                    <a:lstStyle/>
                    <a:p>
                      <a:pPr marL="168910">
                        <a:lnSpc>
                          <a:spcPts val="3045"/>
                        </a:lnSpc>
                      </a:pPr>
                      <a:r>
                        <a:rPr sz="3200" dirty="0">
                          <a:latin typeface="Calibri"/>
                          <a:cs typeface="Calibri"/>
                        </a:rPr>
                        <a:t>0</a:t>
                      </a:r>
                      <a:endParaRPr sz="3200">
                        <a:latin typeface="Calibri"/>
                        <a:cs typeface="Calibri"/>
                      </a:endParaRPr>
                    </a:p>
                  </a:txBody>
                  <a:tcPr marL="0" marR="0" marT="0" marB="0"/>
                </a:tc>
                <a:tc>
                  <a:txBody>
                    <a:bodyPr/>
                    <a:lstStyle/>
                    <a:p>
                      <a:pPr algn="ctr">
                        <a:lnSpc>
                          <a:spcPts val="3045"/>
                        </a:lnSpc>
                      </a:pPr>
                      <a:r>
                        <a:rPr sz="3200" dirty="0">
                          <a:latin typeface="Calibri"/>
                          <a:cs typeface="Calibri"/>
                        </a:rPr>
                        <a:t>0</a:t>
                      </a:r>
                      <a:endParaRPr sz="3200">
                        <a:latin typeface="Calibri"/>
                        <a:cs typeface="Calibri"/>
                      </a:endParaRPr>
                    </a:p>
                  </a:txBody>
                  <a:tcPr marL="0" marR="0" marT="0" marB="0"/>
                </a:tc>
                <a:tc>
                  <a:txBody>
                    <a:bodyPr/>
                    <a:lstStyle/>
                    <a:p>
                      <a:pPr marR="119380" algn="r">
                        <a:lnSpc>
                          <a:spcPts val="3045"/>
                        </a:lnSpc>
                      </a:pPr>
                      <a:r>
                        <a:rPr sz="3200" dirty="0">
                          <a:latin typeface="Calibri"/>
                          <a:cs typeface="Calibri"/>
                        </a:rPr>
                        <a:t>1</a:t>
                      </a:r>
                      <a:endParaRPr sz="3200">
                        <a:latin typeface="Calibri"/>
                        <a:cs typeface="Calibri"/>
                      </a:endParaRPr>
                    </a:p>
                  </a:txBody>
                  <a:tcPr marL="0" marR="0" marT="0" marB="0"/>
                </a:tc>
                <a:extLst>
                  <a:ext uri="{0D108BD9-81ED-4DB2-BD59-A6C34878D82A}">
                    <a16:rowId xmlns:a16="http://schemas.microsoft.com/office/drawing/2014/main" val="10000"/>
                  </a:ext>
                </a:extLst>
              </a:tr>
              <a:tr h="489203">
                <a:tc>
                  <a:txBody>
                    <a:bodyPr/>
                    <a:lstStyle/>
                    <a:p>
                      <a:pPr marL="127000">
                        <a:lnSpc>
                          <a:spcPts val="3690"/>
                        </a:lnSpc>
                      </a:pPr>
                      <a:r>
                        <a:rPr sz="3200" dirty="0">
                          <a:latin typeface="Calibri"/>
                          <a:cs typeface="Calibri"/>
                        </a:rPr>
                        <a:t>0</a:t>
                      </a:r>
                      <a:endParaRPr sz="3200">
                        <a:latin typeface="Calibri"/>
                        <a:cs typeface="Calibri"/>
                      </a:endParaRPr>
                    </a:p>
                  </a:txBody>
                  <a:tcPr marL="0" marR="0" marT="0" marB="0"/>
                </a:tc>
                <a:tc>
                  <a:txBody>
                    <a:bodyPr/>
                    <a:lstStyle/>
                    <a:p>
                      <a:pPr marR="161290" algn="r">
                        <a:lnSpc>
                          <a:spcPts val="3690"/>
                        </a:lnSpc>
                      </a:pPr>
                      <a:r>
                        <a:rPr sz="3200" dirty="0">
                          <a:latin typeface="Calibri"/>
                          <a:cs typeface="Calibri"/>
                        </a:rPr>
                        <a:t>0</a:t>
                      </a:r>
                      <a:endParaRPr sz="3200">
                        <a:latin typeface="Calibri"/>
                        <a:cs typeface="Calibri"/>
                      </a:endParaRPr>
                    </a:p>
                  </a:txBody>
                  <a:tcPr marL="0" marR="0" marT="0" marB="0"/>
                </a:tc>
                <a:tc>
                  <a:txBody>
                    <a:bodyPr/>
                    <a:lstStyle/>
                    <a:p>
                      <a:pPr marL="168910">
                        <a:lnSpc>
                          <a:spcPts val="3690"/>
                        </a:lnSpc>
                      </a:pPr>
                      <a:r>
                        <a:rPr sz="3200" dirty="0">
                          <a:latin typeface="Calibri"/>
                          <a:cs typeface="Calibri"/>
                        </a:rPr>
                        <a:t>1</a:t>
                      </a:r>
                      <a:endParaRPr sz="3200">
                        <a:latin typeface="Calibri"/>
                        <a:cs typeface="Calibri"/>
                      </a:endParaRPr>
                    </a:p>
                  </a:txBody>
                  <a:tcPr marL="0" marR="0" marT="0" marB="0"/>
                </a:tc>
                <a:tc>
                  <a:txBody>
                    <a:bodyPr/>
                    <a:lstStyle/>
                    <a:p>
                      <a:pPr algn="ctr">
                        <a:lnSpc>
                          <a:spcPts val="3690"/>
                        </a:lnSpc>
                      </a:pPr>
                      <a:r>
                        <a:rPr sz="3200" dirty="0">
                          <a:latin typeface="Calibri"/>
                          <a:cs typeface="Calibri"/>
                        </a:rPr>
                        <a:t>1</a:t>
                      </a:r>
                      <a:endParaRPr sz="3200">
                        <a:latin typeface="Calibri"/>
                        <a:cs typeface="Calibri"/>
                      </a:endParaRPr>
                    </a:p>
                  </a:txBody>
                  <a:tcPr marL="0" marR="0" marT="0" marB="0"/>
                </a:tc>
                <a:tc>
                  <a:txBody>
                    <a:bodyPr/>
                    <a:lstStyle/>
                    <a:p>
                      <a:pPr marR="119380" algn="r">
                        <a:lnSpc>
                          <a:spcPts val="3690"/>
                        </a:lnSpc>
                      </a:pPr>
                      <a:r>
                        <a:rPr sz="3200" dirty="0">
                          <a:latin typeface="Calibri"/>
                          <a:cs typeface="Calibri"/>
                        </a:rPr>
                        <a:t>0</a:t>
                      </a:r>
                      <a:endParaRPr sz="3200">
                        <a:latin typeface="Calibri"/>
                        <a:cs typeface="Calibri"/>
                      </a:endParaRPr>
                    </a:p>
                  </a:txBody>
                  <a:tcPr marL="0" marR="0" marT="0" marB="0"/>
                </a:tc>
                <a:extLst>
                  <a:ext uri="{0D108BD9-81ED-4DB2-BD59-A6C34878D82A}">
                    <a16:rowId xmlns:a16="http://schemas.microsoft.com/office/drawing/2014/main" val="10001"/>
                  </a:ext>
                </a:extLst>
              </a:tr>
            </a:tbl>
          </a:graphicData>
        </a:graphic>
      </p:graphicFrame>
      <p:sp>
        <p:nvSpPr>
          <p:cNvPr id="4" name="object 4"/>
          <p:cNvSpPr txBox="1"/>
          <p:nvPr/>
        </p:nvSpPr>
        <p:spPr>
          <a:xfrm>
            <a:off x="307340" y="1540891"/>
            <a:ext cx="8688705" cy="4509135"/>
          </a:xfrm>
          <a:prstGeom prst="rect">
            <a:avLst/>
          </a:prstGeom>
        </p:spPr>
        <p:txBody>
          <a:bodyPr vert="horz" wrap="square" lIns="0" tIns="85725" rIns="0" bIns="0" rtlCol="0">
            <a:spAutoFit/>
          </a:bodyPr>
          <a:lstStyle/>
          <a:p>
            <a:pPr marL="241300">
              <a:lnSpc>
                <a:spcPct val="100000"/>
              </a:lnSpc>
              <a:spcBef>
                <a:spcPts val="675"/>
              </a:spcBef>
            </a:pPr>
            <a:r>
              <a:rPr sz="2400" spc="-10" dirty="0">
                <a:latin typeface="Calibri"/>
                <a:cs typeface="Calibri"/>
              </a:rPr>
              <a:t>What</a:t>
            </a:r>
            <a:r>
              <a:rPr sz="2400" spc="-5" dirty="0">
                <a:latin typeface="Calibri"/>
                <a:cs typeface="Calibri"/>
              </a:rPr>
              <a:t> </a:t>
            </a:r>
            <a:r>
              <a:rPr sz="2400" dirty="0">
                <a:latin typeface="Calibri"/>
                <a:cs typeface="Calibri"/>
              </a:rPr>
              <a:t>is</a:t>
            </a:r>
            <a:r>
              <a:rPr sz="2400" spc="-25" dirty="0">
                <a:latin typeface="Calibri"/>
                <a:cs typeface="Calibri"/>
              </a:rPr>
              <a:t> </a:t>
            </a:r>
            <a:r>
              <a:rPr sz="2400" spc="-50" dirty="0">
                <a:latin typeface="Calibri"/>
                <a:cs typeface="Calibri"/>
              </a:rPr>
              <a:t>1’s</a:t>
            </a:r>
            <a:r>
              <a:rPr sz="2400" spc="-10" dirty="0">
                <a:latin typeface="Calibri"/>
                <a:cs typeface="Calibri"/>
              </a:rPr>
              <a:t> compliment</a:t>
            </a:r>
            <a:r>
              <a:rPr sz="2400" spc="-15" dirty="0">
                <a:latin typeface="Calibri"/>
                <a:cs typeface="Calibri"/>
              </a:rPr>
              <a:t> </a:t>
            </a:r>
            <a:r>
              <a:rPr sz="2400" spc="-5" dirty="0">
                <a:latin typeface="Calibri"/>
                <a:cs typeface="Calibri"/>
              </a:rPr>
              <a:t>of</a:t>
            </a:r>
            <a:r>
              <a:rPr sz="2400" spc="-15" dirty="0">
                <a:latin typeface="Calibri"/>
                <a:cs typeface="Calibri"/>
              </a:rPr>
              <a:t> </a:t>
            </a:r>
            <a:r>
              <a:rPr sz="2400" dirty="0">
                <a:latin typeface="Calibri"/>
                <a:cs typeface="Calibri"/>
              </a:rPr>
              <a:t>a</a:t>
            </a:r>
            <a:r>
              <a:rPr sz="2400" spc="-10" dirty="0">
                <a:latin typeface="Calibri"/>
                <a:cs typeface="Calibri"/>
              </a:rPr>
              <a:t> </a:t>
            </a:r>
            <a:r>
              <a:rPr sz="2400" dirty="0">
                <a:latin typeface="Calibri"/>
                <a:cs typeface="Calibri"/>
              </a:rPr>
              <a:t>Binary</a:t>
            </a:r>
            <a:r>
              <a:rPr sz="2400" spc="-20" dirty="0">
                <a:latin typeface="Calibri"/>
                <a:cs typeface="Calibri"/>
              </a:rPr>
              <a:t> </a:t>
            </a:r>
            <a:r>
              <a:rPr sz="2400" spc="-5" dirty="0">
                <a:latin typeface="Calibri"/>
                <a:cs typeface="Calibri"/>
              </a:rPr>
              <a:t>number?</a:t>
            </a:r>
            <a:endParaRPr sz="2400">
              <a:latin typeface="Calibri"/>
              <a:cs typeface="Calibri"/>
            </a:endParaRPr>
          </a:p>
          <a:p>
            <a:pPr marL="584200" indent="-342900">
              <a:lnSpc>
                <a:spcPct val="100000"/>
              </a:lnSpc>
              <a:spcBef>
                <a:spcPts val="575"/>
              </a:spcBef>
              <a:buChar char="-"/>
              <a:tabLst>
                <a:tab pos="583565" algn="l"/>
                <a:tab pos="584200" algn="l"/>
              </a:tabLst>
            </a:pPr>
            <a:r>
              <a:rPr sz="2400" spc="-5" dirty="0">
                <a:latin typeface="Calibri"/>
                <a:cs typeface="Calibri"/>
              </a:rPr>
              <a:t>Replace</a:t>
            </a:r>
            <a:r>
              <a:rPr sz="2400" spc="-25" dirty="0">
                <a:latin typeface="Calibri"/>
                <a:cs typeface="Calibri"/>
              </a:rPr>
              <a:t> </a:t>
            </a:r>
            <a:r>
              <a:rPr sz="2400" dirty="0">
                <a:latin typeface="Calibri"/>
                <a:cs typeface="Calibri"/>
              </a:rPr>
              <a:t>all</a:t>
            </a:r>
            <a:r>
              <a:rPr sz="2400" spc="-20" dirty="0">
                <a:latin typeface="Calibri"/>
                <a:cs typeface="Calibri"/>
              </a:rPr>
              <a:t> </a:t>
            </a:r>
            <a:r>
              <a:rPr sz="2400" dirty="0">
                <a:latin typeface="Calibri"/>
                <a:cs typeface="Calibri"/>
              </a:rPr>
              <a:t>1</a:t>
            </a:r>
            <a:r>
              <a:rPr sz="2400" spc="-5" dirty="0">
                <a:latin typeface="Calibri"/>
                <a:cs typeface="Calibri"/>
              </a:rPr>
              <a:t> </a:t>
            </a:r>
            <a:r>
              <a:rPr sz="2400" spc="-15" dirty="0">
                <a:latin typeface="Calibri"/>
                <a:cs typeface="Calibri"/>
              </a:rPr>
              <a:t>to </a:t>
            </a:r>
            <a:r>
              <a:rPr sz="2400" dirty="0">
                <a:latin typeface="Calibri"/>
                <a:cs typeface="Calibri"/>
              </a:rPr>
              <a:t>0</a:t>
            </a:r>
            <a:r>
              <a:rPr sz="2400" spc="-5" dirty="0">
                <a:latin typeface="Calibri"/>
                <a:cs typeface="Calibri"/>
              </a:rPr>
              <a:t> </a:t>
            </a:r>
            <a:r>
              <a:rPr sz="2400" dirty="0">
                <a:latin typeface="Calibri"/>
                <a:cs typeface="Calibri"/>
              </a:rPr>
              <a:t>and</a:t>
            </a:r>
            <a:r>
              <a:rPr sz="2400" spc="-15" dirty="0">
                <a:latin typeface="Calibri"/>
                <a:cs typeface="Calibri"/>
              </a:rPr>
              <a:t> </a:t>
            </a:r>
            <a:r>
              <a:rPr sz="2400" dirty="0">
                <a:latin typeface="Calibri"/>
                <a:cs typeface="Calibri"/>
              </a:rPr>
              <a:t>0</a:t>
            </a:r>
            <a:r>
              <a:rPr sz="2400" spc="-20" dirty="0">
                <a:latin typeface="Calibri"/>
                <a:cs typeface="Calibri"/>
              </a:rPr>
              <a:t> </a:t>
            </a:r>
            <a:r>
              <a:rPr sz="2400" spc="-15" dirty="0">
                <a:latin typeface="Calibri"/>
                <a:cs typeface="Calibri"/>
              </a:rPr>
              <a:t>to</a:t>
            </a:r>
            <a:r>
              <a:rPr sz="2400" spc="-10" dirty="0">
                <a:latin typeface="Calibri"/>
                <a:cs typeface="Calibri"/>
              </a:rPr>
              <a:t> </a:t>
            </a:r>
            <a:r>
              <a:rPr sz="2400" dirty="0">
                <a:latin typeface="Calibri"/>
                <a:cs typeface="Calibri"/>
              </a:rPr>
              <a:t>1</a:t>
            </a:r>
            <a:endParaRPr sz="2400">
              <a:latin typeface="Calibri"/>
              <a:cs typeface="Calibri"/>
            </a:endParaRPr>
          </a:p>
          <a:p>
            <a:pPr marL="584200" indent="-342900">
              <a:lnSpc>
                <a:spcPct val="100000"/>
              </a:lnSpc>
              <a:spcBef>
                <a:spcPts val="575"/>
              </a:spcBef>
              <a:buChar char="-"/>
              <a:tabLst>
                <a:tab pos="583565" algn="l"/>
                <a:tab pos="584200" algn="l"/>
              </a:tabLst>
            </a:pPr>
            <a:r>
              <a:rPr sz="2400" spc="-15" dirty="0">
                <a:latin typeface="Calibri"/>
                <a:cs typeface="Calibri"/>
              </a:rPr>
              <a:t>For</a:t>
            </a:r>
            <a:r>
              <a:rPr sz="2400" spc="-30" dirty="0">
                <a:latin typeface="Calibri"/>
                <a:cs typeface="Calibri"/>
              </a:rPr>
              <a:t> </a:t>
            </a:r>
            <a:r>
              <a:rPr sz="2400" spc="-15" dirty="0">
                <a:latin typeface="Calibri"/>
                <a:cs typeface="Calibri"/>
              </a:rPr>
              <a:t>example</a:t>
            </a:r>
            <a:endParaRPr sz="2400">
              <a:latin typeface="Calibri"/>
              <a:cs typeface="Calibri"/>
            </a:endParaRPr>
          </a:p>
          <a:p>
            <a:pPr marL="4356735">
              <a:lnSpc>
                <a:spcPct val="100000"/>
              </a:lnSpc>
              <a:spcBef>
                <a:spcPts val="190"/>
              </a:spcBef>
            </a:pPr>
            <a:r>
              <a:rPr sz="1800" spc="-5" dirty="0">
                <a:latin typeface="Arial MT"/>
                <a:cs typeface="Arial MT"/>
              </a:rPr>
              <a:t>Original</a:t>
            </a:r>
            <a:r>
              <a:rPr sz="1800" spc="-15" dirty="0">
                <a:latin typeface="Arial MT"/>
                <a:cs typeface="Arial MT"/>
              </a:rPr>
              <a:t> </a:t>
            </a:r>
            <a:r>
              <a:rPr sz="1800" spc="-5" dirty="0">
                <a:latin typeface="Arial MT"/>
                <a:cs typeface="Arial MT"/>
              </a:rPr>
              <a:t>Binary</a:t>
            </a:r>
            <a:r>
              <a:rPr sz="1800" spc="-15" dirty="0">
                <a:latin typeface="Arial MT"/>
                <a:cs typeface="Arial MT"/>
              </a:rPr>
              <a:t> </a:t>
            </a:r>
            <a:r>
              <a:rPr sz="1800" spc="-5" dirty="0">
                <a:latin typeface="Arial MT"/>
                <a:cs typeface="Arial MT"/>
              </a:rPr>
              <a:t>Number</a:t>
            </a:r>
            <a:endParaRPr sz="1800">
              <a:latin typeface="Arial MT"/>
              <a:cs typeface="Arial MT"/>
            </a:endParaRPr>
          </a:p>
          <a:p>
            <a:pPr>
              <a:lnSpc>
                <a:spcPct val="100000"/>
              </a:lnSpc>
              <a:spcBef>
                <a:spcPts val="15"/>
              </a:spcBef>
            </a:pPr>
            <a:endParaRPr sz="2000">
              <a:latin typeface="Arial MT"/>
              <a:cs typeface="Arial MT"/>
            </a:endParaRPr>
          </a:p>
          <a:p>
            <a:pPr marL="4349750">
              <a:lnSpc>
                <a:spcPct val="100000"/>
              </a:lnSpc>
              <a:tabLst>
                <a:tab pos="4764405" algn="l"/>
              </a:tabLst>
            </a:pPr>
            <a:r>
              <a:rPr sz="1800" spc="-20" dirty="0">
                <a:latin typeface="Arial MT"/>
                <a:cs typeface="Arial MT"/>
              </a:rPr>
              <a:t>1’s	</a:t>
            </a:r>
            <a:r>
              <a:rPr sz="1800" spc="-10" dirty="0">
                <a:latin typeface="Arial MT"/>
                <a:cs typeface="Arial MT"/>
              </a:rPr>
              <a:t>Compliment</a:t>
            </a:r>
            <a:r>
              <a:rPr sz="1800" spc="25" dirty="0">
                <a:latin typeface="Arial MT"/>
                <a:cs typeface="Arial MT"/>
              </a:rPr>
              <a:t> </a:t>
            </a:r>
            <a:r>
              <a:rPr sz="1800" spc="-5" dirty="0">
                <a:latin typeface="Arial MT"/>
                <a:cs typeface="Arial MT"/>
              </a:rPr>
              <a:t>of</a:t>
            </a:r>
            <a:r>
              <a:rPr sz="1800" spc="5" dirty="0">
                <a:latin typeface="Arial MT"/>
                <a:cs typeface="Arial MT"/>
              </a:rPr>
              <a:t> </a:t>
            </a:r>
            <a:r>
              <a:rPr sz="1800" spc="-5" dirty="0">
                <a:latin typeface="Arial MT"/>
                <a:cs typeface="Arial MT"/>
              </a:rPr>
              <a:t>Original</a:t>
            </a:r>
            <a:r>
              <a:rPr sz="1800" spc="5" dirty="0">
                <a:latin typeface="Arial MT"/>
                <a:cs typeface="Arial MT"/>
              </a:rPr>
              <a:t> </a:t>
            </a:r>
            <a:r>
              <a:rPr sz="1800" spc="-5" dirty="0">
                <a:latin typeface="Arial MT"/>
                <a:cs typeface="Arial MT"/>
              </a:rPr>
              <a:t>Binary</a:t>
            </a:r>
            <a:r>
              <a:rPr sz="1800" spc="5" dirty="0">
                <a:latin typeface="Arial MT"/>
                <a:cs typeface="Arial MT"/>
              </a:rPr>
              <a:t> </a:t>
            </a:r>
            <a:r>
              <a:rPr sz="1800" spc="-10" dirty="0">
                <a:latin typeface="Arial MT"/>
                <a:cs typeface="Arial MT"/>
              </a:rPr>
              <a:t>Number</a:t>
            </a:r>
            <a:endParaRPr sz="1800">
              <a:latin typeface="Arial MT"/>
              <a:cs typeface="Arial MT"/>
            </a:endParaRPr>
          </a:p>
          <a:p>
            <a:pPr marL="12700">
              <a:lnSpc>
                <a:spcPct val="100000"/>
              </a:lnSpc>
              <a:spcBef>
                <a:spcPts val="1305"/>
              </a:spcBef>
            </a:pPr>
            <a:r>
              <a:rPr sz="2000" b="1" dirty="0">
                <a:latin typeface="Arial"/>
                <a:cs typeface="Arial"/>
              </a:rPr>
              <a:t>The steps</a:t>
            </a:r>
            <a:r>
              <a:rPr sz="2000" b="1" spc="-20" dirty="0">
                <a:latin typeface="Arial"/>
                <a:cs typeface="Arial"/>
              </a:rPr>
              <a:t> </a:t>
            </a:r>
            <a:r>
              <a:rPr sz="2000" b="1" dirty="0">
                <a:latin typeface="Arial"/>
                <a:cs typeface="Arial"/>
              </a:rPr>
              <a:t>to</a:t>
            </a:r>
            <a:r>
              <a:rPr sz="2000" b="1" spc="-15" dirty="0">
                <a:latin typeface="Arial"/>
                <a:cs typeface="Arial"/>
              </a:rPr>
              <a:t> </a:t>
            </a:r>
            <a:r>
              <a:rPr sz="2000" b="1" dirty="0">
                <a:latin typeface="Arial"/>
                <a:cs typeface="Arial"/>
              </a:rPr>
              <a:t>be</a:t>
            </a:r>
            <a:r>
              <a:rPr sz="2000" b="1" spc="5" dirty="0">
                <a:latin typeface="Arial"/>
                <a:cs typeface="Arial"/>
              </a:rPr>
              <a:t> </a:t>
            </a:r>
            <a:r>
              <a:rPr sz="2000" b="1" dirty="0">
                <a:latin typeface="Arial"/>
                <a:cs typeface="Arial"/>
              </a:rPr>
              <a:t>followed</a:t>
            </a:r>
            <a:r>
              <a:rPr sz="2000" b="1" spc="-35" dirty="0">
                <a:latin typeface="Arial"/>
                <a:cs typeface="Arial"/>
              </a:rPr>
              <a:t> </a:t>
            </a:r>
            <a:r>
              <a:rPr sz="2000" b="1" dirty="0">
                <a:latin typeface="Arial"/>
                <a:cs typeface="Arial"/>
              </a:rPr>
              <a:t>in</a:t>
            </a:r>
            <a:r>
              <a:rPr sz="2000" b="1" spc="-15" dirty="0">
                <a:latin typeface="Arial"/>
                <a:cs typeface="Arial"/>
              </a:rPr>
              <a:t> </a:t>
            </a:r>
            <a:r>
              <a:rPr sz="2000" b="1" spc="-5" dirty="0">
                <a:latin typeface="Arial"/>
                <a:cs typeface="Arial"/>
              </a:rPr>
              <a:t>subtraction</a:t>
            </a:r>
            <a:r>
              <a:rPr sz="2000" b="1" spc="-45" dirty="0">
                <a:latin typeface="Arial"/>
                <a:cs typeface="Arial"/>
              </a:rPr>
              <a:t> </a:t>
            </a:r>
            <a:r>
              <a:rPr sz="2000" b="1" dirty="0">
                <a:latin typeface="Arial"/>
                <a:cs typeface="Arial"/>
              </a:rPr>
              <a:t>by </a:t>
            </a:r>
            <a:r>
              <a:rPr sz="2000" b="1" spc="-30" dirty="0">
                <a:latin typeface="Arial"/>
                <a:cs typeface="Arial"/>
              </a:rPr>
              <a:t>1’s</a:t>
            </a:r>
            <a:r>
              <a:rPr sz="2000" b="1" spc="-20" dirty="0">
                <a:latin typeface="Arial"/>
                <a:cs typeface="Arial"/>
              </a:rPr>
              <a:t> </a:t>
            </a:r>
            <a:r>
              <a:rPr sz="2000" b="1" spc="-5" dirty="0">
                <a:latin typeface="Arial"/>
                <a:cs typeface="Arial"/>
              </a:rPr>
              <a:t>complement </a:t>
            </a:r>
            <a:r>
              <a:rPr sz="2000" b="1" dirty="0">
                <a:latin typeface="Arial"/>
                <a:cs typeface="Arial"/>
              </a:rPr>
              <a:t>are:</a:t>
            </a:r>
            <a:endParaRPr sz="2000">
              <a:latin typeface="Arial"/>
              <a:cs typeface="Arial"/>
            </a:endParaRPr>
          </a:p>
          <a:p>
            <a:pPr marL="224154" indent="-212090">
              <a:lnSpc>
                <a:spcPct val="100000"/>
              </a:lnSpc>
              <a:buAutoNum type="romanLcParenR"/>
              <a:tabLst>
                <a:tab pos="224790" algn="l"/>
              </a:tabLst>
            </a:pPr>
            <a:r>
              <a:rPr sz="2000" spc="-10" dirty="0">
                <a:latin typeface="Arial MT"/>
                <a:cs typeface="Arial MT"/>
              </a:rPr>
              <a:t>Write</a:t>
            </a:r>
            <a:r>
              <a:rPr sz="2000" spc="-30" dirty="0">
                <a:latin typeface="Arial MT"/>
                <a:cs typeface="Arial MT"/>
              </a:rPr>
              <a:t> </a:t>
            </a:r>
            <a:r>
              <a:rPr sz="2000" dirty="0">
                <a:latin typeface="Arial MT"/>
                <a:cs typeface="Arial MT"/>
              </a:rPr>
              <a:t>down</a:t>
            </a:r>
            <a:r>
              <a:rPr sz="2000" spc="-20" dirty="0">
                <a:latin typeface="Arial MT"/>
                <a:cs typeface="Arial MT"/>
              </a:rPr>
              <a:t> </a:t>
            </a:r>
            <a:r>
              <a:rPr sz="2000" spc="-15" dirty="0">
                <a:latin typeface="Arial MT"/>
                <a:cs typeface="Arial MT"/>
              </a:rPr>
              <a:t>1’s </a:t>
            </a:r>
            <a:r>
              <a:rPr sz="2000" dirty="0">
                <a:latin typeface="Arial MT"/>
                <a:cs typeface="Arial MT"/>
              </a:rPr>
              <a:t>complement</a:t>
            </a:r>
            <a:r>
              <a:rPr sz="2000" spc="-45" dirty="0">
                <a:latin typeface="Arial MT"/>
                <a:cs typeface="Arial MT"/>
              </a:rPr>
              <a:t> </a:t>
            </a:r>
            <a:r>
              <a:rPr sz="2000" spc="-5" dirty="0">
                <a:latin typeface="Arial MT"/>
                <a:cs typeface="Arial MT"/>
              </a:rPr>
              <a:t>of</a:t>
            </a:r>
            <a:r>
              <a:rPr sz="2000" spc="-10" dirty="0">
                <a:latin typeface="Arial MT"/>
                <a:cs typeface="Arial MT"/>
              </a:rPr>
              <a:t> </a:t>
            </a:r>
            <a:r>
              <a:rPr sz="2000" dirty="0">
                <a:latin typeface="Arial MT"/>
                <a:cs typeface="Arial MT"/>
              </a:rPr>
              <a:t>the</a:t>
            </a:r>
            <a:r>
              <a:rPr sz="2000" spc="-20" dirty="0">
                <a:latin typeface="Arial MT"/>
                <a:cs typeface="Arial MT"/>
              </a:rPr>
              <a:t> </a:t>
            </a:r>
            <a:r>
              <a:rPr sz="2000" spc="-5" dirty="0">
                <a:latin typeface="Arial MT"/>
                <a:cs typeface="Arial MT"/>
              </a:rPr>
              <a:t>subtrahend.</a:t>
            </a:r>
            <a:endParaRPr sz="2000">
              <a:latin typeface="Arial MT"/>
              <a:cs typeface="Arial MT"/>
            </a:endParaRPr>
          </a:p>
          <a:p>
            <a:pPr marL="266700" indent="-254635">
              <a:lnSpc>
                <a:spcPct val="100000"/>
              </a:lnSpc>
              <a:buAutoNum type="romanLcParenR"/>
              <a:tabLst>
                <a:tab pos="267335" algn="l"/>
              </a:tabLst>
            </a:pPr>
            <a:r>
              <a:rPr sz="2000" dirty="0">
                <a:latin typeface="Arial MT"/>
                <a:cs typeface="Arial MT"/>
              </a:rPr>
              <a:t>Add</a:t>
            </a:r>
            <a:r>
              <a:rPr sz="2000" spc="-10" dirty="0">
                <a:latin typeface="Arial MT"/>
                <a:cs typeface="Arial MT"/>
              </a:rPr>
              <a:t> </a:t>
            </a:r>
            <a:r>
              <a:rPr sz="2000" spc="-5" dirty="0">
                <a:latin typeface="Arial MT"/>
                <a:cs typeface="Arial MT"/>
              </a:rPr>
              <a:t>this</a:t>
            </a:r>
            <a:r>
              <a:rPr sz="2000" spc="-20" dirty="0">
                <a:latin typeface="Arial MT"/>
                <a:cs typeface="Arial MT"/>
              </a:rPr>
              <a:t> </a:t>
            </a:r>
            <a:r>
              <a:rPr sz="2000" dirty="0">
                <a:latin typeface="Arial MT"/>
                <a:cs typeface="Arial MT"/>
              </a:rPr>
              <a:t>with</a:t>
            </a:r>
            <a:r>
              <a:rPr sz="2000" spc="-30" dirty="0">
                <a:latin typeface="Arial MT"/>
                <a:cs typeface="Arial MT"/>
              </a:rPr>
              <a:t> </a:t>
            </a:r>
            <a:r>
              <a:rPr sz="2000" dirty="0">
                <a:latin typeface="Arial MT"/>
                <a:cs typeface="Arial MT"/>
              </a:rPr>
              <a:t>the</a:t>
            </a:r>
            <a:r>
              <a:rPr sz="2000" spc="-15" dirty="0">
                <a:latin typeface="Arial MT"/>
                <a:cs typeface="Arial MT"/>
              </a:rPr>
              <a:t> </a:t>
            </a:r>
            <a:r>
              <a:rPr sz="2000" dirty="0">
                <a:latin typeface="Arial MT"/>
                <a:cs typeface="Arial MT"/>
              </a:rPr>
              <a:t>minuend.</a:t>
            </a:r>
            <a:endParaRPr sz="2000">
              <a:latin typeface="Arial MT"/>
              <a:cs typeface="Arial MT"/>
            </a:endParaRPr>
          </a:p>
          <a:p>
            <a:pPr marL="291465" marR="635635" indent="-279400">
              <a:lnSpc>
                <a:spcPct val="100000"/>
              </a:lnSpc>
              <a:spcBef>
                <a:spcPts val="5"/>
              </a:spcBef>
              <a:buAutoNum type="romanLcParenR"/>
              <a:tabLst>
                <a:tab pos="339090" algn="l"/>
              </a:tabLst>
            </a:pPr>
            <a:r>
              <a:rPr sz="2000" dirty="0">
                <a:latin typeface="Arial MT"/>
                <a:cs typeface="Arial MT"/>
              </a:rPr>
              <a:t>If</a:t>
            </a:r>
            <a:r>
              <a:rPr sz="2000" spc="-30" dirty="0">
                <a:latin typeface="Arial MT"/>
                <a:cs typeface="Arial MT"/>
              </a:rPr>
              <a:t> </a:t>
            </a:r>
            <a:r>
              <a:rPr sz="2000" dirty="0">
                <a:latin typeface="Arial MT"/>
                <a:cs typeface="Arial MT"/>
              </a:rPr>
              <a:t>the</a:t>
            </a:r>
            <a:r>
              <a:rPr sz="2000" spc="-20" dirty="0">
                <a:latin typeface="Arial MT"/>
                <a:cs typeface="Arial MT"/>
              </a:rPr>
              <a:t> </a:t>
            </a:r>
            <a:r>
              <a:rPr sz="2000" dirty="0">
                <a:latin typeface="Arial MT"/>
                <a:cs typeface="Arial MT"/>
              </a:rPr>
              <a:t>result</a:t>
            </a:r>
            <a:r>
              <a:rPr sz="2000" spc="-35" dirty="0">
                <a:latin typeface="Arial MT"/>
                <a:cs typeface="Arial MT"/>
              </a:rPr>
              <a:t> </a:t>
            </a:r>
            <a:r>
              <a:rPr sz="2000" dirty="0">
                <a:latin typeface="Arial MT"/>
                <a:cs typeface="Arial MT"/>
              </a:rPr>
              <a:t>of</a:t>
            </a:r>
            <a:r>
              <a:rPr sz="2000" spc="-10" dirty="0">
                <a:latin typeface="Arial MT"/>
                <a:cs typeface="Arial MT"/>
              </a:rPr>
              <a:t> </a:t>
            </a:r>
            <a:r>
              <a:rPr sz="2000" dirty="0">
                <a:latin typeface="Arial MT"/>
                <a:cs typeface="Arial MT"/>
              </a:rPr>
              <a:t>addition</a:t>
            </a:r>
            <a:r>
              <a:rPr sz="2000" spc="-15" dirty="0">
                <a:latin typeface="Arial MT"/>
                <a:cs typeface="Arial MT"/>
              </a:rPr>
              <a:t> </a:t>
            </a:r>
            <a:r>
              <a:rPr sz="2000" dirty="0">
                <a:latin typeface="Arial MT"/>
                <a:cs typeface="Arial MT"/>
              </a:rPr>
              <a:t>has</a:t>
            </a:r>
            <a:r>
              <a:rPr sz="2000" spc="-25" dirty="0">
                <a:latin typeface="Arial MT"/>
                <a:cs typeface="Arial MT"/>
              </a:rPr>
              <a:t> </a:t>
            </a:r>
            <a:r>
              <a:rPr sz="2000" dirty="0">
                <a:latin typeface="Arial MT"/>
                <a:cs typeface="Arial MT"/>
              </a:rPr>
              <a:t>a carry</a:t>
            </a:r>
            <a:r>
              <a:rPr sz="2000" spc="-25" dirty="0">
                <a:latin typeface="Arial MT"/>
                <a:cs typeface="Arial MT"/>
              </a:rPr>
              <a:t> </a:t>
            </a:r>
            <a:r>
              <a:rPr sz="2000" dirty="0">
                <a:latin typeface="Arial MT"/>
                <a:cs typeface="Arial MT"/>
              </a:rPr>
              <a:t>over</a:t>
            </a:r>
            <a:r>
              <a:rPr sz="2000" spc="-25" dirty="0">
                <a:latin typeface="Arial MT"/>
                <a:cs typeface="Arial MT"/>
              </a:rPr>
              <a:t> </a:t>
            </a:r>
            <a:r>
              <a:rPr sz="2000" dirty="0">
                <a:latin typeface="Arial MT"/>
                <a:cs typeface="Arial MT"/>
              </a:rPr>
              <a:t>then</a:t>
            </a:r>
            <a:r>
              <a:rPr sz="2000" spc="-15" dirty="0">
                <a:latin typeface="Arial MT"/>
                <a:cs typeface="Arial MT"/>
              </a:rPr>
              <a:t> </a:t>
            </a:r>
            <a:r>
              <a:rPr sz="2000" dirty="0">
                <a:latin typeface="Arial MT"/>
                <a:cs typeface="Arial MT"/>
              </a:rPr>
              <a:t>it</a:t>
            </a:r>
            <a:r>
              <a:rPr sz="2000" spc="-15" dirty="0">
                <a:latin typeface="Arial MT"/>
                <a:cs typeface="Arial MT"/>
              </a:rPr>
              <a:t> </a:t>
            </a:r>
            <a:r>
              <a:rPr sz="2000" dirty="0">
                <a:latin typeface="Arial MT"/>
                <a:cs typeface="Arial MT"/>
              </a:rPr>
              <a:t>is dropped</a:t>
            </a:r>
            <a:r>
              <a:rPr sz="2000" spc="-40" dirty="0">
                <a:latin typeface="Arial MT"/>
                <a:cs typeface="Arial MT"/>
              </a:rPr>
              <a:t> </a:t>
            </a:r>
            <a:r>
              <a:rPr sz="2000" dirty="0">
                <a:latin typeface="Arial MT"/>
                <a:cs typeface="Arial MT"/>
              </a:rPr>
              <a:t>and</a:t>
            </a:r>
            <a:r>
              <a:rPr sz="2000" spc="-15" dirty="0">
                <a:latin typeface="Arial MT"/>
                <a:cs typeface="Arial MT"/>
              </a:rPr>
              <a:t> </a:t>
            </a:r>
            <a:r>
              <a:rPr sz="2000" dirty="0">
                <a:latin typeface="Arial MT"/>
                <a:cs typeface="Arial MT"/>
              </a:rPr>
              <a:t>an 1</a:t>
            </a:r>
            <a:r>
              <a:rPr sz="2000" spc="-10" dirty="0">
                <a:latin typeface="Arial MT"/>
                <a:cs typeface="Arial MT"/>
              </a:rPr>
              <a:t> </a:t>
            </a:r>
            <a:r>
              <a:rPr sz="2000" dirty="0">
                <a:latin typeface="Arial MT"/>
                <a:cs typeface="Arial MT"/>
              </a:rPr>
              <a:t>is </a:t>
            </a:r>
            <a:r>
              <a:rPr sz="2000" spc="-545" dirty="0">
                <a:latin typeface="Arial MT"/>
                <a:cs typeface="Arial MT"/>
              </a:rPr>
              <a:t> </a:t>
            </a:r>
            <a:r>
              <a:rPr sz="2000" dirty="0">
                <a:latin typeface="Arial MT"/>
                <a:cs typeface="Arial MT"/>
              </a:rPr>
              <a:t>added</a:t>
            </a:r>
            <a:r>
              <a:rPr sz="2000" spc="-20" dirty="0">
                <a:latin typeface="Arial MT"/>
                <a:cs typeface="Arial MT"/>
              </a:rPr>
              <a:t> </a:t>
            </a:r>
            <a:r>
              <a:rPr sz="2000" dirty="0">
                <a:latin typeface="Arial MT"/>
                <a:cs typeface="Arial MT"/>
              </a:rPr>
              <a:t>in </a:t>
            </a:r>
            <a:r>
              <a:rPr sz="2000" spc="-5" dirty="0">
                <a:latin typeface="Arial MT"/>
                <a:cs typeface="Arial MT"/>
              </a:rPr>
              <a:t>the</a:t>
            </a:r>
            <a:r>
              <a:rPr sz="2000" spc="-15" dirty="0">
                <a:latin typeface="Arial MT"/>
                <a:cs typeface="Arial MT"/>
              </a:rPr>
              <a:t> </a:t>
            </a:r>
            <a:r>
              <a:rPr sz="2000" dirty="0">
                <a:latin typeface="Arial MT"/>
                <a:cs typeface="Arial MT"/>
              </a:rPr>
              <a:t>last</a:t>
            </a:r>
            <a:r>
              <a:rPr sz="2000" spc="-25" dirty="0">
                <a:latin typeface="Arial MT"/>
                <a:cs typeface="Arial MT"/>
              </a:rPr>
              <a:t> </a:t>
            </a:r>
            <a:r>
              <a:rPr sz="2000" dirty="0">
                <a:latin typeface="Arial MT"/>
                <a:cs typeface="Arial MT"/>
              </a:rPr>
              <a:t>bit.</a:t>
            </a:r>
            <a:endParaRPr sz="2000">
              <a:latin typeface="Arial MT"/>
              <a:cs typeface="Arial MT"/>
            </a:endParaRPr>
          </a:p>
          <a:p>
            <a:pPr marL="351155" indent="-338455">
              <a:lnSpc>
                <a:spcPct val="100000"/>
              </a:lnSpc>
              <a:buAutoNum type="romanLcParenR"/>
              <a:tabLst>
                <a:tab pos="351155" algn="l"/>
              </a:tabLst>
            </a:pPr>
            <a:r>
              <a:rPr sz="2000" dirty="0">
                <a:latin typeface="Arial MT"/>
                <a:cs typeface="Arial MT"/>
              </a:rPr>
              <a:t>If</a:t>
            </a:r>
            <a:r>
              <a:rPr sz="2000" spc="-30" dirty="0">
                <a:latin typeface="Arial MT"/>
                <a:cs typeface="Arial MT"/>
              </a:rPr>
              <a:t> </a:t>
            </a:r>
            <a:r>
              <a:rPr sz="2000" dirty="0">
                <a:latin typeface="Arial MT"/>
                <a:cs typeface="Arial MT"/>
              </a:rPr>
              <a:t>there</a:t>
            </a:r>
            <a:r>
              <a:rPr sz="2000" spc="-20" dirty="0">
                <a:latin typeface="Arial MT"/>
                <a:cs typeface="Arial MT"/>
              </a:rPr>
              <a:t> </a:t>
            </a:r>
            <a:r>
              <a:rPr sz="2000" spc="-5" dirty="0">
                <a:latin typeface="Arial MT"/>
                <a:cs typeface="Arial MT"/>
              </a:rPr>
              <a:t>is</a:t>
            </a:r>
            <a:r>
              <a:rPr sz="2000" spc="5" dirty="0">
                <a:latin typeface="Arial MT"/>
                <a:cs typeface="Arial MT"/>
              </a:rPr>
              <a:t> </a:t>
            </a:r>
            <a:r>
              <a:rPr sz="2000" spc="-5" dirty="0">
                <a:latin typeface="Arial MT"/>
                <a:cs typeface="Arial MT"/>
              </a:rPr>
              <a:t>no</a:t>
            </a:r>
            <a:r>
              <a:rPr sz="2000" spc="-15" dirty="0">
                <a:latin typeface="Arial MT"/>
                <a:cs typeface="Arial MT"/>
              </a:rPr>
              <a:t> </a:t>
            </a:r>
            <a:r>
              <a:rPr sz="2000" dirty="0">
                <a:latin typeface="Arial MT"/>
                <a:cs typeface="Arial MT"/>
              </a:rPr>
              <a:t>carry</a:t>
            </a:r>
            <a:r>
              <a:rPr sz="2000" spc="-30" dirty="0">
                <a:latin typeface="Arial MT"/>
                <a:cs typeface="Arial MT"/>
              </a:rPr>
              <a:t> </a:t>
            </a:r>
            <a:r>
              <a:rPr sz="2000" spc="-25" dirty="0">
                <a:latin typeface="Arial MT"/>
                <a:cs typeface="Arial MT"/>
              </a:rPr>
              <a:t>over,</a:t>
            </a:r>
            <a:r>
              <a:rPr sz="2000" spc="-30" dirty="0">
                <a:latin typeface="Arial MT"/>
                <a:cs typeface="Arial MT"/>
              </a:rPr>
              <a:t> </a:t>
            </a:r>
            <a:r>
              <a:rPr sz="2000" dirty="0">
                <a:latin typeface="Arial MT"/>
                <a:cs typeface="Arial MT"/>
              </a:rPr>
              <a:t>then</a:t>
            </a:r>
            <a:r>
              <a:rPr sz="2000" spc="-10" dirty="0">
                <a:latin typeface="Arial MT"/>
                <a:cs typeface="Arial MT"/>
              </a:rPr>
              <a:t> </a:t>
            </a:r>
            <a:r>
              <a:rPr sz="2000" spc="-15" dirty="0">
                <a:latin typeface="Arial MT"/>
                <a:cs typeface="Arial MT"/>
              </a:rPr>
              <a:t>1’s</a:t>
            </a:r>
            <a:r>
              <a:rPr sz="2000" dirty="0">
                <a:latin typeface="Arial MT"/>
                <a:cs typeface="Arial MT"/>
              </a:rPr>
              <a:t> </a:t>
            </a:r>
            <a:r>
              <a:rPr sz="2000" spc="-5" dirty="0">
                <a:latin typeface="Arial MT"/>
                <a:cs typeface="Arial MT"/>
              </a:rPr>
              <a:t>complement</a:t>
            </a:r>
            <a:r>
              <a:rPr sz="2000" spc="-35" dirty="0">
                <a:latin typeface="Arial MT"/>
                <a:cs typeface="Arial MT"/>
              </a:rPr>
              <a:t> </a:t>
            </a:r>
            <a:r>
              <a:rPr sz="2000" spc="-5" dirty="0">
                <a:latin typeface="Arial MT"/>
                <a:cs typeface="Arial MT"/>
              </a:rPr>
              <a:t>of</a:t>
            </a:r>
            <a:r>
              <a:rPr sz="2000" spc="-15" dirty="0">
                <a:latin typeface="Arial MT"/>
                <a:cs typeface="Arial MT"/>
              </a:rPr>
              <a:t> </a:t>
            </a:r>
            <a:r>
              <a:rPr sz="2000" dirty="0">
                <a:latin typeface="Arial MT"/>
                <a:cs typeface="Arial MT"/>
              </a:rPr>
              <a:t>the</a:t>
            </a:r>
            <a:r>
              <a:rPr sz="2000" spc="-20" dirty="0">
                <a:latin typeface="Arial MT"/>
                <a:cs typeface="Arial MT"/>
              </a:rPr>
              <a:t> </a:t>
            </a:r>
            <a:r>
              <a:rPr sz="2000" dirty="0">
                <a:latin typeface="Arial MT"/>
                <a:cs typeface="Arial MT"/>
              </a:rPr>
              <a:t>result</a:t>
            </a:r>
            <a:r>
              <a:rPr sz="2000" spc="-35" dirty="0">
                <a:latin typeface="Arial MT"/>
                <a:cs typeface="Arial MT"/>
              </a:rPr>
              <a:t> </a:t>
            </a:r>
            <a:r>
              <a:rPr sz="2000" spc="-5" dirty="0">
                <a:latin typeface="Arial MT"/>
                <a:cs typeface="Arial MT"/>
              </a:rPr>
              <a:t>of addition</a:t>
            </a:r>
            <a:r>
              <a:rPr sz="2000" spc="-15" dirty="0">
                <a:latin typeface="Arial MT"/>
                <a:cs typeface="Arial MT"/>
              </a:rPr>
              <a:t> </a:t>
            </a:r>
            <a:r>
              <a:rPr sz="2000" spc="-5" dirty="0">
                <a:latin typeface="Arial MT"/>
                <a:cs typeface="Arial MT"/>
              </a:rPr>
              <a:t>is</a:t>
            </a:r>
            <a:endParaRPr sz="2000">
              <a:latin typeface="Arial MT"/>
              <a:cs typeface="Arial MT"/>
            </a:endParaRPr>
          </a:p>
          <a:p>
            <a:pPr marL="291465">
              <a:lnSpc>
                <a:spcPct val="100000"/>
              </a:lnSpc>
            </a:pPr>
            <a:r>
              <a:rPr sz="2000" dirty="0">
                <a:latin typeface="Arial MT"/>
                <a:cs typeface="Arial MT"/>
              </a:rPr>
              <a:t>obtained</a:t>
            </a:r>
            <a:r>
              <a:rPr sz="2000" spc="-25" dirty="0">
                <a:latin typeface="Arial MT"/>
                <a:cs typeface="Arial MT"/>
              </a:rPr>
              <a:t> </a:t>
            </a:r>
            <a:r>
              <a:rPr sz="2000" dirty="0">
                <a:latin typeface="Arial MT"/>
                <a:cs typeface="Arial MT"/>
              </a:rPr>
              <a:t>to</a:t>
            </a:r>
            <a:r>
              <a:rPr sz="2000" spc="-25" dirty="0">
                <a:latin typeface="Arial MT"/>
                <a:cs typeface="Arial MT"/>
              </a:rPr>
              <a:t> </a:t>
            </a:r>
            <a:r>
              <a:rPr sz="2000" dirty="0">
                <a:latin typeface="Arial MT"/>
                <a:cs typeface="Arial MT"/>
              </a:rPr>
              <a:t>get</a:t>
            </a:r>
            <a:r>
              <a:rPr sz="2000" spc="-20" dirty="0">
                <a:latin typeface="Arial MT"/>
                <a:cs typeface="Arial MT"/>
              </a:rPr>
              <a:t> </a:t>
            </a:r>
            <a:r>
              <a:rPr sz="2000" dirty="0">
                <a:latin typeface="Arial MT"/>
                <a:cs typeface="Arial MT"/>
              </a:rPr>
              <a:t>the</a:t>
            </a:r>
            <a:r>
              <a:rPr sz="2000" spc="-20" dirty="0">
                <a:latin typeface="Arial MT"/>
                <a:cs typeface="Arial MT"/>
              </a:rPr>
              <a:t> </a:t>
            </a:r>
            <a:r>
              <a:rPr sz="2000" dirty="0">
                <a:latin typeface="Arial MT"/>
                <a:cs typeface="Arial MT"/>
              </a:rPr>
              <a:t>final</a:t>
            </a:r>
            <a:r>
              <a:rPr sz="2000" spc="-5" dirty="0">
                <a:latin typeface="Arial MT"/>
                <a:cs typeface="Arial MT"/>
              </a:rPr>
              <a:t> </a:t>
            </a:r>
            <a:r>
              <a:rPr sz="2000" dirty="0">
                <a:latin typeface="Arial MT"/>
                <a:cs typeface="Arial MT"/>
              </a:rPr>
              <a:t>result</a:t>
            </a:r>
            <a:r>
              <a:rPr sz="2000" spc="-25" dirty="0">
                <a:latin typeface="Arial MT"/>
                <a:cs typeface="Arial MT"/>
              </a:rPr>
              <a:t> </a:t>
            </a:r>
            <a:r>
              <a:rPr sz="2000" dirty="0">
                <a:latin typeface="Arial MT"/>
                <a:cs typeface="Arial MT"/>
              </a:rPr>
              <a:t>and</a:t>
            </a:r>
            <a:r>
              <a:rPr sz="2000" spc="-30" dirty="0">
                <a:latin typeface="Arial MT"/>
                <a:cs typeface="Arial MT"/>
              </a:rPr>
              <a:t> </a:t>
            </a:r>
            <a:r>
              <a:rPr sz="2000" dirty="0">
                <a:latin typeface="Arial MT"/>
                <a:cs typeface="Arial MT"/>
              </a:rPr>
              <a:t>it</a:t>
            </a:r>
            <a:r>
              <a:rPr sz="2000" spc="-10" dirty="0">
                <a:latin typeface="Arial MT"/>
                <a:cs typeface="Arial MT"/>
              </a:rPr>
              <a:t> </a:t>
            </a:r>
            <a:r>
              <a:rPr sz="2000" dirty="0">
                <a:latin typeface="Arial MT"/>
                <a:cs typeface="Arial MT"/>
              </a:rPr>
              <a:t>is</a:t>
            </a:r>
            <a:r>
              <a:rPr sz="2000" spc="-15" dirty="0">
                <a:latin typeface="Arial MT"/>
                <a:cs typeface="Arial MT"/>
              </a:rPr>
              <a:t> </a:t>
            </a:r>
            <a:r>
              <a:rPr sz="2000" dirty="0">
                <a:latin typeface="Arial MT"/>
                <a:cs typeface="Arial MT"/>
              </a:rPr>
              <a:t>negative.</a:t>
            </a:r>
            <a:endParaRPr sz="2000">
              <a:latin typeface="Arial MT"/>
              <a:cs typeface="Arial M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algn="ctr">
              <a:lnSpc>
                <a:spcPct val="100000"/>
              </a:lnSpc>
              <a:spcBef>
                <a:spcPts val="100"/>
              </a:spcBef>
            </a:pPr>
            <a:r>
              <a:rPr dirty="0"/>
              <a:t>Binary</a:t>
            </a:r>
            <a:r>
              <a:rPr spc="-5" dirty="0"/>
              <a:t> </a:t>
            </a:r>
            <a:r>
              <a:rPr spc="-15" dirty="0"/>
              <a:t>Subtraction</a:t>
            </a:r>
            <a:r>
              <a:rPr spc="-25" dirty="0"/>
              <a:t> </a:t>
            </a:r>
            <a:r>
              <a:rPr spc="-15" dirty="0"/>
              <a:t>by</a:t>
            </a:r>
            <a:r>
              <a:rPr spc="-5" dirty="0"/>
              <a:t> </a:t>
            </a:r>
            <a:r>
              <a:rPr spc="-85" dirty="0"/>
              <a:t>1’s</a:t>
            </a:r>
          </a:p>
          <a:p>
            <a:pPr algn="ctr">
              <a:lnSpc>
                <a:spcPct val="100000"/>
              </a:lnSpc>
            </a:pPr>
            <a:r>
              <a:rPr spc="-10" dirty="0"/>
              <a:t>Complement</a:t>
            </a:r>
            <a:r>
              <a:rPr spc="-55" dirty="0"/>
              <a:t> </a:t>
            </a:r>
            <a:r>
              <a:rPr spc="-5" dirty="0"/>
              <a:t>Method</a:t>
            </a:r>
          </a:p>
        </p:txBody>
      </p:sp>
      <p:sp>
        <p:nvSpPr>
          <p:cNvPr id="3" name="object 3"/>
          <p:cNvSpPr txBox="1"/>
          <p:nvPr/>
        </p:nvSpPr>
        <p:spPr>
          <a:xfrm>
            <a:off x="264363" y="1345381"/>
            <a:ext cx="6517005" cy="1631950"/>
          </a:xfrm>
          <a:prstGeom prst="rect">
            <a:avLst/>
          </a:prstGeom>
        </p:spPr>
        <p:txBody>
          <a:bodyPr vert="horz" wrap="square" lIns="0" tIns="95250" rIns="0" bIns="0" rtlCol="0">
            <a:spAutoFit/>
          </a:bodyPr>
          <a:lstStyle/>
          <a:p>
            <a:pPr marL="12700">
              <a:lnSpc>
                <a:spcPct val="100000"/>
              </a:lnSpc>
              <a:spcBef>
                <a:spcPts val="750"/>
              </a:spcBef>
            </a:pPr>
            <a:r>
              <a:rPr sz="2800" spc="-20" dirty="0">
                <a:latin typeface="Calibri"/>
                <a:cs typeface="Calibri"/>
              </a:rPr>
              <a:t>For</a:t>
            </a:r>
            <a:r>
              <a:rPr sz="2800" spc="-40" dirty="0">
                <a:latin typeface="Calibri"/>
                <a:cs typeface="Calibri"/>
              </a:rPr>
              <a:t> </a:t>
            </a:r>
            <a:r>
              <a:rPr sz="2800" spc="-10" dirty="0">
                <a:latin typeface="Calibri"/>
                <a:cs typeface="Calibri"/>
              </a:rPr>
              <a:t>Example</a:t>
            </a:r>
            <a:endParaRPr sz="2800">
              <a:latin typeface="Calibri"/>
              <a:cs typeface="Calibri"/>
            </a:endParaRPr>
          </a:p>
          <a:p>
            <a:pPr marL="12700">
              <a:lnSpc>
                <a:spcPct val="100000"/>
              </a:lnSpc>
              <a:spcBef>
                <a:spcPts val="750"/>
              </a:spcBef>
            </a:pPr>
            <a:r>
              <a:rPr sz="3200" b="1" spc="-5" dirty="0">
                <a:latin typeface="Calibri"/>
                <a:cs typeface="Calibri"/>
              </a:rPr>
              <a:t>1011.001</a:t>
            </a:r>
            <a:r>
              <a:rPr sz="3200" b="1" spc="5" dirty="0">
                <a:latin typeface="Calibri"/>
                <a:cs typeface="Calibri"/>
              </a:rPr>
              <a:t> </a:t>
            </a:r>
            <a:r>
              <a:rPr sz="3200" b="1" dirty="0">
                <a:latin typeface="Calibri"/>
                <a:cs typeface="Calibri"/>
              </a:rPr>
              <a:t>–</a:t>
            </a:r>
            <a:r>
              <a:rPr sz="3200" b="1" spc="-15" dirty="0">
                <a:latin typeface="Calibri"/>
                <a:cs typeface="Calibri"/>
              </a:rPr>
              <a:t> </a:t>
            </a:r>
            <a:r>
              <a:rPr sz="3200" b="1" spc="-5" dirty="0">
                <a:latin typeface="Calibri"/>
                <a:cs typeface="Calibri"/>
              </a:rPr>
              <a:t>110.10</a:t>
            </a:r>
            <a:endParaRPr sz="3200">
              <a:latin typeface="Calibri"/>
              <a:cs typeface="Calibri"/>
            </a:endParaRPr>
          </a:p>
          <a:p>
            <a:pPr marL="12700">
              <a:lnSpc>
                <a:spcPct val="100000"/>
              </a:lnSpc>
              <a:spcBef>
                <a:spcPts val="690"/>
              </a:spcBef>
            </a:pPr>
            <a:r>
              <a:rPr sz="2800" spc="-60" dirty="0">
                <a:latin typeface="Calibri"/>
                <a:cs typeface="Calibri"/>
              </a:rPr>
              <a:t>1’s</a:t>
            </a:r>
            <a:r>
              <a:rPr sz="2800" spc="15" dirty="0">
                <a:latin typeface="Calibri"/>
                <a:cs typeface="Calibri"/>
              </a:rPr>
              <a:t> </a:t>
            </a:r>
            <a:r>
              <a:rPr sz="2800" spc="-15" dirty="0">
                <a:latin typeface="Calibri"/>
                <a:cs typeface="Calibri"/>
              </a:rPr>
              <a:t>complement</a:t>
            </a:r>
            <a:r>
              <a:rPr sz="2800" spc="20" dirty="0">
                <a:latin typeface="Calibri"/>
                <a:cs typeface="Calibri"/>
              </a:rPr>
              <a:t> </a:t>
            </a:r>
            <a:r>
              <a:rPr sz="2800" spc="-5" dirty="0">
                <a:latin typeface="Calibri"/>
                <a:cs typeface="Calibri"/>
              </a:rPr>
              <a:t>of</a:t>
            </a:r>
            <a:r>
              <a:rPr sz="2800" spc="5" dirty="0">
                <a:latin typeface="Calibri"/>
                <a:cs typeface="Calibri"/>
              </a:rPr>
              <a:t> </a:t>
            </a:r>
            <a:r>
              <a:rPr sz="2800" b="1" spc="-5" dirty="0">
                <a:latin typeface="Calibri"/>
                <a:cs typeface="Calibri"/>
              </a:rPr>
              <a:t>110.10</a:t>
            </a:r>
            <a:r>
              <a:rPr sz="2800" b="1" spc="45" dirty="0">
                <a:latin typeface="Calibri"/>
                <a:cs typeface="Calibri"/>
              </a:rPr>
              <a:t> </a:t>
            </a:r>
            <a:r>
              <a:rPr sz="2800" spc="-5" dirty="0">
                <a:latin typeface="Calibri"/>
                <a:cs typeface="Calibri"/>
              </a:rPr>
              <a:t>is</a:t>
            </a:r>
            <a:r>
              <a:rPr sz="2800" dirty="0">
                <a:latin typeface="Calibri"/>
                <a:cs typeface="Calibri"/>
              </a:rPr>
              <a:t> </a:t>
            </a:r>
            <a:r>
              <a:rPr sz="2800" b="1" spc="-5" dirty="0">
                <a:latin typeface="Calibri"/>
                <a:cs typeface="Calibri"/>
              </a:rPr>
              <a:t>1001.011</a:t>
            </a:r>
            <a:r>
              <a:rPr sz="2800" b="1" spc="60" dirty="0">
                <a:latin typeface="Calibri"/>
                <a:cs typeface="Calibri"/>
              </a:rPr>
              <a:t> </a:t>
            </a:r>
            <a:r>
              <a:rPr sz="2800" spc="-10" dirty="0">
                <a:latin typeface="Calibri"/>
                <a:cs typeface="Calibri"/>
              </a:rPr>
              <a:t>Hence</a:t>
            </a:r>
            <a:endParaRPr sz="2800">
              <a:latin typeface="Calibri"/>
              <a:cs typeface="Calibri"/>
            </a:endParaRPr>
          </a:p>
        </p:txBody>
      </p:sp>
      <p:sp>
        <p:nvSpPr>
          <p:cNvPr id="4" name="object 4"/>
          <p:cNvSpPr txBox="1"/>
          <p:nvPr/>
        </p:nvSpPr>
        <p:spPr>
          <a:xfrm>
            <a:off x="264363" y="2952518"/>
            <a:ext cx="4626610" cy="1476375"/>
          </a:xfrm>
          <a:prstGeom prst="rect">
            <a:avLst/>
          </a:prstGeom>
        </p:spPr>
        <p:txBody>
          <a:bodyPr vert="horz" wrap="square" lIns="0" tIns="97790" rIns="0" bIns="0" rtlCol="0">
            <a:spAutoFit/>
          </a:bodyPr>
          <a:lstStyle/>
          <a:p>
            <a:pPr marR="27940" algn="r">
              <a:lnSpc>
                <a:spcPct val="100000"/>
              </a:lnSpc>
              <a:spcBef>
                <a:spcPts val="770"/>
              </a:spcBef>
            </a:pPr>
            <a:r>
              <a:rPr sz="2800" spc="-10" dirty="0">
                <a:latin typeface="Calibri"/>
                <a:cs typeface="Calibri"/>
              </a:rPr>
              <a:t>Minuend</a:t>
            </a:r>
            <a:r>
              <a:rPr sz="2800" spc="-30" dirty="0">
                <a:latin typeface="Calibri"/>
                <a:cs typeface="Calibri"/>
              </a:rPr>
              <a:t> </a:t>
            </a:r>
            <a:r>
              <a:rPr sz="2800" spc="-5" dirty="0">
                <a:latin typeface="Calibri"/>
                <a:cs typeface="Calibri"/>
              </a:rPr>
              <a:t>-</a:t>
            </a:r>
            <a:endParaRPr sz="2800">
              <a:latin typeface="Calibri"/>
              <a:cs typeface="Calibri"/>
            </a:endParaRPr>
          </a:p>
          <a:p>
            <a:pPr marR="5080" algn="r">
              <a:lnSpc>
                <a:spcPct val="100000"/>
              </a:lnSpc>
              <a:spcBef>
                <a:spcPts val="670"/>
              </a:spcBef>
            </a:pPr>
            <a:r>
              <a:rPr sz="2800" spc="-60" dirty="0">
                <a:latin typeface="Calibri"/>
                <a:cs typeface="Calibri"/>
              </a:rPr>
              <a:t>1’s</a:t>
            </a:r>
            <a:r>
              <a:rPr sz="2800" spc="15" dirty="0">
                <a:latin typeface="Calibri"/>
                <a:cs typeface="Calibri"/>
              </a:rPr>
              <a:t> </a:t>
            </a:r>
            <a:r>
              <a:rPr sz="2800" spc="-15" dirty="0">
                <a:latin typeface="Calibri"/>
                <a:cs typeface="Calibri"/>
              </a:rPr>
              <a:t>complement</a:t>
            </a:r>
            <a:r>
              <a:rPr sz="2800" spc="20" dirty="0">
                <a:latin typeface="Calibri"/>
                <a:cs typeface="Calibri"/>
              </a:rPr>
              <a:t> </a:t>
            </a:r>
            <a:r>
              <a:rPr sz="2800" spc="-5" dirty="0">
                <a:latin typeface="Calibri"/>
                <a:cs typeface="Calibri"/>
              </a:rPr>
              <a:t>of </a:t>
            </a:r>
            <a:r>
              <a:rPr sz="2800" spc="-15" dirty="0">
                <a:latin typeface="Calibri"/>
                <a:cs typeface="Calibri"/>
              </a:rPr>
              <a:t>subtrahend</a:t>
            </a:r>
            <a:r>
              <a:rPr sz="2800" spc="60" dirty="0">
                <a:latin typeface="Calibri"/>
                <a:cs typeface="Calibri"/>
              </a:rPr>
              <a:t> </a:t>
            </a:r>
            <a:r>
              <a:rPr sz="2800" spc="-5" dirty="0">
                <a:latin typeface="Calibri"/>
                <a:cs typeface="Calibri"/>
              </a:rPr>
              <a:t>-</a:t>
            </a:r>
            <a:endParaRPr sz="2800">
              <a:latin typeface="Calibri"/>
              <a:cs typeface="Calibri"/>
            </a:endParaRPr>
          </a:p>
          <a:p>
            <a:pPr marR="7620" algn="r">
              <a:lnSpc>
                <a:spcPct val="100000"/>
              </a:lnSpc>
            </a:pPr>
            <a:r>
              <a:rPr sz="2800" spc="-10" dirty="0">
                <a:latin typeface="Calibri"/>
                <a:cs typeface="Calibri"/>
              </a:rPr>
              <a:t>Carry</a:t>
            </a:r>
            <a:r>
              <a:rPr sz="2800" spc="-40" dirty="0">
                <a:latin typeface="Calibri"/>
                <a:cs typeface="Calibri"/>
              </a:rPr>
              <a:t> </a:t>
            </a:r>
            <a:r>
              <a:rPr sz="2800" spc="-15" dirty="0">
                <a:latin typeface="Calibri"/>
                <a:cs typeface="Calibri"/>
              </a:rPr>
              <a:t>over</a:t>
            </a:r>
            <a:r>
              <a:rPr sz="2800" spc="-20" dirty="0">
                <a:latin typeface="Calibri"/>
                <a:cs typeface="Calibri"/>
              </a:rPr>
              <a:t> </a:t>
            </a:r>
            <a:r>
              <a:rPr sz="2800" spc="-5" dirty="0">
                <a:latin typeface="Calibri"/>
                <a:cs typeface="Calibri"/>
              </a:rPr>
              <a:t>-</a:t>
            </a:r>
            <a:endParaRPr sz="2800">
              <a:latin typeface="Calibri"/>
              <a:cs typeface="Calibri"/>
            </a:endParaRPr>
          </a:p>
        </p:txBody>
      </p:sp>
      <p:sp>
        <p:nvSpPr>
          <p:cNvPr id="5" name="object 5"/>
          <p:cNvSpPr txBox="1"/>
          <p:nvPr/>
        </p:nvSpPr>
        <p:spPr>
          <a:xfrm>
            <a:off x="5105146" y="2952518"/>
            <a:ext cx="2409825" cy="2329815"/>
          </a:xfrm>
          <a:prstGeom prst="rect">
            <a:avLst/>
          </a:prstGeom>
        </p:spPr>
        <p:txBody>
          <a:bodyPr vert="horz" wrap="square" lIns="0" tIns="97790" rIns="0" bIns="0" rtlCol="0">
            <a:spAutoFit/>
          </a:bodyPr>
          <a:lstStyle/>
          <a:p>
            <a:pPr marR="158750" algn="r">
              <a:lnSpc>
                <a:spcPct val="100000"/>
              </a:lnSpc>
              <a:spcBef>
                <a:spcPts val="770"/>
              </a:spcBef>
            </a:pPr>
            <a:r>
              <a:rPr sz="2800" spc="-5" dirty="0">
                <a:latin typeface="Calibri"/>
                <a:cs typeface="Calibri"/>
              </a:rPr>
              <a:t>1</a:t>
            </a:r>
            <a:r>
              <a:rPr sz="2800" dirty="0">
                <a:latin typeface="Calibri"/>
                <a:cs typeface="Calibri"/>
              </a:rPr>
              <a:t> </a:t>
            </a:r>
            <a:r>
              <a:rPr sz="2800" spc="-5" dirty="0">
                <a:latin typeface="Calibri"/>
                <a:cs typeface="Calibri"/>
              </a:rPr>
              <a:t>0</a:t>
            </a:r>
            <a:r>
              <a:rPr sz="2800" spc="5" dirty="0">
                <a:latin typeface="Calibri"/>
                <a:cs typeface="Calibri"/>
              </a:rPr>
              <a:t> </a:t>
            </a:r>
            <a:r>
              <a:rPr sz="2800" spc="-5" dirty="0">
                <a:latin typeface="Calibri"/>
                <a:cs typeface="Calibri"/>
              </a:rPr>
              <a:t>1</a:t>
            </a:r>
            <a:r>
              <a:rPr sz="2800" spc="5" dirty="0">
                <a:latin typeface="Calibri"/>
                <a:cs typeface="Calibri"/>
              </a:rPr>
              <a:t> </a:t>
            </a:r>
            <a:r>
              <a:rPr sz="2800" spc="-5" dirty="0">
                <a:latin typeface="Calibri"/>
                <a:cs typeface="Calibri"/>
              </a:rPr>
              <a:t>1</a:t>
            </a:r>
            <a:r>
              <a:rPr sz="2800" spc="5" dirty="0">
                <a:latin typeface="Calibri"/>
                <a:cs typeface="Calibri"/>
              </a:rPr>
              <a:t> </a:t>
            </a:r>
            <a:r>
              <a:rPr sz="2800" spc="-5" dirty="0">
                <a:latin typeface="Calibri"/>
                <a:cs typeface="Calibri"/>
              </a:rPr>
              <a:t>.</a:t>
            </a:r>
            <a:r>
              <a:rPr sz="2800" spc="-10" dirty="0">
                <a:latin typeface="Calibri"/>
                <a:cs typeface="Calibri"/>
              </a:rPr>
              <a:t> </a:t>
            </a:r>
            <a:r>
              <a:rPr sz="2800" spc="-5" dirty="0">
                <a:latin typeface="Calibri"/>
                <a:cs typeface="Calibri"/>
              </a:rPr>
              <a:t>0</a:t>
            </a:r>
            <a:r>
              <a:rPr sz="2800" spc="5" dirty="0">
                <a:latin typeface="Calibri"/>
                <a:cs typeface="Calibri"/>
              </a:rPr>
              <a:t> </a:t>
            </a:r>
            <a:r>
              <a:rPr sz="2800" spc="-5" dirty="0">
                <a:latin typeface="Calibri"/>
                <a:cs typeface="Calibri"/>
              </a:rPr>
              <a:t>0</a:t>
            </a:r>
            <a:r>
              <a:rPr sz="2800" dirty="0">
                <a:latin typeface="Calibri"/>
                <a:cs typeface="Calibri"/>
              </a:rPr>
              <a:t> </a:t>
            </a:r>
            <a:r>
              <a:rPr sz="2800" spc="-5" dirty="0">
                <a:latin typeface="Calibri"/>
                <a:cs typeface="Calibri"/>
              </a:rPr>
              <a:t>1</a:t>
            </a:r>
            <a:endParaRPr sz="2800">
              <a:latin typeface="Calibri"/>
              <a:cs typeface="Calibri"/>
            </a:endParaRPr>
          </a:p>
          <a:p>
            <a:pPr marR="139700" algn="r">
              <a:lnSpc>
                <a:spcPct val="100000"/>
              </a:lnSpc>
              <a:spcBef>
                <a:spcPts val="670"/>
              </a:spcBef>
            </a:pPr>
            <a:r>
              <a:rPr sz="2800" u="heavy" spc="-5" dirty="0">
                <a:uFill>
                  <a:solidFill>
                    <a:srgbClr val="000000"/>
                  </a:solidFill>
                </a:uFill>
                <a:latin typeface="Calibri"/>
                <a:cs typeface="Calibri"/>
              </a:rPr>
              <a:t>1</a:t>
            </a:r>
            <a:r>
              <a:rPr sz="2800" u="heavy" dirty="0">
                <a:uFill>
                  <a:solidFill>
                    <a:srgbClr val="000000"/>
                  </a:solidFill>
                </a:uFill>
                <a:latin typeface="Calibri"/>
                <a:cs typeface="Calibri"/>
              </a:rPr>
              <a:t> </a:t>
            </a:r>
            <a:r>
              <a:rPr sz="2800" u="heavy" spc="-5" dirty="0">
                <a:uFill>
                  <a:solidFill>
                    <a:srgbClr val="000000"/>
                  </a:solidFill>
                </a:uFill>
                <a:latin typeface="Calibri"/>
                <a:cs typeface="Calibri"/>
              </a:rPr>
              <a:t>0</a:t>
            </a:r>
            <a:r>
              <a:rPr sz="2800" u="heavy" dirty="0">
                <a:uFill>
                  <a:solidFill>
                    <a:srgbClr val="000000"/>
                  </a:solidFill>
                </a:uFill>
                <a:latin typeface="Calibri"/>
                <a:cs typeface="Calibri"/>
              </a:rPr>
              <a:t> </a:t>
            </a:r>
            <a:r>
              <a:rPr sz="2800" u="heavy" spc="-5" dirty="0">
                <a:uFill>
                  <a:solidFill>
                    <a:srgbClr val="000000"/>
                  </a:solidFill>
                </a:uFill>
                <a:latin typeface="Calibri"/>
                <a:cs typeface="Calibri"/>
              </a:rPr>
              <a:t>0</a:t>
            </a:r>
            <a:r>
              <a:rPr sz="2800" u="heavy" dirty="0">
                <a:uFill>
                  <a:solidFill>
                    <a:srgbClr val="000000"/>
                  </a:solidFill>
                </a:uFill>
                <a:latin typeface="Calibri"/>
                <a:cs typeface="Calibri"/>
              </a:rPr>
              <a:t> </a:t>
            </a:r>
            <a:r>
              <a:rPr sz="2800" u="heavy" spc="-5" dirty="0">
                <a:uFill>
                  <a:solidFill>
                    <a:srgbClr val="000000"/>
                  </a:solidFill>
                </a:uFill>
                <a:latin typeface="Calibri"/>
                <a:cs typeface="Calibri"/>
              </a:rPr>
              <a:t>1</a:t>
            </a:r>
            <a:r>
              <a:rPr sz="2800" u="heavy" dirty="0">
                <a:uFill>
                  <a:solidFill>
                    <a:srgbClr val="000000"/>
                  </a:solidFill>
                </a:uFill>
                <a:latin typeface="Calibri"/>
                <a:cs typeface="Calibri"/>
              </a:rPr>
              <a:t> </a:t>
            </a:r>
            <a:r>
              <a:rPr sz="2800" u="heavy" spc="-5" dirty="0">
                <a:uFill>
                  <a:solidFill>
                    <a:srgbClr val="000000"/>
                  </a:solidFill>
                </a:uFill>
                <a:latin typeface="Calibri"/>
                <a:cs typeface="Calibri"/>
              </a:rPr>
              <a:t>.</a:t>
            </a:r>
            <a:r>
              <a:rPr sz="2800" u="heavy" spc="-15" dirty="0">
                <a:uFill>
                  <a:solidFill>
                    <a:srgbClr val="000000"/>
                  </a:solidFill>
                </a:uFill>
                <a:latin typeface="Calibri"/>
                <a:cs typeface="Calibri"/>
              </a:rPr>
              <a:t> </a:t>
            </a:r>
            <a:r>
              <a:rPr sz="2800" u="heavy" spc="-5" dirty="0">
                <a:uFill>
                  <a:solidFill>
                    <a:srgbClr val="000000"/>
                  </a:solidFill>
                </a:uFill>
                <a:latin typeface="Calibri"/>
                <a:cs typeface="Calibri"/>
              </a:rPr>
              <a:t>0</a:t>
            </a:r>
            <a:r>
              <a:rPr sz="2800" u="heavy" spc="5" dirty="0">
                <a:uFill>
                  <a:solidFill>
                    <a:srgbClr val="000000"/>
                  </a:solidFill>
                </a:uFill>
                <a:latin typeface="Calibri"/>
                <a:cs typeface="Calibri"/>
              </a:rPr>
              <a:t> </a:t>
            </a:r>
            <a:r>
              <a:rPr sz="2800" u="heavy" spc="-5" dirty="0">
                <a:uFill>
                  <a:solidFill>
                    <a:srgbClr val="000000"/>
                  </a:solidFill>
                </a:uFill>
                <a:latin typeface="Calibri"/>
                <a:cs typeface="Calibri"/>
              </a:rPr>
              <a:t>1</a:t>
            </a:r>
            <a:r>
              <a:rPr sz="2800" u="heavy" dirty="0">
                <a:uFill>
                  <a:solidFill>
                    <a:srgbClr val="000000"/>
                  </a:solidFill>
                </a:uFill>
                <a:latin typeface="Calibri"/>
                <a:cs typeface="Calibri"/>
              </a:rPr>
              <a:t> </a:t>
            </a:r>
            <a:r>
              <a:rPr sz="2800" u="heavy" spc="-5" dirty="0">
                <a:uFill>
                  <a:solidFill>
                    <a:srgbClr val="000000"/>
                  </a:solidFill>
                </a:uFill>
                <a:latin typeface="Calibri"/>
                <a:cs typeface="Calibri"/>
              </a:rPr>
              <a:t>1</a:t>
            </a:r>
            <a:endParaRPr sz="2800">
              <a:latin typeface="Calibri"/>
              <a:cs typeface="Calibri"/>
            </a:endParaRPr>
          </a:p>
          <a:p>
            <a:pPr marR="124460" algn="r">
              <a:lnSpc>
                <a:spcPct val="100000"/>
              </a:lnSpc>
              <a:tabLst>
                <a:tab pos="342900" algn="l"/>
              </a:tabLst>
            </a:pPr>
            <a:r>
              <a:rPr sz="2800" spc="-5" dirty="0">
                <a:latin typeface="Calibri"/>
                <a:cs typeface="Calibri"/>
              </a:rPr>
              <a:t>1	0 1</a:t>
            </a:r>
            <a:r>
              <a:rPr sz="2800" dirty="0">
                <a:latin typeface="Calibri"/>
                <a:cs typeface="Calibri"/>
              </a:rPr>
              <a:t> </a:t>
            </a:r>
            <a:r>
              <a:rPr sz="2800" spc="-5" dirty="0">
                <a:latin typeface="Calibri"/>
                <a:cs typeface="Calibri"/>
              </a:rPr>
              <a:t>0</a:t>
            </a:r>
            <a:r>
              <a:rPr sz="2800" dirty="0">
                <a:latin typeface="Calibri"/>
                <a:cs typeface="Calibri"/>
              </a:rPr>
              <a:t> </a:t>
            </a:r>
            <a:r>
              <a:rPr sz="2800" spc="-5" dirty="0">
                <a:latin typeface="Calibri"/>
                <a:cs typeface="Calibri"/>
              </a:rPr>
              <a:t>0</a:t>
            </a:r>
            <a:r>
              <a:rPr sz="2800" spc="-15" dirty="0">
                <a:latin typeface="Calibri"/>
                <a:cs typeface="Calibri"/>
              </a:rPr>
              <a:t> </a:t>
            </a:r>
            <a:r>
              <a:rPr sz="2800" spc="-5" dirty="0">
                <a:latin typeface="Calibri"/>
                <a:cs typeface="Calibri"/>
              </a:rPr>
              <a:t>.</a:t>
            </a:r>
            <a:r>
              <a:rPr sz="2800" spc="5" dirty="0">
                <a:latin typeface="Calibri"/>
                <a:cs typeface="Calibri"/>
              </a:rPr>
              <a:t> </a:t>
            </a:r>
            <a:r>
              <a:rPr sz="2800" spc="-5" dirty="0">
                <a:latin typeface="Calibri"/>
                <a:cs typeface="Calibri"/>
              </a:rPr>
              <a:t>1</a:t>
            </a:r>
            <a:r>
              <a:rPr sz="2800" dirty="0">
                <a:latin typeface="Calibri"/>
                <a:cs typeface="Calibri"/>
              </a:rPr>
              <a:t> </a:t>
            </a:r>
            <a:r>
              <a:rPr sz="2800" spc="-5" dirty="0">
                <a:latin typeface="Calibri"/>
                <a:cs typeface="Calibri"/>
              </a:rPr>
              <a:t>0 0</a:t>
            </a:r>
            <a:endParaRPr sz="2800">
              <a:latin typeface="Calibri"/>
              <a:cs typeface="Calibri"/>
            </a:endParaRPr>
          </a:p>
          <a:p>
            <a:pPr marL="434975" marR="5080" indent="485140">
              <a:lnSpc>
                <a:spcPct val="100000"/>
              </a:lnSpc>
              <a:tabLst>
                <a:tab pos="2216150" algn="l"/>
              </a:tabLst>
            </a:pPr>
            <a:r>
              <a:rPr sz="2800" u="heavy" spc="-5" dirty="0">
                <a:uFill>
                  <a:solidFill>
                    <a:srgbClr val="000000"/>
                  </a:solidFill>
                </a:uFill>
                <a:latin typeface="Calibri"/>
                <a:cs typeface="Calibri"/>
              </a:rPr>
              <a:t> 	1 </a:t>
            </a:r>
            <a:r>
              <a:rPr sz="2800" spc="-5" dirty="0">
                <a:latin typeface="Calibri"/>
                <a:cs typeface="Calibri"/>
              </a:rPr>
              <a:t> 0</a:t>
            </a:r>
            <a:r>
              <a:rPr sz="2800" dirty="0">
                <a:latin typeface="Calibri"/>
                <a:cs typeface="Calibri"/>
              </a:rPr>
              <a:t> </a:t>
            </a:r>
            <a:r>
              <a:rPr sz="2800" spc="-5" dirty="0">
                <a:latin typeface="Calibri"/>
                <a:cs typeface="Calibri"/>
              </a:rPr>
              <a:t>1</a:t>
            </a:r>
            <a:r>
              <a:rPr sz="2800" dirty="0">
                <a:latin typeface="Calibri"/>
                <a:cs typeface="Calibri"/>
              </a:rPr>
              <a:t> </a:t>
            </a:r>
            <a:r>
              <a:rPr sz="2800" spc="-5" dirty="0">
                <a:latin typeface="Calibri"/>
                <a:cs typeface="Calibri"/>
              </a:rPr>
              <a:t>0</a:t>
            </a:r>
            <a:r>
              <a:rPr sz="2800" dirty="0">
                <a:latin typeface="Calibri"/>
                <a:cs typeface="Calibri"/>
              </a:rPr>
              <a:t> </a:t>
            </a:r>
            <a:r>
              <a:rPr sz="2800" spc="-5" dirty="0">
                <a:latin typeface="Calibri"/>
                <a:cs typeface="Calibri"/>
              </a:rPr>
              <a:t>0</a:t>
            </a:r>
            <a:r>
              <a:rPr sz="2800" dirty="0">
                <a:latin typeface="Calibri"/>
                <a:cs typeface="Calibri"/>
              </a:rPr>
              <a:t> </a:t>
            </a:r>
            <a:r>
              <a:rPr sz="2800" spc="-5" dirty="0">
                <a:latin typeface="Calibri"/>
                <a:cs typeface="Calibri"/>
              </a:rPr>
              <a:t>.</a:t>
            </a:r>
            <a:r>
              <a:rPr sz="2800" spc="-10" dirty="0">
                <a:latin typeface="Calibri"/>
                <a:cs typeface="Calibri"/>
              </a:rPr>
              <a:t> </a:t>
            </a:r>
            <a:r>
              <a:rPr sz="2800" spc="-5" dirty="0">
                <a:latin typeface="Calibri"/>
                <a:cs typeface="Calibri"/>
              </a:rPr>
              <a:t>1</a:t>
            </a:r>
            <a:r>
              <a:rPr sz="2800" spc="5" dirty="0">
                <a:latin typeface="Calibri"/>
                <a:cs typeface="Calibri"/>
              </a:rPr>
              <a:t> </a:t>
            </a:r>
            <a:r>
              <a:rPr sz="2800" spc="-5" dirty="0">
                <a:latin typeface="Calibri"/>
                <a:cs typeface="Calibri"/>
              </a:rPr>
              <a:t>0</a:t>
            </a:r>
            <a:r>
              <a:rPr sz="2800" dirty="0">
                <a:latin typeface="Calibri"/>
                <a:cs typeface="Calibri"/>
              </a:rPr>
              <a:t> </a:t>
            </a:r>
            <a:r>
              <a:rPr sz="2800" spc="-5" dirty="0">
                <a:latin typeface="Calibri"/>
                <a:cs typeface="Calibri"/>
              </a:rPr>
              <a:t>1</a:t>
            </a:r>
            <a:endParaRPr sz="2800">
              <a:latin typeface="Calibri"/>
              <a:cs typeface="Calibri"/>
            </a:endParaRPr>
          </a:p>
        </p:txBody>
      </p:sp>
      <p:sp>
        <p:nvSpPr>
          <p:cNvPr id="6" name="object 6"/>
          <p:cNvSpPr txBox="1"/>
          <p:nvPr/>
        </p:nvSpPr>
        <p:spPr>
          <a:xfrm>
            <a:off x="353198" y="5244444"/>
            <a:ext cx="8071484" cy="1419225"/>
          </a:xfrm>
          <a:prstGeom prst="rect">
            <a:avLst/>
          </a:prstGeom>
        </p:spPr>
        <p:txBody>
          <a:bodyPr vert="horz" wrap="square" lIns="0" tIns="97790" rIns="0" bIns="0" rtlCol="0">
            <a:spAutoFit/>
          </a:bodyPr>
          <a:lstStyle/>
          <a:p>
            <a:pPr marL="38100">
              <a:lnSpc>
                <a:spcPct val="100000"/>
              </a:lnSpc>
              <a:spcBef>
                <a:spcPts val="770"/>
              </a:spcBef>
            </a:pPr>
            <a:r>
              <a:rPr sz="2800" spc="-10" dirty="0">
                <a:latin typeface="Calibri"/>
                <a:cs typeface="Calibri"/>
              </a:rPr>
              <a:t>The </a:t>
            </a:r>
            <a:r>
              <a:rPr sz="2800" spc="-15" dirty="0">
                <a:latin typeface="Calibri"/>
                <a:cs typeface="Calibri"/>
              </a:rPr>
              <a:t>required</a:t>
            </a:r>
            <a:r>
              <a:rPr sz="2800" spc="30" dirty="0">
                <a:latin typeface="Calibri"/>
                <a:cs typeface="Calibri"/>
              </a:rPr>
              <a:t> </a:t>
            </a:r>
            <a:r>
              <a:rPr sz="2800" spc="-20" dirty="0">
                <a:latin typeface="Calibri"/>
                <a:cs typeface="Calibri"/>
              </a:rPr>
              <a:t>difference</a:t>
            </a:r>
            <a:r>
              <a:rPr sz="2800" spc="-5" dirty="0">
                <a:latin typeface="Calibri"/>
                <a:cs typeface="Calibri"/>
              </a:rPr>
              <a:t> is</a:t>
            </a:r>
            <a:r>
              <a:rPr sz="2800" spc="10" dirty="0">
                <a:latin typeface="Calibri"/>
                <a:cs typeface="Calibri"/>
              </a:rPr>
              <a:t> </a:t>
            </a:r>
            <a:r>
              <a:rPr sz="2800" spc="-5" dirty="0">
                <a:latin typeface="Calibri"/>
                <a:cs typeface="Calibri"/>
              </a:rPr>
              <a:t>1</a:t>
            </a:r>
            <a:r>
              <a:rPr sz="2800" spc="10" dirty="0">
                <a:latin typeface="Calibri"/>
                <a:cs typeface="Calibri"/>
              </a:rPr>
              <a:t> </a:t>
            </a:r>
            <a:r>
              <a:rPr sz="2800" spc="-5" dirty="0">
                <a:latin typeface="Calibri"/>
                <a:cs typeface="Calibri"/>
              </a:rPr>
              <a:t>0</a:t>
            </a:r>
            <a:r>
              <a:rPr sz="2800" spc="5" dirty="0">
                <a:latin typeface="Calibri"/>
                <a:cs typeface="Calibri"/>
              </a:rPr>
              <a:t> </a:t>
            </a:r>
            <a:r>
              <a:rPr sz="2800" spc="-5" dirty="0">
                <a:latin typeface="Calibri"/>
                <a:cs typeface="Calibri"/>
              </a:rPr>
              <a:t>0</a:t>
            </a:r>
            <a:r>
              <a:rPr sz="2800" spc="10" dirty="0">
                <a:latin typeface="Calibri"/>
                <a:cs typeface="Calibri"/>
              </a:rPr>
              <a:t> </a:t>
            </a:r>
            <a:r>
              <a:rPr sz="2800" spc="-5" dirty="0">
                <a:latin typeface="Calibri"/>
                <a:cs typeface="Calibri"/>
              </a:rPr>
              <a:t>.</a:t>
            </a:r>
            <a:r>
              <a:rPr sz="2800" spc="5" dirty="0">
                <a:latin typeface="Calibri"/>
                <a:cs typeface="Calibri"/>
              </a:rPr>
              <a:t> </a:t>
            </a:r>
            <a:r>
              <a:rPr sz="2800" spc="-5" dirty="0">
                <a:latin typeface="Calibri"/>
                <a:cs typeface="Calibri"/>
              </a:rPr>
              <a:t>1 0</a:t>
            </a:r>
            <a:r>
              <a:rPr sz="2800" spc="10" dirty="0">
                <a:latin typeface="Calibri"/>
                <a:cs typeface="Calibri"/>
              </a:rPr>
              <a:t> </a:t>
            </a:r>
            <a:r>
              <a:rPr sz="2800" spc="-5" dirty="0">
                <a:latin typeface="Calibri"/>
                <a:cs typeface="Calibri"/>
              </a:rPr>
              <a:t>1</a:t>
            </a:r>
            <a:endParaRPr sz="2800" dirty="0">
              <a:latin typeface="Calibri"/>
              <a:cs typeface="Calibri"/>
            </a:endParaRPr>
          </a:p>
          <a:p>
            <a:pPr marL="38100" marR="30480">
              <a:lnSpc>
                <a:spcPts val="2910"/>
              </a:lnSpc>
              <a:spcBef>
                <a:spcPts val="1145"/>
              </a:spcBef>
            </a:pPr>
            <a:r>
              <a:rPr sz="2800" b="1" spc="-10" dirty="0">
                <a:latin typeface="Calibri"/>
                <a:cs typeface="Calibri"/>
              </a:rPr>
              <a:t>When</a:t>
            </a:r>
            <a:r>
              <a:rPr sz="2800" b="1" dirty="0">
                <a:latin typeface="Calibri"/>
                <a:cs typeface="Calibri"/>
              </a:rPr>
              <a:t> </a:t>
            </a:r>
            <a:r>
              <a:rPr sz="2800" b="1" spc="-5" dirty="0">
                <a:latin typeface="Calibri"/>
                <a:cs typeface="Calibri"/>
              </a:rPr>
              <a:t>Carry</a:t>
            </a:r>
            <a:r>
              <a:rPr sz="2800" b="1" spc="30" dirty="0">
                <a:latin typeface="Calibri"/>
                <a:cs typeface="Calibri"/>
              </a:rPr>
              <a:t> </a:t>
            </a:r>
            <a:r>
              <a:rPr sz="2800" b="1" spc="-20" dirty="0">
                <a:latin typeface="Calibri"/>
                <a:cs typeface="Calibri"/>
              </a:rPr>
              <a:t>over</a:t>
            </a:r>
            <a:r>
              <a:rPr sz="2800" b="1" spc="20" dirty="0">
                <a:latin typeface="Calibri"/>
                <a:cs typeface="Calibri"/>
              </a:rPr>
              <a:t> </a:t>
            </a:r>
            <a:r>
              <a:rPr sz="2800" b="1" spc="-20" dirty="0">
                <a:latin typeface="Calibri"/>
                <a:cs typeface="Calibri"/>
              </a:rPr>
              <a:t>generates,</a:t>
            </a:r>
            <a:r>
              <a:rPr sz="2800" b="1" spc="35" dirty="0">
                <a:latin typeface="Calibri"/>
                <a:cs typeface="Calibri"/>
              </a:rPr>
              <a:t> </a:t>
            </a:r>
            <a:r>
              <a:rPr sz="2800" b="1" spc="-15" dirty="0">
                <a:latin typeface="Calibri"/>
                <a:cs typeface="Calibri"/>
              </a:rPr>
              <a:t>result</a:t>
            </a:r>
            <a:r>
              <a:rPr sz="2800" b="1" spc="15" dirty="0">
                <a:latin typeface="Calibri"/>
                <a:cs typeface="Calibri"/>
              </a:rPr>
              <a:t> </a:t>
            </a:r>
            <a:r>
              <a:rPr sz="2800" b="1" spc="-5" dirty="0">
                <a:latin typeface="Calibri"/>
                <a:cs typeface="Calibri"/>
              </a:rPr>
              <a:t>is</a:t>
            </a:r>
            <a:r>
              <a:rPr sz="2800" b="1" dirty="0">
                <a:latin typeface="Calibri"/>
                <a:cs typeface="Calibri"/>
              </a:rPr>
              <a:t> +ve</a:t>
            </a:r>
            <a:r>
              <a:rPr sz="2800" b="1" spc="25" dirty="0">
                <a:latin typeface="Calibri"/>
                <a:cs typeface="Calibri"/>
              </a:rPr>
              <a:t> </a:t>
            </a:r>
            <a:r>
              <a:rPr sz="2800" b="1" spc="-5" dirty="0">
                <a:latin typeface="Calibri"/>
                <a:cs typeface="Calibri"/>
              </a:rPr>
              <a:t>and</a:t>
            </a:r>
            <a:r>
              <a:rPr sz="2800" b="1" spc="5" dirty="0">
                <a:latin typeface="Calibri"/>
                <a:cs typeface="Calibri"/>
              </a:rPr>
              <a:t> </a:t>
            </a:r>
            <a:r>
              <a:rPr sz="2800" b="1" spc="-10" dirty="0">
                <a:latin typeface="Calibri"/>
                <a:cs typeface="Calibri"/>
              </a:rPr>
              <a:t>obtained </a:t>
            </a:r>
            <a:r>
              <a:rPr sz="2800" b="1" spc="-620" dirty="0">
                <a:latin typeface="Calibri"/>
                <a:cs typeface="Calibri"/>
              </a:rPr>
              <a:t> </a:t>
            </a:r>
            <a:r>
              <a:rPr sz="4200" b="1" spc="-30" baseline="-8928" dirty="0">
                <a:latin typeface="Calibri"/>
                <a:cs typeface="Calibri"/>
              </a:rPr>
              <a:t>b</a:t>
            </a:r>
            <a:r>
              <a:rPr sz="4200" b="1" spc="-7" baseline="-8928" dirty="0">
                <a:latin typeface="Calibri"/>
                <a:cs typeface="Calibri"/>
              </a:rPr>
              <a:t>y</a:t>
            </a:r>
            <a:r>
              <a:rPr sz="4200" b="1" baseline="-8928" dirty="0">
                <a:latin typeface="Calibri"/>
                <a:cs typeface="Calibri"/>
              </a:rPr>
              <a:t> </a:t>
            </a:r>
            <a:r>
              <a:rPr sz="4200" b="1" spc="-7" baseline="-8928" dirty="0">
                <a:latin typeface="Calibri"/>
                <a:cs typeface="Calibri"/>
              </a:rPr>
              <a:t>ad</a:t>
            </a:r>
            <a:r>
              <a:rPr sz="4200" b="1" spc="-30" baseline="-8928" dirty="0">
                <a:latin typeface="Calibri"/>
                <a:cs typeface="Calibri"/>
              </a:rPr>
              <a:t>d</a:t>
            </a:r>
            <a:r>
              <a:rPr sz="4200" b="1" spc="-7" baseline="-8928" dirty="0">
                <a:latin typeface="Calibri"/>
                <a:cs typeface="Calibri"/>
              </a:rPr>
              <a:t>ing</a:t>
            </a:r>
            <a:r>
              <a:rPr sz="4200" b="1" spc="15" baseline="-8928" dirty="0">
                <a:latin typeface="Calibri"/>
                <a:cs typeface="Calibri"/>
              </a:rPr>
              <a:t> </a:t>
            </a:r>
            <a:r>
              <a:rPr sz="4200" b="1" spc="-15" baseline="-8928" dirty="0">
                <a:latin typeface="Calibri"/>
                <a:cs typeface="Calibri"/>
              </a:rPr>
              <a:t>car</a:t>
            </a:r>
            <a:r>
              <a:rPr sz="4200" b="1" spc="-7" baseline="-8928" dirty="0">
                <a:latin typeface="Calibri"/>
                <a:cs typeface="Calibri"/>
              </a:rPr>
              <a:t>ry</a:t>
            </a:r>
            <a:r>
              <a:rPr sz="4200" b="1" spc="7" baseline="-8928" dirty="0">
                <a:latin typeface="Calibri"/>
                <a:cs typeface="Calibri"/>
              </a:rPr>
              <a:t> </a:t>
            </a:r>
            <a:r>
              <a:rPr sz="4200" b="1" spc="-37" baseline="-8928" dirty="0">
                <a:latin typeface="Calibri"/>
                <a:cs typeface="Calibri"/>
              </a:rPr>
              <a:t>o</a:t>
            </a:r>
            <a:r>
              <a:rPr sz="4200" b="1" spc="-52" baseline="-8928" dirty="0">
                <a:latin typeface="Calibri"/>
                <a:cs typeface="Calibri"/>
              </a:rPr>
              <a:t>v</a:t>
            </a:r>
            <a:r>
              <a:rPr sz="4200" b="1" spc="-15" baseline="-8928" dirty="0">
                <a:latin typeface="Calibri"/>
                <a:cs typeface="Calibri"/>
              </a:rPr>
              <a:t>e</a:t>
            </a:r>
            <a:r>
              <a:rPr sz="4200" b="1" spc="-7" baseline="-8928" dirty="0">
                <a:latin typeface="Calibri"/>
                <a:cs typeface="Calibri"/>
              </a:rPr>
              <a:t>r</a:t>
            </a:r>
            <a:r>
              <a:rPr sz="4200" b="1" spc="22" baseline="-8928" dirty="0">
                <a:latin typeface="Calibri"/>
                <a:cs typeface="Calibri"/>
              </a:rPr>
              <a:t> </a:t>
            </a:r>
            <a:r>
              <a:rPr lang="en-US" sz="4200" b="1" spc="-7" baseline="-8928" dirty="0">
                <a:latin typeface="Calibri"/>
                <a:cs typeface="Calibri"/>
              </a:rPr>
              <a:t>in the result.</a:t>
            </a:r>
            <a:endParaRPr sz="12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6404" y="461899"/>
            <a:ext cx="5711825" cy="696595"/>
          </a:xfrm>
          <a:prstGeom prst="rect">
            <a:avLst/>
          </a:prstGeom>
        </p:spPr>
        <p:txBody>
          <a:bodyPr vert="horz" wrap="square" lIns="0" tIns="13335" rIns="0" bIns="0" rtlCol="0">
            <a:spAutoFit/>
          </a:bodyPr>
          <a:lstStyle/>
          <a:p>
            <a:pPr marL="12700">
              <a:lnSpc>
                <a:spcPct val="100000"/>
              </a:lnSpc>
              <a:spcBef>
                <a:spcPts val="105"/>
              </a:spcBef>
            </a:pPr>
            <a:r>
              <a:rPr spc="-5" dirty="0"/>
              <a:t>Decimal</a:t>
            </a:r>
            <a:r>
              <a:rPr spc="-70" dirty="0"/>
              <a:t> </a:t>
            </a:r>
            <a:r>
              <a:rPr dirty="0"/>
              <a:t>Number</a:t>
            </a:r>
            <a:r>
              <a:rPr spc="-20" dirty="0"/>
              <a:t> </a:t>
            </a:r>
            <a:r>
              <a:rPr spc="-35" dirty="0"/>
              <a:t>System</a:t>
            </a:r>
          </a:p>
        </p:txBody>
      </p:sp>
      <p:sp>
        <p:nvSpPr>
          <p:cNvPr id="3" name="object 3"/>
          <p:cNvSpPr txBox="1"/>
          <p:nvPr/>
        </p:nvSpPr>
        <p:spPr>
          <a:xfrm>
            <a:off x="281940" y="1494402"/>
            <a:ext cx="7920990" cy="1369695"/>
          </a:xfrm>
          <a:prstGeom prst="rect">
            <a:avLst/>
          </a:prstGeom>
        </p:spPr>
        <p:txBody>
          <a:bodyPr vert="horz" wrap="square" lIns="0" tIns="126364" rIns="0" bIns="0" rtlCol="0">
            <a:spAutoFit/>
          </a:bodyPr>
          <a:lstStyle/>
          <a:p>
            <a:pPr marL="38100">
              <a:lnSpc>
                <a:spcPct val="100000"/>
              </a:lnSpc>
              <a:spcBef>
                <a:spcPts val="994"/>
              </a:spcBef>
            </a:pPr>
            <a:r>
              <a:rPr sz="3200" spc="-15" dirty="0">
                <a:latin typeface="Calibri"/>
                <a:cs typeface="Calibri"/>
              </a:rPr>
              <a:t>For</a:t>
            </a:r>
            <a:r>
              <a:rPr sz="3200" spc="-40" dirty="0">
                <a:latin typeface="Calibri"/>
                <a:cs typeface="Calibri"/>
              </a:rPr>
              <a:t> </a:t>
            </a:r>
            <a:r>
              <a:rPr sz="3200" spc="-10" dirty="0">
                <a:latin typeface="Calibri"/>
                <a:cs typeface="Calibri"/>
              </a:rPr>
              <a:t>Example:</a:t>
            </a:r>
            <a:endParaRPr sz="3200">
              <a:latin typeface="Calibri"/>
              <a:cs typeface="Calibri"/>
            </a:endParaRPr>
          </a:p>
          <a:p>
            <a:pPr marL="38100">
              <a:lnSpc>
                <a:spcPct val="100000"/>
              </a:lnSpc>
              <a:spcBef>
                <a:spcPts val="565"/>
              </a:spcBef>
            </a:pPr>
            <a:r>
              <a:rPr sz="2000" dirty="0">
                <a:latin typeface="Calibri"/>
                <a:cs typeface="Calibri"/>
              </a:rPr>
              <a:t>N</a:t>
            </a:r>
            <a:r>
              <a:rPr sz="2000" spc="-25" dirty="0">
                <a:latin typeface="Calibri"/>
                <a:cs typeface="Calibri"/>
              </a:rPr>
              <a:t> </a:t>
            </a:r>
            <a:r>
              <a:rPr sz="2000" dirty="0">
                <a:latin typeface="Calibri"/>
                <a:cs typeface="Calibri"/>
              </a:rPr>
              <a:t>=</a:t>
            </a:r>
            <a:r>
              <a:rPr sz="2000" spc="-15" dirty="0">
                <a:latin typeface="Calibri"/>
                <a:cs typeface="Calibri"/>
              </a:rPr>
              <a:t> </a:t>
            </a:r>
            <a:r>
              <a:rPr sz="2000" dirty="0">
                <a:latin typeface="Calibri"/>
                <a:cs typeface="Calibri"/>
              </a:rPr>
              <a:t>(356.238)</a:t>
            </a:r>
            <a:r>
              <a:rPr sz="2175" baseline="-15325" dirty="0">
                <a:latin typeface="Cambria Math"/>
                <a:cs typeface="Cambria Math"/>
              </a:rPr>
              <a:t>10</a:t>
            </a:r>
            <a:endParaRPr sz="2175" baseline="-15325">
              <a:latin typeface="Cambria Math"/>
              <a:cs typeface="Cambria Math"/>
            </a:endParaRPr>
          </a:p>
          <a:p>
            <a:pPr marL="266700">
              <a:lnSpc>
                <a:spcPct val="100000"/>
              </a:lnSpc>
              <a:spcBef>
                <a:spcPts val="480"/>
              </a:spcBef>
            </a:pPr>
            <a:r>
              <a:rPr sz="2000" dirty="0">
                <a:latin typeface="Calibri"/>
                <a:cs typeface="Calibri"/>
              </a:rPr>
              <a:t>= </a:t>
            </a:r>
            <a:r>
              <a:rPr sz="2000" spc="-5" dirty="0">
                <a:latin typeface="Cambria Math"/>
                <a:cs typeface="Cambria Math"/>
              </a:rPr>
              <a:t>(3</a:t>
            </a:r>
            <a:r>
              <a:rPr sz="2000" dirty="0">
                <a:latin typeface="Cambria Math"/>
                <a:cs typeface="Cambria Math"/>
              </a:rPr>
              <a:t> ×</a:t>
            </a:r>
            <a:r>
              <a:rPr sz="2000" spc="-5" dirty="0">
                <a:latin typeface="Cambria Math"/>
                <a:cs typeface="Cambria Math"/>
              </a:rPr>
              <a:t> </a:t>
            </a:r>
            <a:r>
              <a:rPr sz="2000" spc="25" dirty="0">
                <a:latin typeface="Cambria Math"/>
                <a:cs typeface="Cambria Math"/>
              </a:rPr>
              <a:t>10</a:t>
            </a:r>
            <a:r>
              <a:rPr sz="2175" spc="37" baseline="28735" dirty="0">
                <a:latin typeface="Cambria Math"/>
                <a:cs typeface="Cambria Math"/>
              </a:rPr>
              <a:t>2</a:t>
            </a:r>
            <a:r>
              <a:rPr sz="2000" spc="25" dirty="0">
                <a:latin typeface="Calibri"/>
                <a:cs typeface="Calibri"/>
              </a:rPr>
              <a:t>)+</a:t>
            </a:r>
            <a:r>
              <a:rPr sz="2000" spc="10" dirty="0">
                <a:latin typeface="Calibri"/>
                <a:cs typeface="Calibri"/>
              </a:rPr>
              <a:t> </a:t>
            </a:r>
            <a:r>
              <a:rPr sz="2000" spc="-5" dirty="0">
                <a:latin typeface="Cambria Math"/>
                <a:cs typeface="Cambria Math"/>
              </a:rPr>
              <a:t>(5</a:t>
            </a:r>
            <a:r>
              <a:rPr sz="2000" spc="5" dirty="0">
                <a:latin typeface="Cambria Math"/>
                <a:cs typeface="Cambria Math"/>
              </a:rPr>
              <a:t> </a:t>
            </a:r>
            <a:r>
              <a:rPr sz="2000" dirty="0">
                <a:latin typeface="Cambria Math"/>
                <a:cs typeface="Cambria Math"/>
              </a:rPr>
              <a:t>×</a:t>
            </a:r>
            <a:r>
              <a:rPr sz="2000" spc="-15" dirty="0">
                <a:latin typeface="Cambria Math"/>
                <a:cs typeface="Cambria Math"/>
              </a:rPr>
              <a:t> </a:t>
            </a:r>
            <a:r>
              <a:rPr sz="2000" spc="20" dirty="0">
                <a:latin typeface="Cambria Math"/>
                <a:cs typeface="Cambria Math"/>
              </a:rPr>
              <a:t>10</a:t>
            </a:r>
            <a:r>
              <a:rPr sz="2175" spc="30" baseline="28735" dirty="0">
                <a:latin typeface="Cambria Math"/>
                <a:cs typeface="Cambria Math"/>
              </a:rPr>
              <a:t>1</a:t>
            </a:r>
            <a:r>
              <a:rPr sz="2000" spc="20" dirty="0">
                <a:latin typeface="Calibri"/>
                <a:cs typeface="Calibri"/>
              </a:rPr>
              <a:t>)+</a:t>
            </a:r>
            <a:r>
              <a:rPr sz="2000" spc="5" dirty="0">
                <a:latin typeface="Calibri"/>
                <a:cs typeface="Calibri"/>
              </a:rPr>
              <a:t> </a:t>
            </a:r>
            <a:r>
              <a:rPr sz="2000" spc="-5" dirty="0">
                <a:latin typeface="Cambria Math"/>
                <a:cs typeface="Cambria Math"/>
              </a:rPr>
              <a:t>(6 </a:t>
            </a:r>
            <a:r>
              <a:rPr sz="2000" dirty="0">
                <a:latin typeface="Cambria Math"/>
                <a:cs typeface="Cambria Math"/>
              </a:rPr>
              <a:t>× </a:t>
            </a:r>
            <a:r>
              <a:rPr sz="2000" spc="25" dirty="0">
                <a:latin typeface="Cambria Math"/>
                <a:cs typeface="Cambria Math"/>
              </a:rPr>
              <a:t>10</a:t>
            </a:r>
            <a:r>
              <a:rPr sz="2175" spc="37" baseline="28735" dirty="0">
                <a:latin typeface="Cambria Math"/>
                <a:cs typeface="Cambria Math"/>
              </a:rPr>
              <a:t>0</a:t>
            </a:r>
            <a:r>
              <a:rPr sz="2000" spc="25" dirty="0">
                <a:latin typeface="Calibri"/>
                <a:cs typeface="Calibri"/>
              </a:rPr>
              <a:t>)+</a:t>
            </a:r>
            <a:r>
              <a:rPr sz="2000" spc="-5" dirty="0">
                <a:latin typeface="Calibri"/>
                <a:cs typeface="Calibri"/>
              </a:rPr>
              <a:t> </a:t>
            </a:r>
            <a:r>
              <a:rPr sz="2000" spc="-5" dirty="0">
                <a:latin typeface="Cambria Math"/>
                <a:cs typeface="Cambria Math"/>
              </a:rPr>
              <a:t>(2</a:t>
            </a:r>
            <a:r>
              <a:rPr sz="2000" spc="10" dirty="0">
                <a:latin typeface="Cambria Math"/>
                <a:cs typeface="Cambria Math"/>
              </a:rPr>
              <a:t> </a:t>
            </a:r>
            <a:r>
              <a:rPr sz="2000" dirty="0">
                <a:latin typeface="Cambria Math"/>
                <a:cs typeface="Cambria Math"/>
              </a:rPr>
              <a:t>× </a:t>
            </a:r>
            <a:r>
              <a:rPr sz="2000" spc="15" dirty="0">
                <a:latin typeface="Cambria Math"/>
                <a:cs typeface="Cambria Math"/>
              </a:rPr>
              <a:t>10</a:t>
            </a:r>
            <a:r>
              <a:rPr sz="2175" spc="22" baseline="28735" dirty="0">
                <a:latin typeface="Cambria Math"/>
                <a:cs typeface="Cambria Math"/>
              </a:rPr>
              <a:t>−1</a:t>
            </a:r>
            <a:r>
              <a:rPr sz="2000" spc="15" dirty="0">
                <a:latin typeface="Calibri"/>
                <a:cs typeface="Calibri"/>
              </a:rPr>
              <a:t>)+</a:t>
            </a:r>
            <a:r>
              <a:rPr sz="2000" spc="5" dirty="0">
                <a:latin typeface="Calibri"/>
                <a:cs typeface="Calibri"/>
              </a:rPr>
              <a:t> </a:t>
            </a:r>
            <a:r>
              <a:rPr sz="2000" spc="-5" dirty="0">
                <a:latin typeface="Cambria Math"/>
                <a:cs typeface="Cambria Math"/>
              </a:rPr>
              <a:t>(3</a:t>
            </a:r>
            <a:r>
              <a:rPr sz="2000" spc="10" dirty="0">
                <a:latin typeface="Cambria Math"/>
                <a:cs typeface="Cambria Math"/>
              </a:rPr>
              <a:t> </a:t>
            </a:r>
            <a:r>
              <a:rPr sz="2000" dirty="0">
                <a:latin typeface="Cambria Math"/>
                <a:cs typeface="Cambria Math"/>
              </a:rPr>
              <a:t>×</a:t>
            </a:r>
            <a:r>
              <a:rPr sz="2000" spc="-15" dirty="0">
                <a:latin typeface="Cambria Math"/>
                <a:cs typeface="Cambria Math"/>
              </a:rPr>
              <a:t> </a:t>
            </a:r>
            <a:r>
              <a:rPr sz="2000" spc="15" dirty="0">
                <a:latin typeface="Cambria Math"/>
                <a:cs typeface="Cambria Math"/>
              </a:rPr>
              <a:t>10</a:t>
            </a:r>
            <a:r>
              <a:rPr sz="2175" spc="22" baseline="28735" dirty="0">
                <a:latin typeface="Cambria Math"/>
                <a:cs typeface="Cambria Math"/>
              </a:rPr>
              <a:t>−2</a:t>
            </a:r>
            <a:r>
              <a:rPr sz="2000" spc="15" dirty="0">
                <a:latin typeface="Calibri"/>
                <a:cs typeface="Calibri"/>
              </a:rPr>
              <a:t>)+</a:t>
            </a:r>
            <a:r>
              <a:rPr sz="2000" dirty="0">
                <a:latin typeface="Calibri"/>
                <a:cs typeface="Calibri"/>
              </a:rPr>
              <a:t> </a:t>
            </a:r>
            <a:r>
              <a:rPr sz="2000" spc="-5" dirty="0">
                <a:latin typeface="Cambria Math"/>
                <a:cs typeface="Cambria Math"/>
              </a:rPr>
              <a:t>(8</a:t>
            </a:r>
            <a:r>
              <a:rPr sz="2000" spc="5" dirty="0">
                <a:latin typeface="Cambria Math"/>
                <a:cs typeface="Cambria Math"/>
              </a:rPr>
              <a:t> </a:t>
            </a:r>
            <a:r>
              <a:rPr sz="2000" dirty="0">
                <a:latin typeface="Cambria Math"/>
                <a:cs typeface="Cambria Math"/>
              </a:rPr>
              <a:t>×</a:t>
            </a:r>
            <a:r>
              <a:rPr sz="2000" spc="-10" dirty="0">
                <a:latin typeface="Cambria Math"/>
                <a:cs typeface="Cambria Math"/>
              </a:rPr>
              <a:t> </a:t>
            </a:r>
            <a:r>
              <a:rPr sz="2000" spc="20" dirty="0">
                <a:latin typeface="Cambria Math"/>
                <a:cs typeface="Cambria Math"/>
              </a:rPr>
              <a:t>10</a:t>
            </a:r>
            <a:r>
              <a:rPr sz="2175" spc="30" baseline="28735" dirty="0">
                <a:latin typeface="Cambria Math"/>
                <a:cs typeface="Cambria Math"/>
              </a:rPr>
              <a:t>−3</a:t>
            </a:r>
            <a:r>
              <a:rPr sz="2000" spc="20" dirty="0">
                <a:latin typeface="Calibri"/>
                <a:cs typeface="Calibri"/>
              </a:rPr>
              <a:t>)</a:t>
            </a:r>
            <a:endParaRPr sz="2000">
              <a:latin typeface="Calibri"/>
              <a:cs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algn="ctr">
              <a:lnSpc>
                <a:spcPct val="100000"/>
              </a:lnSpc>
              <a:spcBef>
                <a:spcPts val="100"/>
              </a:spcBef>
            </a:pPr>
            <a:r>
              <a:rPr dirty="0"/>
              <a:t>Binary</a:t>
            </a:r>
            <a:r>
              <a:rPr spc="-5" dirty="0"/>
              <a:t> </a:t>
            </a:r>
            <a:r>
              <a:rPr spc="-15" dirty="0"/>
              <a:t>Subtraction</a:t>
            </a:r>
            <a:r>
              <a:rPr spc="-25" dirty="0"/>
              <a:t> </a:t>
            </a:r>
            <a:r>
              <a:rPr spc="-15" dirty="0"/>
              <a:t>by</a:t>
            </a:r>
            <a:r>
              <a:rPr spc="-5" dirty="0"/>
              <a:t> </a:t>
            </a:r>
            <a:r>
              <a:rPr spc="-85" dirty="0"/>
              <a:t>1’s</a:t>
            </a:r>
          </a:p>
          <a:p>
            <a:pPr algn="ctr">
              <a:lnSpc>
                <a:spcPct val="100000"/>
              </a:lnSpc>
            </a:pPr>
            <a:r>
              <a:rPr spc="-10" dirty="0"/>
              <a:t>Complement</a:t>
            </a:r>
            <a:r>
              <a:rPr spc="-55" dirty="0"/>
              <a:t> </a:t>
            </a:r>
            <a:r>
              <a:rPr spc="-5" dirty="0"/>
              <a:t>Method</a:t>
            </a:r>
          </a:p>
        </p:txBody>
      </p:sp>
      <p:sp>
        <p:nvSpPr>
          <p:cNvPr id="3" name="object 3"/>
          <p:cNvSpPr txBox="1"/>
          <p:nvPr/>
        </p:nvSpPr>
        <p:spPr>
          <a:xfrm>
            <a:off x="535940" y="1525041"/>
            <a:ext cx="6878320" cy="1049655"/>
          </a:xfrm>
          <a:prstGeom prst="rect">
            <a:avLst/>
          </a:prstGeom>
        </p:spPr>
        <p:txBody>
          <a:bodyPr vert="horz" wrap="square" lIns="0" tIns="97790" rIns="0" bIns="0" rtlCol="0">
            <a:spAutoFit/>
          </a:bodyPr>
          <a:lstStyle/>
          <a:p>
            <a:pPr marL="12700">
              <a:lnSpc>
                <a:spcPct val="100000"/>
              </a:lnSpc>
              <a:spcBef>
                <a:spcPts val="770"/>
              </a:spcBef>
            </a:pPr>
            <a:r>
              <a:rPr sz="2800" b="1" spc="-5" dirty="0">
                <a:latin typeface="Calibri"/>
                <a:cs typeface="Calibri"/>
              </a:rPr>
              <a:t>10110.01</a:t>
            </a:r>
            <a:r>
              <a:rPr sz="2800" b="1" spc="45" dirty="0">
                <a:latin typeface="Calibri"/>
                <a:cs typeface="Calibri"/>
              </a:rPr>
              <a:t> </a:t>
            </a:r>
            <a:r>
              <a:rPr sz="2800" b="1" spc="-5" dirty="0">
                <a:latin typeface="Calibri"/>
                <a:cs typeface="Calibri"/>
              </a:rPr>
              <a:t>– </a:t>
            </a:r>
            <a:r>
              <a:rPr sz="2800" b="1" spc="-10" dirty="0">
                <a:latin typeface="Calibri"/>
                <a:cs typeface="Calibri"/>
              </a:rPr>
              <a:t>11010.10</a:t>
            </a:r>
            <a:endParaRPr sz="2800">
              <a:latin typeface="Calibri"/>
              <a:cs typeface="Calibri"/>
            </a:endParaRPr>
          </a:p>
          <a:p>
            <a:pPr marL="12700">
              <a:lnSpc>
                <a:spcPct val="100000"/>
              </a:lnSpc>
              <a:spcBef>
                <a:spcPts val="675"/>
              </a:spcBef>
            </a:pPr>
            <a:r>
              <a:rPr sz="2800" spc="-60" dirty="0">
                <a:latin typeface="Calibri"/>
                <a:cs typeface="Calibri"/>
              </a:rPr>
              <a:t>1’s</a:t>
            </a:r>
            <a:r>
              <a:rPr sz="2800" spc="20" dirty="0">
                <a:latin typeface="Calibri"/>
                <a:cs typeface="Calibri"/>
              </a:rPr>
              <a:t> </a:t>
            </a:r>
            <a:r>
              <a:rPr sz="2800" spc="-15" dirty="0">
                <a:latin typeface="Calibri"/>
                <a:cs typeface="Calibri"/>
              </a:rPr>
              <a:t>complement</a:t>
            </a:r>
            <a:r>
              <a:rPr sz="2800" spc="25" dirty="0">
                <a:latin typeface="Calibri"/>
                <a:cs typeface="Calibri"/>
              </a:rPr>
              <a:t> </a:t>
            </a:r>
            <a:r>
              <a:rPr sz="2800" spc="-5" dirty="0">
                <a:latin typeface="Calibri"/>
                <a:cs typeface="Calibri"/>
              </a:rPr>
              <a:t>of</a:t>
            </a:r>
            <a:r>
              <a:rPr sz="2800" spc="15" dirty="0">
                <a:latin typeface="Calibri"/>
                <a:cs typeface="Calibri"/>
              </a:rPr>
              <a:t> </a:t>
            </a:r>
            <a:r>
              <a:rPr sz="2800" b="1" spc="-10" dirty="0">
                <a:latin typeface="Calibri"/>
                <a:cs typeface="Calibri"/>
              </a:rPr>
              <a:t>11010.10</a:t>
            </a:r>
            <a:r>
              <a:rPr sz="2800" b="1" spc="70" dirty="0">
                <a:latin typeface="Calibri"/>
                <a:cs typeface="Calibri"/>
              </a:rPr>
              <a:t> </a:t>
            </a:r>
            <a:r>
              <a:rPr sz="2800" spc="-5" dirty="0">
                <a:latin typeface="Calibri"/>
                <a:cs typeface="Calibri"/>
              </a:rPr>
              <a:t>is</a:t>
            </a:r>
            <a:r>
              <a:rPr sz="2800" spc="-10" dirty="0">
                <a:latin typeface="Calibri"/>
                <a:cs typeface="Calibri"/>
              </a:rPr>
              <a:t> </a:t>
            </a:r>
            <a:r>
              <a:rPr sz="2800" b="1" spc="-5" dirty="0">
                <a:latin typeface="Calibri"/>
                <a:cs typeface="Calibri"/>
              </a:rPr>
              <a:t>00101.01</a:t>
            </a:r>
            <a:r>
              <a:rPr sz="2800" b="1" spc="65" dirty="0">
                <a:latin typeface="Calibri"/>
                <a:cs typeface="Calibri"/>
              </a:rPr>
              <a:t> </a:t>
            </a:r>
            <a:r>
              <a:rPr sz="2800" spc="-10" dirty="0">
                <a:latin typeface="Calibri"/>
                <a:cs typeface="Calibri"/>
              </a:rPr>
              <a:t>Hence</a:t>
            </a:r>
            <a:endParaRPr sz="2800">
              <a:latin typeface="Calibri"/>
              <a:cs typeface="Calibri"/>
            </a:endParaRPr>
          </a:p>
        </p:txBody>
      </p:sp>
      <p:graphicFrame>
        <p:nvGraphicFramePr>
          <p:cNvPr id="4" name="object 4"/>
          <p:cNvGraphicFramePr>
            <a:graphicFrameLocks noGrp="1"/>
          </p:cNvGraphicFramePr>
          <p:nvPr/>
        </p:nvGraphicFramePr>
        <p:xfrm>
          <a:off x="516890" y="2736367"/>
          <a:ext cx="7170420" cy="1294433"/>
        </p:xfrm>
        <a:graphic>
          <a:graphicData uri="http://schemas.openxmlformats.org/drawingml/2006/table">
            <a:tbl>
              <a:tblPr firstRow="1" bandRow="1">
                <a:tableStyleId>{2D5ABB26-0587-4C30-8999-92F81FD0307C}</a:tableStyleId>
              </a:tblPr>
              <a:tblGrid>
                <a:gridCol w="4752975">
                  <a:extLst>
                    <a:ext uri="{9D8B030D-6E8A-4147-A177-3AD203B41FA5}">
                      <a16:colId xmlns:a16="http://schemas.microsoft.com/office/drawing/2014/main" val="20000"/>
                    </a:ext>
                  </a:extLst>
                </a:gridCol>
                <a:gridCol w="362585">
                  <a:extLst>
                    <a:ext uri="{9D8B030D-6E8A-4147-A177-3AD203B41FA5}">
                      <a16:colId xmlns:a16="http://schemas.microsoft.com/office/drawing/2014/main" val="20001"/>
                    </a:ext>
                  </a:extLst>
                </a:gridCol>
                <a:gridCol w="2054860">
                  <a:extLst>
                    <a:ext uri="{9D8B030D-6E8A-4147-A177-3AD203B41FA5}">
                      <a16:colId xmlns:a16="http://schemas.microsoft.com/office/drawing/2014/main" val="20002"/>
                    </a:ext>
                  </a:extLst>
                </a:gridCol>
              </a:tblGrid>
              <a:tr h="433971">
                <a:tc>
                  <a:txBody>
                    <a:bodyPr/>
                    <a:lstStyle/>
                    <a:p>
                      <a:pPr marR="135255" algn="r">
                        <a:lnSpc>
                          <a:spcPts val="2660"/>
                        </a:lnSpc>
                      </a:pPr>
                      <a:r>
                        <a:rPr sz="2800" spc="-10" dirty="0">
                          <a:latin typeface="Calibri"/>
                          <a:cs typeface="Calibri"/>
                        </a:rPr>
                        <a:t>Minuend</a:t>
                      </a:r>
                      <a:r>
                        <a:rPr sz="2800" spc="5" dirty="0">
                          <a:latin typeface="Calibri"/>
                          <a:cs typeface="Calibri"/>
                        </a:rPr>
                        <a:t> </a:t>
                      </a:r>
                      <a:r>
                        <a:rPr sz="2800" spc="-5" dirty="0">
                          <a:latin typeface="Calibri"/>
                          <a:cs typeface="Calibri"/>
                        </a:rPr>
                        <a:t>-</a:t>
                      </a:r>
                      <a:endParaRPr sz="2800">
                        <a:latin typeface="Calibri"/>
                        <a:cs typeface="Calibri"/>
                      </a:endParaRPr>
                    </a:p>
                  </a:txBody>
                  <a:tcPr marL="0" marR="0" marT="0" marB="0"/>
                </a:tc>
                <a:tc>
                  <a:txBody>
                    <a:bodyPr/>
                    <a:lstStyle/>
                    <a:p>
                      <a:pPr>
                        <a:lnSpc>
                          <a:spcPct val="100000"/>
                        </a:lnSpc>
                      </a:pPr>
                      <a:endParaRPr sz="2700">
                        <a:latin typeface="Times New Roman"/>
                        <a:cs typeface="Times New Roman"/>
                      </a:endParaRPr>
                    </a:p>
                  </a:txBody>
                  <a:tcPr marL="0" marR="0" marT="0" marB="0"/>
                </a:tc>
                <a:tc>
                  <a:txBody>
                    <a:bodyPr/>
                    <a:lstStyle/>
                    <a:p>
                      <a:pPr algn="ctr">
                        <a:lnSpc>
                          <a:spcPts val="2660"/>
                        </a:lnSpc>
                      </a:pPr>
                      <a:r>
                        <a:rPr sz="2800" spc="-5" dirty="0">
                          <a:latin typeface="Calibri"/>
                          <a:cs typeface="Calibri"/>
                        </a:rPr>
                        <a:t>1</a:t>
                      </a:r>
                      <a:r>
                        <a:rPr sz="2800" dirty="0">
                          <a:latin typeface="Calibri"/>
                          <a:cs typeface="Calibri"/>
                        </a:rPr>
                        <a:t> </a:t>
                      </a:r>
                      <a:r>
                        <a:rPr sz="2800" spc="-5" dirty="0">
                          <a:latin typeface="Calibri"/>
                          <a:cs typeface="Calibri"/>
                        </a:rPr>
                        <a:t>0</a:t>
                      </a:r>
                      <a:r>
                        <a:rPr sz="2800" dirty="0">
                          <a:latin typeface="Calibri"/>
                          <a:cs typeface="Calibri"/>
                        </a:rPr>
                        <a:t> </a:t>
                      </a:r>
                      <a:r>
                        <a:rPr sz="2800" spc="-5" dirty="0">
                          <a:latin typeface="Calibri"/>
                          <a:cs typeface="Calibri"/>
                        </a:rPr>
                        <a:t>1</a:t>
                      </a:r>
                      <a:r>
                        <a:rPr sz="2800" spc="5" dirty="0">
                          <a:latin typeface="Calibri"/>
                          <a:cs typeface="Calibri"/>
                        </a:rPr>
                        <a:t> </a:t>
                      </a:r>
                      <a:r>
                        <a:rPr sz="2800" spc="-5" dirty="0">
                          <a:latin typeface="Calibri"/>
                          <a:cs typeface="Calibri"/>
                        </a:rPr>
                        <a:t>1</a:t>
                      </a:r>
                      <a:r>
                        <a:rPr sz="2800" dirty="0">
                          <a:latin typeface="Calibri"/>
                          <a:cs typeface="Calibri"/>
                        </a:rPr>
                        <a:t> </a:t>
                      </a:r>
                      <a:r>
                        <a:rPr sz="2800" spc="-5" dirty="0">
                          <a:latin typeface="Calibri"/>
                          <a:cs typeface="Calibri"/>
                        </a:rPr>
                        <a:t>0 .</a:t>
                      </a:r>
                      <a:r>
                        <a:rPr sz="2800" dirty="0">
                          <a:latin typeface="Calibri"/>
                          <a:cs typeface="Calibri"/>
                        </a:rPr>
                        <a:t> </a:t>
                      </a:r>
                      <a:r>
                        <a:rPr sz="2800" spc="-5" dirty="0">
                          <a:latin typeface="Calibri"/>
                          <a:cs typeface="Calibri"/>
                        </a:rPr>
                        <a:t>0</a:t>
                      </a:r>
                      <a:r>
                        <a:rPr sz="2800" spc="5" dirty="0">
                          <a:latin typeface="Calibri"/>
                          <a:cs typeface="Calibri"/>
                        </a:rPr>
                        <a:t> </a:t>
                      </a:r>
                      <a:r>
                        <a:rPr sz="2800" spc="-5" dirty="0">
                          <a:latin typeface="Calibri"/>
                          <a:cs typeface="Calibri"/>
                        </a:rPr>
                        <a:t>1</a:t>
                      </a:r>
                      <a:endParaRPr sz="2800">
                        <a:latin typeface="Calibri"/>
                        <a:cs typeface="Calibri"/>
                      </a:endParaRPr>
                    </a:p>
                  </a:txBody>
                  <a:tcPr marL="0" marR="0" marT="0" marB="0"/>
                </a:tc>
                <a:extLst>
                  <a:ext uri="{0D108BD9-81ED-4DB2-BD59-A6C34878D82A}">
                    <a16:rowId xmlns:a16="http://schemas.microsoft.com/office/drawing/2014/main" val="10000"/>
                  </a:ext>
                </a:extLst>
              </a:tr>
              <a:tr h="469366">
                <a:tc>
                  <a:txBody>
                    <a:bodyPr/>
                    <a:lstStyle/>
                    <a:p>
                      <a:pPr marR="112395" algn="r">
                        <a:lnSpc>
                          <a:spcPts val="3275"/>
                        </a:lnSpc>
                      </a:pPr>
                      <a:r>
                        <a:rPr sz="2800" spc="-60" dirty="0">
                          <a:latin typeface="Calibri"/>
                          <a:cs typeface="Calibri"/>
                        </a:rPr>
                        <a:t>1’s</a:t>
                      </a:r>
                      <a:r>
                        <a:rPr sz="2800" spc="15" dirty="0">
                          <a:latin typeface="Calibri"/>
                          <a:cs typeface="Calibri"/>
                        </a:rPr>
                        <a:t> </a:t>
                      </a:r>
                      <a:r>
                        <a:rPr sz="2800" spc="-15" dirty="0">
                          <a:latin typeface="Calibri"/>
                          <a:cs typeface="Calibri"/>
                        </a:rPr>
                        <a:t>complement</a:t>
                      </a:r>
                      <a:r>
                        <a:rPr sz="2800" spc="20" dirty="0">
                          <a:latin typeface="Calibri"/>
                          <a:cs typeface="Calibri"/>
                        </a:rPr>
                        <a:t> </a:t>
                      </a:r>
                      <a:r>
                        <a:rPr sz="2800" spc="-5" dirty="0">
                          <a:latin typeface="Calibri"/>
                          <a:cs typeface="Calibri"/>
                        </a:rPr>
                        <a:t>of </a:t>
                      </a:r>
                      <a:r>
                        <a:rPr sz="2800" spc="-15" dirty="0">
                          <a:latin typeface="Calibri"/>
                          <a:cs typeface="Calibri"/>
                        </a:rPr>
                        <a:t>subtrahend</a:t>
                      </a:r>
                      <a:r>
                        <a:rPr sz="2800" spc="65" dirty="0">
                          <a:latin typeface="Calibri"/>
                          <a:cs typeface="Calibri"/>
                        </a:rPr>
                        <a:t> </a:t>
                      </a:r>
                      <a:r>
                        <a:rPr sz="2800" spc="-5" dirty="0">
                          <a:latin typeface="Calibri"/>
                          <a:cs typeface="Calibri"/>
                        </a:rPr>
                        <a:t>-</a:t>
                      </a:r>
                      <a:endParaRPr sz="2800">
                        <a:latin typeface="Calibri"/>
                        <a:cs typeface="Calibri"/>
                      </a:endParaRPr>
                    </a:p>
                  </a:txBody>
                  <a:tcPr marL="0" marR="0" marT="0" marB="0"/>
                </a:tc>
                <a:tc>
                  <a:txBody>
                    <a:bodyPr/>
                    <a:lstStyle/>
                    <a:p>
                      <a:pPr>
                        <a:lnSpc>
                          <a:spcPct val="100000"/>
                        </a:lnSpc>
                      </a:pPr>
                      <a:endParaRPr sz="2800">
                        <a:latin typeface="Times New Roman"/>
                        <a:cs typeface="Times New Roman"/>
                      </a:endParaRPr>
                    </a:p>
                  </a:txBody>
                  <a:tcPr marL="0" marR="0" marT="0" marB="0"/>
                </a:tc>
                <a:tc>
                  <a:txBody>
                    <a:bodyPr/>
                    <a:lstStyle/>
                    <a:p>
                      <a:pPr marL="33655" algn="ctr">
                        <a:lnSpc>
                          <a:spcPts val="3275"/>
                        </a:lnSpc>
                      </a:pPr>
                      <a:r>
                        <a:rPr sz="2800" u="heavy" spc="-5" dirty="0">
                          <a:uFill>
                            <a:solidFill>
                              <a:srgbClr val="000000"/>
                            </a:solidFill>
                          </a:uFill>
                          <a:latin typeface="Calibri"/>
                          <a:cs typeface="Calibri"/>
                        </a:rPr>
                        <a:t>0</a:t>
                      </a:r>
                      <a:r>
                        <a:rPr sz="2800" u="heavy" dirty="0">
                          <a:uFill>
                            <a:solidFill>
                              <a:srgbClr val="000000"/>
                            </a:solidFill>
                          </a:uFill>
                          <a:latin typeface="Calibri"/>
                          <a:cs typeface="Calibri"/>
                        </a:rPr>
                        <a:t> </a:t>
                      </a:r>
                      <a:r>
                        <a:rPr sz="2800" u="heavy" spc="-5" dirty="0">
                          <a:uFill>
                            <a:solidFill>
                              <a:srgbClr val="000000"/>
                            </a:solidFill>
                          </a:uFill>
                          <a:latin typeface="Calibri"/>
                          <a:cs typeface="Calibri"/>
                        </a:rPr>
                        <a:t>0</a:t>
                      </a:r>
                      <a:r>
                        <a:rPr sz="2800" u="heavy" dirty="0">
                          <a:uFill>
                            <a:solidFill>
                              <a:srgbClr val="000000"/>
                            </a:solidFill>
                          </a:uFill>
                          <a:latin typeface="Calibri"/>
                          <a:cs typeface="Calibri"/>
                        </a:rPr>
                        <a:t> </a:t>
                      </a:r>
                      <a:r>
                        <a:rPr sz="2800" u="heavy" spc="-5" dirty="0">
                          <a:uFill>
                            <a:solidFill>
                              <a:srgbClr val="000000"/>
                            </a:solidFill>
                          </a:uFill>
                          <a:latin typeface="Calibri"/>
                          <a:cs typeface="Calibri"/>
                        </a:rPr>
                        <a:t>1</a:t>
                      </a:r>
                      <a:r>
                        <a:rPr sz="2800" u="heavy" dirty="0">
                          <a:uFill>
                            <a:solidFill>
                              <a:srgbClr val="000000"/>
                            </a:solidFill>
                          </a:uFill>
                          <a:latin typeface="Calibri"/>
                          <a:cs typeface="Calibri"/>
                        </a:rPr>
                        <a:t> </a:t>
                      </a:r>
                      <a:r>
                        <a:rPr sz="2800" u="heavy" spc="-5" dirty="0">
                          <a:uFill>
                            <a:solidFill>
                              <a:srgbClr val="000000"/>
                            </a:solidFill>
                          </a:uFill>
                          <a:latin typeface="Calibri"/>
                          <a:cs typeface="Calibri"/>
                        </a:rPr>
                        <a:t>0</a:t>
                      </a:r>
                      <a:r>
                        <a:rPr sz="2800" u="heavy" dirty="0">
                          <a:uFill>
                            <a:solidFill>
                              <a:srgbClr val="000000"/>
                            </a:solidFill>
                          </a:uFill>
                          <a:latin typeface="Calibri"/>
                          <a:cs typeface="Calibri"/>
                        </a:rPr>
                        <a:t> </a:t>
                      </a:r>
                      <a:r>
                        <a:rPr sz="2800" u="heavy" spc="-5" dirty="0">
                          <a:uFill>
                            <a:solidFill>
                              <a:srgbClr val="000000"/>
                            </a:solidFill>
                          </a:uFill>
                          <a:latin typeface="Calibri"/>
                          <a:cs typeface="Calibri"/>
                        </a:rPr>
                        <a:t>1</a:t>
                      </a:r>
                      <a:r>
                        <a:rPr sz="2800" u="heavy" dirty="0">
                          <a:uFill>
                            <a:solidFill>
                              <a:srgbClr val="000000"/>
                            </a:solidFill>
                          </a:uFill>
                          <a:latin typeface="Calibri"/>
                          <a:cs typeface="Calibri"/>
                        </a:rPr>
                        <a:t> </a:t>
                      </a:r>
                      <a:r>
                        <a:rPr sz="2800" u="heavy" spc="-5" dirty="0">
                          <a:uFill>
                            <a:solidFill>
                              <a:srgbClr val="000000"/>
                            </a:solidFill>
                          </a:uFill>
                          <a:latin typeface="Calibri"/>
                          <a:cs typeface="Calibri"/>
                        </a:rPr>
                        <a:t>.</a:t>
                      </a:r>
                      <a:r>
                        <a:rPr sz="2800" u="heavy" spc="-10" dirty="0">
                          <a:uFill>
                            <a:solidFill>
                              <a:srgbClr val="000000"/>
                            </a:solidFill>
                          </a:uFill>
                          <a:latin typeface="Calibri"/>
                          <a:cs typeface="Calibri"/>
                        </a:rPr>
                        <a:t> </a:t>
                      </a:r>
                      <a:r>
                        <a:rPr sz="2800" u="heavy" spc="-5" dirty="0">
                          <a:uFill>
                            <a:solidFill>
                              <a:srgbClr val="000000"/>
                            </a:solidFill>
                          </a:uFill>
                          <a:latin typeface="Calibri"/>
                          <a:cs typeface="Calibri"/>
                        </a:rPr>
                        <a:t>0</a:t>
                      </a:r>
                      <a:r>
                        <a:rPr sz="2800" u="heavy" spc="5" dirty="0">
                          <a:uFill>
                            <a:solidFill>
                              <a:srgbClr val="000000"/>
                            </a:solidFill>
                          </a:uFill>
                          <a:latin typeface="Calibri"/>
                          <a:cs typeface="Calibri"/>
                        </a:rPr>
                        <a:t> </a:t>
                      </a:r>
                      <a:r>
                        <a:rPr sz="2800" u="heavy" spc="-5" dirty="0">
                          <a:uFill>
                            <a:solidFill>
                              <a:srgbClr val="000000"/>
                            </a:solidFill>
                          </a:uFill>
                          <a:latin typeface="Calibri"/>
                          <a:cs typeface="Calibri"/>
                        </a:rPr>
                        <a:t>1</a:t>
                      </a:r>
                      <a:endParaRPr sz="2800">
                        <a:latin typeface="Calibri"/>
                        <a:cs typeface="Calibri"/>
                      </a:endParaRPr>
                    </a:p>
                  </a:txBody>
                  <a:tcPr marL="0" marR="0" marT="0" marB="0"/>
                </a:tc>
                <a:extLst>
                  <a:ext uri="{0D108BD9-81ED-4DB2-BD59-A6C34878D82A}">
                    <a16:rowId xmlns:a16="http://schemas.microsoft.com/office/drawing/2014/main" val="10001"/>
                  </a:ext>
                </a:extLst>
              </a:tr>
              <a:tr h="391096">
                <a:tc>
                  <a:txBody>
                    <a:bodyPr/>
                    <a:lstStyle/>
                    <a:p>
                      <a:pPr marR="114935" algn="r">
                        <a:lnSpc>
                          <a:spcPts val="2940"/>
                        </a:lnSpc>
                      </a:pPr>
                      <a:r>
                        <a:rPr sz="2800" spc="-5" dirty="0">
                          <a:latin typeface="Calibri"/>
                          <a:cs typeface="Calibri"/>
                        </a:rPr>
                        <a:t>Carry</a:t>
                      </a:r>
                      <a:r>
                        <a:rPr sz="2800" spc="-30" dirty="0">
                          <a:latin typeface="Calibri"/>
                          <a:cs typeface="Calibri"/>
                        </a:rPr>
                        <a:t> </a:t>
                      </a:r>
                      <a:r>
                        <a:rPr sz="2800" spc="-15" dirty="0">
                          <a:latin typeface="Calibri"/>
                          <a:cs typeface="Calibri"/>
                        </a:rPr>
                        <a:t>over</a:t>
                      </a:r>
                      <a:r>
                        <a:rPr sz="2800" spc="-25" dirty="0">
                          <a:latin typeface="Calibri"/>
                          <a:cs typeface="Calibri"/>
                        </a:rPr>
                        <a:t> </a:t>
                      </a:r>
                      <a:r>
                        <a:rPr sz="2800" spc="-5" dirty="0">
                          <a:latin typeface="Calibri"/>
                          <a:cs typeface="Calibri"/>
                        </a:rPr>
                        <a:t>-</a:t>
                      </a:r>
                      <a:endParaRPr sz="2800">
                        <a:latin typeface="Calibri"/>
                        <a:cs typeface="Calibri"/>
                      </a:endParaRPr>
                    </a:p>
                  </a:txBody>
                  <a:tcPr marL="0" marR="0" marT="0" marB="0"/>
                </a:tc>
                <a:tc>
                  <a:txBody>
                    <a:bodyPr/>
                    <a:lstStyle/>
                    <a:p>
                      <a:pPr marL="120014">
                        <a:lnSpc>
                          <a:spcPts val="2940"/>
                        </a:lnSpc>
                      </a:pPr>
                      <a:r>
                        <a:rPr sz="2800" dirty="0">
                          <a:latin typeface="Calibri"/>
                          <a:cs typeface="Calibri"/>
                        </a:rPr>
                        <a:t>0</a:t>
                      </a:r>
                      <a:endParaRPr sz="2800">
                        <a:latin typeface="Calibri"/>
                        <a:cs typeface="Calibri"/>
                      </a:endParaRPr>
                    </a:p>
                  </a:txBody>
                  <a:tcPr marL="0" marR="0" marT="0" marB="0"/>
                </a:tc>
                <a:tc>
                  <a:txBody>
                    <a:bodyPr/>
                    <a:lstStyle/>
                    <a:p>
                      <a:pPr marL="68580" algn="ctr">
                        <a:lnSpc>
                          <a:spcPts val="2940"/>
                        </a:lnSpc>
                      </a:pPr>
                      <a:r>
                        <a:rPr sz="2800" spc="-5" dirty="0">
                          <a:latin typeface="Calibri"/>
                          <a:cs typeface="Calibri"/>
                        </a:rPr>
                        <a:t>1</a:t>
                      </a:r>
                      <a:r>
                        <a:rPr sz="2800" dirty="0">
                          <a:latin typeface="Calibri"/>
                          <a:cs typeface="Calibri"/>
                        </a:rPr>
                        <a:t> </a:t>
                      </a:r>
                      <a:r>
                        <a:rPr sz="2800" spc="-5" dirty="0">
                          <a:latin typeface="Calibri"/>
                          <a:cs typeface="Calibri"/>
                        </a:rPr>
                        <a:t>1</a:t>
                      </a:r>
                      <a:r>
                        <a:rPr sz="2800" dirty="0">
                          <a:latin typeface="Calibri"/>
                          <a:cs typeface="Calibri"/>
                        </a:rPr>
                        <a:t> </a:t>
                      </a:r>
                      <a:r>
                        <a:rPr sz="2800" spc="-5" dirty="0">
                          <a:latin typeface="Calibri"/>
                          <a:cs typeface="Calibri"/>
                        </a:rPr>
                        <a:t>0</a:t>
                      </a:r>
                      <a:r>
                        <a:rPr sz="2800" dirty="0">
                          <a:latin typeface="Calibri"/>
                          <a:cs typeface="Calibri"/>
                        </a:rPr>
                        <a:t> </a:t>
                      </a:r>
                      <a:r>
                        <a:rPr sz="2800" spc="-5" dirty="0">
                          <a:latin typeface="Calibri"/>
                          <a:cs typeface="Calibri"/>
                        </a:rPr>
                        <a:t>1 1</a:t>
                      </a:r>
                      <a:r>
                        <a:rPr sz="2800" dirty="0">
                          <a:latin typeface="Calibri"/>
                          <a:cs typeface="Calibri"/>
                        </a:rPr>
                        <a:t> </a:t>
                      </a:r>
                      <a:r>
                        <a:rPr sz="2800" spc="-5" dirty="0">
                          <a:latin typeface="Calibri"/>
                          <a:cs typeface="Calibri"/>
                        </a:rPr>
                        <a:t>.</a:t>
                      </a:r>
                      <a:r>
                        <a:rPr sz="2800" dirty="0">
                          <a:latin typeface="Calibri"/>
                          <a:cs typeface="Calibri"/>
                        </a:rPr>
                        <a:t> </a:t>
                      </a:r>
                      <a:r>
                        <a:rPr sz="2800" spc="-5" dirty="0">
                          <a:latin typeface="Calibri"/>
                          <a:cs typeface="Calibri"/>
                        </a:rPr>
                        <a:t>1</a:t>
                      </a:r>
                      <a:r>
                        <a:rPr sz="2800" spc="5" dirty="0">
                          <a:latin typeface="Calibri"/>
                          <a:cs typeface="Calibri"/>
                        </a:rPr>
                        <a:t> </a:t>
                      </a:r>
                      <a:r>
                        <a:rPr sz="2800" spc="-5" dirty="0">
                          <a:latin typeface="Calibri"/>
                          <a:cs typeface="Calibri"/>
                        </a:rPr>
                        <a:t>0</a:t>
                      </a:r>
                      <a:endParaRPr sz="2800">
                        <a:latin typeface="Calibri"/>
                        <a:cs typeface="Calibri"/>
                      </a:endParaRPr>
                    </a:p>
                  </a:txBody>
                  <a:tcPr marL="0" marR="0" marT="0" marB="0"/>
                </a:tc>
                <a:extLst>
                  <a:ext uri="{0D108BD9-81ED-4DB2-BD59-A6C34878D82A}">
                    <a16:rowId xmlns:a16="http://schemas.microsoft.com/office/drawing/2014/main" val="10002"/>
                  </a:ext>
                </a:extLst>
              </a:tr>
            </a:tbl>
          </a:graphicData>
        </a:graphic>
      </p:graphicFrame>
      <p:sp>
        <p:nvSpPr>
          <p:cNvPr id="5" name="object 5"/>
          <p:cNvSpPr txBox="1"/>
          <p:nvPr/>
        </p:nvSpPr>
        <p:spPr>
          <a:xfrm>
            <a:off x="535940" y="4378993"/>
            <a:ext cx="7597140" cy="2012950"/>
          </a:xfrm>
          <a:prstGeom prst="rect">
            <a:avLst/>
          </a:prstGeom>
        </p:spPr>
        <p:txBody>
          <a:bodyPr vert="horz" wrap="square" lIns="0" tIns="109855" rIns="0" bIns="0" rtlCol="0">
            <a:spAutoFit/>
          </a:bodyPr>
          <a:lstStyle/>
          <a:p>
            <a:pPr marL="12700">
              <a:lnSpc>
                <a:spcPct val="100000"/>
              </a:lnSpc>
              <a:spcBef>
                <a:spcPts val="865"/>
              </a:spcBef>
              <a:tabLst>
                <a:tab pos="2845435" algn="l"/>
                <a:tab pos="5219065" algn="l"/>
              </a:tabLst>
            </a:pPr>
            <a:r>
              <a:rPr sz="2800" spc="-60" dirty="0">
                <a:latin typeface="Calibri"/>
                <a:cs typeface="Calibri"/>
              </a:rPr>
              <a:t>1’s</a:t>
            </a:r>
            <a:r>
              <a:rPr sz="2800" spc="30" dirty="0">
                <a:latin typeface="Calibri"/>
                <a:cs typeface="Calibri"/>
              </a:rPr>
              <a:t> </a:t>
            </a:r>
            <a:r>
              <a:rPr sz="2800" spc="-15" dirty="0">
                <a:latin typeface="Calibri"/>
                <a:cs typeface="Calibri"/>
              </a:rPr>
              <a:t>complement</a:t>
            </a:r>
            <a:r>
              <a:rPr sz="2800" spc="35" dirty="0">
                <a:latin typeface="Calibri"/>
                <a:cs typeface="Calibri"/>
              </a:rPr>
              <a:t> </a:t>
            </a:r>
            <a:r>
              <a:rPr sz="2800" spc="-5" dirty="0">
                <a:latin typeface="Calibri"/>
                <a:cs typeface="Calibri"/>
              </a:rPr>
              <a:t>of	</a:t>
            </a:r>
            <a:r>
              <a:rPr sz="2800" spc="-15" dirty="0">
                <a:latin typeface="Calibri"/>
                <a:cs typeface="Calibri"/>
              </a:rPr>
              <a:t>result	</a:t>
            </a:r>
            <a:r>
              <a:rPr sz="2800" spc="-5" dirty="0">
                <a:latin typeface="Calibri"/>
                <a:cs typeface="Calibri"/>
              </a:rPr>
              <a:t>0</a:t>
            </a:r>
            <a:r>
              <a:rPr sz="2800" dirty="0">
                <a:latin typeface="Calibri"/>
                <a:cs typeface="Calibri"/>
              </a:rPr>
              <a:t> </a:t>
            </a:r>
            <a:r>
              <a:rPr sz="2800" spc="-5" dirty="0">
                <a:latin typeface="Calibri"/>
                <a:cs typeface="Calibri"/>
              </a:rPr>
              <a:t>0</a:t>
            </a:r>
            <a:r>
              <a:rPr sz="2800" dirty="0">
                <a:latin typeface="Calibri"/>
                <a:cs typeface="Calibri"/>
              </a:rPr>
              <a:t> </a:t>
            </a:r>
            <a:r>
              <a:rPr sz="2800" spc="-5" dirty="0">
                <a:latin typeface="Calibri"/>
                <a:cs typeface="Calibri"/>
              </a:rPr>
              <a:t>1</a:t>
            </a:r>
            <a:r>
              <a:rPr sz="2800" dirty="0">
                <a:latin typeface="Calibri"/>
                <a:cs typeface="Calibri"/>
              </a:rPr>
              <a:t> </a:t>
            </a:r>
            <a:r>
              <a:rPr sz="2800" spc="-5" dirty="0">
                <a:latin typeface="Calibri"/>
                <a:cs typeface="Calibri"/>
              </a:rPr>
              <a:t>0</a:t>
            </a:r>
            <a:r>
              <a:rPr sz="2800" spc="5" dirty="0">
                <a:latin typeface="Calibri"/>
                <a:cs typeface="Calibri"/>
              </a:rPr>
              <a:t> </a:t>
            </a:r>
            <a:r>
              <a:rPr sz="2800" spc="-5" dirty="0">
                <a:latin typeface="Calibri"/>
                <a:cs typeface="Calibri"/>
              </a:rPr>
              <a:t>0</a:t>
            </a:r>
            <a:r>
              <a:rPr sz="2800" spc="-15" dirty="0">
                <a:latin typeface="Calibri"/>
                <a:cs typeface="Calibri"/>
              </a:rPr>
              <a:t> </a:t>
            </a:r>
            <a:r>
              <a:rPr sz="2800" spc="-5" dirty="0">
                <a:latin typeface="Calibri"/>
                <a:cs typeface="Calibri"/>
              </a:rPr>
              <a:t>.</a:t>
            </a:r>
            <a:r>
              <a:rPr sz="2800" spc="5" dirty="0">
                <a:latin typeface="Calibri"/>
                <a:cs typeface="Calibri"/>
              </a:rPr>
              <a:t> </a:t>
            </a:r>
            <a:r>
              <a:rPr sz="2800" spc="-5" dirty="0">
                <a:latin typeface="Calibri"/>
                <a:cs typeface="Calibri"/>
              </a:rPr>
              <a:t>0</a:t>
            </a:r>
            <a:r>
              <a:rPr sz="2800" dirty="0">
                <a:latin typeface="Calibri"/>
                <a:cs typeface="Calibri"/>
              </a:rPr>
              <a:t> </a:t>
            </a:r>
            <a:r>
              <a:rPr sz="2800" spc="-5" dirty="0">
                <a:latin typeface="Calibri"/>
                <a:cs typeface="Calibri"/>
              </a:rPr>
              <a:t>1</a:t>
            </a:r>
            <a:endParaRPr sz="2800">
              <a:latin typeface="Calibri"/>
              <a:cs typeface="Calibri"/>
            </a:endParaRPr>
          </a:p>
          <a:p>
            <a:pPr marL="12700">
              <a:lnSpc>
                <a:spcPct val="100000"/>
              </a:lnSpc>
              <a:spcBef>
                <a:spcPts val="765"/>
              </a:spcBef>
            </a:pPr>
            <a:r>
              <a:rPr sz="2800" spc="-5" dirty="0">
                <a:latin typeface="Calibri"/>
                <a:cs typeface="Calibri"/>
              </a:rPr>
              <a:t>The</a:t>
            </a:r>
            <a:r>
              <a:rPr sz="2800" spc="-10" dirty="0">
                <a:latin typeface="Calibri"/>
                <a:cs typeface="Calibri"/>
              </a:rPr>
              <a:t> </a:t>
            </a:r>
            <a:r>
              <a:rPr sz="2800" spc="-15" dirty="0">
                <a:latin typeface="Calibri"/>
                <a:cs typeface="Calibri"/>
              </a:rPr>
              <a:t>required</a:t>
            </a:r>
            <a:r>
              <a:rPr sz="2800" spc="25" dirty="0">
                <a:latin typeface="Calibri"/>
                <a:cs typeface="Calibri"/>
              </a:rPr>
              <a:t> </a:t>
            </a:r>
            <a:r>
              <a:rPr sz="2800" spc="-20" dirty="0">
                <a:latin typeface="Calibri"/>
                <a:cs typeface="Calibri"/>
              </a:rPr>
              <a:t>difference</a:t>
            </a:r>
            <a:r>
              <a:rPr sz="2800" dirty="0">
                <a:latin typeface="Calibri"/>
                <a:cs typeface="Calibri"/>
              </a:rPr>
              <a:t> </a:t>
            </a:r>
            <a:r>
              <a:rPr sz="2800" spc="-5" dirty="0">
                <a:latin typeface="Calibri"/>
                <a:cs typeface="Calibri"/>
              </a:rPr>
              <a:t>is 1</a:t>
            </a:r>
            <a:r>
              <a:rPr sz="2800" spc="10" dirty="0">
                <a:latin typeface="Calibri"/>
                <a:cs typeface="Calibri"/>
              </a:rPr>
              <a:t> </a:t>
            </a:r>
            <a:r>
              <a:rPr sz="2800" spc="-5" dirty="0">
                <a:latin typeface="Calibri"/>
                <a:cs typeface="Calibri"/>
              </a:rPr>
              <a:t>0</a:t>
            </a:r>
            <a:r>
              <a:rPr sz="2800" spc="5" dirty="0">
                <a:latin typeface="Calibri"/>
                <a:cs typeface="Calibri"/>
              </a:rPr>
              <a:t> </a:t>
            </a:r>
            <a:r>
              <a:rPr sz="2800" spc="-5" dirty="0">
                <a:latin typeface="Calibri"/>
                <a:cs typeface="Calibri"/>
              </a:rPr>
              <a:t>0</a:t>
            </a:r>
            <a:r>
              <a:rPr sz="2800" spc="5" dirty="0">
                <a:latin typeface="Calibri"/>
                <a:cs typeface="Calibri"/>
              </a:rPr>
              <a:t> </a:t>
            </a:r>
            <a:r>
              <a:rPr sz="2800" spc="-5" dirty="0">
                <a:latin typeface="Calibri"/>
                <a:cs typeface="Calibri"/>
              </a:rPr>
              <a:t>.</a:t>
            </a:r>
            <a:r>
              <a:rPr sz="2800" spc="10" dirty="0">
                <a:latin typeface="Calibri"/>
                <a:cs typeface="Calibri"/>
              </a:rPr>
              <a:t> </a:t>
            </a:r>
            <a:r>
              <a:rPr sz="2800" spc="-5" dirty="0">
                <a:latin typeface="Calibri"/>
                <a:cs typeface="Calibri"/>
              </a:rPr>
              <a:t>0 1</a:t>
            </a:r>
            <a:endParaRPr sz="2800">
              <a:latin typeface="Calibri"/>
              <a:cs typeface="Calibri"/>
            </a:endParaRPr>
          </a:p>
          <a:p>
            <a:pPr marL="12700">
              <a:lnSpc>
                <a:spcPct val="100000"/>
              </a:lnSpc>
              <a:spcBef>
                <a:spcPts val="675"/>
              </a:spcBef>
            </a:pPr>
            <a:r>
              <a:rPr sz="2800" b="1" spc="-10" dirty="0">
                <a:latin typeface="Calibri"/>
                <a:cs typeface="Calibri"/>
              </a:rPr>
              <a:t>When</a:t>
            </a:r>
            <a:r>
              <a:rPr sz="2800" b="1" spc="5" dirty="0">
                <a:latin typeface="Calibri"/>
                <a:cs typeface="Calibri"/>
              </a:rPr>
              <a:t> </a:t>
            </a:r>
            <a:r>
              <a:rPr sz="2800" b="1" spc="-5" dirty="0">
                <a:latin typeface="Calibri"/>
                <a:cs typeface="Calibri"/>
              </a:rPr>
              <a:t>Carry</a:t>
            </a:r>
            <a:r>
              <a:rPr sz="2800" b="1" spc="35" dirty="0">
                <a:latin typeface="Calibri"/>
                <a:cs typeface="Calibri"/>
              </a:rPr>
              <a:t> </a:t>
            </a:r>
            <a:r>
              <a:rPr sz="2800" b="1" spc="-20" dirty="0">
                <a:latin typeface="Calibri"/>
                <a:cs typeface="Calibri"/>
              </a:rPr>
              <a:t>over</a:t>
            </a:r>
            <a:r>
              <a:rPr sz="2800" b="1" spc="25" dirty="0">
                <a:latin typeface="Calibri"/>
                <a:cs typeface="Calibri"/>
              </a:rPr>
              <a:t> </a:t>
            </a:r>
            <a:r>
              <a:rPr sz="2800" b="1" spc="-5" dirty="0">
                <a:latin typeface="Calibri"/>
                <a:cs typeface="Calibri"/>
              </a:rPr>
              <a:t>do</a:t>
            </a:r>
            <a:r>
              <a:rPr sz="2800" b="1" spc="5" dirty="0">
                <a:latin typeface="Calibri"/>
                <a:cs typeface="Calibri"/>
              </a:rPr>
              <a:t> </a:t>
            </a:r>
            <a:r>
              <a:rPr sz="2800" b="1" spc="-5" dirty="0">
                <a:latin typeface="Calibri"/>
                <a:cs typeface="Calibri"/>
              </a:rPr>
              <a:t>not</a:t>
            </a:r>
            <a:r>
              <a:rPr sz="2800" b="1" spc="5" dirty="0">
                <a:latin typeface="Calibri"/>
                <a:cs typeface="Calibri"/>
              </a:rPr>
              <a:t> </a:t>
            </a:r>
            <a:r>
              <a:rPr sz="2800" b="1" spc="-25" dirty="0">
                <a:latin typeface="Calibri"/>
                <a:cs typeface="Calibri"/>
              </a:rPr>
              <a:t>generates,</a:t>
            </a:r>
            <a:r>
              <a:rPr sz="2800" b="1" spc="45" dirty="0">
                <a:latin typeface="Calibri"/>
                <a:cs typeface="Calibri"/>
              </a:rPr>
              <a:t> </a:t>
            </a:r>
            <a:r>
              <a:rPr sz="2800" b="1" spc="-15" dirty="0">
                <a:latin typeface="Calibri"/>
                <a:cs typeface="Calibri"/>
              </a:rPr>
              <a:t>result</a:t>
            </a:r>
            <a:r>
              <a:rPr sz="2800" b="1" spc="20" dirty="0">
                <a:latin typeface="Calibri"/>
                <a:cs typeface="Calibri"/>
              </a:rPr>
              <a:t> </a:t>
            </a:r>
            <a:r>
              <a:rPr sz="2800" b="1" spc="-5" dirty="0">
                <a:latin typeface="Calibri"/>
                <a:cs typeface="Calibri"/>
              </a:rPr>
              <a:t>is</a:t>
            </a:r>
            <a:r>
              <a:rPr sz="2800" b="1" spc="60" dirty="0">
                <a:latin typeface="Calibri"/>
                <a:cs typeface="Calibri"/>
              </a:rPr>
              <a:t> </a:t>
            </a:r>
            <a:r>
              <a:rPr sz="2800" b="1" spc="-15" dirty="0">
                <a:latin typeface="Calibri"/>
                <a:cs typeface="Calibri"/>
              </a:rPr>
              <a:t>-ve</a:t>
            </a:r>
            <a:r>
              <a:rPr sz="2800" b="1" spc="25" dirty="0">
                <a:latin typeface="Calibri"/>
                <a:cs typeface="Calibri"/>
              </a:rPr>
              <a:t> </a:t>
            </a:r>
            <a:r>
              <a:rPr sz="2800" b="1" spc="-5" dirty="0">
                <a:latin typeface="Calibri"/>
                <a:cs typeface="Calibri"/>
              </a:rPr>
              <a:t>and</a:t>
            </a:r>
            <a:endParaRPr sz="2800">
              <a:latin typeface="Calibri"/>
              <a:cs typeface="Calibri"/>
            </a:endParaRPr>
          </a:p>
          <a:p>
            <a:pPr marL="12700">
              <a:lnSpc>
                <a:spcPct val="100000"/>
              </a:lnSpc>
            </a:pPr>
            <a:r>
              <a:rPr sz="2800" b="1" spc="-10" dirty="0">
                <a:latin typeface="Calibri"/>
                <a:cs typeface="Calibri"/>
              </a:rPr>
              <a:t>obtained</a:t>
            </a:r>
            <a:r>
              <a:rPr sz="2800" b="1" spc="20" dirty="0">
                <a:latin typeface="Calibri"/>
                <a:cs typeface="Calibri"/>
              </a:rPr>
              <a:t> </a:t>
            </a:r>
            <a:r>
              <a:rPr sz="2800" b="1" spc="-10" dirty="0">
                <a:latin typeface="Calibri"/>
                <a:cs typeface="Calibri"/>
              </a:rPr>
              <a:t>by</a:t>
            </a:r>
            <a:r>
              <a:rPr sz="2800" b="1" dirty="0">
                <a:latin typeface="Calibri"/>
                <a:cs typeface="Calibri"/>
              </a:rPr>
              <a:t> </a:t>
            </a:r>
            <a:r>
              <a:rPr sz="2800" b="1" spc="-10" dirty="0">
                <a:latin typeface="Calibri"/>
                <a:cs typeface="Calibri"/>
              </a:rPr>
              <a:t>taking</a:t>
            </a:r>
            <a:r>
              <a:rPr sz="2800" b="1" spc="5" dirty="0">
                <a:latin typeface="Calibri"/>
                <a:cs typeface="Calibri"/>
              </a:rPr>
              <a:t> </a:t>
            </a:r>
            <a:r>
              <a:rPr sz="2800" b="1" spc="-55" dirty="0">
                <a:latin typeface="Calibri"/>
                <a:cs typeface="Calibri"/>
              </a:rPr>
              <a:t>1’s</a:t>
            </a:r>
            <a:r>
              <a:rPr sz="2800" b="1" spc="10" dirty="0">
                <a:latin typeface="Calibri"/>
                <a:cs typeface="Calibri"/>
              </a:rPr>
              <a:t> </a:t>
            </a:r>
            <a:r>
              <a:rPr sz="2800" b="1" spc="-10" dirty="0">
                <a:latin typeface="Calibri"/>
                <a:cs typeface="Calibri"/>
              </a:rPr>
              <a:t>compliment</a:t>
            </a:r>
            <a:r>
              <a:rPr sz="2800" b="1" spc="-5" dirty="0">
                <a:latin typeface="Calibri"/>
                <a:cs typeface="Calibri"/>
              </a:rPr>
              <a:t> of</a:t>
            </a:r>
            <a:r>
              <a:rPr sz="2800" b="1" spc="5" dirty="0">
                <a:latin typeface="Calibri"/>
                <a:cs typeface="Calibri"/>
              </a:rPr>
              <a:t> </a:t>
            </a:r>
            <a:r>
              <a:rPr sz="2800" b="1" spc="-5" dirty="0">
                <a:latin typeface="Calibri"/>
                <a:cs typeface="Calibri"/>
              </a:rPr>
              <a:t>the</a:t>
            </a:r>
            <a:r>
              <a:rPr sz="2800" b="1" spc="20" dirty="0">
                <a:latin typeface="Calibri"/>
                <a:cs typeface="Calibri"/>
              </a:rPr>
              <a:t> </a:t>
            </a:r>
            <a:r>
              <a:rPr sz="2800" b="1" spc="-15" dirty="0">
                <a:latin typeface="Calibri"/>
                <a:cs typeface="Calibri"/>
              </a:rPr>
              <a:t>result</a:t>
            </a:r>
            <a:endParaRPr sz="2800">
              <a:latin typeface="Calibri"/>
              <a:cs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algn="ctr">
              <a:lnSpc>
                <a:spcPct val="100000"/>
              </a:lnSpc>
              <a:spcBef>
                <a:spcPts val="100"/>
              </a:spcBef>
            </a:pPr>
            <a:r>
              <a:rPr dirty="0"/>
              <a:t>Binary</a:t>
            </a:r>
            <a:r>
              <a:rPr spc="-5" dirty="0"/>
              <a:t> </a:t>
            </a:r>
            <a:r>
              <a:rPr spc="-15" dirty="0"/>
              <a:t>Subtraction</a:t>
            </a:r>
            <a:r>
              <a:rPr spc="-25" dirty="0"/>
              <a:t> </a:t>
            </a:r>
            <a:r>
              <a:rPr spc="-15" dirty="0"/>
              <a:t>by</a:t>
            </a:r>
            <a:r>
              <a:rPr spc="-5" dirty="0"/>
              <a:t> </a:t>
            </a:r>
            <a:r>
              <a:rPr spc="-85" dirty="0"/>
              <a:t>2’s</a:t>
            </a:r>
          </a:p>
          <a:p>
            <a:pPr algn="ctr">
              <a:lnSpc>
                <a:spcPct val="100000"/>
              </a:lnSpc>
            </a:pPr>
            <a:r>
              <a:rPr spc="-10" dirty="0"/>
              <a:t>Complement</a:t>
            </a:r>
            <a:r>
              <a:rPr spc="-55" dirty="0"/>
              <a:t> </a:t>
            </a:r>
            <a:r>
              <a:rPr spc="-5" dirty="0"/>
              <a:t>Method</a:t>
            </a:r>
          </a:p>
        </p:txBody>
      </p:sp>
      <p:graphicFrame>
        <p:nvGraphicFramePr>
          <p:cNvPr id="3" name="object 3"/>
          <p:cNvGraphicFramePr>
            <a:graphicFrameLocks noGrp="1"/>
          </p:cNvGraphicFramePr>
          <p:nvPr/>
        </p:nvGraphicFramePr>
        <p:xfrm>
          <a:off x="623417" y="3398392"/>
          <a:ext cx="2764154" cy="1936112"/>
        </p:xfrm>
        <a:graphic>
          <a:graphicData uri="http://schemas.openxmlformats.org/drawingml/2006/table">
            <a:tbl>
              <a:tblPr firstRow="1" bandRow="1">
                <a:tableStyleId>{2D5ABB26-0587-4C30-8999-92F81FD0307C}</a:tableStyleId>
              </a:tblPr>
              <a:tblGrid>
                <a:gridCol w="564515">
                  <a:extLst>
                    <a:ext uri="{9D8B030D-6E8A-4147-A177-3AD203B41FA5}">
                      <a16:colId xmlns:a16="http://schemas.microsoft.com/office/drawing/2014/main" val="20000"/>
                    </a:ext>
                  </a:extLst>
                </a:gridCol>
                <a:gridCol w="607060">
                  <a:extLst>
                    <a:ext uri="{9D8B030D-6E8A-4147-A177-3AD203B41FA5}">
                      <a16:colId xmlns:a16="http://schemas.microsoft.com/office/drawing/2014/main" val="20001"/>
                    </a:ext>
                  </a:extLst>
                </a:gridCol>
                <a:gridCol w="544830">
                  <a:extLst>
                    <a:ext uri="{9D8B030D-6E8A-4147-A177-3AD203B41FA5}">
                      <a16:colId xmlns:a16="http://schemas.microsoft.com/office/drawing/2014/main" val="20002"/>
                    </a:ext>
                  </a:extLst>
                </a:gridCol>
                <a:gridCol w="544830">
                  <a:extLst>
                    <a:ext uri="{9D8B030D-6E8A-4147-A177-3AD203B41FA5}">
                      <a16:colId xmlns:a16="http://schemas.microsoft.com/office/drawing/2014/main" val="20003"/>
                    </a:ext>
                  </a:extLst>
                </a:gridCol>
                <a:gridCol w="502919">
                  <a:extLst>
                    <a:ext uri="{9D8B030D-6E8A-4147-A177-3AD203B41FA5}">
                      <a16:colId xmlns:a16="http://schemas.microsoft.com/office/drawing/2014/main" val="20004"/>
                    </a:ext>
                  </a:extLst>
                </a:gridCol>
              </a:tblGrid>
              <a:tr h="470788">
                <a:tc>
                  <a:txBody>
                    <a:bodyPr/>
                    <a:lstStyle/>
                    <a:p>
                      <a:pPr marL="127000">
                        <a:lnSpc>
                          <a:spcPts val="3045"/>
                        </a:lnSpc>
                      </a:pPr>
                      <a:r>
                        <a:rPr sz="3200" dirty="0">
                          <a:latin typeface="Calibri"/>
                          <a:cs typeface="Calibri"/>
                        </a:rPr>
                        <a:t>1</a:t>
                      </a:r>
                      <a:endParaRPr sz="3200">
                        <a:latin typeface="Calibri"/>
                        <a:cs typeface="Calibri"/>
                      </a:endParaRPr>
                    </a:p>
                  </a:txBody>
                  <a:tcPr marL="0" marR="0" marT="0" marB="0"/>
                </a:tc>
                <a:tc>
                  <a:txBody>
                    <a:bodyPr/>
                    <a:lstStyle/>
                    <a:p>
                      <a:pPr marR="161290" algn="r">
                        <a:lnSpc>
                          <a:spcPts val="3045"/>
                        </a:lnSpc>
                      </a:pPr>
                      <a:r>
                        <a:rPr sz="3200" dirty="0">
                          <a:latin typeface="Calibri"/>
                          <a:cs typeface="Calibri"/>
                        </a:rPr>
                        <a:t>1</a:t>
                      </a:r>
                      <a:endParaRPr sz="3200">
                        <a:latin typeface="Calibri"/>
                        <a:cs typeface="Calibri"/>
                      </a:endParaRPr>
                    </a:p>
                  </a:txBody>
                  <a:tcPr marL="0" marR="0" marT="0" marB="0"/>
                </a:tc>
                <a:tc>
                  <a:txBody>
                    <a:bodyPr/>
                    <a:lstStyle/>
                    <a:p>
                      <a:pPr marR="161290" algn="r">
                        <a:lnSpc>
                          <a:spcPts val="3045"/>
                        </a:lnSpc>
                      </a:pPr>
                      <a:r>
                        <a:rPr sz="3200" dirty="0">
                          <a:latin typeface="Calibri"/>
                          <a:cs typeface="Calibri"/>
                        </a:rPr>
                        <a:t>0</a:t>
                      </a:r>
                      <a:endParaRPr sz="3200">
                        <a:latin typeface="Calibri"/>
                        <a:cs typeface="Calibri"/>
                      </a:endParaRPr>
                    </a:p>
                  </a:txBody>
                  <a:tcPr marL="0" marR="0" marT="0" marB="0"/>
                </a:tc>
                <a:tc>
                  <a:txBody>
                    <a:bodyPr/>
                    <a:lstStyle/>
                    <a:p>
                      <a:pPr marL="168910">
                        <a:lnSpc>
                          <a:spcPts val="3045"/>
                        </a:lnSpc>
                      </a:pPr>
                      <a:r>
                        <a:rPr sz="3200" dirty="0">
                          <a:latin typeface="Calibri"/>
                          <a:cs typeface="Calibri"/>
                        </a:rPr>
                        <a:t>0</a:t>
                      </a:r>
                      <a:endParaRPr sz="3200">
                        <a:latin typeface="Calibri"/>
                        <a:cs typeface="Calibri"/>
                      </a:endParaRPr>
                    </a:p>
                  </a:txBody>
                  <a:tcPr marL="0" marR="0" marT="0" marB="0"/>
                </a:tc>
                <a:tc>
                  <a:txBody>
                    <a:bodyPr/>
                    <a:lstStyle/>
                    <a:p>
                      <a:pPr marL="41910" algn="ctr">
                        <a:lnSpc>
                          <a:spcPts val="3045"/>
                        </a:lnSpc>
                      </a:pPr>
                      <a:r>
                        <a:rPr sz="3200" dirty="0">
                          <a:latin typeface="Calibri"/>
                          <a:cs typeface="Calibri"/>
                        </a:rPr>
                        <a:t>1</a:t>
                      </a:r>
                      <a:endParaRPr sz="3200">
                        <a:latin typeface="Calibri"/>
                        <a:cs typeface="Calibri"/>
                      </a:endParaRPr>
                    </a:p>
                  </a:txBody>
                  <a:tcPr marL="0" marR="0" marT="0" marB="0"/>
                </a:tc>
                <a:extLst>
                  <a:ext uri="{0D108BD9-81ED-4DB2-BD59-A6C34878D82A}">
                    <a16:rowId xmlns:a16="http://schemas.microsoft.com/office/drawing/2014/main" val="10000"/>
                  </a:ext>
                </a:extLst>
              </a:tr>
              <a:tr h="515759">
                <a:tc>
                  <a:txBody>
                    <a:bodyPr/>
                    <a:lstStyle/>
                    <a:p>
                      <a:pPr marL="127000">
                        <a:lnSpc>
                          <a:spcPts val="3545"/>
                        </a:lnSpc>
                      </a:pPr>
                      <a:r>
                        <a:rPr sz="3200" dirty="0">
                          <a:latin typeface="Calibri"/>
                          <a:cs typeface="Calibri"/>
                        </a:rPr>
                        <a:t>0</a:t>
                      </a:r>
                      <a:endParaRPr sz="3200">
                        <a:latin typeface="Calibri"/>
                        <a:cs typeface="Calibri"/>
                      </a:endParaRPr>
                    </a:p>
                  </a:txBody>
                  <a:tcPr marL="0" marR="0" marT="0" marB="0"/>
                </a:tc>
                <a:tc>
                  <a:txBody>
                    <a:bodyPr/>
                    <a:lstStyle/>
                    <a:p>
                      <a:pPr marR="161290" algn="r">
                        <a:lnSpc>
                          <a:spcPts val="3545"/>
                        </a:lnSpc>
                      </a:pPr>
                      <a:r>
                        <a:rPr sz="3200" dirty="0">
                          <a:latin typeface="Calibri"/>
                          <a:cs typeface="Calibri"/>
                        </a:rPr>
                        <a:t>0</a:t>
                      </a:r>
                      <a:endParaRPr sz="3200">
                        <a:latin typeface="Calibri"/>
                        <a:cs typeface="Calibri"/>
                      </a:endParaRPr>
                    </a:p>
                  </a:txBody>
                  <a:tcPr marL="0" marR="0" marT="0" marB="0"/>
                </a:tc>
                <a:tc>
                  <a:txBody>
                    <a:bodyPr/>
                    <a:lstStyle/>
                    <a:p>
                      <a:pPr marR="161290" algn="r">
                        <a:lnSpc>
                          <a:spcPts val="3545"/>
                        </a:lnSpc>
                      </a:pPr>
                      <a:r>
                        <a:rPr sz="3200" dirty="0">
                          <a:latin typeface="Calibri"/>
                          <a:cs typeface="Calibri"/>
                        </a:rPr>
                        <a:t>1</a:t>
                      </a:r>
                      <a:endParaRPr sz="3200">
                        <a:latin typeface="Calibri"/>
                        <a:cs typeface="Calibri"/>
                      </a:endParaRPr>
                    </a:p>
                  </a:txBody>
                  <a:tcPr marL="0" marR="0" marT="0" marB="0"/>
                </a:tc>
                <a:tc>
                  <a:txBody>
                    <a:bodyPr/>
                    <a:lstStyle/>
                    <a:p>
                      <a:pPr marL="168910">
                        <a:lnSpc>
                          <a:spcPts val="3545"/>
                        </a:lnSpc>
                      </a:pPr>
                      <a:r>
                        <a:rPr sz="3200" dirty="0">
                          <a:latin typeface="Calibri"/>
                          <a:cs typeface="Calibri"/>
                        </a:rPr>
                        <a:t>1</a:t>
                      </a:r>
                      <a:endParaRPr sz="3200">
                        <a:latin typeface="Calibri"/>
                        <a:cs typeface="Calibri"/>
                      </a:endParaRPr>
                    </a:p>
                  </a:txBody>
                  <a:tcPr marL="0" marR="0" marT="0" marB="0"/>
                </a:tc>
                <a:tc>
                  <a:txBody>
                    <a:bodyPr/>
                    <a:lstStyle/>
                    <a:p>
                      <a:pPr marL="41910" algn="ctr">
                        <a:lnSpc>
                          <a:spcPts val="3545"/>
                        </a:lnSpc>
                      </a:pPr>
                      <a:r>
                        <a:rPr sz="3200" dirty="0">
                          <a:latin typeface="Calibri"/>
                          <a:cs typeface="Calibri"/>
                        </a:rPr>
                        <a:t>0</a:t>
                      </a:r>
                      <a:endParaRPr sz="3200">
                        <a:latin typeface="Calibri"/>
                        <a:cs typeface="Calibri"/>
                      </a:endParaRPr>
                    </a:p>
                  </a:txBody>
                  <a:tcPr marL="0" marR="0" marT="0" marB="0"/>
                </a:tc>
                <a:extLst>
                  <a:ext uri="{0D108BD9-81ED-4DB2-BD59-A6C34878D82A}">
                    <a16:rowId xmlns:a16="http://schemas.microsoft.com/office/drawing/2014/main" val="10001"/>
                  </a:ext>
                </a:extLst>
              </a:tr>
              <a:tr h="497420">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a:latin typeface="Times New Roman"/>
                        <a:cs typeface="Times New Roman"/>
                      </a:endParaRPr>
                    </a:p>
                  </a:txBody>
                  <a:tcPr marL="0" marR="0" marT="0" marB="0"/>
                </a:tc>
                <a:tc>
                  <a:txBody>
                    <a:bodyPr/>
                    <a:lstStyle/>
                    <a:p>
                      <a:pPr marL="41910" algn="ctr">
                        <a:lnSpc>
                          <a:spcPts val="3400"/>
                        </a:lnSpc>
                      </a:pPr>
                      <a:r>
                        <a:rPr sz="3200" dirty="0">
                          <a:latin typeface="Calibri"/>
                          <a:cs typeface="Calibri"/>
                        </a:rPr>
                        <a:t>1</a:t>
                      </a:r>
                      <a:endParaRPr sz="3200">
                        <a:latin typeface="Calibri"/>
                        <a:cs typeface="Calibri"/>
                      </a:endParaRPr>
                    </a:p>
                  </a:txBody>
                  <a:tcPr marL="0" marR="0" marT="0" marB="0"/>
                </a:tc>
                <a:extLst>
                  <a:ext uri="{0D108BD9-81ED-4DB2-BD59-A6C34878D82A}">
                    <a16:rowId xmlns:a16="http://schemas.microsoft.com/office/drawing/2014/main" val="10002"/>
                  </a:ext>
                </a:extLst>
              </a:tr>
              <a:tr h="452145">
                <a:tc>
                  <a:txBody>
                    <a:bodyPr/>
                    <a:lstStyle/>
                    <a:p>
                      <a:pPr marL="127000">
                        <a:lnSpc>
                          <a:spcPts val="3400"/>
                        </a:lnSpc>
                      </a:pPr>
                      <a:r>
                        <a:rPr sz="3200" dirty="0">
                          <a:latin typeface="Calibri"/>
                          <a:cs typeface="Calibri"/>
                        </a:rPr>
                        <a:t>0</a:t>
                      </a:r>
                      <a:endParaRPr sz="3200">
                        <a:latin typeface="Calibri"/>
                        <a:cs typeface="Calibri"/>
                      </a:endParaRPr>
                    </a:p>
                  </a:txBody>
                  <a:tcPr marL="0" marR="0" marT="0" marB="0"/>
                </a:tc>
                <a:tc>
                  <a:txBody>
                    <a:bodyPr/>
                    <a:lstStyle/>
                    <a:p>
                      <a:pPr marR="161290" algn="r">
                        <a:lnSpc>
                          <a:spcPts val="3400"/>
                        </a:lnSpc>
                      </a:pPr>
                      <a:r>
                        <a:rPr sz="3200" dirty="0">
                          <a:latin typeface="Calibri"/>
                          <a:cs typeface="Calibri"/>
                        </a:rPr>
                        <a:t>0</a:t>
                      </a:r>
                      <a:endParaRPr sz="3200">
                        <a:latin typeface="Calibri"/>
                        <a:cs typeface="Calibri"/>
                      </a:endParaRPr>
                    </a:p>
                  </a:txBody>
                  <a:tcPr marL="0" marR="0" marT="0" marB="0"/>
                </a:tc>
                <a:tc>
                  <a:txBody>
                    <a:bodyPr/>
                    <a:lstStyle/>
                    <a:p>
                      <a:pPr marR="161290" algn="r">
                        <a:lnSpc>
                          <a:spcPts val="3400"/>
                        </a:lnSpc>
                      </a:pPr>
                      <a:r>
                        <a:rPr sz="3200" dirty="0">
                          <a:latin typeface="Calibri"/>
                          <a:cs typeface="Calibri"/>
                        </a:rPr>
                        <a:t>1</a:t>
                      </a:r>
                      <a:endParaRPr sz="3200">
                        <a:latin typeface="Calibri"/>
                        <a:cs typeface="Calibri"/>
                      </a:endParaRPr>
                    </a:p>
                  </a:txBody>
                  <a:tcPr marL="0" marR="0" marT="0" marB="0"/>
                </a:tc>
                <a:tc>
                  <a:txBody>
                    <a:bodyPr/>
                    <a:lstStyle/>
                    <a:p>
                      <a:pPr marL="168910">
                        <a:lnSpc>
                          <a:spcPts val="3400"/>
                        </a:lnSpc>
                      </a:pPr>
                      <a:r>
                        <a:rPr sz="3200" dirty="0">
                          <a:latin typeface="Calibri"/>
                          <a:cs typeface="Calibri"/>
                        </a:rPr>
                        <a:t>1</a:t>
                      </a:r>
                      <a:endParaRPr sz="3200">
                        <a:latin typeface="Calibri"/>
                        <a:cs typeface="Calibri"/>
                      </a:endParaRPr>
                    </a:p>
                  </a:txBody>
                  <a:tcPr marL="0" marR="0" marT="0" marB="0"/>
                </a:tc>
                <a:tc>
                  <a:txBody>
                    <a:bodyPr/>
                    <a:lstStyle/>
                    <a:p>
                      <a:pPr marL="41910" algn="ctr">
                        <a:lnSpc>
                          <a:spcPts val="3400"/>
                        </a:lnSpc>
                      </a:pPr>
                      <a:r>
                        <a:rPr sz="3200" dirty="0">
                          <a:latin typeface="Calibri"/>
                          <a:cs typeface="Calibri"/>
                        </a:rPr>
                        <a:t>1</a:t>
                      </a:r>
                      <a:endParaRPr sz="3200">
                        <a:latin typeface="Calibri"/>
                        <a:cs typeface="Calibri"/>
                      </a:endParaRPr>
                    </a:p>
                  </a:txBody>
                  <a:tcPr marL="0" marR="0" marT="0" marB="0"/>
                </a:tc>
                <a:extLst>
                  <a:ext uri="{0D108BD9-81ED-4DB2-BD59-A6C34878D82A}">
                    <a16:rowId xmlns:a16="http://schemas.microsoft.com/office/drawing/2014/main" val="10003"/>
                  </a:ext>
                </a:extLst>
              </a:tr>
            </a:tbl>
          </a:graphicData>
        </a:graphic>
      </p:graphicFrame>
      <p:sp>
        <p:nvSpPr>
          <p:cNvPr id="4" name="object 4"/>
          <p:cNvSpPr txBox="1"/>
          <p:nvPr/>
        </p:nvSpPr>
        <p:spPr>
          <a:xfrm>
            <a:off x="535940" y="1357440"/>
            <a:ext cx="7315200" cy="3870960"/>
          </a:xfrm>
          <a:prstGeom prst="rect">
            <a:avLst/>
          </a:prstGeom>
        </p:spPr>
        <p:txBody>
          <a:bodyPr vert="horz" wrap="square" lIns="0" tIns="86360" rIns="0" bIns="0" rtlCol="0">
            <a:spAutoFit/>
          </a:bodyPr>
          <a:lstStyle/>
          <a:p>
            <a:pPr marL="12700">
              <a:lnSpc>
                <a:spcPct val="100000"/>
              </a:lnSpc>
              <a:spcBef>
                <a:spcPts val="680"/>
              </a:spcBef>
            </a:pPr>
            <a:r>
              <a:rPr sz="2400" spc="-10" dirty="0">
                <a:latin typeface="Calibri"/>
                <a:cs typeface="Calibri"/>
              </a:rPr>
              <a:t>What</a:t>
            </a:r>
            <a:r>
              <a:rPr sz="2400" spc="-5" dirty="0">
                <a:latin typeface="Calibri"/>
                <a:cs typeface="Calibri"/>
              </a:rPr>
              <a:t> </a:t>
            </a:r>
            <a:r>
              <a:rPr sz="2400" dirty="0">
                <a:latin typeface="Calibri"/>
                <a:cs typeface="Calibri"/>
              </a:rPr>
              <a:t>is</a:t>
            </a:r>
            <a:r>
              <a:rPr sz="2400" spc="-20" dirty="0">
                <a:latin typeface="Calibri"/>
                <a:cs typeface="Calibri"/>
              </a:rPr>
              <a:t> </a:t>
            </a:r>
            <a:r>
              <a:rPr sz="2400" spc="-55" dirty="0">
                <a:latin typeface="Calibri"/>
                <a:cs typeface="Calibri"/>
              </a:rPr>
              <a:t>2’s</a:t>
            </a:r>
            <a:r>
              <a:rPr sz="2400" spc="-5" dirty="0">
                <a:latin typeface="Calibri"/>
                <a:cs typeface="Calibri"/>
              </a:rPr>
              <a:t> </a:t>
            </a:r>
            <a:r>
              <a:rPr sz="2400" spc="-10" dirty="0">
                <a:latin typeface="Calibri"/>
                <a:cs typeface="Calibri"/>
              </a:rPr>
              <a:t>compliment</a:t>
            </a:r>
            <a:r>
              <a:rPr sz="2400" spc="-20" dirty="0">
                <a:latin typeface="Calibri"/>
                <a:cs typeface="Calibri"/>
              </a:rPr>
              <a:t> </a:t>
            </a:r>
            <a:r>
              <a:rPr sz="2400" spc="-5" dirty="0">
                <a:latin typeface="Calibri"/>
                <a:cs typeface="Calibri"/>
              </a:rPr>
              <a:t>of</a:t>
            </a:r>
            <a:r>
              <a:rPr sz="2400" spc="-20" dirty="0">
                <a:latin typeface="Calibri"/>
                <a:cs typeface="Calibri"/>
              </a:rPr>
              <a:t> </a:t>
            </a:r>
            <a:r>
              <a:rPr sz="2400" dirty="0">
                <a:latin typeface="Calibri"/>
                <a:cs typeface="Calibri"/>
              </a:rPr>
              <a:t>a Binary</a:t>
            </a:r>
            <a:r>
              <a:rPr sz="2400" spc="-25" dirty="0">
                <a:latin typeface="Calibri"/>
                <a:cs typeface="Calibri"/>
              </a:rPr>
              <a:t> </a:t>
            </a:r>
            <a:r>
              <a:rPr sz="2400" spc="-5" dirty="0">
                <a:latin typeface="Calibri"/>
                <a:cs typeface="Calibri"/>
              </a:rPr>
              <a:t>number?</a:t>
            </a:r>
            <a:endParaRPr sz="2400">
              <a:latin typeface="Calibri"/>
              <a:cs typeface="Calibri"/>
            </a:endParaRPr>
          </a:p>
          <a:p>
            <a:pPr marL="355600" indent="-342900">
              <a:lnSpc>
                <a:spcPct val="100000"/>
              </a:lnSpc>
              <a:spcBef>
                <a:spcPts val="575"/>
              </a:spcBef>
              <a:buChar char="-"/>
              <a:tabLst>
                <a:tab pos="354965" algn="l"/>
                <a:tab pos="355600" algn="l"/>
              </a:tabLst>
            </a:pPr>
            <a:r>
              <a:rPr sz="2400" dirty="0">
                <a:latin typeface="Calibri"/>
                <a:cs typeface="Calibri"/>
              </a:rPr>
              <a:t>Get</a:t>
            </a:r>
            <a:r>
              <a:rPr sz="2400" spc="-30" dirty="0">
                <a:latin typeface="Calibri"/>
                <a:cs typeface="Calibri"/>
              </a:rPr>
              <a:t> </a:t>
            </a:r>
            <a:r>
              <a:rPr sz="2400" spc="-50" dirty="0">
                <a:latin typeface="Calibri"/>
                <a:cs typeface="Calibri"/>
              </a:rPr>
              <a:t>1’s</a:t>
            </a:r>
            <a:r>
              <a:rPr sz="2400" spc="-15" dirty="0">
                <a:latin typeface="Calibri"/>
                <a:cs typeface="Calibri"/>
              </a:rPr>
              <a:t> </a:t>
            </a:r>
            <a:r>
              <a:rPr sz="2400" spc="-5" dirty="0">
                <a:latin typeface="Calibri"/>
                <a:cs typeface="Calibri"/>
              </a:rPr>
              <a:t>compliment</a:t>
            </a:r>
            <a:r>
              <a:rPr sz="2400" spc="-20" dirty="0">
                <a:latin typeface="Calibri"/>
                <a:cs typeface="Calibri"/>
              </a:rPr>
              <a:t> </a:t>
            </a:r>
            <a:r>
              <a:rPr sz="2400" spc="-5" dirty="0">
                <a:latin typeface="Calibri"/>
                <a:cs typeface="Calibri"/>
              </a:rPr>
              <a:t>of</a:t>
            </a:r>
            <a:r>
              <a:rPr sz="2400" spc="-15" dirty="0">
                <a:latin typeface="Calibri"/>
                <a:cs typeface="Calibri"/>
              </a:rPr>
              <a:t> </a:t>
            </a:r>
            <a:r>
              <a:rPr sz="2400" spc="-10" dirty="0">
                <a:latin typeface="Calibri"/>
                <a:cs typeface="Calibri"/>
              </a:rPr>
              <a:t>subtrahend</a:t>
            </a:r>
            <a:endParaRPr sz="2400">
              <a:latin typeface="Calibri"/>
              <a:cs typeface="Calibri"/>
            </a:endParaRPr>
          </a:p>
          <a:p>
            <a:pPr marL="355600" indent="-342900">
              <a:lnSpc>
                <a:spcPct val="100000"/>
              </a:lnSpc>
              <a:spcBef>
                <a:spcPts val="580"/>
              </a:spcBef>
              <a:buChar char="-"/>
              <a:tabLst>
                <a:tab pos="354965" algn="l"/>
                <a:tab pos="355600" algn="l"/>
              </a:tabLst>
            </a:pPr>
            <a:r>
              <a:rPr sz="2400" dirty="0">
                <a:latin typeface="Calibri"/>
                <a:cs typeface="Calibri"/>
              </a:rPr>
              <a:t>Add</a:t>
            </a:r>
            <a:r>
              <a:rPr sz="2400" spc="-25" dirty="0">
                <a:latin typeface="Calibri"/>
                <a:cs typeface="Calibri"/>
              </a:rPr>
              <a:t> </a:t>
            </a:r>
            <a:r>
              <a:rPr sz="2400" dirty="0">
                <a:latin typeface="Calibri"/>
                <a:cs typeface="Calibri"/>
              </a:rPr>
              <a:t>1</a:t>
            </a:r>
            <a:r>
              <a:rPr sz="2400" spc="-20" dirty="0">
                <a:latin typeface="Calibri"/>
                <a:cs typeface="Calibri"/>
              </a:rPr>
              <a:t> </a:t>
            </a:r>
            <a:r>
              <a:rPr sz="2400" spc="-15" dirty="0">
                <a:latin typeface="Calibri"/>
                <a:cs typeface="Calibri"/>
              </a:rPr>
              <a:t>to</a:t>
            </a:r>
            <a:r>
              <a:rPr sz="2400" spc="-35" dirty="0">
                <a:latin typeface="Calibri"/>
                <a:cs typeface="Calibri"/>
              </a:rPr>
              <a:t> </a:t>
            </a:r>
            <a:r>
              <a:rPr sz="2400" spc="-5" dirty="0">
                <a:latin typeface="Calibri"/>
                <a:cs typeface="Calibri"/>
              </a:rPr>
              <a:t>LSB</a:t>
            </a:r>
            <a:endParaRPr sz="2400">
              <a:latin typeface="Calibri"/>
              <a:cs typeface="Calibri"/>
            </a:endParaRPr>
          </a:p>
          <a:p>
            <a:pPr marL="355600" indent="-342900">
              <a:lnSpc>
                <a:spcPct val="100000"/>
              </a:lnSpc>
              <a:spcBef>
                <a:spcPts val="575"/>
              </a:spcBef>
              <a:buChar char="-"/>
              <a:tabLst>
                <a:tab pos="354965" algn="l"/>
                <a:tab pos="355600" algn="l"/>
              </a:tabLst>
            </a:pPr>
            <a:r>
              <a:rPr sz="2400" spc="-15" dirty="0">
                <a:latin typeface="Calibri"/>
                <a:cs typeface="Calibri"/>
              </a:rPr>
              <a:t>For</a:t>
            </a:r>
            <a:r>
              <a:rPr sz="2400" spc="-40" dirty="0">
                <a:latin typeface="Calibri"/>
                <a:cs typeface="Calibri"/>
              </a:rPr>
              <a:t> </a:t>
            </a:r>
            <a:r>
              <a:rPr sz="2400" spc="-15" dirty="0">
                <a:latin typeface="Calibri"/>
                <a:cs typeface="Calibri"/>
              </a:rPr>
              <a:t>example</a:t>
            </a:r>
            <a:endParaRPr sz="2400">
              <a:latin typeface="Calibri"/>
              <a:cs typeface="Calibri"/>
            </a:endParaRPr>
          </a:p>
          <a:p>
            <a:pPr>
              <a:lnSpc>
                <a:spcPct val="100000"/>
              </a:lnSpc>
              <a:spcBef>
                <a:spcPts val="55"/>
              </a:spcBef>
            </a:pPr>
            <a:endParaRPr sz="1900">
              <a:latin typeface="Calibri"/>
              <a:cs typeface="Calibri"/>
            </a:endParaRPr>
          </a:p>
          <a:p>
            <a:pPr marL="2985135">
              <a:lnSpc>
                <a:spcPct val="100000"/>
              </a:lnSpc>
            </a:pPr>
            <a:r>
              <a:rPr sz="1800" spc="-5" dirty="0">
                <a:latin typeface="Arial MT"/>
                <a:cs typeface="Arial MT"/>
              </a:rPr>
              <a:t>Original</a:t>
            </a:r>
            <a:r>
              <a:rPr sz="1800" spc="-10" dirty="0">
                <a:latin typeface="Arial MT"/>
                <a:cs typeface="Arial MT"/>
              </a:rPr>
              <a:t> </a:t>
            </a:r>
            <a:r>
              <a:rPr sz="1800" spc="-5" dirty="0">
                <a:latin typeface="Arial MT"/>
                <a:cs typeface="Arial MT"/>
              </a:rPr>
              <a:t>Binary</a:t>
            </a:r>
            <a:r>
              <a:rPr sz="1800" spc="-10" dirty="0">
                <a:latin typeface="Arial MT"/>
                <a:cs typeface="Arial MT"/>
              </a:rPr>
              <a:t> </a:t>
            </a:r>
            <a:r>
              <a:rPr sz="1800" spc="-5" dirty="0">
                <a:latin typeface="Arial MT"/>
                <a:cs typeface="Arial MT"/>
              </a:rPr>
              <a:t>Number</a:t>
            </a:r>
            <a:endParaRPr sz="1800">
              <a:latin typeface="Arial MT"/>
              <a:cs typeface="Arial MT"/>
            </a:endParaRPr>
          </a:p>
          <a:p>
            <a:pPr marL="2985135" marR="5080" indent="-6985">
              <a:lnSpc>
                <a:spcPct val="164100"/>
              </a:lnSpc>
              <a:spcBef>
                <a:spcPts val="930"/>
              </a:spcBef>
              <a:tabLst>
                <a:tab pos="3392170" algn="l"/>
                <a:tab pos="5062855" algn="l"/>
              </a:tabLst>
            </a:pPr>
            <a:r>
              <a:rPr sz="1800" spc="-20" dirty="0">
                <a:latin typeface="Arial MT"/>
                <a:cs typeface="Arial MT"/>
              </a:rPr>
              <a:t>1’s	</a:t>
            </a:r>
            <a:r>
              <a:rPr sz="1800" spc="-5" dirty="0">
                <a:latin typeface="Arial MT"/>
                <a:cs typeface="Arial MT"/>
              </a:rPr>
              <a:t>Compliment of Original Binary Number </a:t>
            </a:r>
            <a:r>
              <a:rPr sz="1800" spc="-490" dirty="0">
                <a:latin typeface="Arial MT"/>
                <a:cs typeface="Arial MT"/>
              </a:rPr>
              <a:t> </a:t>
            </a:r>
            <a:r>
              <a:rPr sz="1800" spc="-5" dirty="0">
                <a:latin typeface="Arial MT"/>
                <a:cs typeface="Arial MT"/>
              </a:rPr>
              <a:t>Add </a:t>
            </a:r>
            <a:r>
              <a:rPr sz="1800" dirty="0">
                <a:latin typeface="Arial MT"/>
                <a:cs typeface="Arial MT"/>
              </a:rPr>
              <a:t>1</a:t>
            </a:r>
            <a:r>
              <a:rPr sz="1800" spc="-5" dirty="0">
                <a:latin typeface="Arial MT"/>
                <a:cs typeface="Arial MT"/>
              </a:rPr>
              <a:t> </a:t>
            </a:r>
            <a:r>
              <a:rPr sz="1800" dirty="0">
                <a:latin typeface="Arial MT"/>
                <a:cs typeface="Arial MT"/>
              </a:rPr>
              <a:t>to</a:t>
            </a:r>
            <a:r>
              <a:rPr sz="1800" spc="-5" dirty="0">
                <a:latin typeface="Arial MT"/>
                <a:cs typeface="Arial MT"/>
              </a:rPr>
              <a:t> LSB</a:t>
            </a:r>
            <a:r>
              <a:rPr sz="1800" spc="5" dirty="0">
                <a:latin typeface="Arial MT"/>
                <a:cs typeface="Arial MT"/>
              </a:rPr>
              <a:t> </a:t>
            </a:r>
            <a:r>
              <a:rPr sz="1800" spc="-5" dirty="0">
                <a:latin typeface="Arial MT"/>
                <a:cs typeface="Arial MT"/>
              </a:rPr>
              <a:t>of </a:t>
            </a:r>
            <a:r>
              <a:rPr sz="1800" spc="-15" dirty="0">
                <a:latin typeface="Arial MT"/>
                <a:cs typeface="Arial MT"/>
              </a:rPr>
              <a:t>1’s	</a:t>
            </a:r>
            <a:r>
              <a:rPr sz="1800" spc="-10" dirty="0">
                <a:latin typeface="Arial MT"/>
                <a:cs typeface="Arial MT"/>
              </a:rPr>
              <a:t>Compliment</a:t>
            </a:r>
            <a:endParaRPr sz="1800">
              <a:latin typeface="Arial MT"/>
              <a:cs typeface="Arial MT"/>
            </a:endParaRPr>
          </a:p>
          <a:p>
            <a:pPr marL="3064510">
              <a:lnSpc>
                <a:spcPct val="100000"/>
              </a:lnSpc>
              <a:spcBef>
                <a:spcPts val="1730"/>
              </a:spcBef>
              <a:tabLst>
                <a:tab pos="3478529" algn="l"/>
              </a:tabLst>
            </a:pPr>
            <a:r>
              <a:rPr sz="1800" spc="-20" dirty="0">
                <a:latin typeface="Arial MT"/>
                <a:cs typeface="Arial MT"/>
              </a:rPr>
              <a:t>2’s	</a:t>
            </a:r>
            <a:r>
              <a:rPr sz="1800" spc="-5" dirty="0">
                <a:latin typeface="Arial MT"/>
                <a:cs typeface="Arial MT"/>
              </a:rPr>
              <a:t>Compliment of</a:t>
            </a:r>
            <a:r>
              <a:rPr sz="1800" spc="-30" dirty="0">
                <a:latin typeface="Arial MT"/>
                <a:cs typeface="Arial MT"/>
              </a:rPr>
              <a:t> </a:t>
            </a:r>
            <a:r>
              <a:rPr sz="1800" spc="-5" dirty="0">
                <a:latin typeface="Arial MT"/>
                <a:cs typeface="Arial MT"/>
              </a:rPr>
              <a:t>subtrahend</a:t>
            </a:r>
            <a:endParaRPr sz="1800">
              <a:latin typeface="Arial MT"/>
              <a:cs typeface="Arial M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algn="ctr">
              <a:lnSpc>
                <a:spcPct val="100000"/>
              </a:lnSpc>
              <a:spcBef>
                <a:spcPts val="100"/>
              </a:spcBef>
            </a:pPr>
            <a:r>
              <a:rPr dirty="0"/>
              <a:t>Binary</a:t>
            </a:r>
            <a:r>
              <a:rPr spc="-5" dirty="0"/>
              <a:t> </a:t>
            </a:r>
            <a:r>
              <a:rPr spc="-15" dirty="0"/>
              <a:t>Subtraction</a:t>
            </a:r>
            <a:r>
              <a:rPr spc="-25" dirty="0"/>
              <a:t> </a:t>
            </a:r>
            <a:r>
              <a:rPr spc="-15" dirty="0"/>
              <a:t>by</a:t>
            </a:r>
            <a:r>
              <a:rPr spc="-5" dirty="0"/>
              <a:t> </a:t>
            </a:r>
            <a:r>
              <a:rPr spc="-85" dirty="0"/>
              <a:t>2’s</a:t>
            </a:r>
          </a:p>
          <a:p>
            <a:pPr algn="ctr">
              <a:lnSpc>
                <a:spcPct val="100000"/>
              </a:lnSpc>
            </a:pPr>
            <a:r>
              <a:rPr spc="-10" dirty="0"/>
              <a:t>Complement</a:t>
            </a:r>
            <a:r>
              <a:rPr spc="-55" dirty="0"/>
              <a:t> </a:t>
            </a:r>
            <a:r>
              <a:rPr spc="-5" dirty="0"/>
              <a:t>Method</a:t>
            </a:r>
          </a:p>
        </p:txBody>
      </p:sp>
      <p:sp>
        <p:nvSpPr>
          <p:cNvPr id="3" name="object 3"/>
          <p:cNvSpPr txBox="1"/>
          <p:nvPr/>
        </p:nvSpPr>
        <p:spPr>
          <a:xfrm>
            <a:off x="535940" y="1357440"/>
            <a:ext cx="7679690" cy="2952750"/>
          </a:xfrm>
          <a:prstGeom prst="rect">
            <a:avLst/>
          </a:prstGeom>
        </p:spPr>
        <p:txBody>
          <a:bodyPr vert="horz" wrap="square" lIns="0" tIns="86360" rIns="0" bIns="0" rtlCol="0">
            <a:spAutoFit/>
          </a:bodyPr>
          <a:lstStyle/>
          <a:p>
            <a:pPr marL="12700">
              <a:lnSpc>
                <a:spcPct val="100000"/>
              </a:lnSpc>
              <a:spcBef>
                <a:spcPts val="680"/>
              </a:spcBef>
            </a:pPr>
            <a:r>
              <a:rPr sz="2400" b="1" spc="-5" dirty="0">
                <a:latin typeface="Calibri"/>
                <a:cs typeface="Calibri"/>
              </a:rPr>
              <a:t>The </a:t>
            </a:r>
            <a:r>
              <a:rPr sz="2400" b="1" spc="-10" dirty="0">
                <a:latin typeface="Calibri"/>
                <a:cs typeface="Calibri"/>
              </a:rPr>
              <a:t>operation</a:t>
            </a:r>
            <a:r>
              <a:rPr sz="2400" b="1" spc="-15" dirty="0">
                <a:latin typeface="Calibri"/>
                <a:cs typeface="Calibri"/>
              </a:rPr>
              <a:t> </a:t>
            </a:r>
            <a:r>
              <a:rPr sz="2400" b="1" dirty="0">
                <a:latin typeface="Calibri"/>
                <a:cs typeface="Calibri"/>
              </a:rPr>
              <a:t>is </a:t>
            </a:r>
            <a:r>
              <a:rPr sz="2400" b="1" spc="-5" dirty="0">
                <a:latin typeface="Calibri"/>
                <a:cs typeface="Calibri"/>
              </a:rPr>
              <a:t>carried</a:t>
            </a:r>
            <a:r>
              <a:rPr sz="2400" b="1" spc="-20" dirty="0">
                <a:latin typeface="Calibri"/>
                <a:cs typeface="Calibri"/>
              </a:rPr>
              <a:t> </a:t>
            </a:r>
            <a:r>
              <a:rPr sz="2400" b="1" dirty="0">
                <a:latin typeface="Calibri"/>
                <a:cs typeface="Calibri"/>
              </a:rPr>
              <a:t>out</a:t>
            </a:r>
            <a:r>
              <a:rPr sz="2400" b="1" spc="-10" dirty="0">
                <a:latin typeface="Calibri"/>
                <a:cs typeface="Calibri"/>
              </a:rPr>
              <a:t> </a:t>
            </a:r>
            <a:r>
              <a:rPr sz="2400" b="1" spc="-15" dirty="0">
                <a:latin typeface="Calibri"/>
                <a:cs typeface="Calibri"/>
              </a:rPr>
              <a:t>by</a:t>
            </a:r>
            <a:r>
              <a:rPr sz="2400" b="1" dirty="0">
                <a:latin typeface="Calibri"/>
                <a:cs typeface="Calibri"/>
              </a:rPr>
              <a:t> </a:t>
            </a:r>
            <a:r>
              <a:rPr sz="2400" b="1" spc="-5" dirty="0">
                <a:latin typeface="Calibri"/>
                <a:cs typeface="Calibri"/>
              </a:rPr>
              <a:t>means </a:t>
            </a:r>
            <a:r>
              <a:rPr sz="2400" b="1" dirty="0">
                <a:latin typeface="Calibri"/>
                <a:cs typeface="Calibri"/>
              </a:rPr>
              <a:t>of </a:t>
            </a:r>
            <a:r>
              <a:rPr sz="2400" b="1" spc="-5" dirty="0">
                <a:latin typeface="Calibri"/>
                <a:cs typeface="Calibri"/>
              </a:rPr>
              <a:t>the</a:t>
            </a:r>
            <a:r>
              <a:rPr sz="2400" b="1" dirty="0">
                <a:latin typeface="Calibri"/>
                <a:cs typeface="Calibri"/>
              </a:rPr>
              <a:t> </a:t>
            </a:r>
            <a:r>
              <a:rPr sz="2400" b="1" spc="-5" dirty="0">
                <a:latin typeface="Calibri"/>
                <a:cs typeface="Calibri"/>
              </a:rPr>
              <a:t>following</a:t>
            </a:r>
            <a:r>
              <a:rPr sz="2400" b="1" spc="-30" dirty="0">
                <a:latin typeface="Calibri"/>
                <a:cs typeface="Calibri"/>
              </a:rPr>
              <a:t> </a:t>
            </a:r>
            <a:r>
              <a:rPr sz="2400" b="1" spc="-15" dirty="0">
                <a:latin typeface="Calibri"/>
                <a:cs typeface="Calibri"/>
              </a:rPr>
              <a:t>steps:</a:t>
            </a:r>
            <a:endParaRPr sz="2400">
              <a:latin typeface="Calibri"/>
              <a:cs typeface="Calibri"/>
            </a:endParaRPr>
          </a:p>
          <a:p>
            <a:pPr marL="334010" indent="-321945">
              <a:lnSpc>
                <a:spcPct val="100000"/>
              </a:lnSpc>
              <a:spcBef>
                <a:spcPts val="575"/>
              </a:spcBef>
              <a:buAutoNum type="romanLcParenBoth"/>
              <a:tabLst>
                <a:tab pos="334645" algn="l"/>
              </a:tabLst>
            </a:pPr>
            <a:r>
              <a:rPr sz="2400" spc="-30" dirty="0">
                <a:latin typeface="Calibri"/>
                <a:cs typeface="Calibri"/>
              </a:rPr>
              <a:t>At</a:t>
            </a:r>
            <a:r>
              <a:rPr sz="2400" spc="-20" dirty="0">
                <a:latin typeface="Calibri"/>
                <a:cs typeface="Calibri"/>
              </a:rPr>
              <a:t> </a:t>
            </a:r>
            <a:r>
              <a:rPr sz="2400" spc="-15" dirty="0">
                <a:latin typeface="Calibri"/>
                <a:cs typeface="Calibri"/>
              </a:rPr>
              <a:t>first, </a:t>
            </a:r>
            <a:r>
              <a:rPr sz="2400" spc="-50" dirty="0">
                <a:latin typeface="Calibri"/>
                <a:cs typeface="Calibri"/>
              </a:rPr>
              <a:t>2’s</a:t>
            </a:r>
            <a:r>
              <a:rPr sz="2400" spc="-5" dirty="0">
                <a:latin typeface="Calibri"/>
                <a:cs typeface="Calibri"/>
              </a:rPr>
              <a:t> </a:t>
            </a:r>
            <a:r>
              <a:rPr sz="2400" spc="-10" dirty="0">
                <a:latin typeface="Calibri"/>
                <a:cs typeface="Calibri"/>
              </a:rPr>
              <a:t>complement</a:t>
            </a:r>
            <a:r>
              <a:rPr sz="2400" spc="-15" dirty="0">
                <a:latin typeface="Calibri"/>
                <a:cs typeface="Calibri"/>
              </a:rPr>
              <a:t> </a:t>
            </a:r>
            <a:r>
              <a:rPr sz="2400" spc="-5" dirty="0">
                <a:latin typeface="Calibri"/>
                <a:cs typeface="Calibri"/>
              </a:rPr>
              <a:t>of</a:t>
            </a:r>
            <a:r>
              <a:rPr sz="2400" spc="-15" dirty="0">
                <a:latin typeface="Calibri"/>
                <a:cs typeface="Calibri"/>
              </a:rPr>
              <a:t> </a:t>
            </a:r>
            <a:r>
              <a:rPr sz="2400" dirty="0">
                <a:latin typeface="Calibri"/>
                <a:cs typeface="Calibri"/>
              </a:rPr>
              <a:t>the </a:t>
            </a:r>
            <a:r>
              <a:rPr sz="2400" spc="-10" dirty="0">
                <a:latin typeface="Calibri"/>
                <a:cs typeface="Calibri"/>
              </a:rPr>
              <a:t>subtrahend</a:t>
            </a:r>
            <a:r>
              <a:rPr sz="2400" spc="-5" dirty="0">
                <a:latin typeface="Calibri"/>
                <a:cs typeface="Calibri"/>
              </a:rPr>
              <a:t> </a:t>
            </a:r>
            <a:r>
              <a:rPr sz="2400" dirty="0">
                <a:latin typeface="Calibri"/>
                <a:cs typeface="Calibri"/>
              </a:rPr>
              <a:t>is</a:t>
            </a:r>
            <a:r>
              <a:rPr sz="2400" spc="-5" dirty="0">
                <a:latin typeface="Calibri"/>
                <a:cs typeface="Calibri"/>
              </a:rPr>
              <a:t> </a:t>
            </a:r>
            <a:r>
              <a:rPr sz="2400" spc="-15" dirty="0">
                <a:latin typeface="Calibri"/>
                <a:cs typeface="Calibri"/>
              </a:rPr>
              <a:t>found.</a:t>
            </a:r>
            <a:endParaRPr sz="2400">
              <a:latin typeface="Calibri"/>
              <a:cs typeface="Calibri"/>
            </a:endParaRPr>
          </a:p>
          <a:p>
            <a:pPr marL="403225" indent="-391160">
              <a:lnSpc>
                <a:spcPct val="100000"/>
              </a:lnSpc>
              <a:spcBef>
                <a:spcPts val="580"/>
              </a:spcBef>
              <a:buAutoNum type="romanLcParenBoth"/>
              <a:tabLst>
                <a:tab pos="403860" algn="l"/>
              </a:tabLst>
            </a:pPr>
            <a:r>
              <a:rPr sz="2400" spc="-5" dirty="0">
                <a:latin typeface="Calibri"/>
                <a:cs typeface="Calibri"/>
              </a:rPr>
              <a:t>Then </a:t>
            </a:r>
            <a:r>
              <a:rPr sz="2400" dirty="0">
                <a:latin typeface="Calibri"/>
                <a:cs typeface="Calibri"/>
              </a:rPr>
              <a:t>it</a:t>
            </a:r>
            <a:r>
              <a:rPr sz="2400" spc="-10" dirty="0">
                <a:latin typeface="Calibri"/>
                <a:cs typeface="Calibri"/>
              </a:rPr>
              <a:t> </a:t>
            </a:r>
            <a:r>
              <a:rPr sz="2400" dirty="0">
                <a:latin typeface="Calibri"/>
                <a:cs typeface="Calibri"/>
              </a:rPr>
              <a:t>is</a:t>
            </a:r>
            <a:r>
              <a:rPr sz="2400" spc="-25" dirty="0">
                <a:latin typeface="Calibri"/>
                <a:cs typeface="Calibri"/>
              </a:rPr>
              <a:t> </a:t>
            </a:r>
            <a:r>
              <a:rPr sz="2400" dirty="0">
                <a:latin typeface="Calibri"/>
                <a:cs typeface="Calibri"/>
              </a:rPr>
              <a:t>added</a:t>
            </a:r>
            <a:r>
              <a:rPr sz="2400" spc="-5" dirty="0">
                <a:latin typeface="Calibri"/>
                <a:cs typeface="Calibri"/>
              </a:rPr>
              <a:t> </a:t>
            </a:r>
            <a:r>
              <a:rPr sz="2400" spc="-15" dirty="0">
                <a:latin typeface="Calibri"/>
                <a:cs typeface="Calibri"/>
              </a:rPr>
              <a:t>to</a:t>
            </a:r>
            <a:r>
              <a:rPr sz="2400" spc="-30" dirty="0">
                <a:latin typeface="Calibri"/>
                <a:cs typeface="Calibri"/>
              </a:rPr>
              <a:t> </a:t>
            </a:r>
            <a:r>
              <a:rPr sz="2400" dirty="0">
                <a:latin typeface="Calibri"/>
                <a:cs typeface="Calibri"/>
              </a:rPr>
              <a:t>the</a:t>
            </a:r>
            <a:r>
              <a:rPr sz="2400" spc="-10" dirty="0">
                <a:latin typeface="Calibri"/>
                <a:cs typeface="Calibri"/>
              </a:rPr>
              <a:t> </a:t>
            </a:r>
            <a:r>
              <a:rPr sz="2400" spc="-5" dirty="0">
                <a:latin typeface="Calibri"/>
                <a:cs typeface="Calibri"/>
              </a:rPr>
              <a:t>minuend.</a:t>
            </a:r>
            <a:endParaRPr sz="2400">
              <a:latin typeface="Calibri"/>
              <a:cs typeface="Calibri"/>
            </a:endParaRPr>
          </a:p>
          <a:p>
            <a:pPr marL="12700" marR="35560">
              <a:lnSpc>
                <a:spcPct val="100000"/>
              </a:lnSpc>
              <a:spcBef>
                <a:spcPts val="575"/>
              </a:spcBef>
              <a:buAutoNum type="romanLcParenBoth"/>
              <a:tabLst>
                <a:tab pos="473709" algn="l"/>
              </a:tabLst>
            </a:pPr>
            <a:r>
              <a:rPr sz="2400" dirty="0">
                <a:latin typeface="Calibri"/>
                <a:cs typeface="Calibri"/>
              </a:rPr>
              <a:t>If the </a:t>
            </a:r>
            <a:r>
              <a:rPr sz="2400" spc="-5" dirty="0">
                <a:latin typeface="Calibri"/>
                <a:cs typeface="Calibri"/>
              </a:rPr>
              <a:t>final carry </a:t>
            </a:r>
            <a:r>
              <a:rPr sz="2400" spc="-15" dirty="0">
                <a:latin typeface="Calibri"/>
                <a:cs typeface="Calibri"/>
              </a:rPr>
              <a:t>over </a:t>
            </a:r>
            <a:r>
              <a:rPr sz="2400" spc="-5" dirty="0">
                <a:latin typeface="Calibri"/>
                <a:cs typeface="Calibri"/>
              </a:rPr>
              <a:t>of </a:t>
            </a:r>
            <a:r>
              <a:rPr sz="2400" dirty="0">
                <a:latin typeface="Calibri"/>
                <a:cs typeface="Calibri"/>
              </a:rPr>
              <a:t>the </a:t>
            </a:r>
            <a:r>
              <a:rPr sz="2400" spc="-5" dirty="0">
                <a:latin typeface="Calibri"/>
                <a:cs typeface="Calibri"/>
              </a:rPr>
              <a:t>sum </a:t>
            </a:r>
            <a:r>
              <a:rPr sz="2400" dirty="0">
                <a:latin typeface="Calibri"/>
                <a:cs typeface="Calibri"/>
              </a:rPr>
              <a:t>is 1, it is </a:t>
            </a:r>
            <a:r>
              <a:rPr sz="2400" spc="-10" dirty="0">
                <a:latin typeface="Calibri"/>
                <a:cs typeface="Calibri"/>
              </a:rPr>
              <a:t>dropped </a:t>
            </a:r>
            <a:r>
              <a:rPr sz="2400" dirty="0">
                <a:latin typeface="Calibri"/>
                <a:cs typeface="Calibri"/>
              </a:rPr>
              <a:t>and the </a:t>
            </a:r>
            <a:r>
              <a:rPr sz="2400" spc="-530" dirty="0">
                <a:latin typeface="Calibri"/>
                <a:cs typeface="Calibri"/>
              </a:rPr>
              <a:t> </a:t>
            </a:r>
            <a:r>
              <a:rPr sz="2400" spc="-10" dirty="0">
                <a:latin typeface="Calibri"/>
                <a:cs typeface="Calibri"/>
              </a:rPr>
              <a:t>result</a:t>
            </a:r>
            <a:r>
              <a:rPr sz="2400" spc="-5" dirty="0">
                <a:latin typeface="Calibri"/>
                <a:cs typeface="Calibri"/>
              </a:rPr>
              <a:t> </a:t>
            </a:r>
            <a:r>
              <a:rPr sz="2400" dirty="0">
                <a:latin typeface="Calibri"/>
                <a:cs typeface="Calibri"/>
              </a:rPr>
              <a:t>is </a:t>
            </a:r>
            <a:r>
              <a:rPr sz="2400" spc="-10" dirty="0">
                <a:latin typeface="Calibri"/>
                <a:cs typeface="Calibri"/>
              </a:rPr>
              <a:t>positive.</a:t>
            </a:r>
            <a:endParaRPr sz="2400">
              <a:latin typeface="Calibri"/>
              <a:cs typeface="Calibri"/>
            </a:endParaRPr>
          </a:p>
          <a:p>
            <a:pPr marL="471805" indent="-459740">
              <a:lnSpc>
                <a:spcPct val="100000"/>
              </a:lnSpc>
              <a:spcBef>
                <a:spcPts val="580"/>
              </a:spcBef>
              <a:buAutoNum type="romanLcParenBoth"/>
              <a:tabLst>
                <a:tab pos="472440" algn="l"/>
              </a:tabLst>
            </a:pPr>
            <a:r>
              <a:rPr sz="2400" dirty="0">
                <a:latin typeface="Calibri"/>
                <a:cs typeface="Calibri"/>
              </a:rPr>
              <a:t>If</a:t>
            </a:r>
            <a:r>
              <a:rPr sz="2400" spc="-15" dirty="0">
                <a:latin typeface="Calibri"/>
                <a:cs typeface="Calibri"/>
              </a:rPr>
              <a:t> </a:t>
            </a:r>
            <a:r>
              <a:rPr sz="2400" spc="-10" dirty="0">
                <a:latin typeface="Calibri"/>
                <a:cs typeface="Calibri"/>
              </a:rPr>
              <a:t>there</a:t>
            </a:r>
            <a:r>
              <a:rPr sz="2400" dirty="0">
                <a:latin typeface="Calibri"/>
                <a:cs typeface="Calibri"/>
              </a:rPr>
              <a:t> is </a:t>
            </a:r>
            <a:r>
              <a:rPr sz="2400" spc="-5" dirty="0">
                <a:latin typeface="Calibri"/>
                <a:cs typeface="Calibri"/>
              </a:rPr>
              <a:t>no</a:t>
            </a:r>
            <a:r>
              <a:rPr sz="2400" spc="-10" dirty="0">
                <a:latin typeface="Calibri"/>
                <a:cs typeface="Calibri"/>
              </a:rPr>
              <a:t> </a:t>
            </a:r>
            <a:r>
              <a:rPr sz="2400" spc="-5" dirty="0">
                <a:latin typeface="Calibri"/>
                <a:cs typeface="Calibri"/>
              </a:rPr>
              <a:t>carry</a:t>
            </a:r>
            <a:r>
              <a:rPr sz="2400" spc="-10" dirty="0">
                <a:latin typeface="Calibri"/>
                <a:cs typeface="Calibri"/>
              </a:rPr>
              <a:t> </a:t>
            </a:r>
            <a:r>
              <a:rPr sz="2400" spc="-50" dirty="0">
                <a:latin typeface="Calibri"/>
                <a:cs typeface="Calibri"/>
              </a:rPr>
              <a:t>over,</a:t>
            </a:r>
            <a:r>
              <a:rPr sz="2400" dirty="0">
                <a:latin typeface="Calibri"/>
                <a:cs typeface="Calibri"/>
              </a:rPr>
              <a:t> the </a:t>
            </a:r>
            <a:r>
              <a:rPr sz="2400" spc="-40" dirty="0">
                <a:latin typeface="Calibri"/>
                <a:cs typeface="Calibri"/>
              </a:rPr>
              <a:t>two’s</a:t>
            </a:r>
            <a:r>
              <a:rPr sz="2400" spc="-20" dirty="0">
                <a:latin typeface="Calibri"/>
                <a:cs typeface="Calibri"/>
              </a:rPr>
              <a:t> </a:t>
            </a:r>
            <a:r>
              <a:rPr sz="2400" spc="-10" dirty="0">
                <a:latin typeface="Calibri"/>
                <a:cs typeface="Calibri"/>
              </a:rPr>
              <a:t>complement</a:t>
            </a:r>
            <a:r>
              <a:rPr sz="2400" spc="-15" dirty="0">
                <a:latin typeface="Calibri"/>
                <a:cs typeface="Calibri"/>
              </a:rPr>
              <a:t> </a:t>
            </a:r>
            <a:r>
              <a:rPr sz="2400" spc="-5" dirty="0">
                <a:latin typeface="Calibri"/>
                <a:cs typeface="Calibri"/>
              </a:rPr>
              <a:t>of</a:t>
            </a:r>
            <a:r>
              <a:rPr sz="2400" spc="-10" dirty="0">
                <a:latin typeface="Calibri"/>
                <a:cs typeface="Calibri"/>
              </a:rPr>
              <a:t> </a:t>
            </a:r>
            <a:r>
              <a:rPr sz="2400" dirty="0">
                <a:latin typeface="Calibri"/>
                <a:cs typeface="Calibri"/>
              </a:rPr>
              <a:t>the </a:t>
            </a:r>
            <a:r>
              <a:rPr sz="2400" spc="-5" dirty="0">
                <a:latin typeface="Calibri"/>
                <a:cs typeface="Calibri"/>
              </a:rPr>
              <a:t>sum</a:t>
            </a:r>
            <a:endParaRPr sz="2400">
              <a:latin typeface="Calibri"/>
              <a:cs typeface="Calibri"/>
            </a:endParaRPr>
          </a:p>
          <a:p>
            <a:pPr marL="12700">
              <a:lnSpc>
                <a:spcPct val="100000"/>
              </a:lnSpc>
            </a:pPr>
            <a:r>
              <a:rPr sz="2400" dirty="0">
                <a:latin typeface="Calibri"/>
                <a:cs typeface="Calibri"/>
              </a:rPr>
              <a:t>will</a:t>
            </a:r>
            <a:r>
              <a:rPr sz="2400" spc="-25" dirty="0">
                <a:latin typeface="Calibri"/>
                <a:cs typeface="Calibri"/>
              </a:rPr>
              <a:t> </a:t>
            </a:r>
            <a:r>
              <a:rPr sz="2400" spc="-5" dirty="0">
                <a:latin typeface="Calibri"/>
                <a:cs typeface="Calibri"/>
              </a:rPr>
              <a:t>be</a:t>
            </a:r>
            <a:r>
              <a:rPr sz="2400" spc="-10" dirty="0">
                <a:latin typeface="Calibri"/>
                <a:cs typeface="Calibri"/>
              </a:rPr>
              <a:t> </a:t>
            </a:r>
            <a:r>
              <a:rPr sz="2400" dirty="0">
                <a:latin typeface="Calibri"/>
                <a:cs typeface="Calibri"/>
              </a:rPr>
              <a:t>the</a:t>
            </a:r>
            <a:r>
              <a:rPr sz="2400" spc="-5" dirty="0">
                <a:latin typeface="Calibri"/>
                <a:cs typeface="Calibri"/>
              </a:rPr>
              <a:t> </a:t>
            </a:r>
            <a:r>
              <a:rPr sz="2400" spc="-10" dirty="0">
                <a:latin typeface="Calibri"/>
                <a:cs typeface="Calibri"/>
              </a:rPr>
              <a:t>result</a:t>
            </a:r>
            <a:r>
              <a:rPr sz="2400" spc="-15" dirty="0">
                <a:latin typeface="Calibri"/>
                <a:cs typeface="Calibri"/>
              </a:rPr>
              <a:t> </a:t>
            </a:r>
            <a:r>
              <a:rPr sz="2400" dirty="0">
                <a:latin typeface="Calibri"/>
                <a:cs typeface="Calibri"/>
              </a:rPr>
              <a:t>and it</a:t>
            </a:r>
            <a:r>
              <a:rPr sz="2400" spc="-20" dirty="0">
                <a:latin typeface="Calibri"/>
                <a:cs typeface="Calibri"/>
              </a:rPr>
              <a:t> </a:t>
            </a:r>
            <a:r>
              <a:rPr sz="2400" dirty="0">
                <a:latin typeface="Calibri"/>
                <a:cs typeface="Calibri"/>
              </a:rPr>
              <a:t>is </a:t>
            </a:r>
            <a:r>
              <a:rPr sz="2400" spc="-15" dirty="0">
                <a:latin typeface="Calibri"/>
                <a:cs typeface="Calibri"/>
              </a:rPr>
              <a:t>negative.</a:t>
            </a:r>
            <a:endParaRPr sz="2400">
              <a:latin typeface="Calibri"/>
              <a:cs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algn="ctr">
              <a:lnSpc>
                <a:spcPct val="100000"/>
              </a:lnSpc>
              <a:spcBef>
                <a:spcPts val="100"/>
              </a:spcBef>
            </a:pPr>
            <a:r>
              <a:rPr dirty="0"/>
              <a:t>Binary</a:t>
            </a:r>
            <a:r>
              <a:rPr spc="-5" dirty="0"/>
              <a:t> </a:t>
            </a:r>
            <a:r>
              <a:rPr spc="-15" dirty="0"/>
              <a:t>Subtraction</a:t>
            </a:r>
            <a:r>
              <a:rPr spc="-25" dirty="0"/>
              <a:t> </a:t>
            </a:r>
            <a:r>
              <a:rPr spc="-15" dirty="0"/>
              <a:t>by</a:t>
            </a:r>
            <a:r>
              <a:rPr spc="-5" dirty="0"/>
              <a:t> </a:t>
            </a:r>
            <a:r>
              <a:rPr spc="-85" dirty="0"/>
              <a:t>2’s</a:t>
            </a:r>
          </a:p>
          <a:p>
            <a:pPr algn="ctr">
              <a:lnSpc>
                <a:spcPct val="100000"/>
              </a:lnSpc>
            </a:pPr>
            <a:r>
              <a:rPr spc="-10" dirty="0"/>
              <a:t>Complement</a:t>
            </a:r>
            <a:r>
              <a:rPr spc="-55" dirty="0"/>
              <a:t> </a:t>
            </a:r>
            <a:r>
              <a:rPr spc="-5" dirty="0"/>
              <a:t>Method</a:t>
            </a:r>
          </a:p>
        </p:txBody>
      </p:sp>
      <p:sp>
        <p:nvSpPr>
          <p:cNvPr id="3" name="object 3"/>
          <p:cNvSpPr txBox="1"/>
          <p:nvPr/>
        </p:nvSpPr>
        <p:spPr>
          <a:xfrm>
            <a:off x="535940" y="1507355"/>
            <a:ext cx="6597015" cy="1640839"/>
          </a:xfrm>
          <a:prstGeom prst="rect">
            <a:avLst/>
          </a:prstGeom>
        </p:spPr>
        <p:txBody>
          <a:bodyPr vert="horz" wrap="square" lIns="0" tIns="113664" rIns="0" bIns="0" rtlCol="0">
            <a:spAutoFit/>
          </a:bodyPr>
          <a:lstStyle/>
          <a:p>
            <a:pPr marL="12700">
              <a:lnSpc>
                <a:spcPct val="100000"/>
              </a:lnSpc>
              <a:spcBef>
                <a:spcPts val="894"/>
              </a:spcBef>
            </a:pPr>
            <a:r>
              <a:rPr sz="3200" b="1" spc="-5" dirty="0">
                <a:latin typeface="Calibri"/>
                <a:cs typeface="Calibri"/>
              </a:rPr>
              <a:t>1010.11</a:t>
            </a:r>
            <a:r>
              <a:rPr sz="3200" b="1" spc="5" dirty="0">
                <a:latin typeface="Calibri"/>
                <a:cs typeface="Calibri"/>
              </a:rPr>
              <a:t> </a:t>
            </a:r>
            <a:r>
              <a:rPr sz="3200" b="1" dirty="0">
                <a:latin typeface="Calibri"/>
                <a:cs typeface="Calibri"/>
              </a:rPr>
              <a:t>–</a:t>
            </a:r>
            <a:r>
              <a:rPr sz="3200" b="1" spc="-15" dirty="0">
                <a:latin typeface="Calibri"/>
                <a:cs typeface="Calibri"/>
              </a:rPr>
              <a:t> </a:t>
            </a:r>
            <a:r>
              <a:rPr sz="3200" b="1" spc="-5" dirty="0">
                <a:latin typeface="Calibri"/>
                <a:cs typeface="Calibri"/>
              </a:rPr>
              <a:t>1001.01</a:t>
            </a:r>
            <a:endParaRPr sz="3200">
              <a:latin typeface="Calibri"/>
              <a:cs typeface="Calibri"/>
            </a:endParaRPr>
          </a:p>
          <a:p>
            <a:pPr marL="12700">
              <a:lnSpc>
                <a:spcPct val="100000"/>
              </a:lnSpc>
              <a:spcBef>
                <a:spcPts val="690"/>
              </a:spcBef>
            </a:pPr>
            <a:r>
              <a:rPr sz="2800" spc="-60" dirty="0">
                <a:latin typeface="Calibri"/>
                <a:cs typeface="Calibri"/>
              </a:rPr>
              <a:t>2’s</a:t>
            </a:r>
            <a:r>
              <a:rPr sz="2800" spc="20" dirty="0">
                <a:latin typeface="Calibri"/>
                <a:cs typeface="Calibri"/>
              </a:rPr>
              <a:t> </a:t>
            </a:r>
            <a:r>
              <a:rPr sz="2800" spc="-15" dirty="0">
                <a:latin typeface="Calibri"/>
                <a:cs typeface="Calibri"/>
              </a:rPr>
              <a:t>complement</a:t>
            </a:r>
            <a:r>
              <a:rPr sz="2800" spc="25" dirty="0">
                <a:latin typeface="Calibri"/>
                <a:cs typeface="Calibri"/>
              </a:rPr>
              <a:t> </a:t>
            </a:r>
            <a:r>
              <a:rPr sz="2800" spc="-5" dirty="0">
                <a:latin typeface="Calibri"/>
                <a:cs typeface="Calibri"/>
              </a:rPr>
              <a:t>of</a:t>
            </a:r>
            <a:r>
              <a:rPr sz="2800" dirty="0">
                <a:latin typeface="Calibri"/>
                <a:cs typeface="Calibri"/>
              </a:rPr>
              <a:t> </a:t>
            </a:r>
            <a:r>
              <a:rPr sz="2800" spc="-5" dirty="0">
                <a:latin typeface="Calibri"/>
                <a:cs typeface="Calibri"/>
              </a:rPr>
              <a:t>1001.01</a:t>
            </a:r>
            <a:r>
              <a:rPr sz="2800" spc="60" dirty="0">
                <a:latin typeface="Calibri"/>
                <a:cs typeface="Calibri"/>
              </a:rPr>
              <a:t> </a:t>
            </a:r>
            <a:r>
              <a:rPr sz="2800" spc="-5" dirty="0">
                <a:latin typeface="Calibri"/>
                <a:cs typeface="Calibri"/>
              </a:rPr>
              <a:t>is</a:t>
            </a:r>
            <a:r>
              <a:rPr sz="2800" spc="5" dirty="0">
                <a:latin typeface="Calibri"/>
                <a:cs typeface="Calibri"/>
              </a:rPr>
              <a:t> </a:t>
            </a:r>
            <a:r>
              <a:rPr sz="2800" spc="-5" dirty="0">
                <a:latin typeface="Calibri"/>
                <a:cs typeface="Calibri"/>
              </a:rPr>
              <a:t>0110.11.</a:t>
            </a:r>
            <a:r>
              <a:rPr sz="2800" spc="70" dirty="0">
                <a:latin typeface="Calibri"/>
                <a:cs typeface="Calibri"/>
              </a:rPr>
              <a:t> </a:t>
            </a:r>
            <a:r>
              <a:rPr sz="2800" spc="-10" dirty="0">
                <a:latin typeface="Calibri"/>
                <a:cs typeface="Calibri"/>
              </a:rPr>
              <a:t>Hence</a:t>
            </a:r>
            <a:endParaRPr sz="2800">
              <a:latin typeface="Calibri"/>
              <a:cs typeface="Calibri"/>
            </a:endParaRPr>
          </a:p>
          <a:p>
            <a:pPr marL="2604135">
              <a:lnSpc>
                <a:spcPct val="100000"/>
              </a:lnSpc>
              <a:spcBef>
                <a:spcPts val="670"/>
              </a:spcBef>
              <a:tabLst>
                <a:tab pos="4916170" algn="l"/>
              </a:tabLst>
            </a:pPr>
            <a:r>
              <a:rPr sz="2800" spc="-10" dirty="0">
                <a:latin typeface="Calibri"/>
                <a:cs typeface="Calibri"/>
              </a:rPr>
              <a:t>Minuend</a:t>
            </a:r>
            <a:r>
              <a:rPr sz="2800" spc="60" dirty="0">
                <a:latin typeface="Calibri"/>
                <a:cs typeface="Calibri"/>
              </a:rPr>
              <a:t> </a:t>
            </a:r>
            <a:r>
              <a:rPr sz="2800" spc="-5" dirty="0">
                <a:latin typeface="Calibri"/>
                <a:cs typeface="Calibri"/>
              </a:rPr>
              <a:t>-	1 0</a:t>
            </a:r>
            <a:r>
              <a:rPr sz="2800" spc="-20" dirty="0">
                <a:latin typeface="Calibri"/>
                <a:cs typeface="Calibri"/>
              </a:rPr>
              <a:t> </a:t>
            </a:r>
            <a:r>
              <a:rPr sz="2800" spc="-5" dirty="0">
                <a:latin typeface="Calibri"/>
                <a:cs typeface="Calibri"/>
              </a:rPr>
              <a:t>1</a:t>
            </a:r>
            <a:r>
              <a:rPr sz="2800" dirty="0">
                <a:latin typeface="Calibri"/>
                <a:cs typeface="Calibri"/>
              </a:rPr>
              <a:t> </a:t>
            </a:r>
            <a:r>
              <a:rPr sz="2800" spc="-5" dirty="0">
                <a:latin typeface="Calibri"/>
                <a:cs typeface="Calibri"/>
              </a:rPr>
              <a:t>0 .</a:t>
            </a:r>
            <a:r>
              <a:rPr sz="2800" dirty="0">
                <a:latin typeface="Calibri"/>
                <a:cs typeface="Calibri"/>
              </a:rPr>
              <a:t> </a:t>
            </a:r>
            <a:r>
              <a:rPr sz="2800" spc="-5" dirty="0">
                <a:latin typeface="Calibri"/>
                <a:cs typeface="Calibri"/>
              </a:rPr>
              <a:t>1 1</a:t>
            </a:r>
            <a:endParaRPr sz="2800">
              <a:latin typeface="Calibri"/>
              <a:cs typeface="Calibri"/>
            </a:endParaRPr>
          </a:p>
        </p:txBody>
      </p:sp>
      <p:sp>
        <p:nvSpPr>
          <p:cNvPr id="4" name="object 4"/>
          <p:cNvSpPr txBox="1"/>
          <p:nvPr/>
        </p:nvSpPr>
        <p:spPr>
          <a:xfrm>
            <a:off x="535940" y="3549472"/>
            <a:ext cx="4626610" cy="879475"/>
          </a:xfrm>
          <a:prstGeom prst="rect">
            <a:avLst/>
          </a:prstGeom>
        </p:spPr>
        <p:txBody>
          <a:bodyPr vert="horz" wrap="square" lIns="0" tIns="12065" rIns="0" bIns="0" rtlCol="0">
            <a:spAutoFit/>
          </a:bodyPr>
          <a:lstStyle/>
          <a:p>
            <a:pPr marR="5080" algn="r">
              <a:lnSpc>
                <a:spcPct val="100000"/>
              </a:lnSpc>
              <a:spcBef>
                <a:spcPts val="95"/>
              </a:spcBef>
            </a:pPr>
            <a:r>
              <a:rPr sz="2800" spc="-60" dirty="0">
                <a:latin typeface="Calibri"/>
                <a:cs typeface="Calibri"/>
              </a:rPr>
              <a:t>2’s</a:t>
            </a:r>
            <a:r>
              <a:rPr sz="2800" spc="15" dirty="0">
                <a:latin typeface="Calibri"/>
                <a:cs typeface="Calibri"/>
              </a:rPr>
              <a:t> </a:t>
            </a:r>
            <a:r>
              <a:rPr sz="2800" spc="-15" dirty="0">
                <a:latin typeface="Calibri"/>
                <a:cs typeface="Calibri"/>
              </a:rPr>
              <a:t>complement</a:t>
            </a:r>
            <a:r>
              <a:rPr sz="2800" spc="20" dirty="0">
                <a:latin typeface="Calibri"/>
                <a:cs typeface="Calibri"/>
              </a:rPr>
              <a:t> </a:t>
            </a:r>
            <a:r>
              <a:rPr sz="2800" spc="-5" dirty="0">
                <a:latin typeface="Calibri"/>
                <a:cs typeface="Calibri"/>
              </a:rPr>
              <a:t>of </a:t>
            </a:r>
            <a:r>
              <a:rPr sz="2800" spc="-15" dirty="0">
                <a:latin typeface="Calibri"/>
                <a:cs typeface="Calibri"/>
              </a:rPr>
              <a:t>subtrahend</a:t>
            </a:r>
            <a:r>
              <a:rPr sz="2800" spc="65" dirty="0">
                <a:latin typeface="Calibri"/>
                <a:cs typeface="Calibri"/>
              </a:rPr>
              <a:t> </a:t>
            </a:r>
            <a:r>
              <a:rPr sz="2800" spc="-5" dirty="0">
                <a:latin typeface="Calibri"/>
                <a:cs typeface="Calibri"/>
              </a:rPr>
              <a:t>-</a:t>
            </a:r>
            <a:endParaRPr sz="2800">
              <a:latin typeface="Calibri"/>
              <a:cs typeface="Calibri"/>
            </a:endParaRPr>
          </a:p>
          <a:p>
            <a:pPr marR="17145" algn="r">
              <a:lnSpc>
                <a:spcPct val="100000"/>
              </a:lnSpc>
              <a:spcBef>
                <a:spcPts val="5"/>
              </a:spcBef>
              <a:tabLst>
                <a:tab pos="1978025" algn="l"/>
              </a:tabLst>
            </a:pPr>
            <a:r>
              <a:rPr sz="2800" spc="-10" dirty="0">
                <a:latin typeface="Calibri"/>
                <a:cs typeface="Calibri"/>
              </a:rPr>
              <a:t>Carry</a:t>
            </a:r>
            <a:r>
              <a:rPr sz="2800" dirty="0">
                <a:latin typeface="Calibri"/>
                <a:cs typeface="Calibri"/>
              </a:rPr>
              <a:t> </a:t>
            </a:r>
            <a:r>
              <a:rPr sz="2800" spc="-15" dirty="0">
                <a:latin typeface="Calibri"/>
                <a:cs typeface="Calibri"/>
              </a:rPr>
              <a:t>over	</a:t>
            </a:r>
            <a:r>
              <a:rPr sz="2800" spc="-5" dirty="0">
                <a:latin typeface="Calibri"/>
                <a:cs typeface="Calibri"/>
              </a:rPr>
              <a:t>1</a:t>
            </a:r>
            <a:endParaRPr sz="2800">
              <a:latin typeface="Calibri"/>
              <a:cs typeface="Calibri"/>
            </a:endParaRPr>
          </a:p>
        </p:txBody>
      </p:sp>
      <p:sp>
        <p:nvSpPr>
          <p:cNvPr id="5" name="object 5"/>
          <p:cNvSpPr txBox="1"/>
          <p:nvPr/>
        </p:nvSpPr>
        <p:spPr>
          <a:xfrm>
            <a:off x="5379211" y="3549472"/>
            <a:ext cx="1848485" cy="879475"/>
          </a:xfrm>
          <a:prstGeom prst="rect">
            <a:avLst/>
          </a:prstGeom>
        </p:spPr>
        <p:txBody>
          <a:bodyPr vert="horz" wrap="square" lIns="0" tIns="12065" rIns="0" bIns="0" rtlCol="0">
            <a:spAutoFit/>
          </a:bodyPr>
          <a:lstStyle/>
          <a:p>
            <a:pPr marL="12700">
              <a:lnSpc>
                <a:spcPct val="100000"/>
              </a:lnSpc>
              <a:spcBef>
                <a:spcPts val="95"/>
              </a:spcBef>
            </a:pPr>
            <a:r>
              <a:rPr sz="2800" u="heavy" spc="-5" dirty="0">
                <a:uFill>
                  <a:solidFill>
                    <a:srgbClr val="000000"/>
                  </a:solidFill>
                </a:uFill>
                <a:latin typeface="Calibri"/>
                <a:cs typeface="Calibri"/>
              </a:rPr>
              <a:t> </a:t>
            </a:r>
            <a:r>
              <a:rPr sz="2800" u="heavy" spc="10" dirty="0">
                <a:uFill>
                  <a:solidFill>
                    <a:srgbClr val="000000"/>
                  </a:solidFill>
                </a:uFill>
                <a:latin typeface="Calibri"/>
                <a:cs typeface="Calibri"/>
              </a:rPr>
              <a:t> </a:t>
            </a:r>
            <a:r>
              <a:rPr sz="2800" u="heavy" spc="-5" dirty="0">
                <a:uFill>
                  <a:solidFill>
                    <a:srgbClr val="000000"/>
                  </a:solidFill>
                </a:uFill>
                <a:latin typeface="Calibri"/>
                <a:cs typeface="Calibri"/>
              </a:rPr>
              <a:t>0 1</a:t>
            </a:r>
            <a:r>
              <a:rPr sz="2800" u="heavy" dirty="0">
                <a:uFill>
                  <a:solidFill>
                    <a:srgbClr val="000000"/>
                  </a:solidFill>
                </a:uFill>
                <a:latin typeface="Calibri"/>
                <a:cs typeface="Calibri"/>
              </a:rPr>
              <a:t> </a:t>
            </a:r>
            <a:r>
              <a:rPr sz="2800" u="heavy" spc="-5" dirty="0">
                <a:uFill>
                  <a:solidFill>
                    <a:srgbClr val="000000"/>
                  </a:solidFill>
                </a:uFill>
                <a:latin typeface="Calibri"/>
                <a:cs typeface="Calibri"/>
              </a:rPr>
              <a:t>1 0</a:t>
            </a:r>
            <a:r>
              <a:rPr sz="2800" u="heavy" dirty="0">
                <a:uFill>
                  <a:solidFill>
                    <a:srgbClr val="000000"/>
                  </a:solidFill>
                </a:uFill>
                <a:latin typeface="Calibri"/>
                <a:cs typeface="Calibri"/>
              </a:rPr>
              <a:t> </a:t>
            </a:r>
            <a:r>
              <a:rPr sz="2800" u="heavy" spc="-5" dirty="0">
                <a:uFill>
                  <a:solidFill>
                    <a:srgbClr val="000000"/>
                  </a:solidFill>
                </a:uFill>
                <a:latin typeface="Calibri"/>
                <a:cs typeface="Calibri"/>
              </a:rPr>
              <a:t>.</a:t>
            </a:r>
            <a:r>
              <a:rPr sz="2800" u="heavy" spc="-15" dirty="0">
                <a:uFill>
                  <a:solidFill>
                    <a:srgbClr val="000000"/>
                  </a:solidFill>
                </a:uFill>
                <a:latin typeface="Calibri"/>
                <a:cs typeface="Calibri"/>
              </a:rPr>
              <a:t> </a:t>
            </a:r>
            <a:r>
              <a:rPr sz="2800" u="heavy" spc="-5" dirty="0">
                <a:uFill>
                  <a:solidFill>
                    <a:srgbClr val="000000"/>
                  </a:solidFill>
                </a:uFill>
                <a:latin typeface="Calibri"/>
                <a:cs typeface="Calibri"/>
              </a:rPr>
              <a:t>1</a:t>
            </a:r>
            <a:r>
              <a:rPr sz="2800" u="heavy" dirty="0">
                <a:uFill>
                  <a:solidFill>
                    <a:srgbClr val="000000"/>
                  </a:solidFill>
                </a:uFill>
                <a:latin typeface="Calibri"/>
                <a:cs typeface="Calibri"/>
              </a:rPr>
              <a:t> </a:t>
            </a:r>
            <a:r>
              <a:rPr sz="2800" u="heavy" spc="-5" dirty="0">
                <a:uFill>
                  <a:solidFill>
                    <a:srgbClr val="000000"/>
                  </a:solidFill>
                </a:uFill>
                <a:latin typeface="Calibri"/>
                <a:cs typeface="Calibri"/>
              </a:rPr>
              <a:t>1</a:t>
            </a:r>
            <a:endParaRPr sz="2800">
              <a:latin typeface="Calibri"/>
              <a:cs typeface="Calibri"/>
            </a:endParaRPr>
          </a:p>
          <a:p>
            <a:pPr marL="162560">
              <a:lnSpc>
                <a:spcPct val="100000"/>
              </a:lnSpc>
              <a:spcBef>
                <a:spcPts val="5"/>
              </a:spcBef>
            </a:pPr>
            <a:r>
              <a:rPr sz="2800" spc="-5" dirty="0">
                <a:latin typeface="Calibri"/>
                <a:cs typeface="Calibri"/>
              </a:rPr>
              <a:t>0 0 0</a:t>
            </a:r>
            <a:r>
              <a:rPr sz="2800" dirty="0">
                <a:latin typeface="Calibri"/>
                <a:cs typeface="Calibri"/>
              </a:rPr>
              <a:t> </a:t>
            </a:r>
            <a:r>
              <a:rPr sz="2800" spc="-5" dirty="0">
                <a:latin typeface="Calibri"/>
                <a:cs typeface="Calibri"/>
              </a:rPr>
              <a:t>1</a:t>
            </a:r>
            <a:r>
              <a:rPr sz="2800" spc="-20" dirty="0">
                <a:latin typeface="Calibri"/>
                <a:cs typeface="Calibri"/>
              </a:rPr>
              <a:t> </a:t>
            </a:r>
            <a:r>
              <a:rPr sz="2800" spc="-5" dirty="0">
                <a:latin typeface="Calibri"/>
                <a:cs typeface="Calibri"/>
              </a:rPr>
              <a:t>.</a:t>
            </a:r>
            <a:r>
              <a:rPr sz="2800" dirty="0">
                <a:latin typeface="Calibri"/>
                <a:cs typeface="Calibri"/>
              </a:rPr>
              <a:t> </a:t>
            </a:r>
            <a:r>
              <a:rPr sz="2800" spc="-5" dirty="0">
                <a:latin typeface="Calibri"/>
                <a:cs typeface="Calibri"/>
              </a:rPr>
              <a:t>1</a:t>
            </a:r>
            <a:r>
              <a:rPr sz="2800" dirty="0">
                <a:latin typeface="Calibri"/>
                <a:cs typeface="Calibri"/>
              </a:rPr>
              <a:t> </a:t>
            </a:r>
            <a:r>
              <a:rPr sz="2800" spc="-5" dirty="0">
                <a:latin typeface="Calibri"/>
                <a:cs typeface="Calibri"/>
              </a:rPr>
              <a:t>0</a:t>
            </a:r>
            <a:endParaRPr sz="2800">
              <a:latin typeface="Calibri"/>
              <a:cs typeface="Calibri"/>
            </a:endParaRPr>
          </a:p>
        </p:txBody>
      </p:sp>
      <p:sp>
        <p:nvSpPr>
          <p:cNvPr id="6" name="object 6"/>
          <p:cNvSpPr txBox="1"/>
          <p:nvPr/>
        </p:nvSpPr>
        <p:spPr>
          <a:xfrm>
            <a:off x="535940" y="4995164"/>
            <a:ext cx="8270240" cy="1250315"/>
          </a:xfrm>
          <a:prstGeom prst="rect">
            <a:avLst/>
          </a:prstGeom>
        </p:spPr>
        <p:txBody>
          <a:bodyPr vert="horz" wrap="square" lIns="0" tIns="12700" rIns="0" bIns="0" rtlCol="0">
            <a:spAutoFit/>
          </a:bodyPr>
          <a:lstStyle/>
          <a:p>
            <a:pPr marL="1415415">
              <a:lnSpc>
                <a:spcPct val="100000"/>
              </a:lnSpc>
              <a:spcBef>
                <a:spcPts val="100"/>
              </a:spcBef>
            </a:pPr>
            <a:r>
              <a:rPr sz="2400" spc="-5" dirty="0">
                <a:latin typeface="Arial MT"/>
                <a:cs typeface="Arial MT"/>
              </a:rPr>
              <a:t>The required</a:t>
            </a:r>
            <a:r>
              <a:rPr sz="2400" spc="25" dirty="0">
                <a:latin typeface="Arial MT"/>
                <a:cs typeface="Arial MT"/>
              </a:rPr>
              <a:t> </a:t>
            </a:r>
            <a:r>
              <a:rPr sz="2400" spc="-10" dirty="0">
                <a:latin typeface="Arial MT"/>
                <a:cs typeface="Arial MT"/>
              </a:rPr>
              <a:t>difference</a:t>
            </a:r>
            <a:r>
              <a:rPr sz="2400" spc="-5" dirty="0">
                <a:latin typeface="Arial MT"/>
                <a:cs typeface="Arial MT"/>
              </a:rPr>
              <a:t> is</a:t>
            </a:r>
            <a:r>
              <a:rPr sz="2400" spc="10" dirty="0">
                <a:latin typeface="Arial MT"/>
                <a:cs typeface="Arial MT"/>
              </a:rPr>
              <a:t> </a:t>
            </a:r>
            <a:r>
              <a:rPr sz="2400" spc="-5" dirty="0">
                <a:latin typeface="Arial MT"/>
                <a:cs typeface="Arial MT"/>
              </a:rPr>
              <a:t>0001.10</a:t>
            </a:r>
            <a:endParaRPr sz="2400">
              <a:latin typeface="Arial MT"/>
              <a:cs typeface="Arial MT"/>
            </a:endParaRPr>
          </a:p>
          <a:p>
            <a:pPr>
              <a:lnSpc>
                <a:spcPct val="100000"/>
              </a:lnSpc>
              <a:spcBef>
                <a:spcPts val="10"/>
              </a:spcBef>
            </a:pPr>
            <a:endParaRPr sz="2950">
              <a:latin typeface="Arial MT"/>
              <a:cs typeface="Arial MT"/>
            </a:endParaRPr>
          </a:p>
          <a:p>
            <a:pPr marL="12700">
              <a:lnSpc>
                <a:spcPct val="100000"/>
              </a:lnSpc>
            </a:pPr>
            <a:r>
              <a:rPr sz="2800" b="1" spc="-5" dirty="0">
                <a:latin typeface="Calibri"/>
                <a:cs typeface="Calibri"/>
              </a:rPr>
              <a:t>If</a:t>
            </a:r>
            <a:r>
              <a:rPr sz="2800" b="1" spc="20" dirty="0">
                <a:latin typeface="Calibri"/>
                <a:cs typeface="Calibri"/>
              </a:rPr>
              <a:t> </a:t>
            </a:r>
            <a:r>
              <a:rPr sz="2800" b="1" spc="-5" dirty="0">
                <a:latin typeface="Calibri"/>
                <a:cs typeface="Calibri"/>
              </a:rPr>
              <a:t>carry</a:t>
            </a:r>
            <a:r>
              <a:rPr sz="2800" b="1" spc="10" dirty="0">
                <a:latin typeface="Calibri"/>
                <a:cs typeface="Calibri"/>
              </a:rPr>
              <a:t> </a:t>
            </a:r>
            <a:r>
              <a:rPr sz="2800" b="1" spc="-15" dirty="0">
                <a:latin typeface="Calibri"/>
                <a:cs typeface="Calibri"/>
              </a:rPr>
              <a:t>over</a:t>
            </a:r>
            <a:r>
              <a:rPr sz="2800" b="1" spc="20" dirty="0">
                <a:latin typeface="Calibri"/>
                <a:cs typeface="Calibri"/>
              </a:rPr>
              <a:t> </a:t>
            </a:r>
            <a:r>
              <a:rPr sz="2800" b="1" spc="-25" dirty="0">
                <a:latin typeface="Calibri"/>
                <a:cs typeface="Calibri"/>
              </a:rPr>
              <a:t>generates,</a:t>
            </a:r>
            <a:r>
              <a:rPr sz="2800" b="1" spc="30" dirty="0">
                <a:latin typeface="Calibri"/>
                <a:cs typeface="Calibri"/>
              </a:rPr>
              <a:t> </a:t>
            </a:r>
            <a:r>
              <a:rPr sz="2800" b="1" spc="-5" dirty="0">
                <a:latin typeface="Calibri"/>
                <a:cs typeface="Calibri"/>
              </a:rPr>
              <a:t>then</a:t>
            </a:r>
            <a:r>
              <a:rPr sz="2800" b="1" spc="5" dirty="0">
                <a:latin typeface="Calibri"/>
                <a:cs typeface="Calibri"/>
              </a:rPr>
              <a:t> </a:t>
            </a:r>
            <a:r>
              <a:rPr sz="2800" b="1" spc="-15" dirty="0">
                <a:latin typeface="Calibri"/>
                <a:cs typeface="Calibri"/>
              </a:rPr>
              <a:t>result</a:t>
            </a:r>
            <a:r>
              <a:rPr sz="2800" b="1" spc="35" dirty="0">
                <a:latin typeface="Calibri"/>
                <a:cs typeface="Calibri"/>
              </a:rPr>
              <a:t> </a:t>
            </a:r>
            <a:r>
              <a:rPr sz="2800" b="1" spc="-5" dirty="0">
                <a:latin typeface="Calibri"/>
                <a:cs typeface="Calibri"/>
              </a:rPr>
              <a:t>is</a:t>
            </a:r>
            <a:r>
              <a:rPr sz="2800" b="1" spc="5" dirty="0">
                <a:latin typeface="Calibri"/>
                <a:cs typeface="Calibri"/>
              </a:rPr>
              <a:t> </a:t>
            </a:r>
            <a:r>
              <a:rPr sz="2800" b="1" spc="-5" dirty="0">
                <a:latin typeface="Calibri"/>
                <a:cs typeface="Calibri"/>
              </a:rPr>
              <a:t>+ve</a:t>
            </a:r>
            <a:r>
              <a:rPr sz="2800" b="1" spc="25" dirty="0">
                <a:latin typeface="Calibri"/>
                <a:cs typeface="Calibri"/>
              </a:rPr>
              <a:t> </a:t>
            </a:r>
            <a:r>
              <a:rPr sz="2800" b="1" spc="-5" dirty="0">
                <a:latin typeface="Calibri"/>
                <a:cs typeface="Calibri"/>
              </a:rPr>
              <a:t>and</a:t>
            </a:r>
            <a:r>
              <a:rPr sz="2800" b="1" spc="10" dirty="0">
                <a:latin typeface="Calibri"/>
                <a:cs typeface="Calibri"/>
              </a:rPr>
              <a:t> </a:t>
            </a:r>
            <a:r>
              <a:rPr sz="2800" b="1" spc="-5" dirty="0">
                <a:latin typeface="Calibri"/>
                <a:cs typeface="Calibri"/>
              </a:rPr>
              <a:t>it</a:t>
            </a:r>
            <a:r>
              <a:rPr sz="2800" b="1" spc="5" dirty="0">
                <a:latin typeface="Calibri"/>
                <a:cs typeface="Calibri"/>
              </a:rPr>
              <a:t> </a:t>
            </a:r>
            <a:r>
              <a:rPr sz="2800" b="1" spc="-5" dirty="0">
                <a:latin typeface="Calibri"/>
                <a:cs typeface="Calibri"/>
              </a:rPr>
              <a:t>is</a:t>
            </a:r>
            <a:r>
              <a:rPr sz="2800" b="1" spc="5" dirty="0">
                <a:latin typeface="Calibri"/>
                <a:cs typeface="Calibri"/>
              </a:rPr>
              <a:t> </a:t>
            </a:r>
            <a:r>
              <a:rPr sz="2800" b="1" spc="-5" dirty="0">
                <a:latin typeface="Calibri"/>
                <a:cs typeface="Calibri"/>
              </a:rPr>
              <a:t>as</a:t>
            </a:r>
            <a:r>
              <a:rPr sz="2800" b="1" spc="10" dirty="0">
                <a:latin typeface="Calibri"/>
                <a:cs typeface="Calibri"/>
              </a:rPr>
              <a:t> </a:t>
            </a:r>
            <a:r>
              <a:rPr sz="2800" b="1" spc="-5" dirty="0">
                <a:latin typeface="Calibri"/>
                <a:cs typeface="Calibri"/>
              </a:rPr>
              <a:t>it</a:t>
            </a:r>
            <a:r>
              <a:rPr sz="2800" b="1" spc="20" dirty="0">
                <a:latin typeface="Calibri"/>
                <a:cs typeface="Calibri"/>
              </a:rPr>
              <a:t> </a:t>
            </a:r>
            <a:r>
              <a:rPr sz="2800" b="1" spc="-5" dirty="0">
                <a:latin typeface="Calibri"/>
                <a:cs typeface="Calibri"/>
              </a:rPr>
              <a:t>is</a:t>
            </a:r>
            <a:endParaRPr sz="2800">
              <a:latin typeface="Calibri"/>
              <a:cs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algn="ctr">
              <a:lnSpc>
                <a:spcPct val="100000"/>
              </a:lnSpc>
              <a:spcBef>
                <a:spcPts val="100"/>
              </a:spcBef>
            </a:pPr>
            <a:r>
              <a:rPr dirty="0"/>
              <a:t>Binary</a:t>
            </a:r>
            <a:r>
              <a:rPr spc="-5" dirty="0"/>
              <a:t> </a:t>
            </a:r>
            <a:r>
              <a:rPr spc="-15" dirty="0"/>
              <a:t>Subtraction</a:t>
            </a:r>
            <a:r>
              <a:rPr spc="-25" dirty="0"/>
              <a:t> </a:t>
            </a:r>
            <a:r>
              <a:rPr spc="-15" dirty="0"/>
              <a:t>by</a:t>
            </a:r>
            <a:r>
              <a:rPr spc="-5" dirty="0"/>
              <a:t> </a:t>
            </a:r>
            <a:r>
              <a:rPr spc="-85" dirty="0"/>
              <a:t>2’s</a:t>
            </a:r>
          </a:p>
          <a:p>
            <a:pPr algn="ctr">
              <a:lnSpc>
                <a:spcPct val="100000"/>
              </a:lnSpc>
            </a:pPr>
            <a:r>
              <a:rPr spc="-10" dirty="0"/>
              <a:t>Complement</a:t>
            </a:r>
            <a:r>
              <a:rPr spc="-55" dirty="0"/>
              <a:t> </a:t>
            </a:r>
            <a:r>
              <a:rPr spc="-5" dirty="0"/>
              <a:t>Method</a:t>
            </a:r>
          </a:p>
        </p:txBody>
      </p:sp>
      <p:sp>
        <p:nvSpPr>
          <p:cNvPr id="3" name="object 3"/>
          <p:cNvSpPr txBox="1"/>
          <p:nvPr/>
        </p:nvSpPr>
        <p:spPr>
          <a:xfrm>
            <a:off x="533400" y="1371600"/>
            <a:ext cx="8248650" cy="5224507"/>
          </a:xfrm>
          <a:prstGeom prst="rect">
            <a:avLst/>
          </a:prstGeom>
        </p:spPr>
        <p:txBody>
          <a:bodyPr vert="horz" wrap="square" lIns="0" tIns="142240" rIns="0" bIns="0" rtlCol="0">
            <a:spAutoFit/>
          </a:bodyPr>
          <a:lstStyle/>
          <a:p>
            <a:pPr marL="12700">
              <a:lnSpc>
                <a:spcPct val="100000"/>
              </a:lnSpc>
              <a:spcBef>
                <a:spcPts val="1120"/>
              </a:spcBef>
            </a:pPr>
            <a:r>
              <a:rPr sz="3200" b="1" spc="-5" dirty="0">
                <a:latin typeface="Calibri"/>
                <a:cs typeface="Calibri"/>
              </a:rPr>
              <a:t>10100.01</a:t>
            </a:r>
            <a:r>
              <a:rPr sz="3200" b="1" spc="5" dirty="0">
                <a:latin typeface="Calibri"/>
                <a:cs typeface="Calibri"/>
              </a:rPr>
              <a:t> </a:t>
            </a:r>
            <a:r>
              <a:rPr sz="3200" b="1" dirty="0">
                <a:latin typeface="Calibri"/>
                <a:cs typeface="Calibri"/>
              </a:rPr>
              <a:t>–</a:t>
            </a:r>
            <a:r>
              <a:rPr sz="3200" b="1" spc="-15" dirty="0">
                <a:latin typeface="Calibri"/>
                <a:cs typeface="Calibri"/>
              </a:rPr>
              <a:t> </a:t>
            </a:r>
            <a:r>
              <a:rPr sz="3200" b="1" spc="-5" dirty="0">
                <a:latin typeface="Calibri"/>
                <a:cs typeface="Calibri"/>
              </a:rPr>
              <a:t>11011.10</a:t>
            </a:r>
            <a:endParaRPr sz="3200" dirty="0">
              <a:latin typeface="Calibri"/>
              <a:cs typeface="Calibri"/>
            </a:endParaRPr>
          </a:p>
          <a:p>
            <a:pPr marL="12700">
              <a:lnSpc>
                <a:spcPct val="100000"/>
              </a:lnSpc>
              <a:spcBef>
                <a:spcPts val="765"/>
              </a:spcBef>
            </a:pPr>
            <a:r>
              <a:rPr sz="2400" spc="-30" dirty="0">
                <a:latin typeface="Verdana"/>
                <a:cs typeface="Verdana"/>
              </a:rPr>
              <a:t>2’s</a:t>
            </a:r>
            <a:r>
              <a:rPr sz="2400" spc="-5" dirty="0">
                <a:latin typeface="Verdana"/>
                <a:cs typeface="Verdana"/>
              </a:rPr>
              <a:t> </a:t>
            </a:r>
            <a:r>
              <a:rPr sz="2400" dirty="0">
                <a:latin typeface="Verdana"/>
                <a:cs typeface="Verdana"/>
              </a:rPr>
              <a:t>complement</a:t>
            </a:r>
            <a:r>
              <a:rPr sz="2400" spc="30" dirty="0">
                <a:latin typeface="Verdana"/>
                <a:cs typeface="Verdana"/>
              </a:rPr>
              <a:t> </a:t>
            </a:r>
            <a:r>
              <a:rPr sz="2400" dirty="0">
                <a:latin typeface="Verdana"/>
                <a:cs typeface="Verdana"/>
              </a:rPr>
              <a:t>of </a:t>
            </a:r>
            <a:r>
              <a:rPr sz="2400" spc="-5" dirty="0">
                <a:latin typeface="Verdana"/>
                <a:cs typeface="Verdana"/>
              </a:rPr>
              <a:t>11011.10</a:t>
            </a:r>
            <a:r>
              <a:rPr sz="2400" spc="5" dirty="0">
                <a:latin typeface="Verdana"/>
                <a:cs typeface="Verdana"/>
              </a:rPr>
              <a:t> </a:t>
            </a:r>
            <a:r>
              <a:rPr sz="2400" spc="-5" dirty="0">
                <a:latin typeface="Verdana"/>
                <a:cs typeface="Verdana"/>
              </a:rPr>
              <a:t>is 00100.10. Hence</a:t>
            </a:r>
            <a:endParaRPr sz="2400" dirty="0">
              <a:latin typeface="Verdana"/>
              <a:cs typeface="Verdana"/>
            </a:endParaRPr>
          </a:p>
          <a:p>
            <a:pPr marL="3143250">
              <a:lnSpc>
                <a:spcPct val="100000"/>
              </a:lnSpc>
              <a:spcBef>
                <a:spcPts val="470"/>
              </a:spcBef>
              <a:tabLst>
                <a:tab pos="5438775" algn="l"/>
              </a:tabLst>
            </a:pPr>
            <a:r>
              <a:rPr sz="2400" dirty="0">
                <a:latin typeface="Verdana"/>
                <a:cs typeface="Verdana"/>
              </a:rPr>
              <a:t>Minuend</a:t>
            </a:r>
            <a:r>
              <a:rPr sz="2400" spc="15" dirty="0">
                <a:latin typeface="Verdana"/>
                <a:cs typeface="Verdana"/>
              </a:rPr>
              <a:t> </a:t>
            </a:r>
            <a:r>
              <a:rPr sz="2400" dirty="0">
                <a:latin typeface="Verdana"/>
                <a:cs typeface="Verdana"/>
              </a:rPr>
              <a:t>-	1</a:t>
            </a:r>
            <a:r>
              <a:rPr sz="2400" spc="-10" dirty="0">
                <a:latin typeface="Verdana"/>
                <a:cs typeface="Verdana"/>
              </a:rPr>
              <a:t> </a:t>
            </a:r>
            <a:r>
              <a:rPr sz="2400" dirty="0">
                <a:latin typeface="Verdana"/>
                <a:cs typeface="Verdana"/>
              </a:rPr>
              <a:t>0</a:t>
            </a:r>
            <a:r>
              <a:rPr sz="2400" spc="-10" dirty="0">
                <a:latin typeface="Verdana"/>
                <a:cs typeface="Verdana"/>
              </a:rPr>
              <a:t> </a:t>
            </a:r>
            <a:r>
              <a:rPr sz="2400" dirty="0">
                <a:latin typeface="Verdana"/>
                <a:cs typeface="Verdana"/>
              </a:rPr>
              <a:t>1</a:t>
            </a:r>
            <a:r>
              <a:rPr sz="2400" spc="-5" dirty="0">
                <a:latin typeface="Verdana"/>
                <a:cs typeface="Verdana"/>
              </a:rPr>
              <a:t> </a:t>
            </a:r>
            <a:r>
              <a:rPr sz="2400" dirty="0">
                <a:latin typeface="Verdana"/>
                <a:cs typeface="Verdana"/>
              </a:rPr>
              <a:t>0</a:t>
            </a:r>
            <a:r>
              <a:rPr sz="2400" spc="-15" dirty="0">
                <a:latin typeface="Verdana"/>
                <a:cs typeface="Verdana"/>
              </a:rPr>
              <a:t> </a:t>
            </a:r>
            <a:r>
              <a:rPr sz="2400" dirty="0">
                <a:latin typeface="Verdana"/>
                <a:cs typeface="Verdana"/>
              </a:rPr>
              <a:t>0</a:t>
            </a:r>
            <a:r>
              <a:rPr sz="2400" spc="-10" dirty="0">
                <a:latin typeface="Verdana"/>
                <a:cs typeface="Verdana"/>
              </a:rPr>
              <a:t> </a:t>
            </a:r>
            <a:r>
              <a:rPr sz="2400" dirty="0">
                <a:latin typeface="Verdana"/>
                <a:cs typeface="Verdana"/>
              </a:rPr>
              <a:t>. 0</a:t>
            </a:r>
            <a:r>
              <a:rPr sz="2400" spc="-10" dirty="0">
                <a:latin typeface="Verdana"/>
                <a:cs typeface="Verdana"/>
              </a:rPr>
              <a:t> </a:t>
            </a:r>
            <a:r>
              <a:rPr sz="2400" dirty="0">
                <a:latin typeface="Verdana"/>
                <a:cs typeface="Verdana"/>
              </a:rPr>
              <a:t>1</a:t>
            </a:r>
          </a:p>
          <a:p>
            <a:pPr>
              <a:lnSpc>
                <a:spcPct val="100000"/>
              </a:lnSpc>
              <a:spcBef>
                <a:spcPts val="25"/>
              </a:spcBef>
            </a:pPr>
            <a:endParaRPr sz="2350" dirty="0">
              <a:latin typeface="Verdana"/>
              <a:cs typeface="Verdana"/>
            </a:endParaRPr>
          </a:p>
          <a:p>
            <a:pPr marL="335280">
              <a:lnSpc>
                <a:spcPct val="100000"/>
              </a:lnSpc>
              <a:tabLst>
                <a:tab pos="5568315" algn="l"/>
              </a:tabLst>
            </a:pPr>
            <a:r>
              <a:rPr sz="2400" spc="-30" dirty="0">
                <a:latin typeface="Verdana"/>
                <a:cs typeface="Verdana"/>
              </a:rPr>
              <a:t>2’s</a:t>
            </a:r>
            <a:r>
              <a:rPr sz="2400" spc="25" dirty="0">
                <a:latin typeface="Verdana"/>
                <a:cs typeface="Verdana"/>
              </a:rPr>
              <a:t> </a:t>
            </a:r>
            <a:r>
              <a:rPr sz="2400" spc="-5" dirty="0">
                <a:latin typeface="Verdana"/>
                <a:cs typeface="Verdana"/>
              </a:rPr>
              <a:t>complement</a:t>
            </a:r>
            <a:r>
              <a:rPr sz="2400" spc="25" dirty="0">
                <a:latin typeface="Verdana"/>
                <a:cs typeface="Verdana"/>
              </a:rPr>
              <a:t> </a:t>
            </a:r>
            <a:r>
              <a:rPr sz="2400" dirty="0">
                <a:latin typeface="Verdana"/>
                <a:cs typeface="Verdana"/>
              </a:rPr>
              <a:t>of</a:t>
            </a:r>
            <a:r>
              <a:rPr sz="2400" spc="35" dirty="0">
                <a:latin typeface="Verdana"/>
                <a:cs typeface="Verdana"/>
              </a:rPr>
              <a:t> </a:t>
            </a:r>
            <a:r>
              <a:rPr sz="2400" spc="-5" dirty="0">
                <a:latin typeface="Verdana"/>
                <a:cs typeface="Verdana"/>
              </a:rPr>
              <a:t>subtrahend</a:t>
            </a:r>
            <a:r>
              <a:rPr sz="2400" spc="10" dirty="0">
                <a:latin typeface="Verdana"/>
                <a:cs typeface="Verdana"/>
              </a:rPr>
              <a:t> </a:t>
            </a:r>
            <a:r>
              <a:rPr sz="2400" spc="-5" dirty="0">
                <a:latin typeface="Verdana"/>
                <a:cs typeface="Verdana"/>
              </a:rPr>
              <a:t>-</a:t>
            </a:r>
            <a:r>
              <a:rPr sz="2400" u="heavy" spc="-5" dirty="0">
                <a:uFill>
                  <a:solidFill>
                    <a:srgbClr val="000000"/>
                  </a:solidFill>
                </a:uFill>
                <a:latin typeface="Verdana"/>
                <a:cs typeface="Verdana"/>
              </a:rPr>
              <a:t>	</a:t>
            </a:r>
            <a:r>
              <a:rPr sz="2400" u="heavy" dirty="0">
                <a:uFill>
                  <a:solidFill>
                    <a:srgbClr val="000000"/>
                  </a:solidFill>
                </a:uFill>
                <a:latin typeface="Verdana"/>
                <a:cs typeface="Verdana"/>
              </a:rPr>
              <a:t>0</a:t>
            </a:r>
            <a:r>
              <a:rPr sz="2400" u="heavy" spc="-10" dirty="0">
                <a:uFill>
                  <a:solidFill>
                    <a:srgbClr val="000000"/>
                  </a:solidFill>
                </a:uFill>
                <a:latin typeface="Verdana"/>
                <a:cs typeface="Verdana"/>
              </a:rPr>
              <a:t> </a:t>
            </a:r>
            <a:r>
              <a:rPr sz="2400" u="heavy" dirty="0">
                <a:uFill>
                  <a:solidFill>
                    <a:srgbClr val="000000"/>
                  </a:solidFill>
                </a:uFill>
                <a:latin typeface="Verdana"/>
                <a:cs typeface="Verdana"/>
              </a:rPr>
              <a:t>1</a:t>
            </a:r>
            <a:r>
              <a:rPr sz="2400" u="heavy" spc="-10" dirty="0">
                <a:uFill>
                  <a:solidFill>
                    <a:srgbClr val="000000"/>
                  </a:solidFill>
                </a:uFill>
                <a:latin typeface="Verdana"/>
                <a:cs typeface="Verdana"/>
              </a:rPr>
              <a:t> </a:t>
            </a:r>
            <a:r>
              <a:rPr sz="2400" u="heavy" dirty="0">
                <a:uFill>
                  <a:solidFill>
                    <a:srgbClr val="000000"/>
                  </a:solidFill>
                </a:uFill>
                <a:latin typeface="Verdana"/>
                <a:cs typeface="Verdana"/>
              </a:rPr>
              <a:t>1</a:t>
            </a:r>
            <a:r>
              <a:rPr sz="2400" u="heavy" spc="-10" dirty="0">
                <a:uFill>
                  <a:solidFill>
                    <a:srgbClr val="000000"/>
                  </a:solidFill>
                </a:uFill>
                <a:latin typeface="Verdana"/>
                <a:cs typeface="Verdana"/>
              </a:rPr>
              <a:t> </a:t>
            </a:r>
            <a:r>
              <a:rPr sz="2400" u="heavy" dirty="0">
                <a:uFill>
                  <a:solidFill>
                    <a:srgbClr val="000000"/>
                  </a:solidFill>
                </a:uFill>
                <a:latin typeface="Verdana"/>
                <a:cs typeface="Verdana"/>
              </a:rPr>
              <a:t>0</a:t>
            </a:r>
            <a:r>
              <a:rPr sz="2400" u="heavy" spc="-10" dirty="0">
                <a:uFill>
                  <a:solidFill>
                    <a:srgbClr val="000000"/>
                  </a:solidFill>
                </a:uFill>
                <a:latin typeface="Verdana"/>
                <a:cs typeface="Verdana"/>
              </a:rPr>
              <a:t> </a:t>
            </a:r>
            <a:r>
              <a:rPr sz="2400" u="heavy" dirty="0">
                <a:uFill>
                  <a:solidFill>
                    <a:srgbClr val="000000"/>
                  </a:solidFill>
                </a:uFill>
                <a:latin typeface="Verdana"/>
                <a:cs typeface="Verdana"/>
              </a:rPr>
              <a:t>0</a:t>
            </a:r>
            <a:r>
              <a:rPr sz="2400" u="heavy" spc="-10" dirty="0">
                <a:uFill>
                  <a:solidFill>
                    <a:srgbClr val="000000"/>
                  </a:solidFill>
                </a:uFill>
                <a:latin typeface="Verdana"/>
                <a:cs typeface="Verdana"/>
              </a:rPr>
              <a:t> </a:t>
            </a:r>
            <a:r>
              <a:rPr sz="2400" u="heavy" dirty="0">
                <a:uFill>
                  <a:solidFill>
                    <a:srgbClr val="000000"/>
                  </a:solidFill>
                </a:uFill>
                <a:latin typeface="Verdana"/>
                <a:cs typeface="Verdana"/>
              </a:rPr>
              <a:t>.</a:t>
            </a:r>
            <a:r>
              <a:rPr sz="2400" u="heavy" spc="-15" dirty="0">
                <a:uFill>
                  <a:solidFill>
                    <a:srgbClr val="000000"/>
                  </a:solidFill>
                </a:uFill>
                <a:latin typeface="Verdana"/>
                <a:cs typeface="Verdana"/>
              </a:rPr>
              <a:t> </a:t>
            </a:r>
            <a:r>
              <a:rPr sz="2400" u="heavy" dirty="0">
                <a:uFill>
                  <a:solidFill>
                    <a:srgbClr val="000000"/>
                  </a:solidFill>
                </a:uFill>
                <a:latin typeface="Verdana"/>
                <a:cs typeface="Verdana"/>
              </a:rPr>
              <a:t>1</a:t>
            </a:r>
            <a:r>
              <a:rPr sz="2400" u="heavy" spc="-5" dirty="0">
                <a:uFill>
                  <a:solidFill>
                    <a:srgbClr val="000000"/>
                  </a:solidFill>
                </a:uFill>
                <a:latin typeface="Verdana"/>
                <a:cs typeface="Verdana"/>
              </a:rPr>
              <a:t> </a:t>
            </a:r>
            <a:r>
              <a:rPr sz="2400" u="heavy" dirty="0">
                <a:uFill>
                  <a:solidFill>
                    <a:srgbClr val="000000"/>
                  </a:solidFill>
                </a:uFill>
                <a:latin typeface="Verdana"/>
                <a:cs typeface="Verdana"/>
              </a:rPr>
              <a:t>0</a:t>
            </a:r>
            <a:endParaRPr sz="2400" dirty="0">
              <a:latin typeface="Verdana"/>
              <a:cs typeface="Verdana"/>
            </a:endParaRPr>
          </a:p>
          <a:p>
            <a:pPr marL="417830">
              <a:lnSpc>
                <a:spcPct val="100000"/>
              </a:lnSpc>
              <a:tabLst>
                <a:tab pos="5615305" algn="l"/>
              </a:tabLst>
            </a:pPr>
            <a:r>
              <a:rPr sz="2400" spc="-15" dirty="0">
                <a:latin typeface="Verdana"/>
                <a:cs typeface="Verdana"/>
              </a:rPr>
              <a:t>Result</a:t>
            </a:r>
            <a:r>
              <a:rPr sz="2400" spc="35" dirty="0">
                <a:latin typeface="Verdana"/>
                <a:cs typeface="Verdana"/>
              </a:rPr>
              <a:t> </a:t>
            </a:r>
            <a:r>
              <a:rPr sz="2400" dirty="0">
                <a:latin typeface="Verdana"/>
                <a:cs typeface="Verdana"/>
              </a:rPr>
              <a:t>of</a:t>
            </a:r>
            <a:r>
              <a:rPr sz="2400" spc="20" dirty="0">
                <a:latin typeface="Verdana"/>
                <a:cs typeface="Verdana"/>
              </a:rPr>
              <a:t> </a:t>
            </a:r>
            <a:r>
              <a:rPr sz="2400" spc="-5" dirty="0">
                <a:latin typeface="Verdana"/>
                <a:cs typeface="Verdana"/>
              </a:rPr>
              <a:t>addition</a:t>
            </a:r>
            <a:r>
              <a:rPr sz="2400" spc="35" dirty="0">
                <a:latin typeface="Verdana"/>
                <a:cs typeface="Verdana"/>
              </a:rPr>
              <a:t> </a:t>
            </a:r>
            <a:r>
              <a:rPr sz="2400" dirty="0">
                <a:latin typeface="Verdana"/>
                <a:cs typeface="Verdana"/>
              </a:rPr>
              <a:t>-	1</a:t>
            </a:r>
            <a:r>
              <a:rPr sz="2400" spc="-10" dirty="0">
                <a:latin typeface="Verdana"/>
                <a:cs typeface="Verdana"/>
              </a:rPr>
              <a:t> </a:t>
            </a:r>
            <a:r>
              <a:rPr sz="2400" dirty="0">
                <a:latin typeface="Verdana"/>
                <a:cs typeface="Verdana"/>
              </a:rPr>
              <a:t>1</a:t>
            </a:r>
            <a:r>
              <a:rPr sz="2400" spc="-10" dirty="0">
                <a:latin typeface="Verdana"/>
                <a:cs typeface="Verdana"/>
              </a:rPr>
              <a:t> </a:t>
            </a:r>
            <a:r>
              <a:rPr sz="2400" dirty="0">
                <a:latin typeface="Verdana"/>
                <a:cs typeface="Verdana"/>
              </a:rPr>
              <a:t>0</a:t>
            </a:r>
            <a:r>
              <a:rPr sz="2400" spc="-5" dirty="0">
                <a:latin typeface="Verdana"/>
                <a:cs typeface="Verdana"/>
              </a:rPr>
              <a:t> </a:t>
            </a:r>
            <a:r>
              <a:rPr sz="2400" dirty="0">
                <a:latin typeface="Verdana"/>
                <a:cs typeface="Verdana"/>
              </a:rPr>
              <a:t>0</a:t>
            </a:r>
            <a:r>
              <a:rPr sz="2400" spc="-15" dirty="0">
                <a:latin typeface="Verdana"/>
                <a:cs typeface="Verdana"/>
              </a:rPr>
              <a:t> </a:t>
            </a:r>
            <a:r>
              <a:rPr sz="2400" dirty="0">
                <a:latin typeface="Verdana"/>
                <a:cs typeface="Verdana"/>
              </a:rPr>
              <a:t>0</a:t>
            </a:r>
            <a:r>
              <a:rPr sz="2400" spc="-10" dirty="0">
                <a:latin typeface="Verdana"/>
                <a:cs typeface="Verdana"/>
              </a:rPr>
              <a:t> </a:t>
            </a:r>
            <a:r>
              <a:rPr sz="2400" dirty="0">
                <a:latin typeface="Verdana"/>
                <a:cs typeface="Verdana"/>
              </a:rPr>
              <a:t>. 1</a:t>
            </a:r>
            <a:r>
              <a:rPr sz="2400" spc="-10" dirty="0">
                <a:latin typeface="Verdana"/>
                <a:cs typeface="Verdana"/>
              </a:rPr>
              <a:t> </a:t>
            </a:r>
            <a:r>
              <a:rPr sz="2400" dirty="0">
                <a:latin typeface="Verdana"/>
                <a:cs typeface="Verdana"/>
              </a:rPr>
              <a:t>1</a:t>
            </a:r>
          </a:p>
          <a:p>
            <a:pPr marL="12700">
              <a:lnSpc>
                <a:spcPct val="100000"/>
              </a:lnSpc>
              <a:spcBef>
                <a:spcPts val="1315"/>
              </a:spcBef>
            </a:pPr>
            <a:r>
              <a:rPr sz="2400" dirty="0">
                <a:latin typeface="Calibri"/>
                <a:cs typeface="Calibri"/>
              </a:rPr>
              <a:t>As </a:t>
            </a:r>
            <a:r>
              <a:rPr sz="2400" spc="-10" dirty="0">
                <a:latin typeface="Calibri"/>
                <a:cs typeface="Calibri"/>
              </a:rPr>
              <a:t>there </a:t>
            </a:r>
            <a:r>
              <a:rPr sz="2400" dirty="0">
                <a:latin typeface="Calibri"/>
                <a:cs typeface="Calibri"/>
              </a:rPr>
              <a:t>is </a:t>
            </a:r>
            <a:r>
              <a:rPr sz="2400" spc="-5" dirty="0">
                <a:latin typeface="Calibri"/>
                <a:cs typeface="Calibri"/>
              </a:rPr>
              <a:t>no</a:t>
            </a:r>
            <a:r>
              <a:rPr sz="2400" spc="-15" dirty="0">
                <a:latin typeface="Calibri"/>
                <a:cs typeface="Calibri"/>
              </a:rPr>
              <a:t> </a:t>
            </a:r>
            <a:r>
              <a:rPr sz="2400" spc="-5" dirty="0">
                <a:latin typeface="Calibri"/>
                <a:cs typeface="Calibri"/>
              </a:rPr>
              <a:t>carry</a:t>
            </a:r>
            <a:r>
              <a:rPr sz="2400" spc="-10" dirty="0">
                <a:latin typeface="Calibri"/>
                <a:cs typeface="Calibri"/>
              </a:rPr>
              <a:t> </a:t>
            </a:r>
            <a:r>
              <a:rPr sz="2400" spc="-15" dirty="0">
                <a:latin typeface="Calibri"/>
                <a:cs typeface="Calibri"/>
              </a:rPr>
              <a:t>over</a:t>
            </a:r>
            <a:r>
              <a:rPr sz="2400" spc="5" dirty="0">
                <a:latin typeface="Calibri"/>
                <a:cs typeface="Calibri"/>
              </a:rPr>
              <a:t> </a:t>
            </a:r>
            <a:r>
              <a:rPr sz="2400" dirty="0">
                <a:latin typeface="Calibri"/>
                <a:cs typeface="Calibri"/>
              </a:rPr>
              <a:t>the</a:t>
            </a:r>
            <a:r>
              <a:rPr sz="2400" spc="5" dirty="0">
                <a:latin typeface="Calibri"/>
                <a:cs typeface="Calibri"/>
              </a:rPr>
              <a:t> </a:t>
            </a:r>
            <a:r>
              <a:rPr sz="2400" spc="-10" dirty="0">
                <a:latin typeface="Calibri"/>
                <a:cs typeface="Calibri"/>
              </a:rPr>
              <a:t>result</a:t>
            </a:r>
            <a:r>
              <a:rPr sz="2400" dirty="0">
                <a:latin typeface="Calibri"/>
                <a:cs typeface="Calibri"/>
              </a:rPr>
              <a:t> </a:t>
            </a:r>
            <a:r>
              <a:rPr sz="2400" spc="-5" dirty="0">
                <a:latin typeface="Calibri"/>
                <a:cs typeface="Calibri"/>
              </a:rPr>
              <a:t>of</a:t>
            </a:r>
            <a:r>
              <a:rPr sz="2400" spc="-10" dirty="0">
                <a:latin typeface="Calibri"/>
                <a:cs typeface="Calibri"/>
              </a:rPr>
              <a:t> subtraction</a:t>
            </a:r>
            <a:r>
              <a:rPr sz="2400" spc="-20" dirty="0">
                <a:latin typeface="Calibri"/>
                <a:cs typeface="Calibri"/>
              </a:rPr>
              <a:t> </a:t>
            </a:r>
            <a:r>
              <a:rPr sz="2400" dirty="0">
                <a:latin typeface="Calibri"/>
                <a:cs typeface="Calibri"/>
              </a:rPr>
              <a:t>is </a:t>
            </a:r>
            <a:r>
              <a:rPr sz="2400" spc="-15" dirty="0">
                <a:latin typeface="Calibri"/>
                <a:cs typeface="Calibri"/>
              </a:rPr>
              <a:t>negative</a:t>
            </a:r>
            <a:r>
              <a:rPr sz="2400" dirty="0">
                <a:latin typeface="Calibri"/>
                <a:cs typeface="Calibri"/>
              </a:rPr>
              <a:t> and</a:t>
            </a:r>
          </a:p>
          <a:p>
            <a:pPr marL="12700">
              <a:lnSpc>
                <a:spcPct val="100000"/>
              </a:lnSpc>
            </a:pPr>
            <a:r>
              <a:rPr sz="2400" dirty="0">
                <a:latin typeface="Calibri"/>
                <a:cs typeface="Calibri"/>
              </a:rPr>
              <a:t>is</a:t>
            </a:r>
            <a:r>
              <a:rPr sz="2400" spc="-5" dirty="0">
                <a:latin typeface="Calibri"/>
                <a:cs typeface="Calibri"/>
              </a:rPr>
              <a:t> </a:t>
            </a:r>
            <a:r>
              <a:rPr sz="2400" spc="-10" dirty="0">
                <a:latin typeface="Calibri"/>
                <a:cs typeface="Calibri"/>
              </a:rPr>
              <a:t>obtained</a:t>
            </a:r>
            <a:r>
              <a:rPr sz="2400" spc="-15" dirty="0">
                <a:latin typeface="Calibri"/>
                <a:cs typeface="Calibri"/>
              </a:rPr>
              <a:t> </a:t>
            </a:r>
            <a:r>
              <a:rPr sz="2400" spc="-10" dirty="0">
                <a:latin typeface="Calibri"/>
                <a:cs typeface="Calibri"/>
              </a:rPr>
              <a:t>by</a:t>
            </a:r>
            <a:r>
              <a:rPr sz="2400" spc="-5" dirty="0">
                <a:latin typeface="Calibri"/>
                <a:cs typeface="Calibri"/>
              </a:rPr>
              <a:t> </a:t>
            </a:r>
            <a:r>
              <a:rPr sz="2400" dirty="0">
                <a:latin typeface="Calibri"/>
                <a:cs typeface="Calibri"/>
              </a:rPr>
              <a:t>writing</a:t>
            </a:r>
            <a:r>
              <a:rPr sz="2400" spc="-15" dirty="0">
                <a:latin typeface="Calibri"/>
                <a:cs typeface="Calibri"/>
              </a:rPr>
              <a:t> </a:t>
            </a:r>
            <a:r>
              <a:rPr sz="2400" dirty="0">
                <a:latin typeface="Calibri"/>
                <a:cs typeface="Calibri"/>
              </a:rPr>
              <a:t>the</a:t>
            </a:r>
            <a:r>
              <a:rPr sz="2400" spc="-15" dirty="0">
                <a:latin typeface="Calibri"/>
                <a:cs typeface="Calibri"/>
              </a:rPr>
              <a:t> </a:t>
            </a:r>
            <a:r>
              <a:rPr sz="2400" spc="-50" dirty="0">
                <a:latin typeface="Calibri"/>
                <a:cs typeface="Calibri"/>
              </a:rPr>
              <a:t>2’s</a:t>
            </a:r>
            <a:r>
              <a:rPr sz="2400" spc="-10" dirty="0">
                <a:latin typeface="Calibri"/>
                <a:cs typeface="Calibri"/>
              </a:rPr>
              <a:t> complement</a:t>
            </a:r>
            <a:r>
              <a:rPr sz="2400" spc="-20" dirty="0">
                <a:latin typeface="Calibri"/>
                <a:cs typeface="Calibri"/>
              </a:rPr>
              <a:t> </a:t>
            </a:r>
            <a:r>
              <a:rPr sz="2400" spc="-5" dirty="0">
                <a:latin typeface="Calibri"/>
                <a:cs typeface="Calibri"/>
              </a:rPr>
              <a:t>of</a:t>
            </a:r>
            <a:r>
              <a:rPr sz="2400" spc="-10" dirty="0">
                <a:latin typeface="Calibri"/>
                <a:cs typeface="Calibri"/>
              </a:rPr>
              <a:t> </a:t>
            </a:r>
            <a:r>
              <a:rPr sz="2400" spc="-5" dirty="0">
                <a:latin typeface="Calibri"/>
                <a:cs typeface="Calibri"/>
              </a:rPr>
              <a:t>11000.11.</a:t>
            </a:r>
            <a:endParaRPr sz="2400" dirty="0">
              <a:latin typeface="Calibri"/>
              <a:cs typeface="Calibri"/>
            </a:endParaRPr>
          </a:p>
          <a:p>
            <a:pPr marL="12700">
              <a:lnSpc>
                <a:spcPct val="100000"/>
              </a:lnSpc>
              <a:spcBef>
                <a:spcPts val="575"/>
              </a:spcBef>
            </a:pPr>
            <a:r>
              <a:rPr sz="2400" spc="-5" dirty="0">
                <a:latin typeface="Calibri"/>
                <a:cs typeface="Calibri"/>
              </a:rPr>
              <a:t>Hence</a:t>
            </a:r>
            <a:r>
              <a:rPr sz="2400" spc="-20" dirty="0">
                <a:latin typeface="Calibri"/>
                <a:cs typeface="Calibri"/>
              </a:rPr>
              <a:t> </a:t>
            </a:r>
            <a:r>
              <a:rPr sz="2400" dirty="0">
                <a:latin typeface="Calibri"/>
                <a:cs typeface="Calibri"/>
              </a:rPr>
              <a:t>the</a:t>
            </a:r>
            <a:r>
              <a:rPr sz="2400" spc="-5" dirty="0">
                <a:latin typeface="Calibri"/>
                <a:cs typeface="Calibri"/>
              </a:rPr>
              <a:t> </a:t>
            </a:r>
            <a:r>
              <a:rPr sz="2400" spc="-10" dirty="0">
                <a:latin typeface="Calibri"/>
                <a:cs typeface="Calibri"/>
              </a:rPr>
              <a:t>required</a:t>
            </a:r>
            <a:r>
              <a:rPr sz="2400" spc="5" dirty="0">
                <a:latin typeface="Calibri"/>
                <a:cs typeface="Calibri"/>
              </a:rPr>
              <a:t> </a:t>
            </a:r>
            <a:r>
              <a:rPr sz="2400" spc="-5" dirty="0">
                <a:latin typeface="Calibri"/>
                <a:cs typeface="Calibri"/>
              </a:rPr>
              <a:t>result</a:t>
            </a:r>
            <a:r>
              <a:rPr sz="2400" spc="-25" dirty="0">
                <a:latin typeface="Calibri"/>
                <a:cs typeface="Calibri"/>
              </a:rPr>
              <a:t> </a:t>
            </a:r>
            <a:r>
              <a:rPr sz="2400" dirty="0">
                <a:latin typeface="Calibri"/>
                <a:cs typeface="Calibri"/>
              </a:rPr>
              <a:t>is</a:t>
            </a:r>
            <a:r>
              <a:rPr sz="2400" spc="-25" dirty="0">
                <a:latin typeface="Calibri"/>
                <a:cs typeface="Calibri"/>
              </a:rPr>
              <a:t> </a:t>
            </a:r>
            <a:r>
              <a:rPr sz="2400" dirty="0">
                <a:latin typeface="Calibri"/>
                <a:cs typeface="Calibri"/>
              </a:rPr>
              <a:t>–</a:t>
            </a:r>
            <a:r>
              <a:rPr sz="2400" spc="-5" dirty="0">
                <a:latin typeface="Calibri"/>
                <a:cs typeface="Calibri"/>
              </a:rPr>
              <a:t> </a:t>
            </a:r>
            <a:r>
              <a:rPr sz="2400" spc="-10" dirty="0">
                <a:latin typeface="Calibri"/>
                <a:cs typeface="Calibri"/>
              </a:rPr>
              <a:t>00111.01.</a:t>
            </a:r>
            <a:endParaRPr sz="2400" dirty="0">
              <a:latin typeface="Calibri"/>
              <a:cs typeface="Calibri"/>
            </a:endParaRPr>
          </a:p>
          <a:p>
            <a:pPr>
              <a:lnSpc>
                <a:spcPct val="100000"/>
              </a:lnSpc>
              <a:spcBef>
                <a:spcPts val="15"/>
              </a:spcBef>
            </a:pPr>
            <a:endParaRPr sz="2400" dirty="0">
              <a:latin typeface="Calibri"/>
              <a:cs typeface="Calibri"/>
            </a:endParaRPr>
          </a:p>
          <a:p>
            <a:pPr marL="12700">
              <a:lnSpc>
                <a:spcPct val="100000"/>
              </a:lnSpc>
            </a:pPr>
            <a:r>
              <a:rPr sz="2800" b="1" spc="-5" dirty="0">
                <a:latin typeface="Calibri"/>
                <a:cs typeface="Calibri"/>
              </a:rPr>
              <a:t>If</a:t>
            </a:r>
            <a:r>
              <a:rPr sz="2800" b="1" spc="20" dirty="0">
                <a:latin typeface="Calibri"/>
                <a:cs typeface="Calibri"/>
              </a:rPr>
              <a:t> </a:t>
            </a:r>
            <a:r>
              <a:rPr sz="2800" b="1" spc="-5" dirty="0">
                <a:latin typeface="Calibri"/>
                <a:cs typeface="Calibri"/>
              </a:rPr>
              <a:t>carry</a:t>
            </a:r>
            <a:r>
              <a:rPr sz="2800" b="1" spc="10" dirty="0">
                <a:latin typeface="Calibri"/>
                <a:cs typeface="Calibri"/>
              </a:rPr>
              <a:t> </a:t>
            </a:r>
            <a:r>
              <a:rPr sz="2800" b="1" spc="-15" dirty="0">
                <a:latin typeface="Calibri"/>
                <a:cs typeface="Calibri"/>
              </a:rPr>
              <a:t>over</a:t>
            </a:r>
            <a:r>
              <a:rPr sz="2800" b="1" spc="20" dirty="0">
                <a:latin typeface="Calibri"/>
                <a:cs typeface="Calibri"/>
              </a:rPr>
              <a:t> </a:t>
            </a:r>
            <a:r>
              <a:rPr sz="2800" b="1" spc="-5" dirty="0">
                <a:latin typeface="Calibri"/>
                <a:cs typeface="Calibri"/>
              </a:rPr>
              <a:t>do</a:t>
            </a:r>
            <a:r>
              <a:rPr sz="2800" b="1" spc="5" dirty="0">
                <a:latin typeface="Calibri"/>
                <a:cs typeface="Calibri"/>
              </a:rPr>
              <a:t> </a:t>
            </a:r>
            <a:r>
              <a:rPr sz="2800" b="1" spc="-10" dirty="0">
                <a:latin typeface="Calibri"/>
                <a:cs typeface="Calibri"/>
              </a:rPr>
              <a:t>not</a:t>
            </a:r>
            <a:r>
              <a:rPr sz="2800" b="1" spc="10" dirty="0">
                <a:latin typeface="Calibri"/>
                <a:cs typeface="Calibri"/>
              </a:rPr>
              <a:t> </a:t>
            </a:r>
            <a:r>
              <a:rPr sz="2800" b="1" spc="-25" dirty="0">
                <a:latin typeface="Calibri"/>
                <a:cs typeface="Calibri"/>
              </a:rPr>
              <a:t>generates,</a:t>
            </a:r>
            <a:r>
              <a:rPr sz="2800" b="1" spc="40" dirty="0">
                <a:latin typeface="Calibri"/>
                <a:cs typeface="Calibri"/>
              </a:rPr>
              <a:t> </a:t>
            </a:r>
            <a:r>
              <a:rPr sz="2800" b="1" spc="-5" dirty="0">
                <a:latin typeface="Calibri"/>
                <a:cs typeface="Calibri"/>
              </a:rPr>
              <a:t>then</a:t>
            </a:r>
            <a:r>
              <a:rPr sz="2800" b="1" spc="5" dirty="0">
                <a:latin typeface="Calibri"/>
                <a:cs typeface="Calibri"/>
              </a:rPr>
              <a:t> </a:t>
            </a:r>
            <a:r>
              <a:rPr sz="2800" b="1" spc="-15" dirty="0">
                <a:latin typeface="Calibri"/>
                <a:cs typeface="Calibri"/>
              </a:rPr>
              <a:t>result</a:t>
            </a:r>
            <a:r>
              <a:rPr sz="2800" b="1" spc="35" dirty="0">
                <a:latin typeface="Calibri"/>
                <a:cs typeface="Calibri"/>
              </a:rPr>
              <a:t> </a:t>
            </a:r>
            <a:r>
              <a:rPr sz="2800" b="1" spc="-5" dirty="0">
                <a:latin typeface="Calibri"/>
                <a:cs typeface="Calibri"/>
              </a:rPr>
              <a:t>is</a:t>
            </a:r>
            <a:r>
              <a:rPr sz="2800" b="1" spc="35" dirty="0">
                <a:latin typeface="Calibri"/>
                <a:cs typeface="Calibri"/>
              </a:rPr>
              <a:t> </a:t>
            </a:r>
            <a:r>
              <a:rPr sz="2800" b="1" spc="-15" dirty="0">
                <a:latin typeface="Calibri"/>
                <a:cs typeface="Calibri"/>
              </a:rPr>
              <a:t>-ve</a:t>
            </a:r>
            <a:r>
              <a:rPr sz="2800" b="1" spc="25" dirty="0">
                <a:latin typeface="Calibri"/>
                <a:cs typeface="Calibri"/>
              </a:rPr>
              <a:t> </a:t>
            </a:r>
            <a:r>
              <a:rPr sz="2800" b="1" spc="-5" dirty="0">
                <a:latin typeface="Calibri"/>
                <a:cs typeface="Calibri"/>
              </a:rPr>
              <a:t>and</a:t>
            </a:r>
            <a:r>
              <a:rPr sz="2800" b="1" spc="5" dirty="0">
                <a:latin typeface="Calibri"/>
                <a:cs typeface="Calibri"/>
              </a:rPr>
              <a:t> </a:t>
            </a:r>
            <a:r>
              <a:rPr sz="2800" b="1" spc="-10" dirty="0">
                <a:latin typeface="Calibri"/>
                <a:cs typeface="Calibri"/>
              </a:rPr>
              <a:t>it</a:t>
            </a:r>
            <a:r>
              <a:rPr sz="2800" b="1" spc="25" dirty="0">
                <a:latin typeface="Calibri"/>
                <a:cs typeface="Calibri"/>
              </a:rPr>
              <a:t> </a:t>
            </a:r>
            <a:r>
              <a:rPr sz="2800" b="1" spc="-5" dirty="0">
                <a:latin typeface="Calibri"/>
                <a:cs typeface="Calibri"/>
              </a:rPr>
              <a:t>is</a:t>
            </a:r>
            <a:r>
              <a:rPr lang="en-US" sz="2800" b="1" spc="-5" dirty="0">
                <a:latin typeface="Calibri"/>
                <a:cs typeface="Calibri"/>
              </a:rPr>
              <a:t> in 2’s compliment form.</a:t>
            </a:r>
            <a:endParaRPr sz="2800" dirty="0">
              <a:latin typeface="Calibri"/>
              <a:cs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dirty="0"/>
              <a:t>Binary</a:t>
            </a:r>
            <a:r>
              <a:rPr spc="-40" dirty="0"/>
              <a:t> </a:t>
            </a:r>
            <a:r>
              <a:rPr spc="-10" dirty="0"/>
              <a:t>Multiplication</a:t>
            </a:r>
          </a:p>
        </p:txBody>
      </p:sp>
      <p:sp>
        <p:nvSpPr>
          <p:cNvPr id="3" name="object 3"/>
          <p:cNvSpPr txBox="1"/>
          <p:nvPr/>
        </p:nvSpPr>
        <p:spPr>
          <a:xfrm>
            <a:off x="535940" y="1062609"/>
            <a:ext cx="8071484" cy="1123315"/>
          </a:xfrm>
          <a:prstGeom prst="rect">
            <a:avLst/>
          </a:prstGeom>
        </p:spPr>
        <p:txBody>
          <a:bodyPr vert="horz" wrap="square" lIns="0" tIns="12700" rIns="0" bIns="0" rtlCol="0">
            <a:spAutoFit/>
          </a:bodyPr>
          <a:lstStyle/>
          <a:p>
            <a:pPr marL="12700" marR="5080" algn="just">
              <a:lnSpc>
                <a:spcPct val="100000"/>
              </a:lnSpc>
              <a:spcBef>
                <a:spcPts val="100"/>
              </a:spcBef>
            </a:pPr>
            <a:r>
              <a:rPr sz="2400" dirty="0">
                <a:latin typeface="Calibri"/>
                <a:cs typeface="Calibri"/>
              </a:rPr>
              <a:t>Binary</a:t>
            </a:r>
            <a:r>
              <a:rPr sz="2400" spc="5" dirty="0">
                <a:latin typeface="Calibri"/>
                <a:cs typeface="Calibri"/>
              </a:rPr>
              <a:t> </a:t>
            </a:r>
            <a:r>
              <a:rPr sz="2400" spc="-5" dirty="0">
                <a:latin typeface="Calibri"/>
                <a:cs typeface="Calibri"/>
              </a:rPr>
              <a:t>multiplication</a:t>
            </a:r>
            <a:r>
              <a:rPr sz="2400" dirty="0">
                <a:latin typeface="Calibri"/>
                <a:cs typeface="Calibri"/>
              </a:rPr>
              <a:t> is</a:t>
            </a:r>
            <a:r>
              <a:rPr sz="2400" spc="5" dirty="0">
                <a:latin typeface="Calibri"/>
                <a:cs typeface="Calibri"/>
              </a:rPr>
              <a:t> </a:t>
            </a:r>
            <a:r>
              <a:rPr sz="2400" spc="-5" dirty="0">
                <a:latin typeface="Calibri"/>
                <a:cs typeface="Calibri"/>
              </a:rPr>
              <a:t>similar</a:t>
            </a:r>
            <a:r>
              <a:rPr sz="2400" dirty="0">
                <a:latin typeface="Calibri"/>
                <a:cs typeface="Calibri"/>
              </a:rPr>
              <a:t> </a:t>
            </a:r>
            <a:r>
              <a:rPr sz="2400" spc="-15" dirty="0">
                <a:latin typeface="Calibri"/>
                <a:cs typeface="Calibri"/>
              </a:rPr>
              <a:t>to</a:t>
            </a:r>
            <a:r>
              <a:rPr sz="2400" spc="-10" dirty="0">
                <a:latin typeface="Calibri"/>
                <a:cs typeface="Calibri"/>
              </a:rPr>
              <a:t> </a:t>
            </a:r>
            <a:r>
              <a:rPr sz="2400" spc="-5" dirty="0">
                <a:latin typeface="Calibri"/>
                <a:cs typeface="Calibri"/>
              </a:rPr>
              <a:t>decimal</a:t>
            </a:r>
            <a:r>
              <a:rPr sz="2400" dirty="0">
                <a:latin typeface="Calibri"/>
                <a:cs typeface="Calibri"/>
              </a:rPr>
              <a:t> </a:t>
            </a:r>
            <a:r>
              <a:rPr sz="2400" spc="-10" dirty="0">
                <a:latin typeface="Calibri"/>
                <a:cs typeface="Calibri"/>
              </a:rPr>
              <a:t>multiplication.</a:t>
            </a:r>
            <a:r>
              <a:rPr sz="2400" spc="-5" dirty="0">
                <a:latin typeface="Calibri"/>
                <a:cs typeface="Calibri"/>
              </a:rPr>
              <a:t> It</a:t>
            </a:r>
            <a:r>
              <a:rPr sz="2400" dirty="0">
                <a:latin typeface="Calibri"/>
                <a:cs typeface="Calibri"/>
              </a:rPr>
              <a:t> is </a:t>
            </a:r>
            <a:r>
              <a:rPr sz="2400" spc="5" dirty="0">
                <a:latin typeface="Calibri"/>
                <a:cs typeface="Calibri"/>
              </a:rPr>
              <a:t> </a:t>
            </a:r>
            <a:r>
              <a:rPr sz="2400" spc="-5" dirty="0">
                <a:latin typeface="Calibri"/>
                <a:cs typeface="Calibri"/>
              </a:rPr>
              <a:t>simpler than decimal </a:t>
            </a:r>
            <a:r>
              <a:rPr sz="2400" spc="-10" dirty="0">
                <a:latin typeface="Calibri"/>
                <a:cs typeface="Calibri"/>
              </a:rPr>
              <a:t>multiplication </a:t>
            </a:r>
            <a:r>
              <a:rPr sz="2400" spc="-5" dirty="0">
                <a:latin typeface="Calibri"/>
                <a:cs typeface="Calibri"/>
              </a:rPr>
              <a:t>because only 0s </a:t>
            </a:r>
            <a:r>
              <a:rPr sz="2400" dirty="0">
                <a:latin typeface="Calibri"/>
                <a:cs typeface="Calibri"/>
              </a:rPr>
              <a:t>and </a:t>
            </a:r>
            <a:r>
              <a:rPr sz="2400" spc="-5" dirty="0">
                <a:latin typeface="Calibri"/>
                <a:cs typeface="Calibri"/>
              </a:rPr>
              <a:t>1s </a:t>
            </a:r>
            <a:r>
              <a:rPr sz="2400" spc="-15" dirty="0">
                <a:latin typeface="Calibri"/>
                <a:cs typeface="Calibri"/>
              </a:rPr>
              <a:t>are </a:t>
            </a:r>
            <a:r>
              <a:rPr sz="2400" spc="-10" dirty="0">
                <a:latin typeface="Calibri"/>
                <a:cs typeface="Calibri"/>
              </a:rPr>
              <a:t> </a:t>
            </a:r>
            <a:r>
              <a:rPr sz="2400" spc="-15" dirty="0">
                <a:latin typeface="Calibri"/>
                <a:cs typeface="Calibri"/>
              </a:rPr>
              <a:t>involved.</a:t>
            </a:r>
            <a:r>
              <a:rPr sz="2400" dirty="0">
                <a:latin typeface="Calibri"/>
                <a:cs typeface="Calibri"/>
              </a:rPr>
              <a:t> </a:t>
            </a:r>
            <a:r>
              <a:rPr sz="2400" spc="-10" dirty="0">
                <a:latin typeface="Calibri"/>
                <a:cs typeface="Calibri"/>
              </a:rPr>
              <a:t>There</a:t>
            </a:r>
            <a:r>
              <a:rPr sz="2400" spc="10" dirty="0">
                <a:latin typeface="Calibri"/>
                <a:cs typeface="Calibri"/>
              </a:rPr>
              <a:t> </a:t>
            </a:r>
            <a:r>
              <a:rPr sz="2400" spc="-15" dirty="0">
                <a:latin typeface="Calibri"/>
                <a:cs typeface="Calibri"/>
              </a:rPr>
              <a:t>are</a:t>
            </a:r>
            <a:r>
              <a:rPr sz="2400" spc="5" dirty="0">
                <a:latin typeface="Calibri"/>
                <a:cs typeface="Calibri"/>
              </a:rPr>
              <a:t> </a:t>
            </a:r>
            <a:r>
              <a:rPr sz="2400" spc="-20" dirty="0">
                <a:latin typeface="Calibri"/>
                <a:cs typeface="Calibri"/>
              </a:rPr>
              <a:t>four</a:t>
            </a:r>
            <a:r>
              <a:rPr sz="2400" spc="-5" dirty="0">
                <a:latin typeface="Calibri"/>
                <a:cs typeface="Calibri"/>
              </a:rPr>
              <a:t> </a:t>
            </a:r>
            <a:r>
              <a:rPr sz="2400" dirty="0">
                <a:latin typeface="Calibri"/>
                <a:cs typeface="Calibri"/>
              </a:rPr>
              <a:t>rules</a:t>
            </a:r>
            <a:r>
              <a:rPr sz="2400" spc="-5" dirty="0">
                <a:latin typeface="Calibri"/>
                <a:cs typeface="Calibri"/>
              </a:rPr>
              <a:t> of</a:t>
            </a:r>
            <a:r>
              <a:rPr sz="2400" spc="5" dirty="0">
                <a:latin typeface="Calibri"/>
                <a:cs typeface="Calibri"/>
              </a:rPr>
              <a:t> </a:t>
            </a:r>
            <a:r>
              <a:rPr sz="2400" spc="-5" dirty="0">
                <a:latin typeface="Calibri"/>
                <a:cs typeface="Calibri"/>
              </a:rPr>
              <a:t>binary multiplication.</a:t>
            </a:r>
            <a:endParaRPr sz="2400">
              <a:latin typeface="Calibri"/>
              <a:cs typeface="Calibri"/>
            </a:endParaRPr>
          </a:p>
        </p:txBody>
      </p:sp>
      <p:grpSp>
        <p:nvGrpSpPr>
          <p:cNvPr id="4" name="object 4"/>
          <p:cNvGrpSpPr/>
          <p:nvPr/>
        </p:nvGrpSpPr>
        <p:grpSpPr>
          <a:xfrm>
            <a:off x="2286000" y="2185924"/>
            <a:ext cx="5123815" cy="4497705"/>
            <a:chOff x="1905000" y="2122932"/>
            <a:chExt cx="5123815" cy="4497705"/>
          </a:xfrm>
        </p:grpSpPr>
        <p:pic>
          <p:nvPicPr>
            <p:cNvPr id="5" name="object 5"/>
            <p:cNvPicPr/>
            <p:nvPr/>
          </p:nvPicPr>
          <p:blipFill>
            <a:blip r:embed="rId2" cstate="print"/>
            <a:stretch>
              <a:fillRect/>
            </a:stretch>
          </p:blipFill>
          <p:spPr>
            <a:xfrm>
              <a:off x="1905000" y="2122932"/>
              <a:ext cx="4957572" cy="2004060"/>
            </a:xfrm>
            <a:prstGeom prst="rect">
              <a:avLst/>
            </a:prstGeom>
          </p:spPr>
        </p:pic>
        <p:pic>
          <p:nvPicPr>
            <p:cNvPr id="6" name="object 6"/>
            <p:cNvPicPr/>
            <p:nvPr/>
          </p:nvPicPr>
          <p:blipFill>
            <a:blip r:embed="rId3" cstate="print"/>
            <a:stretch>
              <a:fillRect/>
            </a:stretch>
          </p:blipFill>
          <p:spPr>
            <a:xfrm>
              <a:off x="2244852" y="4126992"/>
              <a:ext cx="4783676" cy="2493313"/>
            </a:xfrm>
            <a:prstGeom prst="rect">
              <a:avLst/>
            </a:prstGeom>
          </p:spPr>
        </p:pic>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2645" y="376324"/>
            <a:ext cx="7546340" cy="1560830"/>
          </a:xfrm>
          <a:prstGeom prst="rect">
            <a:avLst/>
          </a:prstGeom>
        </p:spPr>
        <p:txBody>
          <a:bodyPr vert="horz" wrap="square" lIns="0" tIns="98425" rIns="0" bIns="0" rtlCol="0">
            <a:spAutoFit/>
          </a:bodyPr>
          <a:lstStyle/>
          <a:p>
            <a:pPr marL="513715" algn="ctr">
              <a:lnSpc>
                <a:spcPct val="100000"/>
              </a:lnSpc>
              <a:spcBef>
                <a:spcPts val="775"/>
              </a:spcBef>
            </a:pPr>
            <a:r>
              <a:rPr dirty="0"/>
              <a:t>Binary</a:t>
            </a:r>
            <a:r>
              <a:rPr spc="-25" dirty="0"/>
              <a:t> </a:t>
            </a:r>
            <a:r>
              <a:rPr spc="-5" dirty="0"/>
              <a:t>Division</a:t>
            </a:r>
          </a:p>
          <a:p>
            <a:pPr marL="12700" marR="5080">
              <a:lnSpc>
                <a:spcPct val="100000"/>
              </a:lnSpc>
              <a:spcBef>
                <a:spcPts val="370"/>
              </a:spcBef>
            </a:pPr>
            <a:r>
              <a:rPr sz="2400" b="0" dirty="0">
                <a:latin typeface="Calibri"/>
                <a:cs typeface="Calibri"/>
              </a:rPr>
              <a:t>Binary </a:t>
            </a:r>
            <a:r>
              <a:rPr sz="2400" b="0" spc="-5" dirty="0">
                <a:latin typeface="Calibri"/>
                <a:cs typeface="Calibri"/>
              </a:rPr>
              <a:t>division </a:t>
            </a:r>
            <a:r>
              <a:rPr sz="2400" b="0" dirty="0">
                <a:latin typeface="Calibri"/>
                <a:cs typeface="Calibri"/>
              </a:rPr>
              <a:t>is </a:t>
            </a:r>
            <a:r>
              <a:rPr sz="2400" b="0" spc="-5" dirty="0">
                <a:latin typeface="Calibri"/>
                <a:cs typeface="Calibri"/>
              </a:rPr>
              <a:t>similar </a:t>
            </a:r>
            <a:r>
              <a:rPr sz="2400" b="0" spc="-15" dirty="0">
                <a:latin typeface="Calibri"/>
                <a:cs typeface="Calibri"/>
              </a:rPr>
              <a:t>to </a:t>
            </a:r>
            <a:r>
              <a:rPr sz="2400" b="0" spc="-5" dirty="0">
                <a:latin typeface="Calibri"/>
                <a:cs typeface="Calibri"/>
              </a:rPr>
              <a:t>decimal division. </a:t>
            </a:r>
            <a:r>
              <a:rPr sz="2400" b="0" dirty="0">
                <a:latin typeface="Calibri"/>
                <a:cs typeface="Calibri"/>
              </a:rPr>
              <a:t>It is </a:t>
            </a:r>
            <a:r>
              <a:rPr sz="2400" b="0" spc="-5" dirty="0">
                <a:latin typeface="Calibri"/>
                <a:cs typeface="Calibri"/>
              </a:rPr>
              <a:t>called </a:t>
            </a:r>
            <a:r>
              <a:rPr sz="2400" b="0" dirty="0">
                <a:latin typeface="Calibri"/>
                <a:cs typeface="Calibri"/>
              </a:rPr>
              <a:t>as the </a:t>
            </a:r>
            <a:r>
              <a:rPr sz="2400" b="0" spc="-530" dirty="0">
                <a:latin typeface="Calibri"/>
                <a:cs typeface="Calibri"/>
              </a:rPr>
              <a:t> </a:t>
            </a:r>
            <a:r>
              <a:rPr sz="2400" b="0" dirty="0">
                <a:latin typeface="Calibri"/>
                <a:cs typeface="Calibri"/>
              </a:rPr>
              <a:t>long</a:t>
            </a:r>
            <a:r>
              <a:rPr sz="2400" b="0" spc="-15" dirty="0">
                <a:latin typeface="Calibri"/>
                <a:cs typeface="Calibri"/>
              </a:rPr>
              <a:t> </a:t>
            </a:r>
            <a:r>
              <a:rPr sz="2400" b="0" spc="-5" dirty="0">
                <a:latin typeface="Calibri"/>
                <a:cs typeface="Calibri"/>
              </a:rPr>
              <a:t>division </a:t>
            </a:r>
            <a:r>
              <a:rPr sz="2400" b="0" spc="-10" dirty="0">
                <a:latin typeface="Calibri"/>
                <a:cs typeface="Calibri"/>
              </a:rPr>
              <a:t>procedure.</a:t>
            </a:r>
            <a:endParaRPr sz="2400">
              <a:latin typeface="Calibri"/>
              <a:cs typeface="Calibri"/>
            </a:endParaRPr>
          </a:p>
        </p:txBody>
      </p:sp>
      <p:pic>
        <p:nvPicPr>
          <p:cNvPr id="3" name="object 3"/>
          <p:cNvPicPr/>
          <p:nvPr/>
        </p:nvPicPr>
        <p:blipFill>
          <a:blip r:embed="rId2" cstate="print"/>
          <a:stretch>
            <a:fillRect/>
          </a:stretch>
        </p:blipFill>
        <p:spPr>
          <a:xfrm>
            <a:off x="1447800" y="2029967"/>
            <a:ext cx="5732323" cy="3988138"/>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858011"/>
            <a:ext cx="9139555" cy="157480"/>
            <a:chOff x="0" y="858011"/>
            <a:chExt cx="9139555" cy="157480"/>
          </a:xfrm>
        </p:grpSpPr>
        <p:pic>
          <p:nvPicPr>
            <p:cNvPr id="3" name="object 3"/>
            <p:cNvPicPr/>
            <p:nvPr/>
          </p:nvPicPr>
          <p:blipFill>
            <a:blip r:embed="rId2" cstate="print"/>
            <a:stretch>
              <a:fillRect/>
            </a:stretch>
          </p:blipFill>
          <p:spPr>
            <a:xfrm>
              <a:off x="0" y="905255"/>
              <a:ext cx="9139430" cy="36575"/>
            </a:xfrm>
            <a:prstGeom prst="rect">
              <a:avLst/>
            </a:prstGeom>
          </p:spPr>
        </p:pic>
        <p:pic>
          <p:nvPicPr>
            <p:cNvPr id="4" name="object 4"/>
            <p:cNvPicPr/>
            <p:nvPr/>
          </p:nvPicPr>
          <p:blipFill>
            <a:blip r:embed="rId3" cstate="print"/>
            <a:stretch>
              <a:fillRect/>
            </a:stretch>
          </p:blipFill>
          <p:spPr>
            <a:xfrm>
              <a:off x="0" y="858011"/>
              <a:ext cx="85344" cy="156972"/>
            </a:xfrm>
            <a:prstGeom prst="rect">
              <a:avLst/>
            </a:prstGeom>
          </p:spPr>
        </p:pic>
      </p:grpSp>
      <p:sp>
        <p:nvSpPr>
          <p:cNvPr id="5" name="object 5"/>
          <p:cNvSpPr txBox="1"/>
          <p:nvPr/>
        </p:nvSpPr>
        <p:spPr>
          <a:xfrm>
            <a:off x="218541" y="1110741"/>
            <a:ext cx="8143875" cy="5449570"/>
          </a:xfrm>
          <a:prstGeom prst="rect">
            <a:avLst/>
          </a:prstGeom>
        </p:spPr>
        <p:txBody>
          <a:bodyPr vert="horz" wrap="square" lIns="0" tIns="12700" rIns="0" bIns="0" rtlCol="0">
            <a:spAutoFit/>
          </a:bodyPr>
          <a:lstStyle/>
          <a:p>
            <a:pPr marL="336550" indent="-299085">
              <a:lnSpc>
                <a:spcPct val="100000"/>
              </a:lnSpc>
              <a:spcBef>
                <a:spcPts val="100"/>
              </a:spcBef>
              <a:buFont typeface="Calibri"/>
              <a:buAutoNum type="arabicPeriod"/>
              <a:tabLst>
                <a:tab pos="337185" algn="l"/>
              </a:tabLst>
            </a:pPr>
            <a:r>
              <a:rPr sz="2400" spc="-5" dirty="0">
                <a:latin typeface="Arial MT"/>
                <a:cs typeface="Arial MT"/>
              </a:rPr>
              <a:t>Convert</a:t>
            </a:r>
            <a:endParaRPr sz="2400" dirty="0">
              <a:latin typeface="Arial MT"/>
              <a:cs typeface="Arial MT"/>
            </a:endParaRPr>
          </a:p>
          <a:p>
            <a:pPr marL="495300">
              <a:lnSpc>
                <a:spcPct val="100000"/>
              </a:lnSpc>
              <a:spcBef>
                <a:spcPts val="70"/>
              </a:spcBef>
            </a:pPr>
            <a:r>
              <a:rPr sz="2400" spc="-15" dirty="0">
                <a:latin typeface="Arial MT"/>
                <a:cs typeface="Arial MT"/>
              </a:rPr>
              <a:t>(10101.1101)</a:t>
            </a:r>
            <a:r>
              <a:rPr sz="2400" spc="-22" baseline="-20833" dirty="0">
                <a:latin typeface="Arial MT"/>
                <a:cs typeface="Arial MT"/>
              </a:rPr>
              <a:t>2</a:t>
            </a:r>
            <a:r>
              <a:rPr sz="2400" spc="330" baseline="-20833" dirty="0">
                <a:latin typeface="Arial MT"/>
                <a:cs typeface="Arial MT"/>
              </a:rPr>
              <a:t> </a:t>
            </a:r>
            <a:r>
              <a:rPr sz="2400" dirty="0">
                <a:latin typeface="Arial MT"/>
                <a:cs typeface="Arial MT"/>
              </a:rPr>
              <a:t>to</a:t>
            </a:r>
            <a:r>
              <a:rPr sz="2400" spc="-20" dirty="0">
                <a:latin typeface="Arial MT"/>
                <a:cs typeface="Arial MT"/>
              </a:rPr>
              <a:t> </a:t>
            </a:r>
            <a:r>
              <a:rPr sz="2400" spc="-5" dirty="0">
                <a:latin typeface="Arial MT"/>
                <a:cs typeface="Arial MT"/>
              </a:rPr>
              <a:t>Decimal</a:t>
            </a:r>
            <a:endParaRPr sz="2400" dirty="0">
              <a:latin typeface="Arial MT"/>
              <a:cs typeface="Arial MT"/>
            </a:endParaRPr>
          </a:p>
          <a:p>
            <a:pPr marL="495300">
              <a:lnSpc>
                <a:spcPct val="100000"/>
              </a:lnSpc>
            </a:pPr>
            <a:r>
              <a:rPr sz="2400" spc="-5" dirty="0">
                <a:latin typeface="Arial MT"/>
                <a:cs typeface="Arial MT"/>
              </a:rPr>
              <a:t>(432.14)</a:t>
            </a:r>
            <a:r>
              <a:rPr sz="2400" spc="-7" baseline="-20833" dirty="0">
                <a:latin typeface="Arial MT"/>
                <a:cs typeface="Arial MT"/>
              </a:rPr>
              <a:t>10</a:t>
            </a:r>
            <a:r>
              <a:rPr sz="2400" spc="315" baseline="-20833" dirty="0">
                <a:latin typeface="Arial MT"/>
                <a:cs typeface="Arial MT"/>
              </a:rPr>
              <a:t> </a:t>
            </a:r>
            <a:r>
              <a:rPr sz="2400" dirty="0">
                <a:latin typeface="Arial MT"/>
                <a:cs typeface="Arial MT"/>
              </a:rPr>
              <a:t>to</a:t>
            </a:r>
            <a:r>
              <a:rPr sz="2400" spc="-20" dirty="0">
                <a:latin typeface="Arial MT"/>
                <a:cs typeface="Arial MT"/>
              </a:rPr>
              <a:t> </a:t>
            </a:r>
            <a:r>
              <a:rPr sz="2400" spc="-5" dirty="0">
                <a:latin typeface="Arial MT"/>
                <a:cs typeface="Arial MT"/>
              </a:rPr>
              <a:t>Hexadecimal</a:t>
            </a:r>
            <a:endParaRPr sz="2400" dirty="0">
              <a:latin typeface="Arial MT"/>
              <a:cs typeface="Arial MT"/>
            </a:endParaRPr>
          </a:p>
          <a:p>
            <a:pPr marL="495300" marR="4210050">
              <a:lnSpc>
                <a:spcPct val="100000"/>
              </a:lnSpc>
              <a:spcBef>
                <a:spcPts val="5"/>
              </a:spcBef>
            </a:pPr>
            <a:r>
              <a:rPr sz="2400" spc="-5" dirty="0">
                <a:latin typeface="Arial MT"/>
                <a:cs typeface="Arial MT"/>
              </a:rPr>
              <a:t>(462.27)</a:t>
            </a:r>
            <a:r>
              <a:rPr sz="2400" spc="-7" baseline="-20833" dirty="0">
                <a:latin typeface="Arial MT"/>
                <a:cs typeface="Arial MT"/>
              </a:rPr>
              <a:t>8</a:t>
            </a:r>
            <a:r>
              <a:rPr sz="2400" spc="300" baseline="-20833" dirty="0">
                <a:latin typeface="Arial MT"/>
                <a:cs typeface="Arial MT"/>
              </a:rPr>
              <a:t> </a:t>
            </a:r>
            <a:r>
              <a:rPr sz="2400" dirty="0">
                <a:latin typeface="Arial MT"/>
                <a:cs typeface="Arial MT"/>
              </a:rPr>
              <a:t>to</a:t>
            </a:r>
            <a:r>
              <a:rPr sz="2400" spc="-20" dirty="0">
                <a:latin typeface="Arial MT"/>
                <a:cs typeface="Arial MT"/>
              </a:rPr>
              <a:t> </a:t>
            </a:r>
            <a:r>
              <a:rPr sz="2400" spc="-5" dirty="0">
                <a:latin typeface="Arial MT"/>
                <a:cs typeface="Arial MT"/>
              </a:rPr>
              <a:t>Hexadecimal </a:t>
            </a:r>
            <a:r>
              <a:rPr sz="2400" spc="-650" dirty="0">
                <a:latin typeface="Arial MT"/>
                <a:cs typeface="Arial MT"/>
              </a:rPr>
              <a:t> </a:t>
            </a:r>
            <a:r>
              <a:rPr sz="2400" spc="-5" dirty="0">
                <a:latin typeface="Arial MT"/>
                <a:cs typeface="Arial MT"/>
              </a:rPr>
              <a:t>(2BA.0C)</a:t>
            </a:r>
            <a:r>
              <a:rPr sz="2400" spc="-7" baseline="-20833" dirty="0">
                <a:latin typeface="Arial MT"/>
                <a:cs typeface="Arial MT"/>
              </a:rPr>
              <a:t>16</a:t>
            </a:r>
            <a:r>
              <a:rPr sz="2400" baseline="-20833" dirty="0">
                <a:latin typeface="Arial MT"/>
                <a:cs typeface="Arial MT"/>
              </a:rPr>
              <a:t> </a:t>
            </a:r>
            <a:r>
              <a:rPr sz="2400" dirty="0">
                <a:latin typeface="Arial MT"/>
                <a:cs typeface="Arial MT"/>
              </a:rPr>
              <a:t>to Octal </a:t>
            </a:r>
            <a:r>
              <a:rPr sz="2400" spc="5" dirty="0">
                <a:latin typeface="Arial MT"/>
                <a:cs typeface="Arial MT"/>
              </a:rPr>
              <a:t> </a:t>
            </a:r>
            <a:r>
              <a:rPr sz="2400" spc="-5" dirty="0">
                <a:latin typeface="Arial MT"/>
                <a:cs typeface="Arial MT"/>
              </a:rPr>
              <a:t>(B89A.03)</a:t>
            </a:r>
            <a:r>
              <a:rPr sz="2400" spc="-7" baseline="-20833" dirty="0">
                <a:latin typeface="Arial MT"/>
                <a:cs typeface="Arial MT"/>
              </a:rPr>
              <a:t>16</a:t>
            </a:r>
            <a:r>
              <a:rPr sz="2400" spc="322" baseline="-20833" dirty="0">
                <a:latin typeface="Arial MT"/>
                <a:cs typeface="Arial MT"/>
              </a:rPr>
              <a:t> </a:t>
            </a:r>
            <a:r>
              <a:rPr sz="2400" dirty="0">
                <a:latin typeface="Arial MT"/>
                <a:cs typeface="Arial MT"/>
              </a:rPr>
              <a:t>to</a:t>
            </a:r>
            <a:r>
              <a:rPr sz="2400" spc="-5" dirty="0">
                <a:latin typeface="Arial MT"/>
                <a:cs typeface="Arial MT"/>
              </a:rPr>
              <a:t> Decimal</a:t>
            </a:r>
            <a:endParaRPr sz="2400" dirty="0">
              <a:latin typeface="Arial MT"/>
              <a:cs typeface="Arial MT"/>
            </a:endParaRPr>
          </a:p>
          <a:p>
            <a:pPr marL="2487930" marR="30480" indent="-457200">
              <a:lnSpc>
                <a:spcPct val="101299"/>
              </a:lnSpc>
              <a:spcBef>
                <a:spcPts val="2195"/>
              </a:spcBef>
              <a:buFont typeface="Calibri"/>
              <a:buAutoNum type="arabicPeriod" startAt="2"/>
              <a:tabLst>
                <a:tab pos="2329815" algn="l"/>
              </a:tabLst>
            </a:pPr>
            <a:r>
              <a:rPr sz="2400" spc="-5" dirty="0">
                <a:latin typeface="Arial MT"/>
                <a:cs typeface="Arial MT"/>
              </a:rPr>
              <a:t>Perform</a:t>
            </a:r>
            <a:r>
              <a:rPr sz="2400" spc="-20" dirty="0">
                <a:latin typeface="Arial MT"/>
                <a:cs typeface="Arial MT"/>
              </a:rPr>
              <a:t> </a:t>
            </a:r>
            <a:r>
              <a:rPr sz="2400" dirty="0">
                <a:latin typeface="Arial MT"/>
                <a:cs typeface="Arial MT"/>
              </a:rPr>
              <a:t>the</a:t>
            </a:r>
            <a:r>
              <a:rPr sz="2400" spc="-5" dirty="0">
                <a:latin typeface="Arial MT"/>
                <a:cs typeface="Arial MT"/>
              </a:rPr>
              <a:t> following</a:t>
            </a:r>
            <a:r>
              <a:rPr sz="2400" spc="25" dirty="0">
                <a:latin typeface="Arial MT"/>
                <a:cs typeface="Arial MT"/>
              </a:rPr>
              <a:t> </a:t>
            </a:r>
            <a:r>
              <a:rPr sz="2400" dirty="0">
                <a:latin typeface="Arial MT"/>
                <a:cs typeface="Arial MT"/>
              </a:rPr>
              <a:t>arithmetic</a:t>
            </a:r>
            <a:r>
              <a:rPr sz="2400" spc="-5" dirty="0">
                <a:latin typeface="Arial MT"/>
                <a:cs typeface="Arial MT"/>
              </a:rPr>
              <a:t> operations </a:t>
            </a:r>
            <a:r>
              <a:rPr sz="2400" spc="-650" dirty="0">
                <a:latin typeface="Arial MT"/>
                <a:cs typeface="Arial MT"/>
              </a:rPr>
              <a:t> </a:t>
            </a:r>
            <a:r>
              <a:rPr sz="2400" spc="-55" dirty="0">
                <a:latin typeface="Arial MT"/>
                <a:cs typeface="Arial MT"/>
              </a:rPr>
              <a:t>(110011</a:t>
            </a:r>
            <a:r>
              <a:rPr sz="2400" spc="15" dirty="0">
                <a:latin typeface="Arial MT"/>
                <a:cs typeface="Arial MT"/>
              </a:rPr>
              <a:t> </a:t>
            </a:r>
            <a:r>
              <a:rPr sz="2400" dirty="0">
                <a:latin typeface="Arial MT"/>
                <a:cs typeface="Arial MT"/>
              </a:rPr>
              <a:t>–</a:t>
            </a:r>
            <a:r>
              <a:rPr sz="2400" spc="-5" dirty="0">
                <a:latin typeface="Arial MT"/>
                <a:cs typeface="Arial MT"/>
              </a:rPr>
              <a:t> </a:t>
            </a:r>
            <a:r>
              <a:rPr sz="2400" spc="-55" dirty="0">
                <a:latin typeface="Arial MT"/>
                <a:cs typeface="Arial MT"/>
              </a:rPr>
              <a:t>011011)</a:t>
            </a:r>
            <a:r>
              <a:rPr sz="2400" spc="20" dirty="0">
                <a:latin typeface="Arial MT"/>
                <a:cs typeface="Arial MT"/>
              </a:rPr>
              <a:t> </a:t>
            </a:r>
            <a:r>
              <a:rPr sz="2400" dirty="0">
                <a:latin typeface="Arial MT"/>
                <a:cs typeface="Arial MT"/>
              </a:rPr>
              <a:t>using</a:t>
            </a:r>
            <a:r>
              <a:rPr sz="2400" spc="5" dirty="0">
                <a:latin typeface="Arial MT"/>
                <a:cs typeface="Arial MT"/>
              </a:rPr>
              <a:t> </a:t>
            </a:r>
            <a:r>
              <a:rPr sz="2400" dirty="0">
                <a:latin typeface="Arial MT"/>
                <a:cs typeface="Arial MT"/>
              </a:rPr>
              <a:t>2s</a:t>
            </a:r>
            <a:r>
              <a:rPr sz="2400" spc="-5" dirty="0">
                <a:latin typeface="Arial MT"/>
                <a:cs typeface="Arial MT"/>
              </a:rPr>
              <a:t> </a:t>
            </a:r>
            <a:r>
              <a:rPr sz="2400" dirty="0">
                <a:latin typeface="Arial MT"/>
                <a:cs typeface="Arial MT"/>
              </a:rPr>
              <a:t>compliment </a:t>
            </a:r>
            <a:r>
              <a:rPr sz="2400" spc="5" dirty="0">
                <a:latin typeface="Arial MT"/>
                <a:cs typeface="Arial MT"/>
              </a:rPr>
              <a:t> </a:t>
            </a:r>
            <a:r>
              <a:rPr sz="2400" spc="-5" dirty="0">
                <a:latin typeface="Arial MT"/>
                <a:cs typeface="Arial MT"/>
              </a:rPr>
              <a:t>method</a:t>
            </a:r>
            <a:endParaRPr sz="2400" dirty="0">
              <a:latin typeface="Arial MT"/>
              <a:cs typeface="Arial MT"/>
            </a:endParaRPr>
          </a:p>
          <a:p>
            <a:pPr marL="2487930">
              <a:lnSpc>
                <a:spcPts val="2845"/>
              </a:lnSpc>
            </a:pPr>
            <a:r>
              <a:rPr sz="2400" spc="-40" dirty="0">
                <a:latin typeface="Arial MT"/>
                <a:cs typeface="Arial MT"/>
              </a:rPr>
              <a:t>(1101</a:t>
            </a:r>
            <a:r>
              <a:rPr sz="2400" spc="-15" dirty="0">
                <a:latin typeface="Arial MT"/>
                <a:cs typeface="Arial MT"/>
              </a:rPr>
              <a:t> </a:t>
            </a:r>
            <a:r>
              <a:rPr lang="en-US" sz="2400" spc="-15" dirty="0">
                <a:latin typeface="Arial MT"/>
                <a:cs typeface="Arial MT"/>
              </a:rPr>
              <a:t>X</a:t>
            </a:r>
            <a:r>
              <a:rPr sz="2400" spc="-5" dirty="0">
                <a:latin typeface="Microsoft Sans Serif"/>
                <a:cs typeface="Microsoft Sans Serif"/>
              </a:rPr>
              <a:t> </a:t>
            </a:r>
            <a:r>
              <a:rPr sz="2400" spc="-50" dirty="0">
                <a:latin typeface="Arial MT"/>
                <a:cs typeface="Arial MT"/>
              </a:rPr>
              <a:t>110)</a:t>
            </a:r>
            <a:endParaRPr sz="2400" dirty="0">
              <a:latin typeface="Arial MT"/>
              <a:cs typeface="Arial MT"/>
            </a:endParaRPr>
          </a:p>
          <a:p>
            <a:pPr marL="2487930">
              <a:lnSpc>
                <a:spcPct val="100000"/>
              </a:lnSpc>
              <a:spcBef>
                <a:spcPts val="35"/>
              </a:spcBef>
            </a:pPr>
            <a:r>
              <a:rPr sz="2400" spc="-55" dirty="0">
                <a:latin typeface="Arial MT"/>
                <a:cs typeface="Arial MT"/>
              </a:rPr>
              <a:t>(110011</a:t>
            </a:r>
            <a:r>
              <a:rPr sz="2400" spc="-25" dirty="0">
                <a:latin typeface="Arial MT"/>
                <a:cs typeface="Arial MT"/>
              </a:rPr>
              <a:t> </a:t>
            </a:r>
            <a:r>
              <a:rPr sz="2400" dirty="0">
                <a:latin typeface="Arial MT"/>
                <a:cs typeface="Arial MT"/>
              </a:rPr>
              <a:t>/101)</a:t>
            </a:r>
          </a:p>
          <a:p>
            <a:pPr marL="2487930">
              <a:lnSpc>
                <a:spcPct val="100000"/>
              </a:lnSpc>
              <a:spcBef>
                <a:spcPts val="5"/>
              </a:spcBef>
            </a:pPr>
            <a:r>
              <a:rPr sz="2400" spc="-75" dirty="0">
                <a:latin typeface="Arial MT"/>
                <a:cs typeface="Arial MT"/>
              </a:rPr>
              <a:t>(111011.11</a:t>
            </a:r>
            <a:r>
              <a:rPr sz="2400" dirty="0">
                <a:latin typeface="Arial MT"/>
                <a:cs typeface="Arial MT"/>
              </a:rPr>
              <a:t> +</a:t>
            </a:r>
            <a:r>
              <a:rPr sz="2400" spc="-20" dirty="0">
                <a:latin typeface="Arial MT"/>
                <a:cs typeface="Arial MT"/>
              </a:rPr>
              <a:t> </a:t>
            </a:r>
            <a:r>
              <a:rPr sz="2400" spc="-5" dirty="0">
                <a:latin typeface="Arial MT"/>
                <a:cs typeface="Arial MT"/>
              </a:rPr>
              <a:t>100100.01)</a:t>
            </a:r>
            <a:endParaRPr sz="2400" dirty="0">
              <a:latin typeface="Arial MT"/>
              <a:cs typeface="Arial MT"/>
            </a:endParaRPr>
          </a:p>
          <a:p>
            <a:pPr marL="2487930" marR="534670">
              <a:lnSpc>
                <a:spcPct val="100000"/>
              </a:lnSpc>
            </a:pPr>
            <a:r>
              <a:rPr sz="2400" spc="-55" dirty="0">
                <a:latin typeface="Arial MT"/>
                <a:cs typeface="Arial MT"/>
              </a:rPr>
              <a:t>(110011-111001)</a:t>
            </a:r>
            <a:r>
              <a:rPr sz="2400" spc="50" dirty="0">
                <a:latin typeface="Arial MT"/>
                <a:cs typeface="Arial MT"/>
              </a:rPr>
              <a:t> </a:t>
            </a:r>
            <a:r>
              <a:rPr sz="2400" spc="-5" dirty="0">
                <a:latin typeface="Arial MT"/>
                <a:cs typeface="Arial MT"/>
              </a:rPr>
              <a:t>using</a:t>
            </a:r>
            <a:r>
              <a:rPr sz="2400" spc="30" dirty="0">
                <a:latin typeface="Arial MT"/>
                <a:cs typeface="Arial MT"/>
              </a:rPr>
              <a:t> </a:t>
            </a:r>
            <a:r>
              <a:rPr sz="2400" spc="-5" dirty="0">
                <a:latin typeface="Arial MT"/>
                <a:cs typeface="Arial MT"/>
              </a:rPr>
              <a:t>2s</a:t>
            </a:r>
            <a:r>
              <a:rPr sz="2400" dirty="0">
                <a:latin typeface="Arial MT"/>
                <a:cs typeface="Arial MT"/>
              </a:rPr>
              <a:t> </a:t>
            </a:r>
            <a:r>
              <a:rPr sz="2400" spc="-5" dirty="0">
                <a:latin typeface="Arial MT"/>
                <a:cs typeface="Arial MT"/>
              </a:rPr>
              <a:t>compliment </a:t>
            </a:r>
            <a:r>
              <a:rPr sz="2400" spc="-655" dirty="0">
                <a:latin typeface="Arial MT"/>
                <a:cs typeface="Arial MT"/>
              </a:rPr>
              <a:t> </a:t>
            </a:r>
            <a:r>
              <a:rPr sz="2400" dirty="0">
                <a:latin typeface="Arial MT"/>
                <a:cs typeface="Arial MT"/>
              </a:rPr>
              <a:t>method</a:t>
            </a:r>
          </a:p>
        </p:txBody>
      </p:sp>
      <p:sp>
        <p:nvSpPr>
          <p:cNvPr id="6" name="object 6"/>
          <p:cNvSpPr txBox="1">
            <a:spLocks noGrp="1"/>
          </p:cNvSpPr>
          <p:nvPr>
            <p:ph type="title"/>
          </p:nvPr>
        </p:nvSpPr>
        <p:spPr>
          <a:xfrm>
            <a:off x="4803775" y="191465"/>
            <a:ext cx="3399154" cy="483234"/>
          </a:xfrm>
          <a:prstGeom prst="rect">
            <a:avLst/>
          </a:prstGeom>
        </p:spPr>
        <p:txBody>
          <a:bodyPr vert="horz" wrap="square" lIns="0" tIns="12700" rIns="0" bIns="0" rtlCol="0">
            <a:spAutoFit/>
          </a:bodyPr>
          <a:lstStyle/>
          <a:p>
            <a:pPr marL="12700">
              <a:lnSpc>
                <a:spcPct val="100000"/>
              </a:lnSpc>
              <a:spcBef>
                <a:spcPts val="100"/>
              </a:spcBef>
            </a:pPr>
            <a:r>
              <a:rPr sz="3000" dirty="0">
                <a:latin typeface="Arial"/>
                <a:cs typeface="Arial"/>
              </a:rPr>
              <a:t>Questions</a:t>
            </a:r>
            <a:r>
              <a:rPr sz="3000" spc="-20" dirty="0">
                <a:latin typeface="Arial"/>
                <a:cs typeface="Arial"/>
              </a:rPr>
              <a:t> </a:t>
            </a:r>
            <a:r>
              <a:rPr sz="3000" dirty="0">
                <a:latin typeface="Arial"/>
                <a:cs typeface="Arial"/>
              </a:rPr>
              <a:t>on</a:t>
            </a:r>
            <a:r>
              <a:rPr sz="3000" spc="-25" dirty="0">
                <a:latin typeface="Arial"/>
                <a:cs typeface="Arial"/>
              </a:rPr>
              <a:t> </a:t>
            </a:r>
            <a:r>
              <a:rPr sz="3000" dirty="0">
                <a:latin typeface="Arial"/>
                <a:cs typeface="Arial"/>
              </a:rPr>
              <a:t>G3.1</a:t>
            </a:r>
            <a:endParaRPr sz="30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F3702-7E76-85BE-A1D2-53096A12A90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8CDE14E-0391-2CB3-AB12-D4BF4BB9689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99512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380" y="461899"/>
            <a:ext cx="5333365" cy="696595"/>
          </a:xfrm>
          <a:prstGeom prst="rect">
            <a:avLst/>
          </a:prstGeom>
        </p:spPr>
        <p:txBody>
          <a:bodyPr vert="horz" wrap="square" lIns="0" tIns="13335" rIns="0" bIns="0" rtlCol="0">
            <a:spAutoFit/>
          </a:bodyPr>
          <a:lstStyle/>
          <a:p>
            <a:pPr marL="12700">
              <a:lnSpc>
                <a:spcPct val="100000"/>
              </a:lnSpc>
              <a:spcBef>
                <a:spcPts val="105"/>
              </a:spcBef>
            </a:pPr>
            <a:r>
              <a:rPr dirty="0"/>
              <a:t>Binary</a:t>
            </a:r>
            <a:r>
              <a:rPr spc="-30" dirty="0"/>
              <a:t> </a:t>
            </a:r>
            <a:r>
              <a:rPr dirty="0"/>
              <a:t>Number</a:t>
            </a:r>
            <a:r>
              <a:rPr spc="-45" dirty="0"/>
              <a:t> </a:t>
            </a:r>
            <a:r>
              <a:rPr spc="-35" dirty="0"/>
              <a:t>System</a:t>
            </a:r>
          </a:p>
        </p:txBody>
      </p:sp>
      <p:sp>
        <p:nvSpPr>
          <p:cNvPr id="3" name="object 3"/>
          <p:cNvSpPr txBox="1"/>
          <p:nvPr/>
        </p:nvSpPr>
        <p:spPr>
          <a:xfrm>
            <a:off x="281940" y="1850263"/>
            <a:ext cx="8104505"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Cambria Math"/>
                <a:cs typeface="Cambria Math"/>
              </a:rPr>
              <a:t>𝑁</a:t>
            </a:r>
            <a:r>
              <a:rPr sz="1800" spc="145" dirty="0">
                <a:latin typeface="Cambria Math"/>
                <a:cs typeface="Cambria Math"/>
              </a:rPr>
              <a:t> </a:t>
            </a:r>
            <a:r>
              <a:rPr sz="1800" dirty="0">
                <a:latin typeface="Cambria Math"/>
                <a:cs typeface="Cambria Math"/>
              </a:rPr>
              <a:t>=</a:t>
            </a:r>
            <a:r>
              <a:rPr sz="1800" spc="105" dirty="0">
                <a:latin typeface="Cambria Math"/>
                <a:cs typeface="Cambria Math"/>
              </a:rPr>
              <a:t> </a:t>
            </a:r>
            <a:r>
              <a:rPr sz="1800" dirty="0">
                <a:latin typeface="Cambria Math"/>
                <a:cs typeface="Cambria Math"/>
              </a:rPr>
              <a:t>⋯</a:t>
            </a:r>
            <a:r>
              <a:rPr sz="1800" spc="-95" dirty="0">
                <a:latin typeface="Cambria Math"/>
                <a:cs typeface="Cambria Math"/>
              </a:rPr>
              <a:t> </a:t>
            </a:r>
            <a:r>
              <a:rPr sz="1800" spc="-15" dirty="0">
                <a:latin typeface="Cambria Math"/>
                <a:cs typeface="Cambria Math"/>
              </a:rPr>
              <a:t>(𝐵</a:t>
            </a:r>
            <a:r>
              <a:rPr sz="1950" spc="-22" baseline="-14957" dirty="0">
                <a:latin typeface="Cambria Math"/>
                <a:cs typeface="Cambria Math"/>
              </a:rPr>
              <a:t>2</a:t>
            </a:r>
            <a:r>
              <a:rPr sz="1950" spc="292" baseline="-14957" dirty="0">
                <a:latin typeface="Cambria Math"/>
                <a:cs typeface="Cambria Math"/>
              </a:rPr>
              <a:t> </a:t>
            </a:r>
            <a:r>
              <a:rPr sz="1800" dirty="0">
                <a:latin typeface="Cambria Math"/>
                <a:cs typeface="Cambria Math"/>
              </a:rPr>
              <a:t>×</a:t>
            </a:r>
            <a:r>
              <a:rPr sz="1800" spc="10" dirty="0">
                <a:latin typeface="Cambria Math"/>
                <a:cs typeface="Cambria Math"/>
              </a:rPr>
              <a:t> </a:t>
            </a:r>
            <a:r>
              <a:rPr sz="1800" spc="35" dirty="0">
                <a:latin typeface="Cambria Math"/>
                <a:cs typeface="Cambria Math"/>
              </a:rPr>
              <a:t>𝑅</a:t>
            </a:r>
            <a:r>
              <a:rPr sz="1950" spc="52" baseline="27777" dirty="0">
                <a:latin typeface="Cambria Math"/>
                <a:cs typeface="Cambria Math"/>
              </a:rPr>
              <a:t>2</a:t>
            </a:r>
            <a:r>
              <a:rPr sz="1800" spc="35" dirty="0">
                <a:latin typeface="Calibri"/>
                <a:cs typeface="Calibri"/>
              </a:rPr>
              <a:t>)+</a:t>
            </a:r>
            <a:r>
              <a:rPr sz="1800" spc="15" dirty="0">
                <a:latin typeface="Calibri"/>
                <a:cs typeface="Calibri"/>
              </a:rPr>
              <a:t> </a:t>
            </a:r>
            <a:r>
              <a:rPr sz="1800" spc="-35" dirty="0">
                <a:latin typeface="Cambria Math"/>
                <a:cs typeface="Cambria Math"/>
              </a:rPr>
              <a:t>(𝐵</a:t>
            </a:r>
            <a:r>
              <a:rPr sz="1950" spc="-52" baseline="-14957" dirty="0">
                <a:latin typeface="Cambria Math"/>
                <a:cs typeface="Cambria Math"/>
              </a:rPr>
              <a:t>1</a:t>
            </a:r>
            <a:r>
              <a:rPr sz="1950" spc="300" baseline="-14957" dirty="0">
                <a:latin typeface="Cambria Math"/>
                <a:cs typeface="Cambria Math"/>
              </a:rPr>
              <a:t> </a:t>
            </a:r>
            <a:r>
              <a:rPr sz="1800" dirty="0">
                <a:latin typeface="Cambria Math"/>
                <a:cs typeface="Cambria Math"/>
              </a:rPr>
              <a:t>×</a:t>
            </a:r>
            <a:r>
              <a:rPr sz="1800" spc="5" dirty="0">
                <a:latin typeface="Cambria Math"/>
                <a:cs typeface="Cambria Math"/>
              </a:rPr>
              <a:t> </a:t>
            </a:r>
            <a:r>
              <a:rPr sz="1800" spc="30" dirty="0">
                <a:latin typeface="Cambria Math"/>
                <a:cs typeface="Cambria Math"/>
              </a:rPr>
              <a:t>𝑅</a:t>
            </a:r>
            <a:r>
              <a:rPr sz="1950" spc="44" baseline="27777" dirty="0">
                <a:latin typeface="Cambria Math"/>
                <a:cs typeface="Cambria Math"/>
              </a:rPr>
              <a:t>1</a:t>
            </a:r>
            <a:r>
              <a:rPr sz="1800" spc="30" dirty="0">
                <a:latin typeface="Calibri"/>
                <a:cs typeface="Calibri"/>
              </a:rPr>
              <a:t>)+</a:t>
            </a:r>
            <a:r>
              <a:rPr sz="1800" spc="20" dirty="0">
                <a:latin typeface="Calibri"/>
                <a:cs typeface="Calibri"/>
              </a:rPr>
              <a:t> </a:t>
            </a:r>
            <a:r>
              <a:rPr sz="1800" spc="-15" dirty="0">
                <a:latin typeface="Cambria Math"/>
                <a:cs typeface="Cambria Math"/>
              </a:rPr>
              <a:t>(𝐵</a:t>
            </a:r>
            <a:r>
              <a:rPr sz="1950" spc="-22" baseline="-14957" dirty="0">
                <a:latin typeface="Cambria Math"/>
                <a:cs typeface="Cambria Math"/>
              </a:rPr>
              <a:t>0</a:t>
            </a:r>
            <a:r>
              <a:rPr sz="1950" spc="292" baseline="-14957" dirty="0">
                <a:latin typeface="Cambria Math"/>
                <a:cs typeface="Cambria Math"/>
              </a:rPr>
              <a:t> </a:t>
            </a:r>
            <a:r>
              <a:rPr sz="1800" dirty="0">
                <a:latin typeface="Cambria Math"/>
                <a:cs typeface="Cambria Math"/>
              </a:rPr>
              <a:t>× </a:t>
            </a:r>
            <a:r>
              <a:rPr sz="1800" spc="40" dirty="0">
                <a:latin typeface="Cambria Math"/>
                <a:cs typeface="Cambria Math"/>
              </a:rPr>
              <a:t>𝑅</a:t>
            </a:r>
            <a:r>
              <a:rPr sz="1950" spc="60" baseline="27777" dirty="0">
                <a:latin typeface="Cambria Math"/>
                <a:cs typeface="Cambria Math"/>
              </a:rPr>
              <a:t>0</a:t>
            </a:r>
            <a:r>
              <a:rPr sz="1800" spc="40" dirty="0">
                <a:latin typeface="Calibri"/>
                <a:cs typeface="Calibri"/>
              </a:rPr>
              <a:t>)+</a:t>
            </a:r>
            <a:r>
              <a:rPr sz="1800" spc="25" dirty="0">
                <a:latin typeface="Calibri"/>
                <a:cs typeface="Calibri"/>
              </a:rPr>
              <a:t> </a:t>
            </a:r>
            <a:r>
              <a:rPr sz="1800" spc="-15" dirty="0">
                <a:latin typeface="Cambria Math"/>
                <a:cs typeface="Cambria Math"/>
              </a:rPr>
              <a:t>(𝐵</a:t>
            </a:r>
            <a:r>
              <a:rPr sz="1950" spc="-22" baseline="-14957" dirty="0">
                <a:latin typeface="Cambria Math"/>
                <a:cs typeface="Cambria Math"/>
              </a:rPr>
              <a:t>−1</a:t>
            </a:r>
            <a:r>
              <a:rPr sz="1950" spc="277" baseline="-14957" dirty="0">
                <a:latin typeface="Cambria Math"/>
                <a:cs typeface="Cambria Math"/>
              </a:rPr>
              <a:t> </a:t>
            </a:r>
            <a:r>
              <a:rPr sz="1800" dirty="0">
                <a:latin typeface="Cambria Math"/>
                <a:cs typeface="Cambria Math"/>
              </a:rPr>
              <a:t>×</a:t>
            </a:r>
            <a:r>
              <a:rPr sz="1800" spc="-5" dirty="0">
                <a:latin typeface="Cambria Math"/>
                <a:cs typeface="Cambria Math"/>
              </a:rPr>
              <a:t> </a:t>
            </a:r>
            <a:r>
              <a:rPr sz="1800" spc="25" dirty="0">
                <a:latin typeface="Cambria Math"/>
                <a:cs typeface="Cambria Math"/>
              </a:rPr>
              <a:t>𝑅</a:t>
            </a:r>
            <a:r>
              <a:rPr sz="1950" spc="37" baseline="27777" dirty="0">
                <a:latin typeface="Cambria Math"/>
                <a:cs typeface="Cambria Math"/>
              </a:rPr>
              <a:t>−1</a:t>
            </a:r>
            <a:r>
              <a:rPr sz="1800" spc="25" dirty="0">
                <a:latin typeface="Calibri"/>
                <a:cs typeface="Calibri"/>
              </a:rPr>
              <a:t>)+</a:t>
            </a:r>
            <a:r>
              <a:rPr sz="1800" spc="20" dirty="0">
                <a:latin typeface="Calibri"/>
                <a:cs typeface="Calibri"/>
              </a:rPr>
              <a:t> </a:t>
            </a:r>
            <a:r>
              <a:rPr sz="1800" spc="-15" dirty="0">
                <a:latin typeface="Cambria Math"/>
                <a:cs typeface="Cambria Math"/>
              </a:rPr>
              <a:t>(𝐵</a:t>
            </a:r>
            <a:r>
              <a:rPr sz="1950" spc="-22" baseline="-14957" dirty="0">
                <a:latin typeface="Cambria Math"/>
                <a:cs typeface="Cambria Math"/>
              </a:rPr>
              <a:t>−2</a:t>
            </a:r>
            <a:r>
              <a:rPr sz="1950" spc="254" baseline="-14957" dirty="0">
                <a:latin typeface="Cambria Math"/>
                <a:cs typeface="Cambria Math"/>
              </a:rPr>
              <a:t> </a:t>
            </a:r>
            <a:r>
              <a:rPr sz="1800" dirty="0">
                <a:latin typeface="Cambria Math"/>
                <a:cs typeface="Cambria Math"/>
              </a:rPr>
              <a:t>× </a:t>
            </a:r>
            <a:r>
              <a:rPr sz="1800" spc="25" dirty="0">
                <a:latin typeface="Cambria Math"/>
                <a:cs typeface="Cambria Math"/>
              </a:rPr>
              <a:t>𝑅</a:t>
            </a:r>
            <a:r>
              <a:rPr sz="1950" spc="37" baseline="27777" dirty="0">
                <a:latin typeface="Cambria Math"/>
                <a:cs typeface="Cambria Math"/>
              </a:rPr>
              <a:t>−2</a:t>
            </a:r>
            <a:r>
              <a:rPr sz="1800" spc="25" dirty="0">
                <a:latin typeface="Calibri"/>
                <a:cs typeface="Calibri"/>
              </a:rPr>
              <a:t>)+</a:t>
            </a:r>
            <a:r>
              <a:rPr sz="1800" spc="15" dirty="0">
                <a:latin typeface="Calibri"/>
                <a:cs typeface="Calibri"/>
              </a:rPr>
              <a:t> </a:t>
            </a:r>
            <a:r>
              <a:rPr sz="1800" spc="-15" dirty="0">
                <a:latin typeface="Cambria Math"/>
                <a:cs typeface="Cambria Math"/>
              </a:rPr>
              <a:t>(𝐵</a:t>
            </a:r>
            <a:r>
              <a:rPr sz="1950" spc="-22" baseline="-14957" dirty="0">
                <a:latin typeface="Cambria Math"/>
                <a:cs typeface="Cambria Math"/>
              </a:rPr>
              <a:t>−3</a:t>
            </a:r>
            <a:r>
              <a:rPr sz="1950" spc="262" baseline="-14957" dirty="0">
                <a:latin typeface="Cambria Math"/>
                <a:cs typeface="Cambria Math"/>
              </a:rPr>
              <a:t> </a:t>
            </a:r>
            <a:r>
              <a:rPr sz="1800" dirty="0">
                <a:latin typeface="Cambria Math"/>
                <a:cs typeface="Cambria Math"/>
              </a:rPr>
              <a:t>×</a:t>
            </a:r>
            <a:r>
              <a:rPr sz="1800" spc="5" dirty="0">
                <a:latin typeface="Cambria Math"/>
                <a:cs typeface="Cambria Math"/>
              </a:rPr>
              <a:t> </a:t>
            </a:r>
            <a:r>
              <a:rPr sz="1800" spc="20" dirty="0">
                <a:latin typeface="Cambria Math"/>
                <a:cs typeface="Cambria Math"/>
              </a:rPr>
              <a:t>𝑅</a:t>
            </a:r>
            <a:r>
              <a:rPr sz="1950" spc="30" baseline="27777" dirty="0">
                <a:latin typeface="Cambria Math"/>
                <a:cs typeface="Cambria Math"/>
              </a:rPr>
              <a:t>−3</a:t>
            </a:r>
            <a:r>
              <a:rPr sz="1800" spc="20" dirty="0">
                <a:latin typeface="Calibri"/>
                <a:cs typeface="Calibri"/>
              </a:rPr>
              <a:t>)…</a:t>
            </a:r>
            <a:endParaRPr sz="1800">
              <a:latin typeface="Calibri"/>
              <a:cs typeface="Calibri"/>
            </a:endParaRPr>
          </a:p>
        </p:txBody>
      </p:sp>
      <p:sp>
        <p:nvSpPr>
          <p:cNvPr id="4" name="object 4"/>
          <p:cNvSpPr/>
          <p:nvPr/>
        </p:nvSpPr>
        <p:spPr>
          <a:xfrm>
            <a:off x="990600" y="2255520"/>
            <a:ext cx="3048000" cy="457200"/>
          </a:xfrm>
          <a:custGeom>
            <a:avLst/>
            <a:gdLst/>
            <a:ahLst/>
            <a:cxnLst/>
            <a:rect l="l" t="t" r="r" b="b"/>
            <a:pathLst>
              <a:path w="3048000" h="457200">
                <a:moveTo>
                  <a:pt x="3048000" y="0"/>
                </a:moveTo>
                <a:lnTo>
                  <a:pt x="3046061" y="72249"/>
                </a:lnTo>
                <a:lnTo>
                  <a:pt x="3040660" y="135002"/>
                </a:lnTo>
                <a:lnTo>
                  <a:pt x="3032418" y="184489"/>
                </a:lnTo>
                <a:lnTo>
                  <a:pt x="3009900" y="228600"/>
                </a:lnTo>
                <a:lnTo>
                  <a:pt x="1562100" y="228600"/>
                </a:lnTo>
                <a:lnTo>
                  <a:pt x="1550042" y="240255"/>
                </a:lnTo>
                <a:lnTo>
                  <a:pt x="1539581" y="272710"/>
                </a:lnTo>
                <a:lnTo>
                  <a:pt x="1531339" y="322197"/>
                </a:lnTo>
                <a:lnTo>
                  <a:pt x="1525938" y="384950"/>
                </a:lnTo>
                <a:lnTo>
                  <a:pt x="1524000" y="457200"/>
                </a:lnTo>
                <a:lnTo>
                  <a:pt x="1522061" y="384950"/>
                </a:lnTo>
                <a:lnTo>
                  <a:pt x="1516660" y="322197"/>
                </a:lnTo>
                <a:lnTo>
                  <a:pt x="1508418" y="272710"/>
                </a:lnTo>
                <a:lnTo>
                  <a:pt x="1497957" y="240255"/>
                </a:lnTo>
                <a:lnTo>
                  <a:pt x="1485900" y="228600"/>
                </a:lnTo>
                <a:lnTo>
                  <a:pt x="38100" y="228600"/>
                </a:lnTo>
                <a:lnTo>
                  <a:pt x="26056" y="216944"/>
                </a:lnTo>
                <a:lnTo>
                  <a:pt x="15597" y="184489"/>
                </a:lnTo>
                <a:lnTo>
                  <a:pt x="7350" y="135002"/>
                </a:lnTo>
                <a:lnTo>
                  <a:pt x="1942" y="72249"/>
                </a:lnTo>
                <a:lnTo>
                  <a:pt x="0" y="0"/>
                </a:lnTo>
              </a:path>
            </a:pathLst>
          </a:custGeom>
          <a:ln w="9525">
            <a:solidFill>
              <a:srgbClr val="497DBA"/>
            </a:solidFill>
          </a:ln>
        </p:spPr>
        <p:txBody>
          <a:bodyPr wrap="square" lIns="0" tIns="0" rIns="0" bIns="0" rtlCol="0"/>
          <a:lstStyle/>
          <a:p>
            <a:endParaRPr/>
          </a:p>
        </p:txBody>
      </p:sp>
      <p:sp>
        <p:nvSpPr>
          <p:cNvPr id="5" name="object 5"/>
          <p:cNvSpPr/>
          <p:nvPr/>
        </p:nvSpPr>
        <p:spPr>
          <a:xfrm>
            <a:off x="4267200" y="2226564"/>
            <a:ext cx="4038600" cy="457200"/>
          </a:xfrm>
          <a:custGeom>
            <a:avLst/>
            <a:gdLst/>
            <a:ahLst/>
            <a:cxnLst/>
            <a:rect l="l" t="t" r="r" b="b"/>
            <a:pathLst>
              <a:path w="4038600" h="457200">
                <a:moveTo>
                  <a:pt x="4038600" y="0"/>
                </a:moveTo>
                <a:lnTo>
                  <a:pt x="4036661" y="72249"/>
                </a:lnTo>
                <a:lnTo>
                  <a:pt x="4031260" y="135002"/>
                </a:lnTo>
                <a:lnTo>
                  <a:pt x="4023018" y="184489"/>
                </a:lnTo>
                <a:lnTo>
                  <a:pt x="4000500" y="228600"/>
                </a:lnTo>
                <a:lnTo>
                  <a:pt x="2057400" y="228600"/>
                </a:lnTo>
                <a:lnTo>
                  <a:pt x="2045342" y="240255"/>
                </a:lnTo>
                <a:lnTo>
                  <a:pt x="2034881" y="272710"/>
                </a:lnTo>
                <a:lnTo>
                  <a:pt x="2026639" y="322197"/>
                </a:lnTo>
                <a:lnTo>
                  <a:pt x="2021238" y="384950"/>
                </a:lnTo>
                <a:lnTo>
                  <a:pt x="2019300" y="457200"/>
                </a:lnTo>
                <a:lnTo>
                  <a:pt x="2017361" y="384950"/>
                </a:lnTo>
                <a:lnTo>
                  <a:pt x="2011960" y="322197"/>
                </a:lnTo>
                <a:lnTo>
                  <a:pt x="2003718" y="272710"/>
                </a:lnTo>
                <a:lnTo>
                  <a:pt x="1993257" y="240255"/>
                </a:lnTo>
                <a:lnTo>
                  <a:pt x="1981200" y="228600"/>
                </a:lnTo>
                <a:lnTo>
                  <a:pt x="38100" y="228600"/>
                </a:lnTo>
                <a:lnTo>
                  <a:pt x="26042" y="216944"/>
                </a:lnTo>
                <a:lnTo>
                  <a:pt x="15581" y="184489"/>
                </a:lnTo>
                <a:lnTo>
                  <a:pt x="7339" y="135002"/>
                </a:lnTo>
                <a:lnTo>
                  <a:pt x="1938" y="72249"/>
                </a:lnTo>
                <a:lnTo>
                  <a:pt x="0" y="0"/>
                </a:lnTo>
              </a:path>
            </a:pathLst>
          </a:custGeom>
          <a:ln w="9525">
            <a:solidFill>
              <a:srgbClr val="497DBA"/>
            </a:solidFill>
          </a:ln>
        </p:spPr>
        <p:txBody>
          <a:bodyPr wrap="square" lIns="0" tIns="0" rIns="0" bIns="0" rtlCol="0"/>
          <a:lstStyle/>
          <a:p>
            <a:endParaRPr/>
          </a:p>
        </p:txBody>
      </p:sp>
      <p:sp>
        <p:nvSpPr>
          <p:cNvPr id="6" name="object 6"/>
          <p:cNvSpPr txBox="1"/>
          <p:nvPr/>
        </p:nvSpPr>
        <p:spPr>
          <a:xfrm>
            <a:off x="299110" y="2798445"/>
            <a:ext cx="7934325" cy="2756535"/>
          </a:xfrm>
          <a:prstGeom prst="rect">
            <a:avLst/>
          </a:prstGeom>
        </p:spPr>
        <p:txBody>
          <a:bodyPr vert="horz" wrap="square" lIns="0" tIns="12700" rIns="0" bIns="0" rtlCol="0">
            <a:spAutoFit/>
          </a:bodyPr>
          <a:lstStyle/>
          <a:p>
            <a:pPr marL="302260" algn="ctr">
              <a:lnSpc>
                <a:spcPct val="100000"/>
              </a:lnSpc>
              <a:spcBef>
                <a:spcPts val="100"/>
              </a:spcBef>
              <a:tabLst>
                <a:tab pos="3775710" algn="l"/>
              </a:tabLst>
            </a:pPr>
            <a:r>
              <a:rPr sz="1800" spc="-5" dirty="0">
                <a:latin typeface="Arial MT"/>
                <a:cs typeface="Arial MT"/>
              </a:rPr>
              <a:t>Integer</a:t>
            </a:r>
            <a:r>
              <a:rPr sz="1800" spc="15" dirty="0">
                <a:latin typeface="Arial MT"/>
                <a:cs typeface="Arial MT"/>
              </a:rPr>
              <a:t> </a:t>
            </a:r>
            <a:r>
              <a:rPr sz="1800" spc="-5" dirty="0">
                <a:latin typeface="Arial MT"/>
                <a:cs typeface="Arial MT"/>
              </a:rPr>
              <a:t>Portion	Fractional</a:t>
            </a:r>
            <a:r>
              <a:rPr sz="1800" spc="-15" dirty="0">
                <a:latin typeface="Arial MT"/>
                <a:cs typeface="Arial MT"/>
              </a:rPr>
              <a:t> </a:t>
            </a:r>
            <a:r>
              <a:rPr sz="1800" spc="-5" dirty="0">
                <a:latin typeface="Arial MT"/>
                <a:cs typeface="Arial MT"/>
              </a:rPr>
              <a:t>Portion</a:t>
            </a:r>
            <a:endParaRPr sz="1800">
              <a:latin typeface="Arial MT"/>
              <a:cs typeface="Arial MT"/>
            </a:endParaRPr>
          </a:p>
          <a:p>
            <a:pPr>
              <a:lnSpc>
                <a:spcPct val="100000"/>
              </a:lnSpc>
              <a:spcBef>
                <a:spcPts val="40"/>
              </a:spcBef>
            </a:pPr>
            <a:endParaRPr sz="1750">
              <a:latin typeface="Arial MT"/>
              <a:cs typeface="Arial MT"/>
            </a:endParaRPr>
          </a:p>
          <a:p>
            <a:pPr marL="12700">
              <a:lnSpc>
                <a:spcPct val="100000"/>
              </a:lnSpc>
              <a:spcBef>
                <a:spcPts val="5"/>
              </a:spcBef>
            </a:pPr>
            <a:r>
              <a:rPr sz="2400" spc="-5" dirty="0">
                <a:latin typeface="Arial MT"/>
                <a:cs typeface="Arial MT"/>
              </a:rPr>
              <a:t>Where,</a:t>
            </a:r>
            <a:endParaRPr sz="2400">
              <a:latin typeface="Arial MT"/>
              <a:cs typeface="Arial MT"/>
            </a:endParaRPr>
          </a:p>
          <a:p>
            <a:pPr marL="12700" marR="5080">
              <a:lnSpc>
                <a:spcPct val="100000"/>
              </a:lnSpc>
            </a:pPr>
            <a:r>
              <a:rPr sz="2400" spc="-5" dirty="0">
                <a:latin typeface="Arial MT"/>
                <a:cs typeface="Arial MT"/>
              </a:rPr>
              <a:t>N</a:t>
            </a:r>
            <a:r>
              <a:rPr sz="2400" spc="5" dirty="0">
                <a:latin typeface="Arial MT"/>
                <a:cs typeface="Arial MT"/>
              </a:rPr>
              <a:t> </a:t>
            </a:r>
            <a:r>
              <a:rPr sz="2400" dirty="0">
                <a:latin typeface="Arial MT"/>
                <a:cs typeface="Arial MT"/>
              </a:rPr>
              <a:t>=</a:t>
            </a:r>
            <a:r>
              <a:rPr sz="2400" spc="10" dirty="0">
                <a:latin typeface="Arial MT"/>
                <a:cs typeface="Arial MT"/>
              </a:rPr>
              <a:t> </a:t>
            </a:r>
            <a:r>
              <a:rPr sz="2400" spc="-5" dirty="0">
                <a:latin typeface="Arial MT"/>
                <a:cs typeface="Arial MT"/>
              </a:rPr>
              <a:t>binary</a:t>
            </a:r>
            <a:r>
              <a:rPr sz="2400" spc="25" dirty="0">
                <a:latin typeface="Arial MT"/>
                <a:cs typeface="Arial MT"/>
              </a:rPr>
              <a:t> </a:t>
            </a:r>
            <a:r>
              <a:rPr sz="2400" spc="-5" dirty="0">
                <a:latin typeface="Arial MT"/>
                <a:cs typeface="Arial MT"/>
              </a:rPr>
              <a:t>number</a:t>
            </a:r>
            <a:r>
              <a:rPr sz="2400" spc="5" dirty="0">
                <a:latin typeface="Arial MT"/>
                <a:cs typeface="Arial MT"/>
              </a:rPr>
              <a:t> </a:t>
            </a:r>
            <a:r>
              <a:rPr sz="2400" spc="-5" dirty="0">
                <a:latin typeface="Arial MT"/>
                <a:cs typeface="Arial MT"/>
              </a:rPr>
              <a:t>with</a:t>
            </a:r>
            <a:r>
              <a:rPr sz="2400" spc="20" dirty="0">
                <a:latin typeface="Arial MT"/>
                <a:cs typeface="Arial MT"/>
              </a:rPr>
              <a:t> </a:t>
            </a:r>
            <a:r>
              <a:rPr sz="2400" spc="-5" dirty="0">
                <a:latin typeface="Arial MT"/>
                <a:cs typeface="Arial MT"/>
              </a:rPr>
              <a:t>3-digit</a:t>
            </a:r>
            <a:r>
              <a:rPr sz="2400" spc="25" dirty="0">
                <a:latin typeface="Arial MT"/>
                <a:cs typeface="Arial MT"/>
              </a:rPr>
              <a:t> </a:t>
            </a:r>
            <a:r>
              <a:rPr sz="2400" spc="-5" dirty="0">
                <a:latin typeface="Arial MT"/>
                <a:cs typeface="Arial MT"/>
              </a:rPr>
              <a:t>integer</a:t>
            </a:r>
            <a:r>
              <a:rPr sz="2400" spc="25" dirty="0">
                <a:latin typeface="Arial MT"/>
                <a:cs typeface="Arial MT"/>
              </a:rPr>
              <a:t> </a:t>
            </a:r>
            <a:r>
              <a:rPr sz="2400" spc="-5" dirty="0">
                <a:latin typeface="Arial MT"/>
                <a:cs typeface="Arial MT"/>
              </a:rPr>
              <a:t>and 3-digit</a:t>
            </a:r>
            <a:r>
              <a:rPr sz="2400" spc="25" dirty="0">
                <a:latin typeface="Arial MT"/>
                <a:cs typeface="Arial MT"/>
              </a:rPr>
              <a:t> </a:t>
            </a:r>
            <a:r>
              <a:rPr sz="2400" spc="-5" dirty="0">
                <a:latin typeface="Arial MT"/>
                <a:cs typeface="Arial MT"/>
              </a:rPr>
              <a:t>fractional </a:t>
            </a:r>
            <a:r>
              <a:rPr sz="2400" spc="-650" dirty="0">
                <a:latin typeface="Arial MT"/>
                <a:cs typeface="Arial MT"/>
              </a:rPr>
              <a:t> </a:t>
            </a:r>
            <a:r>
              <a:rPr sz="2400" spc="-5" dirty="0">
                <a:latin typeface="Arial MT"/>
                <a:cs typeface="Arial MT"/>
              </a:rPr>
              <a:t>portion</a:t>
            </a:r>
            <a:endParaRPr sz="2400">
              <a:latin typeface="Arial MT"/>
              <a:cs typeface="Arial MT"/>
            </a:endParaRPr>
          </a:p>
          <a:p>
            <a:pPr>
              <a:lnSpc>
                <a:spcPct val="100000"/>
              </a:lnSpc>
              <a:spcBef>
                <a:spcPts val="5"/>
              </a:spcBef>
            </a:pPr>
            <a:endParaRPr sz="2500">
              <a:latin typeface="Arial MT"/>
              <a:cs typeface="Arial MT"/>
            </a:endParaRPr>
          </a:p>
          <a:p>
            <a:pPr marL="12700">
              <a:lnSpc>
                <a:spcPct val="100000"/>
              </a:lnSpc>
            </a:pPr>
            <a:r>
              <a:rPr sz="2400" dirty="0">
                <a:latin typeface="Arial MT"/>
                <a:cs typeface="Arial MT"/>
              </a:rPr>
              <a:t>B</a:t>
            </a:r>
            <a:r>
              <a:rPr sz="2400" spc="-20" dirty="0">
                <a:latin typeface="Arial MT"/>
                <a:cs typeface="Arial MT"/>
              </a:rPr>
              <a:t> </a:t>
            </a:r>
            <a:r>
              <a:rPr sz="2400" dirty="0">
                <a:latin typeface="Arial MT"/>
                <a:cs typeface="Arial MT"/>
              </a:rPr>
              <a:t>=</a:t>
            </a:r>
            <a:r>
              <a:rPr sz="2400" spc="-40" dirty="0">
                <a:latin typeface="Arial MT"/>
                <a:cs typeface="Arial MT"/>
              </a:rPr>
              <a:t> </a:t>
            </a:r>
            <a:r>
              <a:rPr sz="2400" spc="-5" dirty="0">
                <a:latin typeface="Arial MT"/>
                <a:cs typeface="Arial MT"/>
              </a:rPr>
              <a:t>Binary digits</a:t>
            </a:r>
            <a:endParaRPr sz="2400">
              <a:latin typeface="Arial MT"/>
              <a:cs typeface="Arial MT"/>
            </a:endParaRPr>
          </a:p>
          <a:p>
            <a:pPr marL="350520">
              <a:lnSpc>
                <a:spcPct val="100000"/>
              </a:lnSpc>
              <a:spcBef>
                <a:spcPts val="5"/>
              </a:spcBef>
            </a:pPr>
            <a:r>
              <a:rPr sz="2400" dirty="0">
                <a:latin typeface="Arial MT"/>
                <a:cs typeface="Arial MT"/>
              </a:rPr>
              <a:t>=</a:t>
            </a:r>
            <a:r>
              <a:rPr sz="2400" spc="-55" dirty="0">
                <a:latin typeface="Arial MT"/>
                <a:cs typeface="Arial MT"/>
              </a:rPr>
              <a:t> </a:t>
            </a:r>
            <a:r>
              <a:rPr sz="2400" spc="-5" dirty="0">
                <a:latin typeface="Arial MT"/>
                <a:cs typeface="Arial MT"/>
              </a:rPr>
              <a:t>0,1</a:t>
            </a:r>
            <a:endParaRPr sz="2400">
              <a:latin typeface="Arial MT"/>
              <a:cs typeface="Arial MT"/>
            </a:endParaRPr>
          </a:p>
        </p:txBody>
      </p:sp>
      <p:sp>
        <p:nvSpPr>
          <p:cNvPr id="7" name="object 7"/>
          <p:cNvSpPr txBox="1"/>
          <p:nvPr/>
        </p:nvSpPr>
        <p:spPr>
          <a:xfrm>
            <a:off x="299110" y="5894628"/>
            <a:ext cx="5490210" cy="1528624"/>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R</a:t>
            </a:r>
            <a:r>
              <a:rPr sz="2400" spc="-5" dirty="0">
                <a:latin typeface="Arial MT"/>
                <a:cs typeface="Arial MT"/>
              </a:rPr>
              <a:t> </a:t>
            </a:r>
            <a:r>
              <a:rPr sz="2400" dirty="0">
                <a:latin typeface="Arial MT"/>
                <a:cs typeface="Arial MT"/>
              </a:rPr>
              <a:t>=</a:t>
            </a:r>
            <a:r>
              <a:rPr sz="2400" spc="-15" dirty="0">
                <a:latin typeface="Arial MT"/>
                <a:cs typeface="Arial MT"/>
              </a:rPr>
              <a:t> </a:t>
            </a:r>
            <a:r>
              <a:rPr sz="2400" spc="-5" dirty="0">
                <a:latin typeface="Arial MT"/>
                <a:cs typeface="Arial MT"/>
              </a:rPr>
              <a:t>Radix</a:t>
            </a:r>
            <a:r>
              <a:rPr sz="2400" spc="20" dirty="0">
                <a:latin typeface="Arial MT"/>
                <a:cs typeface="Arial MT"/>
              </a:rPr>
              <a:t> </a:t>
            </a:r>
            <a:r>
              <a:rPr sz="2400" dirty="0">
                <a:latin typeface="Arial MT"/>
                <a:cs typeface="Arial MT"/>
              </a:rPr>
              <a:t>or</a:t>
            </a:r>
            <a:r>
              <a:rPr sz="2400" spc="-15" dirty="0">
                <a:latin typeface="Arial MT"/>
                <a:cs typeface="Arial MT"/>
              </a:rPr>
              <a:t> </a:t>
            </a:r>
            <a:r>
              <a:rPr sz="2400" spc="-5" dirty="0">
                <a:latin typeface="Arial MT"/>
                <a:cs typeface="Arial MT"/>
              </a:rPr>
              <a:t>base</a:t>
            </a:r>
            <a:r>
              <a:rPr sz="2400" spc="10" dirty="0">
                <a:latin typeface="Arial MT"/>
                <a:cs typeface="Arial MT"/>
              </a:rPr>
              <a:t> </a:t>
            </a:r>
            <a:r>
              <a:rPr sz="2400" dirty="0">
                <a:latin typeface="Arial MT"/>
                <a:cs typeface="Arial MT"/>
              </a:rPr>
              <a:t>of</a:t>
            </a:r>
            <a:r>
              <a:rPr sz="2400" spc="-25" dirty="0">
                <a:latin typeface="Arial MT"/>
                <a:cs typeface="Arial MT"/>
              </a:rPr>
              <a:t> </a:t>
            </a:r>
            <a:r>
              <a:rPr sz="2400" dirty="0">
                <a:latin typeface="Arial MT"/>
                <a:cs typeface="Arial MT"/>
              </a:rPr>
              <a:t>the</a:t>
            </a:r>
            <a:r>
              <a:rPr sz="2400" spc="-5" dirty="0">
                <a:latin typeface="Arial MT"/>
                <a:cs typeface="Arial MT"/>
              </a:rPr>
              <a:t> number </a:t>
            </a:r>
            <a:r>
              <a:rPr sz="2400" dirty="0">
                <a:latin typeface="Arial MT"/>
                <a:cs typeface="Arial MT"/>
              </a:rPr>
              <a:t>system</a:t>
            </a:r>
            <a:endParaRPr lang="en-US" sz="2400" dirty="0">
              <a:latin typeface="Arial MT"/>
              <a:cs typeface="Arial MT"/>
            </a:endParaRPr>
          </a:p>
          <a:p>
            <a:pPr marL="12700">
              <a:spcBef>
                <a:spcPts val="100"/>
              </a:spcBef>
            </a:pPr>
            <a:r>
              <a:rPr lang="en-US" sz="2400" dirty="0">
                <a:latin typeface="Arial MT"/>
                <a:cs typeface="Arial MT"/>
              </a:rPr>
              <a:t>For </a:t>
            </a:r>
            <a:r>
              <a:rPr lang="en-US" sz="2400" dirty="0" err="1">
                <a:latin typeface="Arial MT"/>
                <a:cs typeface="Arial MT"/>
              </a:rPr>
              <a:t>Bibary</a:t>
            </a:r>
            <a:r>
              <a:rPr lang="en-US" sz="2400" dirty="0">
                <a:latin typeface="Arial MT"/>
                <a:cs typeface="Arial MT"/>
              </a:rPr>
              <a:t> number system R = 2</a:t>
            </a:r>
          </a:p>
          <a:p>
            <a:pPr marL="12700">
              <a:lnSpc>
                <a:spcPct val="100000"/>
              </a:lnSpc>
              <a:spcBef>
                <a:spcPts val="100"/>
              </a:spcBef>
            </a:pPr>
            <a:endParaRPr lang="en-US" sz="2400" dirty="0">
              <a:latin typeface="Arial MT"/>
              <a:cs typeface="Arial MT"/>
            </a:endParaRPr>
          </a:p>
          <a:p>
            <a:pPr marL="12700">
              <a:lnSpc>
                <a:spcPct val="100000"/>
              </a:lnSpc>
              <a:spcBef>
                <a:spcPts val="100"/>
              </a:spcBef>
            </a:pPr>
            <a:endParaRPr sz="2400" dirty="0">
              <a:latin typeface="Arial MT"/>
              <a:cs typeface="Arial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380" y="461899"/>
            <a:ext cx="5333365" cy="696595"/>
          </a:xfrm>
          <a:prstGeom prst="rect">
            <a:avLst/>
          </a:prstGeom>
        </p:spPr>
        <p:txBody>
          <a:bodyPr vert="horz" wrap="square" lIns="0" tIns="13335" rIns="0" bIns="0" rtlCol="0">
            <a:spAutoFit/>
          </a:bodyPr>
          <a:lstStyle/>
          <a:p>
            <a:pPr marL="12700">
              <a:lnSpc>
                <a:spcPct val="100000"/>
              </a:lnSpc>
              <a:spcBef>
                <a:spcPts val="105"/>
              </a:spcBef>
            </a:pPr>
            <a:r>
              <a:rPr dirty="0"/>
              <a:t>Binary</a:t>
            </a:r>
            <a:r>
              <a:rPr spc="-30" dirty="0"/>
              <a:t> </a:t>
            </a:r>
            <a:r>
              <a:rPr dirty="0"/>
              <a:t>Number</a:t>
            </a:r>
            <a:r>
              <a:rPr spc="-45" dirty="0"/>
              <a:t> </a:t>
            </a:r>
            <a:r>
              <a:rPr spc="-35" dirty="0"/>
              <a:t>System</a:t>
            </a:r>
          </a:p>
        </p:txBody>
      </p:sp>
      <p:sp>
        <p:nvSpPr>
          <p:cNvPr id="3" name="object 3"/>
          <p:cNvSpPr txBox="1"/>
          <p:nvPr/>
        </p:nvSpPr>
        <p:spPr>
          <a:xfrm>
            <a:off x="281940" y="1494402"/>
            <a:ext cx="7073900" cy="1369695"/>
          </a:xfrm>
          <a:prstGeom prst="rect">
            <a:avLst/>
          </a:prstGeom>
        </p:spPr>
        <p:txBody>
          <a:bodyPr vert="horz" wrap="square" lIns="0" tIns="126364" rIns="0" bIns="0" rtlCol="0">
            <a:spAutoFit/>
          </a:bodyPr>
          <a:lstStyle/>
          <a:p>
            <a:pPr marL="38100">
              <a:lnSpc>
                <a:spcPct val="100000"/>
              </a:lnSpc>
              <a:spcBef>
                <a:spcPts val="994"/>
              </a:spcBef>
            </a:pPr>
            <a:r>
              <a:rPr sz="3200" spc="-15" dirty="0">
                <a:latin typeface="Calibri"/>
                <a:cs typeface="Calibri"/>
              </a:rPr>
              <a:t>For</a:t>
            </a:r>
            <a:r>
              <a:rPr sz="3200" spc="-40" dirty="0">
                <a:latin typeface="Calibri"/>
                <a:cs typeface="Calibri"/>
              </a:rPr>
              <a:t> </a:t>
            </a:r>
            <a:r>
              <a:rPr sz="3200" spc="-10" dirty="0">
                <a:latin typeface="Calibri"/>
                <a:cs typeface="Calibri"/>
              </a:rPr>
              <a:t>Example:</a:t>
            </a:r>
            <a:endParaRPr sz="3200">
              <a:latin typeface="Calibri"/>
              <a:cs typeface="Calibri"/>
            </a:endParaRPr>
          </a:p>
          <a:p>
            <a:pPr marL="38100">
              <a:lnSpc>
                <a:spcPct val="100000"/>
              </a:lnSpc>
              <a:spcBef>
                <a:spcPts val="565"/>
              </a:spcBef>
            </a:pPr>
            <a:r>
              <a:rPr sz="2000" dirty="0">
                <a:latin typeface="Calibri"/>
                <a:cs typeface="Calibri"/>
              </a:rPr>
              <a:t>N</a:t>
            </a:r>
            <a:r>
              <a:rPr sz="2000" spc="-30" dirty="0">
                <a:latin typeface="Calibri"/>
                <a:cs typeface="Calibri"/>
              </a:rPr>
              <a:t> </a:t>
            </a:r>
            <a:r>
              <a:rPr sz="2000" dirty="0">
                <a:latin typeface="Calibri"/>
                <a:cs typeface="Calibri"/>
              </a:rPr>
              <a:t>=</a:t>
            </a:r>
            <a:r>
              <a:rPr sz="2000" spc="-15" dirty="0">
                <a:latin typeface="Calibri"/>
                <a:cs typeface="Calibri"/>
              </a:rPr>
              <a:t> </a:t>
            </a:r>
            <a:r>
              <a:rPr sz="2000" dirty="0">
                <a:latin typeface="Calibri"/>
                <a:cs typeface="Calibri"/>
              </a:rPr>
              <a:t>(110.101)</a:t>
            </a:r>
            <a:r>
              <a:rPr sz="2175" baseline="-15325" dirty="0">
                <a:latin typeface="Cambria Math"/>
                <a:cs typeface="Cambria Math"/>
              </a:rPr>
              <a:t>2</a:t>
            </a:r>
            <a:endParaRPr sz="2175" baseline="-15325">
              <a:latin typeface="Cambria Math"/>
              <a:cs typeface="Cambria Math"/>
            </a:endParaRPr>
          </a:p>
          <a:p>
            <a:pPr marL="266700">
              <a:lnSpc>
                <a:spcPct val="100000"/>
              </a:lnSpc>
              <a:spcBef>
                <a:spcPts val="480"/>
              </a:spcBef>
            </a:pPr>
            <a:r>
              <a:rPr sz="2000" dirty="0">
                <a:latin typeface="Calibri"/>
                <a:cs typeface="Calibri"/>
              </a:rPr>
              <a:t>= </a:t>
            </a:r>
            <a:r>
              <a:rPr sz="2000" spc="-5" dirty="0">
                <a:latin typeface="Cambria Math"/>
                <a:cs typeface="Cambria Math"/>
              </a:rPr>
              <a:t>(1</a:t>
            </a:r>
            <a:r>
              <a:rPr sz="2000" spc="5" dirty="0">
                <a:latin typeface="Cambria Math"/>
                <a:cs typeface="Cambria Math"/>
              </a:rPr>
              <a:t> </a:t>
            </a:r>
            <a:r>
              <a:rPr sz="2000" dirty="0">
                <a:latin typeface="Cambria Math"/>
                <a:cs typeface="Cambria Math"/>
              </a:rPr>
              <a:t>×</a:t>
            </a:r>
            <a:r>
              <a:rPr sz="2000" spc="-5" dirty="0">
                <a:latin typeface="Cambria Math"/>
                <a:cs typeface="Cambria Math"/>
              </a:rPr>
              <a:t> </a:t>
            </a:r>
            <a:r>
              <a:rPr sz="2000" spc="30" dirty="0">
                <a:latin typeface="Cambria Math"/>
                <a:cs typeface="Cambria Math"/>
              </a:rPr>
              <a:t>2</a:t>
            </a:r>
            <a:r>
              <a:rPr sz="2175" spc="44" baseline="28735" dirty="0">
                <a:latin typeface="Cambria Math"/>
                <a:cs typeface="Cambria Math"/>
              </a:rPr>
              <a:t>2</a:t>
            </a:r>
            <a:r>
              <a:rPr sz="2000" spc="30" dirty="0">
                <a:latin typeface="Calibri"/>
                <a:cs typeface="Calibri"/>
              </a:rPr>
              <a:t>)+</a:t>
            </a:r>
            <a:r>
              <a:rPr sz="2000" spc="10" dirty="0">
                <a:latin typeface="Calibri"/>
                <a:cs typeface="Calibri"/>
              </a:rPr>
              <a:t> </a:t>
            </a:r>
            <a:r>
              <a:rPr sz="2000" spc="-5" dirty="0">
                <a:latin typeface="Cambria Math"/>
                <a:cs typeface="Cambria Math"/>
              </a:rPr>
              <a:t>(1</a:t>
            </a:r>
            <a:r>
              <a:rPr sz="2000" spc="5" dirty="0">
                <a:latin typeface="Cambria Math"/>
                <a:cs typeface="Cambria Math"/>
              </a:rPr>
              <a:t> </a:t>
            </a:r>
            <a:r>
              <a:rPr sz="2000" dirty="0">
                <a:latin typeface="Cambria Math"/>
                <a:cs typeface="Cambria Math"/>
              </a:rPr>
              <a:t>×</a:t>
            </a:r>
            <a:r>
              <a:rPr sz="2000" spc="5" dirty="0">
                <a:latin typeface="Cambria Math"/>
                <a:cs typeface="Cambria Math"/>
              </a:rPr>
              <a:t> </a:t>
            </a:r>
            <a:r>
              <a:rPr sz="2000" spc="15" dirty="0">
                <a:latin typeface="Cambria Math"/>
                <a:cs typeface="Cambria Math"/>
              </a:rPr>
              <a:t>2</a:t>
            </a:r>
            <a:r>
              <a:rPr sz="2175" spc="22" baseline="28735" dirty="0">
                <a:latin typeface="Cambria Math"/>
                <a:cs typeface="Cambria Math"/>
              </a:rPr>
              <a:t>1</a:t>
            </a:r>
            <a:r>
              <a:rPr sz="2000" spc="15" dirty="0">
                <a:latin typeface="Calibri"/>
                <a:cs typeface="Calibri"/>
              </a:rPr>
              <a:t>)+</a:t>
            </a:r>
            <a:r>
              <a:rPr sz="2000" spc="10" dirty="0">
                <a:latin typeface="Calibri"/>
                <a:cs typeface="Calibri"/>
              </a:rPr>
              <a:t> </a:t>
            </a:r>
            <a:r>
              <a:rPr sz="2000" spc="-5" dirty="0">
                <a:latin typeface="Cambria Math"/>
                <a:cs typeface="Cambria Math"/>
              </a:rPr>
              <a:t>(0 </a:t>
            </a:r>
            <a:r>
              <a:rPr sz="2000" dirty="0">
                <a:latin typeface="Cambria Math"/>
                <a:cs typeface="Cambria Math"/>
              </a:rPr>
              <a:t>×</a:t>
            </a:r>
            <a:r>
              <a:rPr sz="2000" spc="5" dirty="0">
                <a:latin typeface="Cambria Math"/>
                <a:cs typeface="Cambria Math"/>
              </a:rPr>
              <a:t> </a:t>
            </a:r>
            <a:r>
              <a:rPr sz="2000" spc="30" dirty="0">
                <a:latin typeface="Cambria Math"/>
                <a:cs typeface="Cambria Math"/>
              </a:rPr>
              <a:t>2</a:t>
            </a:r>
            <a:r>
              <a:rPr sz="2175" spc="44" baseline="28735" dirty="0">
                <a:latin typeface="Cambria Math"/>
                <a:cs typeface="Cambria Math"/>
              </a:rPr>
              <a:t>0</a:t>
            </a:r>
            <a:r>
              <a:rPr sz="2000" spc="30" dirty="0">
                <a:latin typeface="Calibri"/>
                <a:cs typeface="Calibri"/>
              </a:rPr>
              <a:t>)+</a:t>
            </a:r>
            <a:r>
              <a:rPr sz="2000" spc="-5" dirty="0">
                <a:latin typeface="Calibri"/>
                <a:cs typeface="Calibri"/>
              </a:rPr>
              <a:t> </a:t>
            </a:r>
            <a:r>
              <a:rPr sz="2000" spc="-5" dirty="0">
                <a:latin typeface="Cambria Math"/>
                <a:cs typeface="Cambria Math"/>
              </a:rPr>
              <a:t>(1</a:t>
            </a:r>
            <a:r>
              <a:rPr sz="2000" spc="10" dirty="0">
                <a:latin typeface="Cambria Math"/>
                <a:cs typeface="Cambria Math"/>
              </a:rPr>
              <a:t> </a:t>
            </a:r>
            <a:r>
              <a:rPr sz="2000" dirty="0">
                <a:latin typeface="Cambria Math"/>
                <a:cs typeface="Cambria Math"/>
              </a:rPr>
              <a:t>×</a:t>
            </a:r>
            <a:r>
              <a:rPr sz="2000" spc="-15" dirty="0">
                <a:latin typeface="Cambria Math"/>
                <a:cs typeface="Cambria Math"/>
              </a:rPr>
              <a:t> </a:t>
            </a:r>
            <a:r>
              <a:rPr sz="2000" spc="20" dirty="0">
                <a:latin typeface="Cambria Math"/>
                <a:cs typeface="Cambria Math"/>
              </a:rPr>
              <a:t>2</a:t>
            </a:r>
            <a:r>
              <a:rPr sz="2175" spc="30" baseline="28735" dirty="0">
                <a:latin typeface="Cambria Math"/>
                <a:cs typeface="Cambria Math"/>
              </a:rPr>
              <a:t>−1</a:t>
            </a:r>
            <a:r>
              <a:rPr sz="2000" spc="20" dirty="0">
                <a:latin typeface="Calibri"/>
                <a:cs typeface="Calibri"/>
              </a:rPr>
              <a:t>)+</a:t>
            </a:r>
            <a:r>
              <a:rPr sz="2000" spc="10" dirty="0">
                <a:latin typeface="Calibri"/>
                <a:cs typeface="Calibri"/>
              </a:rPr>
              <a:t> </a:t>
            </a:r>
            <a:r>
              <a:rPr sz="2000" spc="-5" dirty="0">
                <a:latin typeface="Cambria Math"/>
                <a:cs typeface="Cambria Math"/>
              </a:rPr>
              <a:t>(0</a:t>
            </a:r>
            <a:r>
              <a:rPr sz="2000" spc="5" dirty="0">
                <a:latin typeface="Cambria Math"/>
                <a:cs typeface="Cambria Math"/>
              </a:rPr>
              <a:t> </a:t>
            </a:r>
            <a:r>
              <a:rPr sz="2000" dirty="0">
                <a:latin typeface="Cambria Math"/>
                <a:cs typeface="Cambria Math"/>
              </a:rPr>
              <a:t>×</a:t>
            </a:r>
            <a:r>
              <a:rPr sz="2000" spc="5" dirty="0">
                <a:latin typeface="Cambria Math"/>
                <a:cs typeface="Cambria Math"/>
              </a:rPr>
              <a:t> </a:t>
            </a:r>
            <a:r>
              <a:rPr sz="2000" spc="15" dirty="0">
                <a:latin typeface="Cambria Math"/>
                <a:cs typeface="Cambria Math"/>
              </a:rPr>
              <a:t>2</a:t>
            </a:r>
            <a:r>
              <a:rPr sz="2175" spc="22" baseline="28735" dirty="0">
                <a:latin typeface="Cambria Math"/>
                <a:cs typeface="Cambria Math"/>
              </a:rPr>
              <a:t>−2</a:t>
            </a:r>
            <a:r>
              <a:rPr sz="2000" spc="15" dirty="0">
                <a:latin typeface="Calibri"/>
                <a:cs typeface="Calibri"/>
              </a:rPr>
              <a:t>)+</a:t>
            </a:r>
            <a:r>
              <a:rPr sz="2000" spc="10" dirty="0">
                <a:latin typeface="Calibri"/>
                <a:cs typeface="Calibri"/>
              </a:rPr>
              <a:t> </a:t>
            </a:r>
            <a:r>
              <a:rPr sz="2000" spc="-5" dirty="0">
                <a:latin typeface="Cambria Math"/>
                <a:cs typeface="Cambria Math"/>
              </a:rPr>
              <a:t>(1</a:t>
            </a:r>
            <a:r>
              <a:rPr sz="2000" spc="5" dirty="0">
                <a:latin typeface="Cambria Math"/>
                <a:cs typeface="Cambria Math"/>
              </a:rPr>
              <a:t> </a:t>
            </a:r>
            <a:r>
              <a:rPr sz="2000" dirty="0">
                <a:latin typeface="Cambria Math"/>
                <a:cs typeface="Cambria Math"/>
              </a:rPr>
              <a:t>×</a:t>
            </a:r>
            <a:r>
              <a:rPr sz="2000" spc="5" dirty="0">
                <a:latin typeface="Cambria Math"/>
                <a:cs typeface="Cambria Math"/>
              </a:rPr>
              <a:t> </a:t>
            </a:r>
            <a:r>
              <a:rPr sz="2000" spc="20" dirty="0">
                <a:latin typeface="Cambria Math"/>
                <a:cs typeface="Cambria Math"/>
              </a:rPr>
              <a:t>2</a:t>
            </a:r>
            <a:r>
              <a:rPr sz="2175" spc="30" baseline="28735" dirty="0">
                <a:latin typeface="Cambria Math"/>
                <a:cs typeface="Cambria Math"/>
              </a:rPr>
              <a:t>−3</a:t>
            </a:r>
            <a:r>
              <a:rPr sz="2000" spc="20" dirty="0">
                <a:latin typeface="Calibri"/>
                <a:cs typeface="Calibri"/>
              </a:rPr>
              <a:t>)</a:t>
            </a:r>
            <a:endParaRPr sz="200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5589" y="461899"/>
            <a:ext cx="5054600" cy="696595"/>
          </a:xfrm>
          <a:prstGeom prst="rect">
            <a:avLst/>
          </a:prstGeom>
        </p:spPr>
        <p:txBody>
          <a:bodyPr vert="horz" wrap="square" lIns="0" tIns="13335" rIns="0" bIns="0" rtlCol="0">
            <a:spAutoFit/>
          </a:bodyPr>
          <a:lstStyle/>
          <a:p>
            <a:pPr marL="12700">
              <a:lnSpc>
                <a:spcPct val="100000"/>
              </a:lnSpc>
              <a:spcBef>
                <a:spcPts val="105"/>
              </a:spcBef>
            </a:pPr>
            <a:r>
              <a:rPr spc="-15" dirty="0"/>
              <a:t>Octal</a:t>
            </a:r>
            <a:r>
              <a:rPr spc="-25" dirty="0"/>
              <a:t> </a:t>
            </a:r>
            <a:r>
              <a:rPr dirty="0"/>
              <a:t>Number</a:t>
            </a:r>
            <a:r>
              <a:rPr spc="-45" dirty="0"/>
              <a:t> </a:t>
            </a:r>
            <a:r>
              <a:rPr spc="-35" dirty="0"/>
              <a:t>System</a:t>
            </a:r>
          </a:p>
        </p:txBody>
      </p:sp>
      <p:sp>
        <p:nvSpPr>
          <p:cNvPr id="3" name="object 3"/>
          <p:cNvSpPr txBox="1"/>
          <p:nvPr/>
        </p:nvSpPr>
        <p:spPr>
          <a:xfrm>
            <a:off x="281940" y="1850263"/>
            <a:ext cx="8122920"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Cambria Math"/>
                <a:cs typeface="Cambria Math"/>
              </a:rPr>
              <a:t>𝑁</a:t>
            </a:r>
            <a:r>
              <a:rPr sz="1800" spc="145" dirty="0">
                <a:latin typeface="Cambria Math"/>
                <a:cs typeface="Cambria Math"/>
              </a:rPr>
              <a:t> </a:t>
            </a:r>
            <a:r>
              <a:rPr sz="1800" dirty="0">
                <a:latin typeface="Cambria Math"/>
                <a:cs typeface="Cambria Math"/>
              </a:rPr>
              <a:t>=</a:t>
            </a:r>
            <a:r>
              <a:rPr sz="1800" spc="105" dirty="0">
                <a:latin typeface="Cambria Math"/>
                <a:cs typeface="Cambria Math"/>
              </a:rPr>
              <a:t> </a:t>
            </a:r>
            <a:r>
              <a:rPr sz="1800" dirty="0">
                <a:latin typeface="Cambria Math"/>
                <a:cs typeface="Cambria Math"/>
              </a:rPr>
              <a:t>⋯</a:t>
            </a:r>
            <a:r>
              <a:rPr sz="1800" spc="-100" dirty="0">
                <a:latin typeface="Cambria Math"/>
                <a:cs typeface="Cambria Math"/>
              </a:rPr>
              <a:t> </a:t>
            </a:r>
            <a:r>
              <a:rPr sz="1800" spc="-15" dirty="0">
                <a:latin typeface="Cambria Math"/>
                <a:cs typeface="Cambria Math"/>
              </a:rPr>
              <a:t>(𝑂</a:t>
            </a:r>
            <a:r>
              <a:rPr sz="1950" spc="-22" baseline="-14957" dirty="0">
                <a:latin typeface="Cambria Math"/>
                <a:cs typeface="Cambria Math"/>
              </a:rPr>
              <a:t>2</a:t>
            </a:r>
            <a:r>
              <a:rPr sz="1950" spc="270" baseline="-14957" dirty="0">
                <a:latin typeface="Cambria Math"/>
                <a:cs typeface="Cambria Math"/>
              </a:rPr>
              <a:t> </a:t>
            </a:r>
            <a:r>
              <a:rPr sz="1800" dirty="0">
                <a:latin typeface="Cambria Math"/>
                <a:cs typeface="Cambria Math"/>
              </a:rPr>
              <a:t>×</a:t>
            </a:r>
            <a:r>
              <a:rPr sz="1800" spc="5" dirty="0">
                <a:latin typeface="Cambria Math"/>
                <a:cs typeface="Cambria Math"/>
              </a:rPr>
              <a:t> </a:t>
            </a:r>
            <a:r>
              <a:rPr sz="1800" spc="35" dirty="0">
                <a:latin typeface="Cambria Math"/>
                <a:cs typeface="Cambria Math"/>
              </a:rPr>
              <a:t>𝑅</a:t>
            </a:r>
            <a:r>
              <a:rPr sz="1950" spc="52" baseline="27777" dirty="0">
                <a:latin typeface="Cambria Math"/>
                <a:cs typeface="Cambria Math"/>
              </a:rPr>
              <a:t>2</a:t>
            </a:r>
            <a:r>
              <a:rPr sz="1800" spc="35" dirty="0">
                <a:latin typeface="Calibri"/>
                <a:cs typeface="Calibri"/>
              </a:rPr>
              <a:t>)+</a:t>
            </a:r>
            <a:r>
              <a:rPr sz="1800" spc="15" dirty="0">
                <a:latin typeface="Calibri"/>
                <a:cs typeface="Calibri"/>
              </a:rPr>
              <a:t> </a:t>
            </a:r>
            <a:r>
              <a:rPr sz="1800" spc="-35" dirty="0">
                <a:latin typeface="Cambria Math"/>
                <a:cs typeface="Cambria Math"/>
              </a:rPr>
              <a:t>(𝑂</a:t>
            </a:r>
            <a:r>
              <a:rPr sz="1950" spc="-52" baseline="-14957" dirty="0">
                <a:latin typeface="Cambria Math"/>
                <a:cs typeface="Cambria Math"/>
              </a:rPr>
              <a:t>1</a:t>
            </a:r>
            <a:r>
              <a:rPr sz="1950" spc="277" baseline="-14957" dirty="0">
                <a:latin typeface="Cambria Math"/>
                <a:cs typeface="Cambria Math"/>
              </a:rPr>
              <a:t> </a:t>
            </a:r>
            <a:r>
              <a:rPr sz="1800" dirty="0">
                <a:latin typeface="Cambria Math"/>
                <a:cs typeface="Cambria Math"/>
              </a:rPr>
              <a:t>×</a:t>
            </a:r>
            <a:r>
              <a:rPr sz="1800" spc="5" dirty="0">
                <a:latin typeface="Cambria Math"/>
                <a:cs typeface="Cambria Math"/>
              </a:rPr>
              <a:t> </a:t>
            </a:r>
            <a:r>
              <a:rPr sz="1800" spc="30" dirty="0">
                <a:latin typeface="Cambria Math"/>
                <a:cs typeface="Cambria Math"/>
              </a:rPr>
              <a:t>𝑅</a:t>
            </a:r>
            <a:r>
              <a:rPr sz="1950" spc="44" baseline="27777" dirty="0">
                <a:latin typeface="Cambria Math"/>
                <a:cs typeface="Cambria Math"/>
              </a:rPr>
              <a:t>1</a:t>
            </a:r>
            <a:r>
              <a:rPr sz="1800" spc="30" dirty="0">
                <a:latin typeface="Calibri"/>
                <a:cs typeface="Calibri"/>
              </a:rPr>
              <a:t>)+</a:t>
            </a:r>
            <a:r>
              <a:rPr sz="1800" spc="15" dirty="0">
                <a:latin typeface="Calibri"/>
                <a:cs typeface="Calibri"/>
              </a:rPr>
              <a:t> </a:t>
            </a:r>
            <a:r>
              <a:rPr sz="1800" spc="-15" dirty="0">
                <a:latin typeface="Cambria Math"/>
                <a:cs typeface="Cambria Math"/>
              </a:rPr>
              <a:t>(𝑂</a:t>
            </a:r>
            <a:r>
              <a:rPr sz="1950" spc="-22" baseline="-14957" dirty="0">
                <a:latin typeface="Cambria Math"/>
                <a:cs typeface="Cambria Math"/>
              </a:rPr>
              <a:t>0</a:t>
            </a:r>
            <a:r>
              <a:rPr sz="1950" spc="270" baseline="-14957" dirty="0">
                <a:latin typeface="Cambria Math"/>
                <a:cs typeface="Cambria Math"/>
              </a:rPr>
              <a:t> </a:t>
            </a:r>
            <a:r>
              <a:rPr sz="1800" dirty="0">
                <a:latin typeface="Cambria Math"/>
                <a:cs typeface="Cambria Math"/>
              </a:rPr>
              <a:t>×</a:t>
            </a:r>
            <a:r>
              <a:rPr sz="1800" spc="5" dirty="0">
                <a:latin typeface="Cambria Math"/>
                <a:cs typeface="Cambria Math"/>
              </a:rPr>
              <a:t> </a:t>
            </a:r>
            <a:r>
              <a:rPr sz="1800" spc="35" dirty="0">
                <a:latin typeface="Cambria Math"/>
                <a:cs typeface="Cambria Math"/>
              </a:rPr>
              <a:t>𝑅</a:t>
            </a:r>
            <a:r>
              <a:rPr sz="1950" spc="52" baseline="27777" dirty="0">
                <a:latin typeface="Cambria Math"/>
                <a:cs typeface="Cambria Math"/>
              </a:rPr>
              <a:t>0</a:t>
            </a:r>
            <a:r>
              <a:rPr sz="1800" spc="35" dirty="0">
                <a:latin typeface="Calibri"/>
                <a:cs typeface="Calibri"/>
              </a:rPr>
              <a:t>)+</a:t>
            </a:r>
            <a:r>
              <a:rPr sz="1800" spc="25" dirty="0">
                <a:latin typeface="Calibri"/>
                <a:cs typeface="Calibri"/>
              </a:rPr>
              <a:t> </a:t>
            </a:r>
            <a:r>
              <a:rPr sz="1800" spc="-15" dirty="0">
                <a:latin typeface="Cambria Math"/>
                <a:cs typeface="Cambria Math"/>
              </a:rPr>
              <a:t>(𝑂</a:t>
            </a:r>
            <a:r>
              <a:rPr sz="1950" spc="-22" baseline="-14957" dirty="0">
                <a:latin typeface="Cambria Math"/>
                <a:cs typeface="Cambria Math"/>
              </a:rPr>
              <a:t>−1</a:t>
            </a:r>
            <a:r>
              <a:rPr sz="1950" spc="254" baseline="-14957" dirty="0">
                <a:latin typeface="Cambria Math"/>
                <a:cs typeface="Cambria Math"/>
              </a:rPr>
              <a:t> </a:t>
            </a:r>
            <a:r>
              <a:rPr sz="1800" dirty="0">
                <a:latin typeface="Cambria Math"/>
                <a:cs typeface="Cambria Math"/>
              </a:rPr>
              <a:t>×</a:t>
            </a:r>
            <a:r>
              <a:rPr sz="1800" spc="10" dirty="0">
                <a:latin typeface="Cambria Math"/>
                <a:cs typeface="Cambria Math"/>
              </a:rPr>
              <a:t> </a:t>
            </a:r>
            <a:r>
              <a:rPr sz="1800" spc="25" dirty="0">
                <a:latin typeface="Cambria Math"/>
                <a:cs typeface="Cambria Math"/>
              </a:rPr>
              <a:t>𝑅</a:t>
            </a:r>
            <a:r>
              <a:rPr sz="1950" spc="37" baseline="27777" dirty="0">
                <a:latin typeface="Cambria Math"/>
                <a:cs typeface="Cambria Math"/>
              </a:rPr>
              <a:t>−1</a:t>
            </a:r>
            <a:r>
              <a:rPr sz="1800" spc="25" dirty="0">
                <a:latin typeface="Calibri"/>
                <a:cs typeface="Calibri"/>
              </a:rPr>
              <a:t>)+</a:t>
            </a:r>
            <a:r>
              <a:rPr sz="1800" spc="15" dirty="0">
                <a:latin typeface="Calibri"/>
                <a:cs typeface="Calibri"/>
              </a:rPr>
              <a:t> </a:t>
            </a:r>
            <a:r>
              <a:rPr sz="1800" spc="-15" dirty="0">
                <a:latin typeface="Cambria Math"/>
                <a:cs typeface="Cambria Math"/>
              </a:rPr>
              <a:t>(𝑂</a:t>
            </a:r>
            <a:r>
              <a:rPr sz="1950" spc="-22" baseline="-14957" dirty="0">
                <a:latin typeface="Cambria Math"/>
                <a:cs typeface="Cambria Math"/>
              </a:rPr>
              <a:t>−2</a:t>
            </a:r>
            <a:r>
              <a:rPr sz="1950" spc="254" baseline="-14957" dirty="0">
                <a:latin typeface="Cambria Math"/>
                <a:cs typeface="Cambria Math"/>
              </a:rPr>
              <a:t> </a:t>
            </a:r>
            <a:r>
              <a:rPr sz="1800" dirty="0">
                <a:latin typeface="Cambria Math"/>
                <a:cs typeface="Cambria Math"/>
              </a:rPr>
              <a:t>×</a:t>
            </a:r>
            <a:r>
              <a:rPr sz="1800" spc="5" dirty="0">
                <a:latin typeface="Cambria Math"/>
                <a:cs typeface="Cambria Math"/>
              </a:rPr>
              <a:t> </a:t>
            </a:r>
            <a:r>
              <a:rPr sz="1800" spc="25" dirty="0">
                <a:latin typeface="Cambria Math"/>
                <a:cs typeface="Cambria Math"/>
              </a:rPr>
              <a:t>𝑅</a:t>
            </a:r>
            <a:r>
              <a:rPr sz="1950" spc="37" baseline="27777" dirty="0">
                <a:latin typeface="Cambria Math"/>
                <a:cs typeface="Cambria Math"/>
              </a:rPr>
              <a:t>−2</a:t>
            </a:r>
            <a:r>
              <a:rPr sz="1800" spc="25" dirty="0">
                <a:latin typeface="Calibri"/>
                <a:cs typeface="Calibri"/>
              </a:rPr>
              <a:t>)+</a:t>
            </a:r>
            <a:r>
              <a:rPr sz="1800" spc="15" dirty="0">
                <a:latin typeface="Calibri"/>
                <a:cs typeface="Calibri"/>
              </a:rPr>
              <a:t> </a:t>
            </a:r>
            <a:r>
              <a:rPr sz="1800" spc="-15" dirty="0">
                <a:latin typeface="Cambria Math"/>
                <a:cs typeface="Cambria Math"/>
              </a:rPr>
              <a:t>(𝑂</a:t>
            </a:r>
            <a:r>
              <a:rPr sz="1950" spc="-22" baseline="-14957" dirty="0">
                <a:latin typeface="Cambria Math"/>
                <a:cs typeface="Cambria Math"/>
              </a:rPr>
              <a:t>−3</a:t>
            </a:r>
            <a:r>
              <a:rPr sz="1950" spc="254" baseline="-14957" dirty="0">
                <a:latin typeface="Cambria Math"/>
                <a:cs typeface="Cambria Math"/>
              </a:rPr>
              <a:t> </a:t>
            </a:r>
            <a:r>
              <a:rPr sz="1800" dirty="0">
                <a:latin typeface="Cambria Math"/>
                <a:cs typeface="Cambria Math"/>
              </a:rPr>
              <a:t>×</a:t>
            </a:r>
            <a:r>
              <a:rPr sz="1800" spc="5" dirty="0">
                <a:latin typeface="Cambria Math"/>
                <a:cs typeface="Cambria Math"/>
              </a:rPr>
              <a:t> </a:t>
            </a:r>
            <a:r>
              <a:rPr sz="1800" spc="20" dirty="0">
                <a:latin typeface="Cambria Math"/>
                <a:cs typeface="Cambria Math"/>
              </a:rPr>
              <a:t>𝑅</a:t>
            </a:r>
            <a:r>
              <a:rPr sz="1950" spc="30" baseline="27777" dirty="0">
                <a:latin typeface="Cambria Math"/>
                <a:cs typeface="Cambria Math"/>
              </a:rPr>
              <a:t>−3</a:t>
            </a:r>
            <a:r>
              <a:rPr sz="1800" spc="20" dirty="0">
                <a:latin typeface="Calibri"/>
                <a:cs typeface="Calibri"/>
              </a:rPr>
              <a:t>)…</a:t>
            </a:r>
            <a:endParaRPr sz="1800">
              <a:latin typeface="Calibri"/>
              <a:cs typeface="Calibri"/>
            </a:endParaRPr>
          </a:p>
        </p:txBody>
      </p:sp>
      <p:sp>
        <p:nvSpPr>
          <p:cNvPr id="4" name="object 4"/>
          <p:cNvSpPr/>
          <p:nvPr/>
        </p:nvSpPr>
        <p:spPr>
          <a:xfrm>
            <a:off x="990600" y="2255520"/>
            <a:ext cx="3048000" cy="457200"/>
          </a:xfrm>
          <a:custGeom>
            <a:avLst/>
            <a:gdLst/>
            <a:ahLst/>
            <a:cxnLst/>
            <a:rect l="l" t="t" r="r" b="b"/>
            <a:pathLst>
              <a:path w="3048000" h="457200">
                <a:moveTo>
                  <a:pt x="3048000" y="0"/>
                </a:moveTo>
                <a:lnTo>
                  <a:pt x="3046061" y="72249"/>
                </a:lnTo>
                <a:lnTo>
                  <a:pt x="3040660" y="135002"/>
                </a:lnTo>
                <a:lnTo>
                  <a:pt x="3032418" y="184489"/>
                </a:lnTo>
                <a:lnTo>
                  <a:pt x="3009900" y="228600"/>
                </a:lnTo>
                <a:lnTo>
                  <a:pt x="1562100" y="228600"/>
                </a:lnTo>
                <a:lnTo>
                  <a:pt x="1550042" y="240255"/>
                </a:lnTo>
                <a:lnTo>
                  <a:pt x="1539581" y="272710"/>
                </a:lnTo>
                <a:lnTo>
                  <a:pt x="1531339" y="322197"/>
                </a:lnTo>
                <a:lnTo>
                  <a:pt x="1525938" y="384950"/>
                </a:lnTo>
                <a:lnTo>
                  <a:pt x="1524000" y="457200"/>
                </a:lnTo>
                <a:lnTo>
                  <a:pt x="1522061" y="384950"/>
                </a:lnTo>
                <a:lnTo>
                  <a:pt x="1516660" y="322197"/>
                </a:lnTo>
                <a:lnTo>
                  <a:pt x="1508418" y="272710"/>
                </a:lnTo>
                <a:lnTo>
                  <a:pt x="1497957" y="240255"/>
                </a:lnTo>
                <a:lnTo>
                  <a:pt x="1485900" y="228600"/>
                </a:lnTo>
                <a:lnTo>
                  <a:pt x="38100" y="228600"/>
                </a:lnTo>
                <a:lnTo>
                  <a:pt x="26056" y="216944"/>
                </a:lnTo>
                <a:lnTo>
                  <a:pt x="15597" y="184489"/>
                </a:lnTo>
                <a:lnTo>
                  <a:pt x="7350" y="135002"/>
                </a:lnTo>
                <a:lnTo>
                  <a:pt x="1942" y="72249"/>
                </a:lnTo>
                <a:lnTo>
                  <a:pt x="0" y="0"/>
                </a:lnTo>
              </a:path>
            </a:pathLst>
          </a:custGeom>
          <a:ln w="9525">
            <a:solidFill>
              <a:srgbClr val="497DBA"/>
            </a:solidFill>
          </a:ln>
        </p:spPr>
        <p:txBody>
          <a:bodyPr wrap="square" lIns="0" tIns="0" rIns="0" bIns="0" rtlCol="0"/>
          <a:lstStyle/>
          <a:p>
            <a:endParaRPr/>
          </a:p>
        </p:txBody>
      </p:sp>
      <p:sp>
        <p:nvSpPr>
          <p:cNvPr id="5" name="object 5"/>
          <p:cNvSpPr/>
          <p:nvPr/>
        </p:nvSpPr>
        <p:spPr>
          <a:xfrm>
            <a:off x="4267200" y="2226564"/>
            <a:ext cx="4038600" cy="457200"/>
          </a:xfrm>
          <a:custGeom>
            <a:avLst/>
            <a:gdLst/>
            <a:ahLst/>
            <a:cxnLst/>
            <a:rect l="l" t="t" r="r" b="b"/>
            <a:pathLst>
              <a:path w="4038600" h="457200">
                <a:moveTo>
                  <a:pt x="4038600" y="0"/>
                </a:moveTo>
                <a:lnTo>
                  <a:pt x="4036661" y="72249"/>
                </a:lnTo>
                <a:lnTo>
                  <a:pt x="4031260" y="135002"/>
                </a:lnTo>
                <a:lnTo>
                  <a:pt x="4023018" y="184489"/>
                </a:lnTo>
                <a:lnTo>
                  <a:pt x="4000500" y="228600"/>
                </a:lnTo>
                <a:lnTo>
                  <a:pt x="2057400" y="228600"/>
                </a:lnTo>
                <a:lnTo>
                  <a:pt x="2045342" y="240255"/>
                </a:lnTo>
                <a:lnTo>
                  <a:pt x="2034881" y="272710"/>
                </a:lnTo>
                <a:lnTo>
                  <a:pt x="2026639" y="322197"/>
                </a:lnTo>
                <a:lnTo>
                  <a:pt x="2021238" y="384950"/>
                </a:lnTo>
                <a:lnTo>
                  <a:pt x="2019300" y="457200"/>
                </a:lnTo>
                <a:lnTo>
                  <a:pt x="2017361" y="384950"/>
                </a:lnTo>
                <a:lnTo>
                  <a:pt x="2011960" y="322197"/>
                </a:lnTo>
                <a:lnTo>
                  <a:pt x="2003718" y="272710"/>
                </a:lnTo>
                <a:lnTo>
                  <a:pt x="1993257" y="240255"/>
                </a:lnTo>
                <a:lnTo>
                  <a:pt x="1981200" y="228600"/>
                </a:lnTo>
                <a:lnTo>
                  <a:pt x="38100" y="228600"/>
                </a:lnTo>
                <a:lnTo>
                  <a:pt x="26042" y="216944"/>
                </a:lnTo>
                <a:lnTo>
                  <a:pt x="15581" y="184489"/>
                </a:lnTo>
                <a:lnTo>
                  <a:pt x="7339" y="135002"/>
                </a:lnTo>
                <a:lnTo>
                  <a:pt x="1938" y="72249"/>
                </a:lnTo>
                <a:lnTo>
                  <a:pt x="0" y="0"/>
                </a:lnTo>
              </a:path>
            </a:pathLst>
          </a:custGeom>
          <a:ln w="9525">
            <a:solidFill>
              <a:srgbClr val="497DBA"/>
            </a:solidFill>
          </a:ln>
        </p:spPr>
        <p:txBody>
          <a:bodyPr wrap="square" lIns="0" tIns="0" rIns="0" bIns="0" rtlCol="0"/>
          <a:lstStyle/>
          <a:p>
            <a:endParaRPr/>
          </a:p>
        </p:txBody>
      </p:sp>
      <p:sp>
        <p:nvSpPr>
          <p:cNvPr id="6" name="object 6"/>
          <p:cNvSpPr txBox="1"/>
          <p:nvPr/>
        </p:nvSpPr>
        <p:spPr>
          <a:xfrm>
            <a:off x="299110" y="2798445"/>
            <a:ext cx="8832215" cy="3488054"/>
          </a:xfrm>
          <a:prstGeom prst="rect">
            <a:avLst/>
          </a:prstGeom>
        </p:spPr>
        <p:txBody>
          <a:bodyPr vert="horz" wrap="square" lIns="0" tIns="12700" rIns="0" bIns="0" rtlCol="0">
            <a:spAutoFit/>
          </a:bodyPr>
          <a:lstStyle/>
          <a:p>
            <a:pPr marL="1486535">
              <a:lnSpc>
                <a:spcPct val="100000"/>
              </a:lnSpc>
              <a:spcBef>
                <a:spcPts val="100"/>
              </a:spcBef>
              <a:tabLst>
                <a:tab pos="4959985" algn="l"/>
              </a:tabLst>
            </a:pPr>
            <a:r>
              <a:rPr sz="1800" spc="-5" dirty="0">
                <a:latin typeface="Arial MT"/>
                <a:cs typeface="Arial MT"/>
              </a:rPr>
              <a:t>Integer</a:t>
            </a:r>
            <a:r>
              <a:rPr sz="1800" spc="15" dirty="0">
                <a:latin typeface="Arial MT"/>
                <a:cs typeface="Arial MT"/>
              </a:rPr>
              <a:t> </a:t>
            </a:r>
            <a:r>
              <a:rPr sz="1800" spc="-5" dirty="0">
                <a:latin typeface="Arial MT"/>
                <a:cs typeface="Arial MT"/>
              </a:rPr>
              <a:t>Portion	Fractional</a:t>
            </a:r>
            <a:r>
              <a:rPr sz="1800" spc="-15" dirty="0">
                <a:latin typeface="Arial MT"/>
                <a:cs typeface="Arial MT"/>
              </a:rPr>
              <a:t> </a:t>
            </a:r>
            <a:r>
              <a:rPr sz="1800" spc="-5" dirty="0">
                <a:latin typeface="Arial MT"/>
                <a:cs typeface="Arial MT"/>
              </a:rPr>
              <a:t>Portion</a:t>
            </a:r>
            <a:endParaRPr sz="1800">
              <a:latin typeface="Arial MT"/>
              <a:cs typeface="Arial MT"/>
            </a:endParaRPr>
          </a:p>
          <a:p>
            <a:pPr>
              <a:lnSpc>
                <a:spcPct val="100000"/>
              </a:lnSpc>
              <a:spcBef>
                <a:spcPts val="40"/>
              </a:spcBef>
            </a:pPr>
            <a:endParaRPr sz="1750">
              <a:latin typeface="Arial MT"/>
              <a:cs typeface="Arial MT"/>
            </a:endParaRPr>
          </a:p>
          <a:p>
            <a:pPr marL="12700">
              <a:lnSpc>
                <a:spcPct val="100000"/>
              </a:lnSpc>
              <a:spcBef>
                <a:spcPts val="5"/>
              </a:spcBef>
            </a:pPr>
            <a:r>
              <a:rPr sz="2400" spc="-5" dirty="0">
                <a:latin typeface="Arial MT"/>
                <a:cs typeface="Arial MT"/>
              </a:rPr>
              <a:t>Where,</a:t>
            </a:r>
            <a:endParaRPr sz="2400">
              <a:latin typeface="Arial MT"/>
              <a:cs typeface="Arial MT"/>
            </a:endParaRPr>
          </a:p>
          <a:p>
            <a:pPr marL="12700">
              <a:lnSpc>
                <a:spcPct val="100000"/>
              </a:lnSpc>
            </a:pPr>
            <a:r>
              <a:rPr sz="2400" spc="-5" dirty="0">
                <a:latin typeface="Arial MT"/>
                <a:cs typeface="Arial MT"/>
              </a:rPr>
              <a:t>N</a:t>
            </a:r>
            <a:r>
              <a:rPr sz="2400" spc="5" dirty="0">
                <a:latin typeface="Arial MT"/>
                <a:cs typeface="Arial MT"/>
              </a:rPr>
              <a:t> </a:t>
            </a:r>
            <a:r>
              <a:rPr sz="2400" dirty="0">
                <a:latin typeface="Arial MT"/>
                <a:cs typeface="Arial MT"/>
              </a:rPr>
              <a:t>=</a:t>
            </a:r>
            <a:r>
              <a:rPr sz="2400" spc="10" dirty="0">
                <a:latin typeface="Arial MT"/>
                <a:cs typeface="Arial MT"/>
              </a:rPr>
              <a:t> </a:t>
            </a:r>
            <a:r>
              <a:rPr sz="2400" dirty="0">
                <a:latin typeface="Arial MT"/>
                <a:cs typeface="Arial MT"/>
              </a:rPr>
              <a:t>Octal </a:t>
            </a:r>
            <a:r>
              <a:rPr sz="2400" spc="-5" dirty="0">
                <a:latin typeface="Arial MT"/>
                <a:cs typeface="Arial MT"/>
              </a:rPr>
              <a:t>number</a:t>
            </a:r>
            <a:r>
              <a:rPr sz="2400" spc="10" dirty="0">
                <a:latin typeface="Arial MT"/>
                <a:cs typeface="Arial MT"/>
              </a:rPr>
              <a:t> </a:t>
            </a:r>
            <a:r>
              <a:rPr sz="2400" spc="-5" dirty="0">
                <a:latin typeface="Arial MT"/>
                <a:cs typeface="Arial MT"/>
              </a:rPr>
              <a:t>with</a:t>
            </a:r>
            <a:r>
              <a:rPr sz="2400" spc="20" dirty="0">
                <a:latin typeface="Arial MT"/>
                <a:cs typeface="Arial MT"/>
              </a:rPr>
              <a:t> </a:t>
            </a:r>
            <a:r>
              <a:rPr sz="2400" spc="-5" dirty="0">
                <a:latin typeface="Arial MT"/>
                <a:cs typeface="Arial MT"/>
              </a:rPr>
              <a:t>3-digit</a:t>
            </a:r>
            <a:r>
              <a:rPr sz="2400" spc="25" dirty="0">
                <a:latin typeface="Arial MT"/>
                <a:cs typeface="Arial MT"/>
              </a:rPr>
              <a:t> </a:t>
            </a:r>
            <a:r>
              <a:rPr sz="2400" spc="-5" dirty="0">
                <a:latin typeface="Arial MT"/>
                <a:cs typeface="Arial MT"/>
              </a:rPr>
              <a:t>integer</a:t>
            </a:r>
            <a:r>
              <a:rPr sz="2400" spc="15" dirty="0">
                <a:latin typeface="Arial MT"/>
                <a:cs typeface="Arial MT"/>
              </a:rPr>
              <a:t> </a:t>
            </a:r>
            <a:r>
              <a:rPr sz="2400" spc="-5" dirty="0">
                <a:latin typeface="Arial MT"/>
                <a:cs typeface="Arial MT"/>
              </a:rPr>
              <a:t>and</a:t>
            </a:r>
            <a:r>
              <a:rPr sz="2400" spc="15" dirty="0">
                <a:latin typeface="Arial MT"/>
                <a:cs typeface="Arial MT"/>
              </a:rPr>
              <a:t> </a:t>
            </a:r>
            <a:r>
              <a:rPr sz="2400" spc="-5" dirty="0">
                <a:latin typeface="Arial MT"/>
                <a:cs typeface="Arial MT"/>
              </a:rPr>
              <a:t>3-digit</a:t>
            </a:r>
            <a:r>
              <a:rPr sz="2400" spc="25" dirty="0">
                <a:latin typeface="Arial MT"/>
                <a:cs typeface="Arial MT"/>
              </a:rPr>
              <a:t> </a:t>
            </a:r>
            <a:r>
              <a:rPr sz="2400" spc="-5" dirty="0">
                <a:latin typeface="Arial MT"/>
                <a:cs typeface="Arial MT"/>
              </a:rPr>
              <a:t>fractional</a:t>
            </a:r>
            <a:r>
              <a:rPr sz="2400" spc="20" dirty="0">
                <a:latin typeface="Arial MT"/>
                <a:cs typeface="Arial MT"/>
              </a:rPr>
              <a:t> </a:t>
            </a:r>
            <a:r>
              <a:rPr sz="2400" spc="-5" dirty="0">
                <a:latin typeface="Arial MT"/>
                <a:cs typeface="Arial MT"/>
              </a:rPr>
              <a:t>portion</a:t>
            </a:r>
            <a:endParaRPr sz="2400">
              <a:latin typeface="Arial MT"/>
              <a:cs typeface="Arial MT"/>
            </a:endParaRPr>
          </a:p>
          <a:p>
            <a:pPr>
              <a:lnSpc>
                <a:spcPct val="100000"/>
              </a:lnSpc>
              <a:spcBef>
                <a:spcPts val="5"/>
              </a:spcBef>
            </a:pPr>
            <a:endParaRPr sz="2500">
              <a:latin typeface="Arial MT"/>
              <a:cs typeface="Arial MT"/>
            </a:endParaRPr>
          </a:p>
          <a:p>
            <a:pPr marL="12700">
              <a:lnSpc>
                <a:spcPct val="100000"/>
              </a:lnSpc>
            </a:pPr>
            <a:r>
              <a:rPr sz="2400" dirty="0">
                <a:latin typeface="Arial MT"/>
                <a:cs typeface="Arial MT"/>
              </a:rPr>
              <a:t>O</a:t>
            </a:r>
            <a:r>
              <a:rPr sz="2400" spc="-40" dirty="0">
                <a:latin typeface="Arial MT"/>
                <a:cs typeface="Arial MT"/>
              </a:rPr>
              <a:t> </a:t>
            </a:r>
            <a:r>
              <a:rPr sz="2400" dirty="0">
                <a:latin typeface="Arial MT"/>
                <a:cs typeface="Arial MT"/>
              </a:rPr>
              <a:t>=</a:t>
            </a:r>
            <a:r>
              <a:rPr sz="2400" spc="-20" dirty="0">
                <a:latin typeface="Arial MT"/>
                <a:cs typeface="Arial MT"/>
              </a:rPr>
              <a:t> </a:t>
            </a:r>
            <a:r>
              <a:rPr sz="2400" dirty="0">
                <a:latin typeface="Arial MT"/>
                <a:cs typeface="Arial MT"/>
              </a:rPr>
              <a:t>Octal</a:t>
            </a:r>
            <a:r>
              <a:rPr sz="2400" spc="-30" dirty="0">
                <a:latin typeface="Arial MT"/>
                <a:cs typeface="Arial MT"/>
              </a:rPr>
              <a:t> </a:t>
            </a:r>
            <a:r>
              <a:rPr sz="2400" spc="-5" dirty="0">
                <a:latin typeface="Arial MT"/>
                <a:cs typeface="Arial MT"/>
              </a:rPr>
              <a:t>digits</a:t>
            </a:r>
            <a:endParaRPr sz="2400">
              <a:latin typeface="Arial MT"/>
              <a:cs typeface="Arial MT"/>
            </a:endParaRPr>
          </a:p>
          <a:p>
            <a:pPr marL="350520">
              <a:lnSpc>
                <a:spcPct val="100000"/>
              </a:lnSpc>
            </a:pPr>
            <a:r>
              <a:rPr sz="2400" dirty="0">
                <a:latin typeface="Arial MT"/>
                <a:cs typeface="Arial MT"/>
              </a:rPr>
              <a:t>=</a:t>
            </a:r>
            <a:r>
              <a:rPr sz="2400" spc="-50" dirty="0">
                <a:latin typeface="Arial MT"/>
                <a:cs typeface="Arial MT"/>
              </a:rPr>
              <a:t> </a:t>
            </a:r>
            <a:r>
              <a:rPr sz="2400" dirty="0">
                <a:latin typeface="Arial MT"/>
                <a:cs typeface="Arial MT"/>
              </a:rPr>
              <a:t>0,1,2,3,4,5,6,7</a:t>
            </a:r>
            <a:endParaRPr sz="2400">
              <a:latin typeface="Arial MT"/>
              <a:cs typeface="Arial MT"/>
            </a:endParaRPr>
          </a:p>
          <a:p>
            <a:pPr>
              <a:lnSpc>
                <a:spcPct val="100000"/>
              </a:lnSpc>
              <a:spcBef>
                <a:spcPts val="10"/>
              </a:spcBef>
            </a:pPr>
            <a:endParaRPr sz="2500">
              <a:latin typeface="Arial MT"/>
              <a:cs typeface="Arial MT"/>
            </a:endParaRPr>
          </a:p>
          <a:p>
            <a:pPr marL="12700">
              <a:lnSpc>
                <a:spcPct val="100000"/>
              </a:lnSpc>
            </a:pPr>
            <a:r>
              <a:rPr sz="2400" spc="-5" dirty="0">
                <a:latin typeface="Arial MT"/>
                <a:cs typeface="Arial MT"/>
              </a:rPr>
              <a:t>R </a:t>
            </a:r>
            <a:r>
              <a:rPr sz="2400" dirty="0">
                <a:latin typeface="Arial MT"/>
                <a:cs typeface="Arial MT"/>
              </a:rPr>
              <a:t>=</a:t>
            </a:r>
            <a:r>
              <a:rPr sz="2400" spc="-5" dirty="0">
                <a:latin typeface="Arial MT"/>
                <a:cs typeface="Arial MT"/>
              </a:rPr>
              <a:t> Radix</a:t>
            </a:r>
            <a:r>
              <a:rPr sz="2400" spc="20" dirty="0">
                <a:latin typeface="Arial MT"/>
                <a:cs typeface="Arial MT"/>
              </a:rPr>
              <a:t> </a:t>
            </a:r>
            <a:r>
              <a:rPr sz="2400" spc="-5" dirty="0">
                <a:latin typeface="Arial MT"/>
                <a:cs typeface="Arial MT"/>
              </a:rPr>
              <a:t>or base</a:t>
            </a:r>
            <a:r>
              <a:rPr sz="2400" spc="5" dirty="0">
                <a:latin typeface="Arial MT"/>
                <a:cs typeface="Arial MT"/>
              </a:rPr>
              <a:t> </a:t>
            </a:r>
            <a:r>
              <a:rPr sz="2400" dirty="0">
                <a:latin typeface="Arial MT"/>
                <a:cs typeface="Arial MT"/>
              </a:rPr>
              <a:t>of</a:t>
            </a:r>
            <a:r>
              <a:rPr sz="2400" spc="-25" dirty="0">
                <a:latin typeface="Arial MT"/>
                <a:cs typeface="Arial MT"/>
              </a:rPr>
              <a:t> </a:t>
            </a:r>
            <a:r>
              <a:rPr sz="2400" dirty="0">
                <a:latin typeface="Arial MT"/>
                <a:cs typeface="Arial MT"/>
              </a:rPr>
              <a:t>the</a:t>
            </a:r>
            <a:r>
              <a:rPr sz="2400" spc="-5" dirty="0">
                <a:latin typeface="Arial MT"/>
                <a:cs typeface="Arial MT"/>
              </a:rPr>
              <a:t> number</a:t>
            </a:r>
            <a:r>
              <a:rPr sz="2400" dirty="0">
                <a:latin typeface="Arial MT"/>
                <a:cs typeface="Arial MT"/>
              </a:rPr>
              <a:t> system</a:t>
            </a:r>
            <a:endParaRPr sz="2400">
              <a:latin typeface="Arial MT"/>
              <a:cs typeface="Arial MT"/>
            </a:endParaRPr>
          </a:p>
          <a:p>
            <a:pPr marL="600710">
              <a:lnSpc>
                <a:spcPct val="100000"/>
              </a:lnSpc>
            </a:pPr>
            <a:r>
              <a:rPr sz="2400" b="1" spc="-5" dirty="0">
                <a:latin typeface="Arial"/>
                <a:cs typeface="Arial"/>
              </a:rPr>
              <a:t>For </a:t>
            </a:r>
            <a:r>
              <a:rPr sz="2400" b="1" dirty="0">
                <a:latin typeface="Arial"/>
                <a:cs typeface="Arial"/>
              </a:rPr>
              <a:t>Octal</a:t>
            </a:r>
            <a:r>
              <a:rPr sz="2400" b="1" spc="-25" dirty="0">
                <a:latin typeface="Arial"/>
                <a:cs typeface="Arial"/>
              </a:rPr>
              <a:t> </a:t>
            </a:r>
            <a:r>
              <a:rPr sz="2400" b="1" spc="-5" dirty="0">
                <a:latin typeface="Arial"/>
                <a:cs typeface="Arial"/>
              </a:rPr>
              <a:t>number </a:t>
            </a:r>
            <a:r>
              <a:rPr sz="2400" b="1" spc="-10" dirty="0">
                <a:latin typeface="Arial"/>
                <a:cs typeface="Arial"/>
              </a:rPr>
              <a:t>system</a:t>
            </a:r>
            <a:r>
              <a:rPr sz="2400" b="1" spc="25" dirty="0">
                <a:latin typeface="Arial"/>
                <a:cs typeface="Arial"/>
              </a:rPr>
              <a:t> </a:t>
            </a:r>
            <a:r>
              <a:rPr sz="2400" b="1" dirty="0">
                <a:latin typeface="Arial"/>
                <a:cs typeface="Arial"/>
              </a:rPr>
              <a:t>R</a:t>
            </a:r>
            <a:r>
              <a:rPr sz="2400" b="1" spc="-5" dirty="0">
                <a:latin typeface="Arial"/>
                <a:cs typeface="Arial"/>
              </a:rPr>
              <a:t> </a:t>
            </a:r>
            <a:r>
              <a:rPr sz="2400" b="1" dirty="0">
                <a:latin typeface="Arial"/>
                <a:cs typeface="Arial"/>
              </a:rPr>
              <a:t>=</a:t>
            </a:r>
            <a:r>
              <a:rPr sz="2400" b="1" spc="-15" dirty="0">
                <a:latin typeface="Arial"/>
                <a:cs typeface="Arial"/>
              </a:rPr>
              <a:t> </a:t>
            </a:r>
            <a:r>
              <a:rPr sz="2400" b="1" dirty="0">
                <a:latin typeface="Arial"/>
                <a:cs typeface="Arial"/>
              </a:rPr>
              <a:t>8</a:t>
            </a:r>
            <a:endParaRPr sz="24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5589" y="461899"/>
            <a:ext cx="5054600" cy="696595"/>
          </a:xfrm>
          <a:prstGeom prst="rect">
            <a:avLst/>
          </a:prstGeom>
        </p:spPr>
        <p:txBody>
          <a:bodyPr vert="horz" wrap="square" lIns="0" tIns="13335" rIns="0" bIns="0" rtlCol="0">
            <a:spAutoFit/>
          </a:bodyPr>
          <a:lstStyle/>
          <a:p>
            <a:pPr marL="12700">
              <a:lnSpc>
                <a:spcPct val="100000"/>
              </a:lnSpc>
              <a:spcBef>
                <a:spcPts val="105"/>
              </a:spcBef>
            </a:pPr>
            <a:r>
              <a:rPr spc="-15" dirty="0"/>
              <a:t>Octal</a:t>
            </a:r>
            <a:r>
              <a:rPr spc="-25" dirty="0"/>
              <a:t> </a:t>
            </a:r>
            <a:r>
              <a:rPr dirty="0"/>
              <a:t>Number</a:t>
            </a:r>
            <a:r>
              <a:rPr spc="-45" dirty="0"/>
              <a:t> </a:t>
            </a:r>
            <a:r>
              <a:rPr spc="-35" dirty="0"/>
              <a:t>System</a:t>
            </a:r>
          </a:p>
        </p:txBody>
      </p:sp>
      <p:sp>
        <p:nvSpPr>
          <p:cNvPr id="3" name="object 3"/>
          <p:cNvSpPr txBox="1"/>
          <p:nvPr/>
        </p:nvSpPr>
        <p:spPr>
          <a:xfrm>
            <a:off x="281940" y="1494402"/>
            <a:ext cx="7073900" cy="1369695"/>
          </a:xfrm>
          <a:prstGeom prst="rect">
            <a:avLst/>
          </a:prstGeom>
        </p:spPr>
        <p:txBody>
          <a:bodyPr vert="horz" wrap="square" lIns="0" tIns="126364" rIns="0" bIns="0" rtlCol="0">
            <a:spAutoFit/>
          </a:bodyPr>
          <a:lstStyle/>
          <a:p>
            <a:pPr marL="38100">
              <a:lnSpc>
                <a:spcPct val="100000"/>
              </a:lnSpc>
              <a:spcBef>
                <a:spcPts val="994"/>
              </a:spcBef>
            </a:pPr>
            <a:r>
              <a:rPr sz="3200" spc="-15" dirty="0">
                <a:latin typeface="Calibri"/>
                <a:cs typeface="Calibri"/>
              </a:rPr>
              <a:t>For</a:t>
            </a:r>
            <a:r>
              <a:rPr sz="3200" spc="-40" dirty="0">
                <a:latin typeface="Calibri"/>
                <a:cs typeface="Calibri"/>
              </a:rPr>
              <a:t> </a:t>
            </a:r>
            <a:r>
              <a:rPr sz="3200" spc="-10" dirty="0">
                <a:latin typeface="Calibri"/>
                <a:cs typeface="Calibri"/>
              </a:rPr>
              <a:t>Example:</a:t>
            </a:r>
            <a:endParaRPr sz="3200">
              <a:latin typeface="Calibri"/>
              <a:cs typeface="Calibri"/>
            </a:endParaRPr>
          </a:p>
          <a:p>
            <a:pPr marL="38100">
              <a:lnSpc>
                <a:spcPct val="100000"/>
              </a:lnSpc>
              <a:spcBef>
                <a:spcPts val="565"/>
              </a:spcBef>
            </a:pPr>
            <a:r>
              <a:rPr sz="2000" dirty="0">
                <a:latin typeface="Calibri"/>
                <a:cs typeface="Calibri"/>
              </a:rPr>
              <a:t>N</a:t>
            </a:r>
            <a:r>
              <a:rPr sz="2000" spc="-30" dirty="0">
                <a:latin typeface="Calibri"/>
                <a:cs typeface="Calibri"/>
              </a:rPr>
              <a:t> </a:t>
            </a:r>
            <a:r>
              <a:rPr sz="2000" dirty="0">
                <a:latin typeface="Calibri"/>
                <a:cs typeface="Calibri"/>
              </a:rPr>
              <a:t>=</a:t>
            </a:r>
            <a:r>
              <a:rPr sz="2000" spc="-15" dirty="0">
                <a:latin typeface="Calibri"/>
                <a:cs typeface="Calibri"/>
              </a:rPr>
              <a:t> </a:t>
            </a:r>
            <a:r>
              <a:rPr sz="2000" dirty="0">
                <a:latin typeface="Calibri"/>
                <a:cs typeface="Calibri"/>
              </a:rPr>
              <a:t>(152.617)</a:t>
            </a:r>
            <a:r>
              <a:rPr sz="2175" baseline="-15325" dirty="0">
                <a:latin typeface="Cambria Math"/>
                <a:cs typeface="Cambria Math"/>
              </a:rPr>
              <a:t>8</a:t>
            </a:r>
            <a:endParaRPr sz="2175" baseline="-15325">
              <a:latin typeface="Cambria Math"/>
              <a:cs typeface="Cambria Math"/>
            </a:endParaRPr>
          </a:p>
          <a:p>
            <a:pPr marL="266700">
              <a:lnSpc>
                <a:spcPct val="100000"/>
              </a:lnSpc>
              <a:spcBef>
                <a:spcPts val="480"/>
              </a:spcBef>
            </a:pPr>
            <a:r>
              <a:rPr sz="2000" dirty="0">
                <a:latin typeface="Calibri"/>
                <a:cs typeface="Calibri"/>
              </a:rPr>
              <a:t>= </a:t>
            </a:r>
            <a:r>
              <a:rPr sz="2000" spc="-5" dirty="0">
                <a:latin typeface="Cambria Math"/>
                <a:cs typeface="Cambria Math"/>
              </a:rPr>
              <a:t>(1</a:t>
            </a:r>
            <a:r>
              <a:rPr sz="2000" spc="5" dirty="0">
                <a:latin typeface="Cambria Math"/>
                <a:cs typeface="Cambria Math"/>
              </a:rPr>
              <a:t> </a:t>
            </a:r>
            <a:r>
              <a:rPr sz="2000" dirty="0">
                <a:latin typeface="Cambria Math"/>
                <a:cs typeface="Cambria Math"/>
              </a:rPr>
              <a:t>×</a:t>
            </a:r>
            <a:r>
              <a:rPr sz="2000" spc="-5" dirty="0">
                <a:latin typeface="Cambria Math"/>
                <a:cs typeface="Cambria Math"/>
              </a:rPr>
              <a:t> </a:t>
            </a:r>
            <a:r>
              <a:rPr sz="2000" spc="30" dirty="0">
                <a:latin typeface="Cambria Math"/>
                <a:cs typeface="Cambria Math"/>
              </a:rPr>
              <a:t>8</a:t>
            </a:r>
            <a:r>
              <a:rPr sz="2175" spc="44" baseline="28735" dirty="0">
                <a:latin typeface="Cambria Math"/>
                <a:cs typeface="Cambria Math"/>
              </a:rPr>
              <a:t>2</a:t>
            </a:r>
            <a:r>
              <a:rPr sz="2000" spc="30" dirty="0">
                <a:latin typeface="Calibri"/>
                <a:cs typeface="Calibri"/>
              </a:rPr>
              <a:t>)+</a:t>
            </a:r>
            <a:r>
              <a:rPr sz="2000" spc="10" dirty="0">
                <a:latin typeface="Calibri"/>
                <a:cs typeface="Calibri"/>
              </a:rPr>
              <a:t> </a:t>
            </a:r>
            <a:r>
              <a:rPr sz="2000" spc="-5" dirty="0">
                <a:latin typeface="Cambria Math"/>
                <a:cs typeface="Cambria Math"/>
              </a:rPr>
              <a:t>(5</a:t>
            </a:r>
            <a:r>
              <a:rPr sz="2000" spc="5" dirty="0">
                <a:latin typeface="Cambria Math"/>
                <a:cs typeface="Cambria Math"/>
              </a:rPr>
              <a:t> </a:t>
            </a:r>
            <a:r>
              <a:rPr sz="2000" dirty="0">
                <a:latin typeface="Cambria Math"/>
                <a:cs typeface="Cambria Math"/>
              </a:rPr>
              <a:t>×</a:t>
            </a:r>
            <a:r>
              <a:rPr sz="2000" spc="5" dirty="0">
                <a:latin typeface="Cambria Math"/>
                <a:cs typeface="Cambria Math"/>
              </a:rPr>
              <a:t> </a:t>
            </a:r>
            <a:r>
              <a:rPr sz="2000" spc="15" dirty="0">
                <a:latin typeface="Cambria Math"/>
                <a:cs typeface="Cambria Math"/>
              </a:rPr>
              <a:t>8</a:t>
            </a:r>
            <a:r>
              <a:rPr sz="2175" spc="22" baseline="28735" dirty="0">
                <a:latin typeface="Cambria Math"/>
                <a:cs typeface="Cambria Math"/>
              </a:rPr>
              <a:t>1</a:t>
            </a:r>
            <a:r>
              <a:rPr sz="2000" spc="15" dirty="0">
                <a:latin typeface="Calibri"/>
                <a:cs typeface="Calibri"/>
              </a:rPr>
              <a:t>)+</a:t>
            </a:r>
            <a:r>
              <a:rPr sz="2000" spc="10" dirty="0">
                <a:latin typeface="Calibri"/>
                <a:cs typeface="Calibri"/>
              </a:rPr>
              <a:t> </a:t>
            </a:r>
            <a:r>
              <a:rPr sz="2000" spc="-5" dirty="0">
                <a:latin typeface="Cambria Math"/>
                <a:cs typeface="Cambria Math"/>
              </a:rPr>
              <a:t>(2 </a:t>
            </a:r>
            <a:r>
              <a:rPr sz="2000" dirty="0">
                <a:latin typeface="Cambria Math"/>
                <a:cs typeface="Cambria Math"/>
              </a:rPr>
              <a:t>×</a:t>
            </a:r>
            <a:r>
              <a:rPr sz="2000" spc="5" dirty="0">
                <a:latin typeface="Cambria Math"/>
                <a:cs typeface="Cambria Math"/>
              </a:rPr>
              <a:t> </a:t>
            </a:r>
            <a:r>
              <a:rPr sz="2000" spc="30" dirty="0">
                <a:latin typeface="Cambria Math"/>
                <a:cs typeface="Cambria Math"/>
              </a:rPr>
              <a:t>8</a:t>
            </a:r>
            <a:r>
              <a:rPr sz="2175" spc="44" baseline="28735" dirty="0">
                <a:latin typeface="Cambria Math"/>
                <a:cs typeface="Cambria Math"/>
              </a:rPr>
              <a:t>0</a:t>
            </a:r>
            <a:r>
              <a:rPr sz="2000" spc="30" dirty="0">
                <a:latin typeface="Calibri"/>
                <a:cs typeface="Calibri"/>
              </a:rPr>
              <a:t>)+</a:t>
            </a:r>
            <a:r>
              <a:rPr sz="2000" spc="-5" dirty="0">
                <a:latin typeface="Calibri"/>
                <a:cs typeface="Calibri"/>
              </a:rPr>
              <a:t> </a:t>
            </a:r>
            <a:r>
              <a:rPr sz="2000" spc="-5" dirty="0">
                <a:latin typeface="Cambria Math"/>
                <a:cs typeface="Cambria Math"/>
              </a:rPr>
              <a:t>(6</a:t>
            </a:r>
            <a:r>
              <a:rPr sz="2000" spc="10" dirty="0">
                <a:latin typeface="Cambria Math"/>
                <a:cs typeface="Cambria Math"/>
              </a:rPr>
              <a:t> </a:t>
            </a:r>
            <a:r>
              <a:rPr sz="2000" dirty="0">
                <a:latin typeface="Cambria Math"/>
                <a:cs typeface="Cambria Math"/>
              </a:rPr>
              <a:t>×</a:t>
            </a:r>
            <a:r>
              <a:rPr sz="2000" spc="-15" dirty="0">
                <a:latin typeface="Cambria Math"/>
                <a:cs typeface="Cambria Math"/>
              </a:rPr>
              <a:t> </a:t>
            </a:r>
            <a:r>
              <a:rPr sz="2000" spc="20" dirty="0">
                <a:latin typeface="Cambria Math"/>
                <a:cs typeface="Cambria Math"/>
              </a:rPr>
              <a:t>8</a:t>
            </a:r>
            <a:r>
              <a:rPr sz="2175" spc="30" baseline="28735" dirty="0">
                <a:latin typeface="Cambria Math"/>
                <a:cs typeface="Cambria Math"/>
              </a:rPr>
              <a:t>−1</a:t>
            </a:r>
            <a:r>
              <a:rPr sz="2000" spc="20" dirty="0">
                <a:latin typeface="Calibri"/>
                <a:cs typeface="Calibri"/>
              </a:rPr>
              <a:t>)+</a:t>
            </a:r>
            <a:r>
              <a:rPr sz="2000" spc="10" dirty="0">
                <a:latin typeface="Calibri"/>
                <a:cs typeface="Calibri"/>
              </a:rPr>
              <a:t> </a:t>
            </a:r>
            <a:r>
              <a:rPr sz="2000" spc="-5" dirty="0">
                <a:latin typeface="Cambria Math"/>
                <a:cs typeface="Cambria Math"/>
              </a:rPr>
              <a:t>(1</a:t>
            </a:r>
            <a:r>
              <a:rPr sz="2000" spc="5" dirty="0">
                <a:latin typeface="Cambria Math"/>
                <a:cs typeface="Cambria Math"/>
              </a:rPr>
              <a:t> </a:t>
            </a:r>
            <a:r>
              <a:rPr sz="2000" dirty="0">
                <a:latin typeface="Cambria Math"/>
                <a:cs typeface="Cambria Math"/>
              </a:rPr>
              <a:t>×</a:t>
            </a:r>
            <a:r>
              <a:rPr sz="2000" spc="5" dirty="0">
                <a:latin typeface="Cambria Math"/>
                <a:cs typeface="Cambria Math"/>
              </a:rPr>
              <a:t> </a:t>
            </a:r>
            <a:r>
              <a:rPr sz="2000" spc="15" dirty="0">
                <a:latin typeface="Cambria Math"/>
                <a:cs typeface="Cambria Math"/>
              </a:rPr>
              <a:t>8</a:t>
            </a:r>
            <a:r>
              <a:rPr sz="2175" spc="22" baseline="28735" dirty="0">
                <a:latin typeface="Cambria Math"/>
                <a:cs typeface="Cambria Math"/>
              </a:rPr>
              <a:t>−2</a:t>
            </a:r>
            <a:r>
              <a:rPr sz="2000" spc="15" dirty="0">
                <a:latin typeface="Calibri"/>
                <a:cs typeface="Calibri"/>
              </a:rPr>
              <a:t>)+</a:t>
            </a:r>
            <a:r>
              <a:rPr sz="2000" spc="10" dirty="0">
                <a:latin typeface="Calibri"/>
                <a:cs typeface="Calibri"/>
              </a:rPr>
              <a:t> </a:t>
            </a:r>
            <a:r>
              <a:rPr sz="2000" spc="-5" dirty="0">
                <a:latin typeface="Cambria Math"/>
                <a:cs typeface="Cambria Math"/>
              </a:rPr>
              <a:t>(7</a:t>
            </a:r>
            <a:r>
              <a:rPr sz="2000" spc="5" dirty="0">
                <a:latin typeface="Cambria Math"/>
                <a:cs typeface="Cambria Math"/>
              </a:rPr>
              <a:t> </a:t>
            </a:r>
            <a:r>
              <a:rPr sz="2000" dirty="0">
                <a:latin typeface="Cambria Math"/>
                <a:cs typeface="Cambria Math"/>
              </a:rPr>
              <a:t>×</a:t>
            </a:r>
            <a:r>
              <a:rPr sz="2000" spc="5" dirty="0">
                <a:latin typeface="Cambria Math"/>
                <a:cs typeface="Cambria Math"/>
              </a:rPr>
              <a:t> </a:t>
            </a:r>
            <a:r>
              <a:rPr sz="2000" spc="20" dirty="0">
                <a:latin typeface="Cambria Math"/>
                <a:cs typeface="Cambria Math"/>
              </a:rPr>
              <a:t>8</a:t>
            </a:r>
            <a:r>
              <a:rPr sz="2175" spc="30" baseline="28735" dirty="0">
                <a:latin typeface="Cambria Math"/>
                <a:cs typeface="Cambria Math"/>
              </a:rPr>
              <a:t>−3</a:t>
            </a:r>
            <a:r>
              <a:rPr sz="2000" spc="20" dirty="0">
                <a:latin typeface="Calibri"/>
                <a:cs typeface="Calibri"/>
              </a:rPr>
              <a:t>)</a:t>
            </a:r>
            <a:endParaRPr sz="20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F2F52DCEFE4264586CA46606441A8E7" ma:contentTypeVersion="9" ma:contentTypeDescription="Create a new document." ma:contentTypeScope="" ma:versionID="3307cf4d82f44cf578a95488dba21ee7">
  <xsd:schema xmlns:xsd="http://www.w3.org/2001/XMLSchema" xmlns:xs="http://www.w3.org/2001/XMLSchema" xmlns:p="http://schemas.microsoft.com/office/2006/metadata/properties" xmlns:ns2="7c1ea7ea-bf02-4e11-a4f6-8048d38b93da" xmlns:ns3="3baecf5b-9a03-4c8b-ba1c-dc6055d9dd4a" targetNamespace="http://schemas.microsoft.com/office/2006/metadata/properties" ma:root="true" ma:fieldsID="84883f5db85b2ea77a33b73180ec5b6d" ns2:_="" ns3:_="">
    <xsd:import namespace="7c1ea7ea-bf02-4e11-a4f6-8048d38b93da"/>
    <xsd:import namespace="3baecf5b-9a03-4c8b-ba1c-dc6055d9dd4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ea7ea-bf02-4e11-a4f6-8048d38b93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baecf5b-9a03-4c8b-ba1c-dc6055d9dd4a"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891C2E-FE7A-4EBC-9196-F4AA0963C9E2}">
  <ds:schemaRefs>
    <ds:schemaRef ds:uri="http://schemas.microsoft.com/sharepoint/v3/contenttype/forms"/>
  </ds:schemaRefs>
</ds:datastoreItem>
</file>

<file path=customXml/itemProps2.xml><?xml version="1.0" encoding="utf-8"?>
<ds:datastoreItem xmlns:ds="http://schemas.openxmlformats.org/officeDocument/2006/customXml" ds:itemID="{FE7AB122-7FA6-487F-8B1F-E689EECB70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1ea7ea-bf02-4e11-a4f6-8048d38b93da"/>
    <ds:schemaRef ds:uri="3baecf5b-9a03-4c8b-ba1c-dc6055d9dd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FF9ED88-B43B-47C7-B95D-038294A4205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33</TotalTime>
  <Words>2193</Words>
  <Application>Microsoft Office PowerPoint</Application>
  <PresentationFormat>On-screen Show (4:3)</PresentationFormat>
  <Paragraphs>319</Paragraphs>
  <Slides>47</Slides>
  <Notes>1</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PowerPoint Presentation</vt:lpstr>
      <vt:lpstr>PowerPoint Presentation</vt:lpstr>
      <vt:lpstr>Decimal Number System</vt:lpstr>
      <vt:lpstr>Decimal Number System</vt:lpstr>
      <vt:lpstr>PowerPoint Presentation</vt:lpstr>
      <vt:lpstr>Binary Number System</vt:lpstr>
      <vt:lpstr>Binary Number System</vt:lpstr>
      <vt:lpstr>Octal Number System</vt:lpstr>
      <vt:lpstr>Octal Number System</vt:lpstr>
      <vt:lpstr>Hexadecimal Number System</vt:lpstr>
      <vt:lpstr>Hexadecimal Number System</vt:lpstr>
      <vt:lpstr>Conversions</vt:lpstr>
      <vt:lpstr>1. Decimal to Binary</vt:lpstr>
      <vt:lpstr>1. Decimal to Binary</vt:lpstr>
      <vt:lpstr>1. Decimal to Binary</vt:lpstr>
      <vt:lpstr>1. Decimal to Binary</vt:lpstr>
      <vt:lpstr>1. Decimal to Binary</vt:lpstr>
      <vt:lpstr>2. Binary to Decimal</vt:lpstr>
      <vt:lpstr>2. Binary to Decimal</vt:lpstr>
      <vt:lpstr>2. Binary to Decimal</vt:lpstr>
      <vt:lpstr>3. Decimal to Octal</vt:lpstr>
      <vt:lpstr>3. Decimal to Octal Consider the conversion of the decimal number (239.53)10 .  The conversion of integer part is shown below.</vt:lpstr>
      <vt:lpstr>4. Octal to Decimal In octal number system, each digit position has the weight  eight regarding power eight shown in the figure below.</vt:lpstr>
      <vt:lpstr>5. Decimal to Hexadecimal</vt:lpstr>
      <vt:lpstr>5. Decimal to Hexadecimal</vt:lpstr>
      <vt:lpstr>5. Decimal to Hexadecimal</vt:lpstr>
      <vt:lpstr>6. Hexadecimal to Decimal The base of the hexadecimal number system is 16, therefore the  weights corresponding to various positions of the digits will be as  shown below.</vt:lpstr>
      <vt:lpstr>7. Binary to Octal The conversion of binary to octal is a reversal of the above  procedure. For example, the binary number (010100111.100011)  can be converted into an octal number by first written the bits in  the group of three and then awarding the decimal number of to  each of the group of three bits as shown below.</vt:lpstr>
      <vt:lpstr>8. Octal to Binary</vt:lpstr>
      <vt:lpstr>9. Binary to Hexadecimal The base of the binary number system is two because it is  represented by two digits, i.e., 0 and 1. It is difficult to represent  the large number in the form of binary digit and hence the  hexadecimal system are used in the digital electronics. The  hexadecimal number systems are easily converted into a binary  system by using the method explains below.</vt:lpstr>
      <vt:lpstr>10. Hexadecimal to Binary</vt:lpstr>
      <vt:lpstr>11. Octal to Hexadecimal</vt:lpstr>
      <vt:lpstr>12. Hexadecimal to Octal</vt:lpstr>
      <vt:lpstr>12. Hexadecimal to Octal</vt:lpstr>
      <vt:lpstr>Binary Addition</vt:lpstr>
      <vt:lpstr>Binary Subtraction Subtraction and Borrow, these two words will be used very  frequently for the binary subtraction. There are four rules of  binary subtraction.</vt:lpstr>
      <vt:lpstr>PowerPoint Presentation</vt:lpstr>
      <vt:lpstr>Binary Subtraction by 1’s Complement Method</vt:lpstr>
      <vt:lpstr>Binary Subtraction by 1’s Complement Method</vt:lpstr>
      <vt:lpstr>Binary Subtraction by 1’s Complement Method</vt:lpstr>
      <vt:lpstr>Binary Subtraction by 2’s Complement Method</vt:lpstr>
      <vt:lpstr>Binary Subtraction by 2’s Complement Method</vt:lpstr>
      <vt:lpstr>Binary Subtraction by 2’s Complement Method</vt:lpstr>
      <vt:lpstr>Binary Subtraction by 2’s Complement Method</vt:lpstr>
      <vt:lpstr>Binary Multiplication</vt:lpstr>
      <vt:lpstr>Binary Division Binary division is similar to decimal division. It is called as the  long division procedure.</vt:lpstr>
      <vt:lpstr>Questions on G3.1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DELL</cp:lastModifiedBy>
  <cp:revision>14</cp:revision>
  <dcterms:created xsi:type="dcterms:W3CDTF">2021-03-20T18:53:37Z</dcterms:created>
  <dcterms:modified xsi:type="dcterms:W3CDTF">2022-08-05T17:32:51Z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2020-04-08T00:00:00Z</vt:filetime>
  </property>
  <property fmtid="{D5CDD505-2E9C-101B-9397-08002B2CF9AE}" pid="3" name="Creator">
    <vt:lpwstr>Microsoft® PowerPoint® 2019</vt:lpwstr>
  </property>
  <property fmtid="{D5CDD505-2E9C-101B-9397-08002B2CF9AE}" pid="4" name="LastSaved">
    <vt:filetime>2021-03-20T00:00:00Z</vt:filetime>
  </property>
  <property fmtid="{D5CDD505-2E9C-101B-9397-08002B2CF9AE}" pid="5" name="ContentTypeId">
    <vt:lpwstr>0x010100DF2F52DCEFE4264586CA46606441A8E7</vt:lpwstr>
  </property>
</Properties>
</file>