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1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373A3-4605-4389-8CB4-0675A3E1E0F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BEEE3-5CAF-4998-9610-8DDA114AD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4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BEEE3-5CAF-4998-9610-8DDA114AD2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24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54608" y="1664208"/>
            <a:ext cx="7937500" cy="927100"/>
          </a:xfrm>
          <a:custGeom>
            <a:avLst/>
            <a:gdLst/>
            <a:ahLst/>
            <a:cxnLst/>
            <a:rect l="l" t="t" r="r" b="b"/>
            <a:pathLst>
              <a:path w="7937500" h="927100">
                <a:moveTo>
                  <a:pt x="25908" y="926592"/>
                </a:moveTo>
                <a:lnTo>
                  <a:pt x="0" y="926592"/>
                </a:lnTo>
                <a:lnTo>
                  <a:pt x="0" y="0"/>
                </a:lnTo>
                <a:lnTo>
                  <a:pt x="7936992" y="0"/>
                </a:lnTo>
                <a:lnTo>
                  <a:pt x="7936992" y="12192"/>
                </a:ln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lnTo>
                  <a:pt x="25908" y="926592"/>
                </a:lnTo>
                <a:close/>
              </a:path>
              <a:path w="7937500" h="927100">
                <a:moveTo>
                  <a:pt x="25908" y="25908"/>
                </a:move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close/>
              </a:path>
              <a:path w="7937500" h="927100">
                <a:moveTo>
                  <a:pt x="7936992" y="25908"/>
                </a:moveTo>
                <a:lnTo>
                  <a:pt x="25908" y="25908"/>
                </a:lnTo>
                <a:lnTo>
                  <a:pt x="25908" y="12192"/>
                </a:lnTo>
                <a:lnTo>
                  <a:pt x="7936992" y="12192"/>
                </a:lnTo>
                <a:lnTo>
                  <a:pt x="7936992" y="25908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50393" y="1962399"/>
            <a:ext cx="7157612" cy="78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38932" y="4281468"/>
            <a:ext cx="6380534" cy="1049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75"/>
              </a:lnSpc>
            </a:pPr>
            <a:r>
              <a:rPr spc="25" dirty="0"/>
              <a:t>Dr </a:t>
            </a:r>
            <a:r>
              <a:rPr spc="-80" dirty="0"/>
              <a:t>Y </a:t>
            </a:r>
            <a:r>
              <a:rPr spc="-35" dirty="0"/>
              <a:t>Ravinder,</a:t>
            </a:r>
            <a:r>
              <a:rPr spc="-40" dirty="0"/>
              <a:t> </a:t>
            </a:r>
            <a:r>
              <a:rPr spc="-5" dirty="0"/>
              <a:t>PICT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9FC7E-E98C-4035-AF64-45EFF5DC7481}" type="datetime1">
              <a:rPr lang="en-US" smtClean="0"/>
              <a:t>5/22/2022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49225">
              <a:lnSpc>
                <a:spcPts val="1400"/>
              </a:lnSpc>
            </a:pPr>
            <a:fld id="{81D60167-4931-47E6-BA6A-407CBD079E47}" type="slidenum">
              <a:rPr dirty="0">
                <a:solidFill>
                  <a:srgbClr val="898989"/>
                </a:solidFill>
                <a:latin typeface="Carlito"/>
                <a:cs typeface="Carlito"/>
              </a:rPr>
              <a:t>‹#›</a:t>
            </a:fld>
            <a:endParaRPr dirty="0">
              <a:solidFill>
                <a:srgbClr val="898989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1">
                <a:solidFill>
                  <a:srgbClr val="0066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75"/>
              </a:lnSpc>
            </a:pPr>
            <a:r>
              <a:rPr spc="25" dirty="0"/>
              <a:t>Dr </a:t>
            </a:r>
            <a:r>
              <a:rPr spc="-80" dirty="0"/>
              <a:t>Y </a:t>
            </a:r>
            <a:r>
              <a:rPr spc="-35" dirty="0"/>
              <a:t>Ravinder,</a:t>
            </a:r>
            <a:r>
              <a:rPr spc="-40" dirty="0"/>
              <a:t> </a:t>
            </a:r>
            <a:r>
              <a:rPr spc="-5" dirty="0"/>
              <a:t>PICT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BBE00-929D-41FB-B431-91E3F8544210}" type="datetime1">
              <a:rPr lang="en-US" smtClean="0"/>
              <a:t>5/22/2022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49225">
              <a:lnSpc>
                <a:spcPts val="1400"/>
              </a:lnSpc>
            </a:pPr>
            <a:fld id="{81D60167-4931-47E6-BA6A-407CBD079E47}" type="slidenum">
              <a:rPr dirty="0">
                <a:solidFill>
                  <a:srgbClr val="898989"/>
                </a:solidFill>
                <a:latin typeface="Carlito"/>
                <a:cs typeface="Carlito"/>
              </a:rPr>
              <a:t>‹#›</a:t>
            </a:fld>
            <a:endParaRPr dirty="0">
              <a:solidFill>
                <a:srgbClr val="898989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1">
                <a:solidFill>
                  <a:srgbClr val="0066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75"/>
              </a:lnSpc>
            </a:pPr>
            <a:r>
              <a:rPr spc="25" dirty="0"/>
              <a:t>Dr </a:t>
            </a:r>
            <a:r>
              <a:rPr spc="-80" dirty="0"/>
              <a:t>Y </a:t>
            </a:r>
            <a:r>
              <a:rPr spc="-35" dirty="0"/>
              <a:t>Ravinder,</a:t>
            </a:r>
            <a:r>
              <a:rPr spc="-40" dirty="0"/>
              <a:t> </a:t>
            </a:r>
            <a:r>
              <a:rPr spc="-5" dirty="0"/>
              <a:t>PICT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B4351-F8D3-4006-883D-2E1BFFA9BE00}" type="datetime1">
              <a:rPr lang="en-US" smtClean="0"/>
              <a:t>5/22/2022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49225">
              <a:lnSpc>
                <a:spcPts val="1400"/>
              </a:lnSpc>
            </a:pPr>
            <a:fld id="{81D60167-4931-47E6-BA6A-407CBD079E47}" type="slidenum">
              <a:rPr dirty="0">
                <a:solidFill>
                  <a:srgbClr val="898989"/>
                </a:solidFill>
                <a:latin typeface="Carlito"/>
                <a:cs typeface="Carlito"/>
              </a:rPr>
              <a:t>‹#›</a:t>
            </a:fld>
            <a:endParaRPr dirty="0">
              <a:solidFill>
                <a:srgbClr val="898989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1">
                <a:solidFill>
                  <a:srgbClr val="0066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75"/>
              </a:lnSpc>
            </a:pPr>
            <a:r>
              <a:rPr spc="25" dirty="0"/>
              <a:t>Dr </a:t>
            </a:r>
            <a:r>
              <a:rPr spc="-80" dirty="0"/>
              <a:t>Y </a:t>
            </a:r>
            <a:r>
              <a:rPr spc="-35" dirty="0"/>
              <a:t>Ravinder,</a:t>
            </a:r>
            <a:r>
              <a:rPr spc="-40" dirty="0"/>
              <a:t> </a:t>
            </a:r>
            <a:r>
              <a:rPr spc="-5" dirty="0"/>
              <a:t>PICT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777DD-F479-4DCF-8758-6DF1F704193D}" type="datetime1">
              <a:rPr lang="en-US" smtClean="0"/>
              <a:t>5/22/2022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49225">
              <a:lnSpc>
                <a:spcPts val="1400"/>
              </a:lnSpc>
            </a:pPr>
            <a:fld id="{81D60167-4931-47E6-BA6A-407CBD079E47}" type="slidenum">
              <a:rPr dirty="0">
                <a:solidFill>
                  <a:srgbClr val="898989"/>
                </a:solidFill>
                <a:latin typeface="Carlito"/>
                <a:cs typeface="Carlito"/>
              </a:rPr>
              <a:t>‹#›</a:t>
            </a:fld>
            <a:endParaRPr dirty="0">
              <a:solidFill>
                <a:srgbClr val="898989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75"/>
              </a:lnSpc>
            </a:pPr>
            <a:r>
              <a:rPr spc="25" dirty="0"/>
              <a:t>Dr </a:t>
            </a:r>
            <a:r>
              <a:rPr spc="-80" dirty="0"/>
              <a:t>Y </a:t>
            </a:r>
            <a:r>
              <a:rPr spc="-35" dirty="0"/>
              <a:t>Ravinder,</a:t>
            </a:r>
            <a:r>
              <a:rPr spc="-40" dirty="0"/>
              <a:t> </a:t>
            </a:r>
            <a:r>
              <a:rPr spc="-5" dirty="0"/>
              <a:t>PICT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D77AB-3671-4CCF-A727-2573357D5090}" type="datetime1">
              <a:rPr lang="en-US" smtClean="0"/>
              <a:t>5/22/2022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49225">
              <a:lnSpc>
                <a:spcPts val="1400"/>
              </a:lnSpc>
            </a:pPr>
            <a:fld id="{81D60167-4931-47E6-BA6A-407CBD079E47}" type="slidenum">
              <a:rPr dirty="0">
                <a:solidFill>
                  <a:srgbClr val="898989"/>
                </a:solidFill>
                <a:latin typeface="Carlito"/>
                <a:cs typeface="Carlito"/>
              </a:rPr>
              <a:t>‹#›</a:t>
            </a:fld>
            <a:endParaRPr dirty="0">
              <a:solidFill>
                <a:srgbClr val="898989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9056" y="676909"/>
            <a:ext cx="8239125" cy="618490"/>
          </a:xfrm>
          <a:custGeom>
            <a:avLst/>
            <a:gdLst/>
            <a:ahLst/>
            <a:cxnLst/>
            <a:rect l="l" t="t" r="r" b="b"/>
            <a:pathLst>
              <a:path w="8239125" h="618490">
                <a:moveTo>
                  <a:pt x="8238744" y="0"/>
                </a:moveTo>
                <a:lnTo>
                  <a:pt x="0" y="0"/>
                </a:lnTo>
                <a:lnTo>
                  <a:pt x="0" y="8890"/>
                </a:lnTo>
                <a:lnTo>
                  <a:pt x="0" y="19050"/>
                </a:lnTo>
                <a:lnTo>
                  <a:pt x="0" y="618490"/>
                </a:lnTo>
                <a:lnTo>
                  <a:pt x="19812" y="618490"/>
                </a:lnTo>
                <a:lnTo>
                  <a:pt x="19812" y="19570"/>
                </a:lnTo>
                <a:lnTo>
                  <a:pt x="8238744" y="19570"/>
                </a:lnTo>
                <a:lnTo>
                  <a:pt x="8238744" y="8902"/>
                </a:lnTo>
                <a:lnTo>
                  <a:pt x="19812" y="8902"/>
                </a:lnTo>
                <a:lnTo>
                  <a:pt x="14732" y="13982"/>
                </a:lnTo>
                <a:lnTo>
                  <a:pt x="14732" y="8890"/>
                </a:lnTo>
                <a:lnTo>
                  <a:pt x="8238744" y="8890"/>
                </a:lnTo>
                <a:lnTo>
                  <a:pt x="8238744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6418" y="610905"/>
            <a:ext cx="8145563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1">
                <a:solidFill>
                  <a:srgbClr val="0066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8304" y="2168651"/>
            <a:ext cx="8250555" cy="4157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80992" y="6930346"/>
            <a:ext cx="1296035" cy="19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75"/>
              </a:lnSpc>
            </a:pPr>
            <a:r>
              <a:rPr spc="25" dirty="0"/>
              <a:t>Dr </a:t>
            </a:r>
            <a:r>
              <a:rPr spc="-80" dirty="0"/>
              <a:t>Y </a:t>
            </a:r>
            <a:r>
              <a:rPr spc="-35" dirty="0"/>
              <a:t>Ravinder,</a:t>
            </a:r>
            <a:r>
              <a:rPr spc="-40" dirty="0"/>
              <a:t> </a:t>
            </a:r>
            <a:r>
              <a:rPr spc="-5" dirty="0"/>
              <a:t>PICT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40F44-BCBC-4CCD-A656-FCD24C20D5D3}" type="datetime1">
              <a:rPr lang="en-US" smtClean="0"/>
              <a:t>5/22/2022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23435" y="6925788"/>
            <a:ext cx="266065" cy="19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49225">
              <a:lnSpc>
                <a:spcPts val="1400"/>
              </a:lnSpc>
            </a:pPr>
            <a:fld id="{81D60167-4931-47E6-BA6A-407CBD079E47}" type="slidenum">
              <a:rPr dirty="0">
                <a:solidFill>
                  <a:srgbClr val="898989"/>
                </a:solidFill>
                <a:latin typeface="Carlito"/>
                <a:cs typeface="Carlito"/>
              </a:rPr>
              <a:t>‹#›</a:t>
            </a:fld>
            <a:endParaRPr dirty="0">
              <a:solidFill>
                <a:srgbClr val="898989"/>
              </a:solidFill>
              <a:latin typeface="Carlito"/>
              <a:cs typeface="Carlit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ravinder@pict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4608" y="1664208"/>
            <a:ext cx="7937500" cy="927100"/>
          </a:xfrm>
          <a:custGeom>
            <a:avLst/>
            <a:gdLst/>
            <a:ahLst/>
            <a:cxnLst/>
            <a:rect l="l" t="t" r="r" b="b"/>
            <a:pathLst>
              <a:path w="7937500" h="927100">
                <a:moveTo>
                  <a:pt x="25908" y="926592"/>
                </a:moveTo>
                <a:lnTo>
                  <a:pt x="0" y="926592"/>
                </a:lnTo>
                <a:lnTo>
                  <a:pt x="0" y="0"/>
                </a:lnTo>
                <a:lnTo>
                  <a:pt x="7936992" y="0"/>
                </a:lnTo>
                <a:lnTo>
                  <a:pt x="7936992" y="12192"/>
                </a:ln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lnTo>
                  <a:pt x="25908" y="926592"/>
                </a:lnTo>
                <a:close/>
              </a:path>
              <a:path w="7937500" h="927100">
                <a:moveTo>
                  <a:pt x="25908" y="25908"/>
                </a:move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close/>
              </a:path>
              <a:path w="7937500" h="927100">
                <a:moveTo>
                  <a:pt x="7936992" y="25908"/>
                </a:moveTo>
                <a:lnTo>
                  <a:pt x="25908" y="25908"/>
                </a:lnTo>
                <a:lnTo>
                  <a:pt x="25908" y="12192"/>
                </a:lnTo>
                <a:lnTo>
                  <a:pt x="7936992" y="12192"/>
                </a:lnTo>
                <a:lnTo>
                  <a:pt x="7936992" y="25908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6626" y="2647246"/>
            <a:ext cx="5908040" cy="111252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sz="2800" i="0" spc="65" dirty="0">
                <a:solidFill>
                  <a:srgbClr val="BF0000"/>
                </a:solidFill>
                <a:latin typeface="Times New Roman"/>
                <a:cs typeface="Times New Roman"/>
              </a:rPr>
              <a:t>UNIT-III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200" i="0" spc="20" dirty="0">
                <a:solidFill>
                  <a:srgbClr val="BF0000"/>
                </a:solidFill>
                <a:latin typeface="Times New Roman"/>
                <a:cs typeface="Times New Roman"/>
              </a:rPr>
              <a:t>Number </a:t>
            </a:r>
            <a:r>
              <a:rPr sz="3200" i="0" spc="-5" dirty="0">
                <a:solidFill>
                  <a:srgbClr val="BF0000"/>
                </a:solidFill>
                <a:latin typeface="Times New Roman"/>
                <a:cs typeface="Times New Roman"/>
              </a:rPr>
              <a:t>Systems </a:t>
            </a:r>
            <a:r>
              <a:rPr sz="3200" i="0" spc="-35" dirty="0">
                <a:solidFill>
                  <a:srgbClr val="BF0000"/>
                </a:solidFill>
                <a:latin typeface="Times New Roman"/>
                <a:cs typeface="Times New Roman"/>
              </a:rPr>
              <a:t>and </a:t>
            </a:r>
            <a:r>
              <a:rPr sz="3200" i="0" spc="35" dirty="0">
                <a:solidFill>
                  <a:srgbClr val="BF0000"/>
                </a:solidFill>
                <a:latin typeface="Times New Roman"/>
                <a:cs typeface="Times New Roman"/>
              </a:rPr>
              <a:t>Logic</a:t>
            </a:r>
            <a:r>
              <a:rPr sz="3200" i="0" spc="-2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3200" i="0" spc="-35" dirty="0">
                <a:solidFill>
                  <a:srgbClr val="BF0000"/>
                </a:solidFill>
                <a:latin typeface="Times New Roman"/>
                <a:cs typeface="Times New Roman"/>
              </a:rPr>
              <a:t>Gates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8400" y="4410455"/>
            <a:ext cx="6512559" cy="20320"/>
          </a:xfrm>
          <a:custGeom>
            <a:avLst/>
            <a:gdLst/>
            <a:ahLst/>
            <a:cxnLst/>
            <a:rect l="l" t="t" r="r" b="b"/>
            <a:pathLst>
              <a:path w="6512559" h="20320">
                <a:moveTo>
                  <a:pt x="6512052" y="19812"/>
                </a:moveTo>
                <a:lnTo>
                  <a:pt x="0" y="19812"/>
                </a:lnTo>
                <a:lnTo>
                  <a:pt x="0" y="0"/>
                </a:lnTo>
                <a:lnTo>
                  <a:pt x="6512052" y="0"/>
                </a:lnTo>
                <a:lnTo>
                  <a:pt x="6512052" y="198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68204" y="4855587"/>
            <a:ext cx="2513595" cy="15023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1270" algn="ctr">
              <a:lnSpc>
                <a:spcPct val="120000"/>
              </a:lnSpc>
              <a:spcBef>
                <a:spcPts val="95"/>
              </a:spcBef>
            </a:pPr>
            <a:r>
              <a:rPr lang="en-US" sz="2000" b="1" dirty="0" smtClean="0">
                <a:solidFill>
                  <a:srgbClr val="702FA0"/>
                </a:solidFill>
                <a:latin typeface="Times New Roman"/>
                <a:cs typeface="Times New Roman"/>
              </a:rPr>
              <a:t>Mr. </a:t>
            </a:r>
            <a:r>
              <a:rPr lang="en-US" sz="2000" b="1" dirty="0" err="1" smtClean="0">
                <a:solidFill>
                  <a:srgbClr val="702FA0"/>
                </a:solidFill>
                <a:latin typeface="Times New Roman"/>
                <a:cs typeface="Times New Roman"/>
              </a:rPr>
              <a:t>Mandar</a:t>
            </a:r>
            <a:r>
              <a:rPr lang="en-US" sz="2000" b="1" dirty="0" smtClean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err="1" smtClean="0">
                <a:solidFill>
                  <a:srgbClr val="702FA0"/>
                </a:solidFill>
                <a:latin typeface="Times New Roman"/>
                <a:cs typeface="Times New Roman"/>
              </a:rPr>
              <a:t>Kakade</a:t>
            </a:r>
            <a:endParaRPr lang="en-US" sz="2000" b="1" dirty="0" smtClean="0">
              <a:solidFill>
                <a:srgbClr val="702FA0"/>
              </a:solidFill>
              <a:latin typeface="Times New Roman"/>
              <a:cs typeface="Times New Roman"/>
            </a:endParaRPr>
          </a:p>
          <a:p>
            <a:pPr marL="12065" marR="5080" indent="1270" algn="ctr">
              <a:lnSpc>
                <a:spcPct val="120000"/>
              </a:lnSpc>
              <a:spcBef>
                <a:spcPts val="95"/>
              </a:spcBef>
            </a:pPr>
            <a:r>
              <a:rPr sz="2000" b="1" spc="-5" dirty="0" smtClean="0">
                <a:solidFill>
                  <a:srgbClr val="702FA0"/>
                </a:solidFill>
                <a:latin typeface="Times New Roman"/>
                <a:cs typeface="Times New Roman"/>
              </a:rPr>
              <a:t>E&amp;TC </a:t>
            </a:r>
            <a:r>
              <a:rPr sz="2000" b="1" dirty="0">
                <a:solidFill>
                  <a:srgbClr val="702FA0"/>
                </a:solidFill>
                <a:latin typeface="Times New Roman"/>
                <a:cs typeface="Times New Roman"/>
              </a:rPr>
              <a:t>Department  PICT, </a:t>
            </a:r>
            <a:r>
              <a:rPr sz="2000" b="1" spc="-5" dirty="0">
                <a:solidFill>
                  <a:srgbClr val="702FA0"/>
                </a:solidFill>
                <a:latin typeface="Times New Roman"/>
                <a:cs typeface="Times New Roman"/>
              </a:rPr>
              <a:t>Pune </a:t>
            </a:r>
            <a:r>
              <a:rPr sz="2000" b="1" spc="-5" dirty="0">
                <a:solidFill>
                  <a:srgbClr val="702FA0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lang="en-US" sz="2000" b="1" dirty="0" smtClean="0">
                <a:solidFill>
                  <a:srgbClr val="702FA0"/>
                </a:solidFill>
                <a:latin typeface="Times New Roman"/>
                <a:cs typeface="Times New Roman"/>
                <a:hlinkClick r:id="rId2"/>
              </a:rPr>
              <a:t>mnkakade</a:t>
            </a:r>
            <a:r>
              <a:rPr sz="2000" b="1" spc="-5" dirty="0" smtClean="0">
                <a:solidFill>
                  <a:srgbClr val="702FA0"/>
                </a:solidFill>
                <a:latin typeface="Times New Roman"/>
                <a:cs typeface="Times New Roman"/>
                <a:hlinkClick r:id="rId2"/>
              </a:rPr>
              <a:t>@</a:t>
            </a:r>
            <a:r>
              <a:rPr sz="2000" b="1" spc="-15" dirty="0" smtClean="0">
                <a:solidFill>
                  <a:srgbClr val="702FA0"/>
                </a:solidFill>
                <a:latin typeface="Times New Roman"/>
                <a:cs typeface="Times New Roman"/>
                <a:hlinkClick r:id="rId2"/>
              </a:rPr>
              <a:t>p</a:t>
            </a:r>
            <a:r>
              <a:rPr sz="2000" b="1" dirty="0" smtClean="0">
                <a:solidFill>
                  <a:srgbClr val="702FA0"/>
                </a:solidFill>
                <a:latin typeface="Times New Roman"/>
                <a:cs typeface="Times New Roman"/>
                <a:hlinkClick r:id="rId2"/>
              </a:rPr>
              <a:t>i</a:t>
            </a:r>
            <a:r>
              <a:rPr sz="2000" b="1" spc="-10" dirty="0" smtClean="0">
                <a:solidFill>
                  <a:srgbClr val="702FA0"/>
                </a:solidFill>
                <a:latin typeface="Times New Roman"/>
                <a:cs typeface="Times New Roman"/>
                <a:hlinkClick r:id="rId2"/>
              </a:rPr>
              <a:t>ct</a:t>
            </a:r>
            <a:r>
              <a:rPr sz="2000" b="1" dirty="0" smtClean="0">
                <a:solidFill>
                  <a:srgbClr val="702FA0"/>
                </a:solidFill>
                <a:latin typeface="Times New Roman"/>
                <a:cs typeface="Times New Roman"/>
                <a:hlinkClick r:id="rId2"/>
              </a:rPr>
              <a:t>.</a:t>
            </a:r>
            <a:r>
              <a:rPr sz="2000" b="1" spc="10" dirty="0" smtClean="0">
                <a:solidFill>
                  <a:srgbClr val="702FA0"/>
                </a:solidFill>
                <a:latin typeface="Times New Roman"/>
                <a:cs typeface="Times New Roman"/>
                <a:hlinkClick r:id="rId2"/>
              </a:rPr>
              <a:t>e</a:t>
            </a:r>
            <a:r>
              <a:rPr sz="2000" b="1" spc="-15" dirty="0" smtClean="0">
                <a:solidFill>
                  <a:srgbClr val="702FA0"/>
                </a:solidFill>
                <a:latin typeface="Times New Roman"/>
                <a:cs typeface="Times New Roman"/>
                <a:hlinkClick r:id="rId2"/>
              </a:rPr>
              <a:t>d</a:t>
            </a:r>
            <a:r>
              <a:rPr sz="2000" b="1" dirty="0" smtClean="0">
                <a:solidFill>
                  <a:srgbClr val="702FA0"/>
                </a:solidFill>
                <a:latin typeface="Times New Roman"/>
                <a:cs typeface="Times New Roman"/>
                <a:hlinkClick r:id="rId2"/>
              </a:rPr>
              <a:t>u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2" y="730979"/>
            <a:ext cx="57931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spc="-30" dirty="0">
                <a:latin typeface="Times New Roman"/>
                <a:cs typeface="Times New Roman"/>
              </a:rPr>
              <a:t>Convert </a:t>
            </a:r>
            <a:r>
              <a:rPr sz="3200" b="0" i="0" spc="-100" dirty="0">
                <a:latin typeface="Times New Roman"/>
                <a:cs typeface="Times New Roman"/>
              </a:rPr>
              <a:t>(26)</a:t>
            </a:r>
            <a:r>
              <a:rPr sz="1800" b="0" i="0" spc="-100" dirty="0">
                <a:latin typeface="Times New Roman"/>
                <a:cs typeface="Times New Roman"/>
              </a:rPr>
              <a:t>10 </a:t>
            </a:r>
            <a:r>
              <a:rPr sz="3200" b="0" i="0" spc="-15" dirty="0">
                <a:latin typeface="Times New Roman"/>
                <a:cs typeface="Times New Roman"/>
              </a:rPr>
              <a:t>into </a:t>
            </a:r>
            <a:r>
              <a:rPr sz="3200" b="0" i="0" spc="-120" dirty="0">
                <a:latin typeface="Times New Roman"/>
                <a:cs typeface="Times New Roman"/>
              </a:rPr>
              <a:t>a Binary</a:t>
            </a:r>
            <a:r>
              <a:rPr sz="3200" b="0" i="0" spc="290" dirty="0">
                <a:latin typeface="Times New Roman"/>
                <a:cs typeface="Times New Roman"/>
              </a:rPr>
              <a:t> </a:t>
            </a:r>
            <a:r>
              <a:rPr sz="3200" b="0" i="0" spc="-30" dirty="0">
                <a:latin typeface="Times New Roman"/>
                <a:cs typeface="Times New Roman"/>
              </a:rPr>
              <a:t>number.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400" y="2057400"/>
            <a:ext cx="8229600" cy="4703445"/>
            <a:chOff x="914400" y="2057400"/>
            <a:chExt cx="8229600" cy="4703445"/>
          </a:xfrm>
        </p:grpSpPr>
        <p:sp>
          <p:nvSpPr>
            <p:cNvPr id="4" name="object 4"/>
            <p:cNvSpPr/>
            <p:nvPr/>
          </p:nvSpPr>
          <p:spPr>
            <a:xfrm>
              <a:off x="1143000" y="2057400"/>
              <a:ext cx="7491983" cy="47030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400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600" y="19812"/>
                  </a:moveTo>
                  <a:lnTo>
                    <a:pt x="0" y="19812"/>
                  </a:lnTo>
                  <a:lnTo>
                    <a:pt x="0" y="0"/>
                  </a:lnTo>
                  <a:lnTo>
                    <a:pt x="8229600" y="0"/>
                  </a:lnTo>
                  <a:lnTo>
                    <a:pt x="8229600" y="19812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52" y="724890"/>
            <a:ext cx="36258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84680" algn="l"/>
              </a:tabLst>
            </a:pPr>
            <a:r>
              <a:rPr sz="4200" b="0" i="0" spc="-155" dirty="0">
                <a:latin typeface="Times New Roman"/>
                <a:cs typeface="Times New Roman"/>
              </a:rPr>
              <a:t>Binary	</a:t>
            </a:r>
            <a:r>
              <a:rPr sz="4200" b="0" i="0" spc="-95" dirty="0">
                <a:latin typeface="Times New Roman"/>
                <a:cs typeface="Times New Roman"/>
              </a:rPr>
              <a:t>Decimal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5599" y="1988400"/>
            <a:ext cx="6847205" cy="386587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43535">
              <a:lnSpc>
                <a:spcPct val="100000"/>
              </a:lnSpc>
              <a:spcBef>
                <a:spcPts val="820"/>
              </a:spcBef>
            </a:pPr>
            <a:r>
              <a:rPr sz="3000" dirty="0">
                <a:latin typeface="Arial"/>
                <a:cs typeface="Arial"/>
              </a:rPr>
              <a:t>1101 = 1 x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3000" spc="-7" baseline="25000" dirty="0">
                <a:solidFill>
                  <a:srgbClr val="FF0000"/>
                </a:solidFill>
                <a:latin typeface="Arial"/>
                <a:cs typeface="Arial"/>
              </a:rPr>
              <a:t>3 </a:t>
            </a:r>
            <a:r>
              <a:rPr sz="3000" dirty="0">
                <a:latin typeface="Arial"/>
                <a:cs typeface="Arial"/>
              </a:rPr>
              <a:t>+ 1 x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3000" baseline="25000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3000" dirty="0">
                <a:latin typeface="Arial"/>
                <a:cs typeface="Arial"/>
              </a:rPr>
              <a:t>+ 0 x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3000" spc="-7" baseline="25000" dirty="0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sz="3000" dirty="0">
                <a:latin typeface="Arial"/>
                <a:cs typeface="Arial"/>
              </a:rPr>
              <a:t>+ 1 x</a:t>
            </a:r>
            <a:r>
              <a:rPr sz="3000" spc="-409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3000" baseline="250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3000" baseline="25000">
              <a:latin typeface="Arial"/>
              <a:cs typeface="Arial"/>
            </a:endParaRPr>
          </a:p>
          <a:p>
            <a:pPr marL="1282065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solidFill>
                  <a:srgbClr val="3B802F"/>
                </a:solidFill>
                <a:latin typeface="Arial"/>
                <a:cs typeface="Arial"/>
              </a:rPr>
              <a:t>= </a:t>
            </a:r>
            <a:r>
              <a:rPr sz="3000" dirty="0">
                <a:latin typeface="Arial"/>
                <a:cs typeface="Arial"/>
              </a:rPr>
              <a:t>1 x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8 </a:t>
            </a:r>
            <a:r>
              <a:rPr sz="3000" dirty="0">
                <a:latin typeface="Arial"/>
                <a:cs typeface="Arial"/>
              </a:rPr>
              <a:t>+ 1 x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4 </a:t>
            </a:r>
            <a:r>
              <a:rPr sz="3000" dirty="0">
                <a:latin typeface="Arial"/>
                <a:cs typeface="Arial"/>
              </a:rPr>
              <a:t>+ 0 x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3000" dirty="0">
                <a:latin typeface="Arial"/>
                <a:cs typeface="Arial"/>
              </a:rPr>
              <a:t>+ 1 x</a:t>
            </a:r>
            <a:r>
              <a:rPr sz="3000" spc="-12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3000">
              <a:latin typeface="Arial"/>
              <a:cs typeface="Arial"/>
            </a:endParaRPr>
          </a:p>
          <a:p>
            <a:pPr marL="130048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solidFill>
                  <a:srgbClr val="3B802F"/>
                </a:solidFill>
                <a:latin typeface="Arial"/>
                <a:cs typeface="Arial"/>
              </a:rPr>
              <a:t>= 8 + 4 + 0 +</a:t>
            </a:r>
            <a:r>
              <a:rPr sz="3000" spc="-45" dirty="0">
                <a:solidFill>
                  <a:srgbClr val="3B802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3B802F"/>
                </a:solidFill>
                <a:latin typeface="Arial"/>
                <a:cs typeface="Arial"/>
              </a:rPr>
              <a:t>1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350">
              <a:latin typeface="Arial"/>
              <a:cs typeface="Arial"/>
            </a:endParaRPr>
          </a:p>
          <a:p>
            <a:pPr marL="1193800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(1101)</a:t>
            </a:r>
            <a:r>
              <a:rPr sz="3000" spc="-7" baseline="-20833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3000" dirty="0">
                <a:solidFill>
                  <a:srgbClr val="3B802F"/>
                </a:solidFill>
                <a:latin typeface="Arial"/>
                <a:cs typeface="Arial"/>
              </a:rPr>
              <a:t>=</a:t>
            </a:r>
            <a:r>
              <a:rPr sz="3000" spc="-290" dirty="0">
                <a:solidFill>
                  <a:srgbClr val="3B802F"/>
                </a:solidFill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(13)</a:t>
            </a:r>
            <a:r>
              <a:rPr sz="3000" spc="-7" baseline="-20833" dirty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endParaRPr sz="3000" baseline="-20833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35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sz="3000" spc="5" dirty="0">
                <a:solidFill>
                  <a:srgbClr val="3B802F"/>
                </a:solidFill>
                <a:latin typeface="Arial"/>
                <a:cs typeface="Arial"/>
              </a:rPr>
              <a:t>1, 2, 4, </a:t>
            </a:r>
            <a:r>
              <a:rPr sz="3000" spc="-10" dirty="0">
                <a:solidFill>
                  <a:srgbClr val="3B802F"/>
                </a:solidFill>
                <a:latin typeface="Arial"/>
                <a:cs typeface="Arial"/>
              </a:rPr>
              <a:t>8, </a:t>
            </a:r>
            <a:r>
              <a:rPr sz="3000" spc="-5" dirty="0">
                <a:solidFill>
                  <a:srgbClr val="3B802F"/>
                </a:solidFill>
                <a:latin typeface="Arial"/>
                <a:cs typeface="Arial"/>
              </a:rPr>
              <a:t>16, 32, </a:t>
            </a:r>
            <a:r>
              <a:rPr sz="3000" spc="5" dirty="0">
                <a:solidFill>
                  <a:srgbClr val="3B802F"/>
                </a:solidFill>
                <a:latin typeface="Arial"/>
                <a:cs typeface="Arial"/>
              </a:rPr>
              <a:t>64, </a:t>
            </a:r>
            <a:r>
              <a:rPr sz="3000" dirty="0">
                <a:solidFill>
                  <a:srgbClr val="3B802F"/>
                </a:solidFill>
                <a:latin typeface="Arial"/>
                <a:cs typeface="Arial"/>
              </a:rPr>
              <a:t>128, 256, 512,</a:t>
            </a:r>
            <a:r>
              <a:rPr sz="3000" spc="-185" dirty="0">
                <a:solidFill>
                  <a:srgbClr val="3B802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3B802F"/>
                </a:solidFill>
                <a:latin typeface="Arial"/>
                <a:cs typeface="Arial"/>
              </a:rPr>
              <a:t>….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8400" y="1029771"/>
            <a:ext cx="459105" cy="228600"/>
          </a:xfrm>
          <a:custGeom>
            <a:avLst/>
            <a:gdLst/>
            <a:ahLst/>
            <a:cxnLst/>
            <a:rect l="l" t="t" r="r" b="b"/>
            <a:pathLst>
              <a:path w="459105" h="228600">
                <a:moveTo>
                  <a:pt x="356616" y="113990"/>
                </a:moveTo>
                <a:lnTo>
                  <a:pt x="242316" y="47696"/>
                </a:lnTo>
                <a:lnTo>
                  <a:pt x="234672" y="40719"/>
                </a:lnTo>
                <a:lnTo>
                  <a:pt x="230314" y="31884"/>
                </a:lnTo>
                <a:lnTo>
                  <a:pt x="229671" y="22193"/>
                </a:lnTo>
                <a:lnTo>
                  <a:pt x="233172" y="12644"/>
                </a:lnTo>
                <a:lnTo>
                  <a:pt x="240149" y="5000"/>
                </a:lnTo>
                <a:lnTo>
                  <a:pt x="248983" y="642"/>
                </a:lnTo>
                <a:lnTo>
                  <a:pt x="258675" y="0"/>
                </a:lnTo>
                <a:lnTo>
                  <a:pt x="268224" y="3500"/>
                </a:lnTo>
                <a:lnTo>
                  <a:pt x="416390" y="88844"/>
                </a:lnTo>
                <a:lnTo>
                  <a:pt x="406908" y="88844"/>
                </a:lnTo>
                <a:lnTo>
                  <a:pt x="406908" y="91892"/>
                </a:lnTo>
                <a:lnTo>
                  <a:pt x="394716" y="91892"/>
                </a:lnTo>
                <a:lnTo>
                  <a:pt x="356616" y="113990"/>
                </a:lnTo>
                <a:close/>
              </a:path>
              <a:path w="459105" h="228600">
                <a:moveTo>
                  <a:pt x="313260" y="139136"/>
                </a:moveTo>
                <a:lnTo>
                  <a:pt x="0" y="139136"/>
                </a:lnTo>
                <a:lnTo>
                  <a:pt x="0" y="88844"/>
                </a:lnTo>
                <a:lnTo>
                  <a:pt x="313260" y="88844"/>
                </a:lnTo>
                <a:lnTo>
                  <a:pt x="356616" y="113990"/>
                </a:lnTo>
                <a:lnTo>
                  <a:pt x="313260" y="139136"/>
                </a:lnTo>
                <a:close/>
              </a:path>
              <a:path w="459105" h="228600">
                <a:moveTo>
                  <a:pt x="414360" y="139136"/>
                </a:moveTo>
                <a:lnTo>
                  <a:pt x="406908" y="139136"/>
                </a:lnTo>
                <a:lnTo>
                  <a:pt x="406908" y="88844"/>
                </a:lnTo>
                <a:lnTo>
                  <a:pt x="416390" y="88844"/>
                </a:lnTo>
                <a:lnTo>
                  <a:pt x="458724" y="113228"/>
                </a:lnTo>
                <a:lnTo>
                  <a:pt x="414360" y="139136"/>
                </a:lnTo>
                <a:close/>
              </a:path>
              <a:path w="459105" h="228600">
                <a:moveTo>
                  <a:pt x="394716" y="136088"/>
                </a:moveTo>
                <a:lnTo>
                  <a:pt x="356616" y="113990"/>
                </a:lnTo>
                <a:lnTo>
                  <a:pt x="394716" y="91892"/>
                </a:lnTo>
                <a:lnTo>
                  <a:pt x="394716" y="136088"/>
                </a:lnTo>
                <a:close/>
              </a:path>
              <a:path w="459105" h="228600">
                <a:moveTo>
                  <a:pt x="406908" y="136088"/>
                </a:moveTo>
                <a:lnTo>
                  <a:pt x="394716" y="136088"/>
                </a:lnTo>
                <a:lnTo>
                  <a:pt x="394716" y="91892"/>
                </a:lnTo>
                <a:lnTo>
                  <a:pt x="406908" y="91892"/>
                </a:lnTo>
                <a:lnTo>
                  <a:pt x="406908" y="136088"/>
                </a:lnTo>
                <a:close/>
              </a:path>
              <a:path w="459105" h="228600">
                <a:moveTo>
                  <a:pt x="258675" y="227980"/>
                </a:moveTo>
                <a:lnTo>
                  <a:pt x="248983" y="227337"/>
                </a:lnTo>
                <a:lnTo>
                  <a:pt x="240149" y="222980"/>
                </a:lnTo>
                <a:lnTo>
                  <a:pt x="233172" y="215336"/>
                </a:lnTo>
                <a:lnTo>
                  <a:pt x="229671" y="205787"/>
                </a:lnTo>
                <a:lnTo>
                  <a:pt x="230314" y="196095"/>
                </a:lnTo>
                <a:lnTo>
                  <a:pt x="234672" y="187261"/>
                </a:lnTo>
                <a:lnTo>
                  <a:pt x="242316" y="180284"/>
                </a:lnTo>
                <a:lnTo>
                  <a:pt x="356616" y="113990"/>
                </a:lnTo>
                <a:lnTo>
                  <a:pt x="394716" y="136088"/>
                </a:lnTo>
                <a:lnTo>
                  <a:pt x="406908" y="136088"/>
                </a:lnTo>
                <a:lnTo>
                  <a:pt x="406908" y="139136"/>
                </a:lnTo>
                <a:lnTo>
                  <a:pt x="414360" y="139136"/>
                </a:lnTo>
                <a:lnTo>
                  <a:pt x="268224" y="224480"/>
                </a:lnTo>
                <a:lnTo>
                  <a:pt x="258675" y="2279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6620256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600" y="19812"/>
                </a:moveTo>
                <a:lnTo>
                  <a:pt x="0" y="19812"/>
                </a:lnTo>
                <a:lnTo>
                  <a:pt x="0" y="0"/>
                </a:lnTo>
                <a:lnTo>
                  <a:pt x="8229600" y="0"/>
                </a:lnTo>
                <a:lnTo>
                  <a:pt x="8229600" y="198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63267" y="4177284"/>
            <a:ext cx="3915410" cy="867410"/>
          </a:xfrm>
          <a:custGeom>
            <a:avLst/>
            <a:gdLst/>
            <a:ahLst/>
            <a:cxnLst/>
            <a:rect l="l" t="t" r="r" b="b"/>
            <a:pathLst>
              <a:path w="3915410" h="867410">
                <a:moveTo>
                  <a:pt x="3915156" y="867156"/>
                </a:moveTo>
                <a:lnTo>
                  <a:pt x="0" y="867156"/>
                </a:lnTo>
                <a:lnTo>
                  <a:pt x="0" y="0"/>
                </a:lnTo>
                <a:lnTo>
                  <a:pt x="3915156" y="0"/>
                </a:lnTo>
                <a:lnTo>
                  <a:pt x="3915156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lnTo>
                  <a:pt x="28956" y="838200"/>
                </a:lnTo>
                <a:lnTo>
                  <a:pt x="13716" y="838200"/>
                </a:lnTo>
                <a:lnTo>
                  <a:pt x="28956" y="851916"/>
                </a:lnTo>
                <a:lnTo>
                  <a:pt x="3915156" y="851916"/>
                </a:lnTo>
                <a:lnTo>
                  <a:pt x="3915156" y="867156"/>
                </a:lnTo>
                <a:close/>
              </a:path>
              <a:path w="3915410" h="867410">
                <a:moveTo>
                  <a:pt x="28956" y="28956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close/>
              </a:path>
              <a:path w="3915410" h="867410">
                <a:moveTo>
                  <a:pt x="3886200" y="28956"/>
                </a:moveTo>
                <a:lnTo>
                  <a:pt x="28956" y="28956"/>
                </a:lnTo>
                <a:lnTo>
                  <a:pt x="28956" y="13716"/>
                </a:lnTo>
                <a:lnTo>
                  <a:pt x="3886200" y="13716"/>
                </a:lnTo>
                <a:lnTo>
                  <a:pt x="3886200" y="28956"/>
                </a:lnTo>
                <a:close/>
              </a:path>
              <a:path w="3915410" h="867410">
                <a:moveTo>
                  <a:pt x="3886200" y="851916"/>
                </a:moveTo>
                <a:lnTo>
                  <a:pt x="3886200" y="13716"/>
                </a:lnTo>
                <a:lnTo>
                  <a:pt x="3899916" y="28956"/>
                </a:lnTo>
                <a:lnTo>
                  <a:pt x="3915156" y="28956"/>
                </a:lnTo>
                <a:lnTo>
                  <a:pt x="3915156" y="838200"/>
                </a:lnTo>
                <a:lnTo>
                  <a:pt x="3899916" y="838200"/>
                </a:lnTo>
                <a:lnTo>
                  <a:pt x="3886200" y="851916"/>
                </a:lnTo>
                <a:close/>
              </a:path>
              <a:path w="3915410" h="867410">
                <a:moveTo>
                  <a:pt x="3915156" y="28956"/>
                </a:moveTo>
                <a:lnTo>
                  <a:pt x="3899916" y="28956"/>
                </a:lnTo>
                <a:lnTo>
                  <a:pt x="3886200" y="13716"/>
                </a:lnTo>
                <a:lnTo>
                  <a:pt x="3915156" y="13716"/>
                </a:lnTo>
                <a:lnTo>
                  <a:pt x="3915156" y="28956"/>
                </a:lnTo>
                <a:close/>
              </a:path>
              <a:path w="3915410" h="867410">
                <a:moveTo>
                  <a:pt x="28956" y="851916"/>
                </a:moveTo>
                <a:lnTo>
                  <a:pt x="13716" y="838200"/>
                </a:lnTo>
                <a:lnTo>
                  <a:pt x="28956" y="838200"/>
                </a:lnTo>
                <a:lnTo>
                  <a:pt x="28956" y="851916"/>
                </a:lnTo>
                <a:close/>
              </a:path>
              <a:path w="3915410" h="867410">
                <a:moveTo>
                  <a:pt x="3886200" y="851916"/>
                </a:moveTo>
                <a:lnTo>
                  <a:pt x="28956" y="851916"/>
                </a:lnTo>
                <a:lnTo>
                  <a:pt x="28956" y="838200"/>
                </a:lnTo>
                <a:lnTo>
                  <a:pt x="3886200" y="838200"/>
                </a:lnTo>
                <a:lnTo>
                  <a:pt x="3886200" y="851916"/>
                </a:lnTo>
                <a:close/>
              </a:path>
              <a:path w="3915410" h="867410">
                <a:moveTo>
                  <a:pt x="3915156" y="851916"/>
                </a:moveTo>
                <a:lnTo>
                  <a:pt x="3886200" y="851916"/>
                </a:lnTo>
                <a:lnTo>
                  <a:pt x="3899916" y="838200"/>
                </a:lnTo>
                <a:lnTo>
                  <a:pt x="3915156" y="838200"/>
                </a:lnTo>
                <a:lnTo>
                  <a:pt x="3915156" y="851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52" y="724890"/>
            <a:ext cx="17532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i="0" spc="-95" dirty="0">
                <a:latin typeface="Times New Roman"/>
                <a:cs typeface="Times New Roman"/>
              </a:rPr>
              <a:t>Decimal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54811" y="724890"/>
            <a:ext cx="13627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40" dirty="0">
                <a:solidFill>
                  <a:srgbClr val="006633"/>
                </a:solidFill>
                <a:latin typeface="Times New Roman"/>
                <a:cs typeface="Times New Roman"/>
              </a:rPr>
              <a:t>B</a:t>
            </a:r>
            <a:r>
              <a:rPr sz="4200" spc="-210" dirty="0">
                <a:solidFill>
                  <a:srgbClr val="006633"/>
                </a:solidFill>
                <a:latin typeface="Times New Roman"/>
                <a:cs typeface="Times New Roman"/>
              </a:rPr>
              <a:t>i</a:t>
            </a:r>
            <a:r>
              <a:rPr sz="4200" spc="35" dirty="0">
                <a:solidFill>
                  <a:srgbClr val="006633"/>
                </a:solidFill>
                <a:latin typeface="Times New Roman"/>
                <a:cs typeface="Times New Roman"/>
              </a:rPr>
              <a:t>n</a:t>
            </a:r>
            <a:r>
              <a:rPr sz="4200" spc="-145" dirty="0">
                <a:solidFill>
                  <a:srgbClr val="006633"/>
                </a:solidFill>
                <a:latin typeface="Times New Roman"/>
                <a:cs typeface="Times New Roman"/>
              </a:rPr>
              <a:t>a</a:t>
            </a:r>
            <a:r>
              <a:rPr sz="4200" spc="-15" dirty="0">
                <a:solidFill>
                  <a:srgbClr val="006633"/>
                </a:solidFill>
                <a:latin typeface="Times New Roman"/>
                <a:cs typeface="Times New Roman"/>
              </a:rPr>
              <a:t>r</a:t>
            </a:r>
            <a:r>
              <a:rPr sz="4200" spc="-355" dirty="0">
                <a:solidFill>
                  <a:srgbClr val="006633"/>
                </a:solidFill>
                <a:latin typeface="Times New Roman"/>
                <a:cs typeface="Times New Roman"/>
              </a:rPr>
              <a:t>y</a:t>
            </a:r>
            <a:endParaRPr sz="42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14800" y="2743200"/>
          <a:ext cx="1066800" cy="2362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435"/>
                <a:gridCol w="761365"/>
              </a:tblGrid>
              <a:tr h="5341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400" dirty="0">
                          <a:solidFill>
                            <a:srgbClr val="006633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006633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006633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006633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64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006633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812470" y="2750376"/>
            <a:ext cx="177800" cy="18542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dirty="0">
                <a:solidFill>
                  <a:srgbClr val="006633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006633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006633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006633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8866" y="291801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633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85467" y="3283775"/>
            <a:ext cx="210185" cy="13970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dirty="0">
                <a:solidFill>
                  <a:srgbClr val="006633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006633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006633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10528" y="2971799"/>
            <a:ext cx="86995" cy="1752600"/>
          </a:xfrm>
          <a:custGeom>
            <a:avLst/>
            <a:gdLst/>
            <a:ahLst/>
            <a:cxnLst/>
            <a:rect l="l" t="t" r="r" b="b"/>
            <a:pathLst>
              <a:path w="86995" h="1752600">
                <a:moveTo>
                  <a:pt x="86868" y="86868"/>
                </a:moveTo>
                <a:lnTo>
                  <a:pt x="79108" y="71628"/>
                </a:lnTo>
                <a:lnTo>
                  <a:pt x="42672" y="0"/>
                </a:lnTo>
                <a:lnTo>
                  <a:pt x="0" y="86868"/>
                </a:lnTo>
                <a:lnTo>
                  <a:pt x="28943" y="86868"/>
                </a:lnTo>
                <a:lnTo>
                  <a:pt x="28943" y="914400"/>
                </a:lnTo>
                <a:lnTo>
                  <a:pt x="28943" y="1752600"/>
                </a:lnTo>
                <a:lnTo>
                  <a:pt x="57912" y="1752600"/>
                </a:lnTo>
                <a:lnTo>
                  <a:pt x="57912" y="914400"/>
                </a:lnTo>
                <a:lnTo>
                  <a:pt x="57912" y="86868"/>
                </a:lnTo>
                <a:lnTo>
                  <a:pt x="86868" y="8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470061" y="2841816"/>
            <a:ext cx="585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633"/>
                </a:solidFill>
                <a:latin typeface="Times New Roman"/>
                <a:cs typeface="Times New Roman"/>
              </a:rPr>
              <a:t>L</a:t>
            </a:r>
            <a:r>
              <a:rPr sz="2400" spc="5" dirty="0">
                <a:solidFill>
                  <a:srgbClr val="006633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006633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48000" y="1029771"/>
            <a:ext cx="459105" cy="228600"/>
          </a:xfrm>
          <a:custGeom>
            <a:avLst/>
            <a:gdLst/>
            <a:ahLst/>
            <a:cxnLst/>
            <a:rect l="l" t="t" r="r" b="b"/>
            <a:pathLst>
              <a:path w="459104" h="228600">
                <a:moveTo>
                  <a:pt x="356616" y="113990"/>
                </a:moveTo>
                <a:lnTo>
                  <a:pt x="242316" y="47696"/>
                </a:lnTo>
                <a:lnTo>
                  <a:pt x="234672" y="40719"/>
                </a:lnTo>
                <a:lnTo>
                  <a:pt x="230314" y="31884"/>
                </a:lnTo>
                <a:lnTo>
                  <a:pt x="229671" y="22193"/>
                </a:lnTo>
                <a:lnTo>
                  <a:pt x="233172" y="12644"/>
                </a:lnTo>
                <a:lnTo>
                  <a:pt x="240149" y="5000"/>
                </a:lnTo>
                <a:lnTo>
                  <a:pt x="248983" y="642"/>
                </a:lnTo>
                <a:lnTo>
                  <a:pt x="258675" y="0"/>
                </a:lnTo>
                <a:lnTo>
                  <a:pt x="268224" y="3500"/>
                </a:lnTo>
                <a:lnTo>
                  <a:pt x="416390" y="88844"/>
                </a:lnTo>
                <a:lnTo>
                  <a:pt x="406908" y="88844"/>
                </a:lnTo>
                <a:lnTo>
                  <a:pt x="406908" y="91892"/>
                </a:lnTo>
                <a:lnTo>
                  <a:pt x="394716" y="91892"/>
                </a:lnTo>
                <a:lnTo>
                  <a:pt x="356616" y="113990"/>
                </a:lnTo>
                <a:close/>
              </a:path>
              <a:path w="459104" h="228600">
                <a:moveTo>
                  <a:pt x="313260" y="139136"/>
                </a:moveTo>
                <a:lnTo>
                  <a:pt x="0" y="139136"/>
                </a:lnTo>
                <a:lnTo>
                  <a:pt x="0" y="88844"/>
                </a:lnTo>
                <a:lnTo>
                  <a:pt x="313260" y="88844"/>
                </a:lnTo>
                <a:lnTo>
                  <a:pt x="356616" y="113990"/>
                </a:lnTo>
                <a:lnTo>
                  <a:pt x="313260" y="139136"/>
                </a:lnTo>
                <a:close/>
              </a:path>
              <a:path w="459104" h="228600">
                <a:moveTo>
                  <a:pt x="414360" y="139136"/>
                </a:moveTo>
                <a:lnTo>
                  <a:pt x="406908" y="139136"/>
                </a:lnTo>
                <a:lnTo>
                  <a:pt x="406908" y="88844"/>
                </a:lnTo>
                <a:lnTo>
                  <a:pt x="416390" y="88844"/>
                </a:lnTo>
                <a:lnTo>
                  <a:pt x="458724" y="113228"/>
                </a:lnTo>
                <a:lnTo>
                  <a:pt x="414360" y="139136"/>
                </a:lnTo>
                <a:close/>
              </a:path>
              <a:path w="459104" h="228600">
                <a:moveTo>
                  <a:pt x="394716" y="136088"/>
                </a:moveTo>
                <a:lnTo>
                  <a:pt x="356616" y="113990"/>
                </a:lnTo>
                <a:lnTo>
                  <a:pt x="394716" y="91892"/>
                </a:lnTo>
                <a:lnTo>
                  <a:pt x="394716" y="136088"/>
                </a:lnTo>
                <a:close/>
              </a:path>
              <a:path w="459104" h="228600">
                <a:moveTo>
                  <a:pt x="406908" y="136088"/>
                </a:moveTo>
                <a:lnTo>
                  <a:pt x="394716" y="136088"/>
                </a:lnTo>
                <a:lnTo>
                  <a:pt x="394716" y="91892"/>
                </a:lnTo>
                <a:lnTo>
                  <a:pt x="406908" y="91892"/>
                </a:lnTo>
                <a:lnTo>
                  <a:pt x="406908" y="136088"/>
                </a:lnTo>
                <a:close/>
              </a:path>
              <a:path w="459104" h="228600">
                <a:moveTo>
                  <a:pt x="258675" y="227980"/>
                </a:moveTo>
                <a:lnTo>
                  <a:pt x="248983" y="227337"/>
                </a:lnTo>
                <a:lnTo>
                  <a:pt x="240149" y="222980"/>
                </a:lnTo>
                <a:lnTo>
                  <a:pt x="233172" y="215336"/>
                </a:lnTo>
                <a:lnTo>
                  <a:pt x="229671" y="205787"/>
                </a:lnTo>
                <a:lnTo>
                  <a:pt x="230314" y="196095"/>
                </a:lnTo>
                <a:lnTo>
                  <a:pt x="234672" y="187261"/>
                </a:lnTo>
                <a:lnTo>
                  <a:pt x="242316" y="180284"/>
                </a:lnTo>
                <a:lnTo>
                  <a:pt x="356616" y="113990"/>
                </a:lnTo>
                <a:lnTo>
                  <a:pt x="394716" y="136088"/>
                </a:lnTo>
                <a:lnTo>
                  <a:pt x="406908" y="136088"/>
                </a:lnTo>
                <a:lnTo>
                  <a:pt x="406908" y="139136"/>
                </a:lnTo>
                <a:lnTo>
                  <a:pt x="414360" y="139136"/>
                </a:lnTo>
                <a:lnTo>
                  <a:pt x="268224" y="224480"/>
                </a:lnTo>
                <a:lnTo>
                  <a:pt x="258675" y="2279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400" y="6620256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600" y="19812"/>
                </a:moveTo>
                <a:lnTo>
                  <a:pt x="0" y="19812"/>
                </a:lnTo>
                <a:lnTo>
                  <a:pt x="0" y="0"/>
                </a:lnTo>
                <a:lnTo>
                  <a:pt x="8229600" y="0"/>
                </a:lnTo>
                <a:lnTo>
                  <a:pt x="8229600" y="198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53507" y="5429491"/>
            <a:ext cx="2661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latin typeface="Times New Roman"/>
                <a:cs typeface="Times New Roman"/>
              </a:rPr>
              <a:t>(13)</a:t>
            </a:r>
            <a:r>
              <a:rPr sz="3150" spc="7" baseline="-21164" dirty="0">
                <a:solidFill>
                  <a:srgbClr val="FF0000"/>
                </a:solidFill>
                <a:latin typeface="Times New Roman"/>
                <a:cs typeface="Times New Roman"/>
              </a:rPr>
              <a:t>10 </a:t>
            </a:r>
            <a:r>
              <a:rPr sz="3200" dirty="0">
                <a:solidFill>
                  <a:srgbClr val="3B802F"/>
                </a:solidFill>
                <a:latin typeface="Times New Roman"/>
                <a:cs typeface="Times New Roman"/>
              </a:rPr>
              <a:t>=</a:t>
            </a:r>
            <a:r>
              <a:rPr sz="3200" spc="-360" dirty="0">
                <a:solidFill>
                  <a:srgbClr val="3B802F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(1101)</a:t>
            </a:r>
            <a:r>
              <a:rPr sz="3150" spc="-22" baseline="-21164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3150" baseline="-21164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23772" y="5266944"/>
            <a:ext cx="3839210" cy="867410"/>
          </a:xfrm>
          <a:custGeom>
            <a:avLst/>
            <a:gdLst/>
            <a:ahLst/>
            <a:cxnLst/>
            <a:rect l="l" t="t" r="r" b="b"/>
            <a:pathLst>
              <a:path w="3839210" h="867410">
                <a:moveTo>
                  <a:pt x="3838956" y="867156"/>
                </a:moveTo>
                <a:lnTo>
                  <a:pt x="0" y="867156"/>
                </a:lnTo>
                <a:lnTo>
                  <a:pt x="0" y="0"/>
                </a:lnTo>
                <a:lnTo>
                  <a:pt x="3838956" y="0"/>
                </a:lnTo>
                <a:lnTo>
                  <a:pt x="3838956" y="15240"/>
                </a:lnTo>
                <a:lnTo>
                  <a:pt x="28956" y="15240"/>
                </a:lnTo>
                <a:lnTo>
                  <a:pt x="13716" y="28956"/>
                </a:lnTo>
                <a:lnTo>
                  <a:pt x="28956" y="28956"/>
                </a:lnTo>
                <a:lnTo>
                  <a:pt x="28956" y="838200"/>
                </a:lnTo>
                <a:lnTo>
                  <a:pt x="13716" y="838200"/>
                </a:lnTo>
                <a:lnTo>
                  <a:pt x="28956" y="853440"/>
                </a:lnTo>
                <a:lnTo>
                  <a:pt x="3838956" y="853440"/>
                </a:lnTo>
                <a:lnTo>
                  <a:pt x="3838956" y="867156"/>
                </a:lnTo>
                <a:close/>
              </a:path>
              <a:path w="3839210" h="867410">
                <a:moveTo>
                  <a:pt x="28956" y="28956"/>
                </a:moveTo>
                <a:lnTo>
                  <a:pt x="13716" y="28956"/>
                </a:lnTo>
                <a:lnTo>
                  <a:pt x="28956" y="15240"/>
                </a:lnTo>
                <a:lnTo>
                  <a:pt x="28956" y="28956"/>
                </a:lnTo>
                <a:close/>
              </a:path>
              <a:path w="3839210" h="867410">
                <a:moveTo>
                  <a:pt x="3810000" y="28956"/>
                </a:moveTo>
                <a:lnTo>
                  <a:pt x="28956" y="28956"/>
                </a:lnTo>
                <a:lnTo>
                  <a:pt x="28956" y="15240"/>
                </a:lnTo>
                <a:lnTo>
                  <a:pt x="3810000" y="15240"/>
                </a:lnTo>
                <a:lnTo>
                  <a:pt x="3810000" y="28956"/>
                </a:lnTo>
                <a:close/>
              </a:path>
              <a:path w="3839210" h="867410">
                <a:moveTo>
                  <a:pt x="3810000" y="853440"/>
                </a:moveTo>
                <a:lnTo>
                  <a:pt x="3810000" y="15240"/>
                </a:lnTo>
                <a:lnTo>
                  <a:pt x="3823716" y="28956"/>
                </a:lnTo>
                <a:lnTo>
                  <a:pt x="3838956" y="28956"/>
                </a:lnTo>
                <a:lnTo>
                  <a:pt x="3838956" y="838200"/>
                </a:lnTo>
                <a:lnTo>
                  <a:pt x="3823716" y="838200"/>
                </a:lnTo>
                <a:lnTo>
                  <a:pt x="3810000" y="853440"/>
                </a:lnTo>
                <a:close/>
              </a:path>
              <a:path w="3839210" h="867410">
                <a:moveTo>
                  <a:pt x="3838956" y="28956"/>
                </a:moveTo>
                <a:lnTo>
                  <a:pt x="3823716" y="28956"/>
                </a:lnTo>
                <a:lnTo>
                  <a:pt x="3810000" y="15240"/>
                </a:lnTo>
                <a:lnTo>
                  <a:pt x="3838956" y="15240"/>
                </a:lnTo>
                <a:lnTo>
                  <a:pt x="3838956" y="28956"/>
                </a:lnTo>
                <a:close/>
              </a:path>
              <a:path w="3839210" h="867410">
                <a:moveTo>
                  <a:pt x="28956" y="853440"/>
                </a:moveTo>
                <a:lnTo>
                  <a:pt x="13716" y="838200"/>
                </a:lnTo>
                <a:lnTo>
                  <a:pt x="28956" y="838200"/>
                </a:lnTo>
                <a:lnTo>
                  <a:pt x="28956" y="853440"/>
                </a:lnTo>
                <a:close/>
              </a:path>
              <a:path w="3839210" h="867410">
                <a:moveTo>
                  <a:pt x="3810000" y="853440"/>
                </a:moveTo>
                <a:lnTo>
                  <a:pt x="28956" y="853440"/>
                </a:lnTo>
                <a:lnTo>
                  <a:pt x="28956" y="838200"/>
                </a:lnTo>
                <a:lnTo>
                  <a:pt x="3810000" y="838200"/>
                </a:lnTo>
                <a:lnTo>
                  <a:pt x="3810000" y="853440"/>
                </a:lnTo>
                <a:close/>
              </a:path>
              <a:path w="3839210" h="867410">
                <a:moveTo>
                  <a:pt x="3838956" y="853440"/>
                </a:moveTo>
                <a:lnTo>
                  <a:pt x="3810000" y="853440"/>
                </a:lnTo>
                <a:lnTo>
                  <a:pt x="3823716" y="838200"/>
                </a:lnTo>
                <a:lnTo>
                  <a:pt x="3838956" y="838200"/>
                </a:lnTo>
                <a:lnTo>
                  <a:pt x="3838956" y="853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17661" y="4289612"/>
            <a:ext cx="671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633"/>
                </a:solidFill>
                <a:latin typeface="Times New Roman"/>
                <a:cs typeface="Times New Roman"/>
              </a:rPr>
              <a:t>M</a:t>
            </a:r>
            <a:r>
              <a:rPr sz="2400" spc="5" dirty="0">
                <a:solidFill>
                  <a:srgbClr val="006633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006633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86" y="1529509"/>
            <a:ext cx="8295640" cy="436499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  <a:tabLst>
                <a:tab pos="354965" algn="l"/>
              </a:tabLst>
            </a:pPr>
            <a:r>
              <a:rPr sz="1950" spc="-490" dirty="0">
                <a:solidFill>
                  <a:srgbClr val="CC9900"/>
                </a:solidFill>
                <a:latin typeface="Georgia"/>
                <a:cs typeface="Georgia"/>
              </a:rPr>
              <a:t>	</a:t>
            </a:r>
            <a:r>
              <a:rPr sz="3000" spc="-5" dirty="0">
                <a:latin typeface="Arial"/>
                <a:cs typeface="Arial"/>
              </a:rPr>
              <a:t>Octal Numbering System Eight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symbols:</a:t>
            </a:r>
            <a:endParaRPr sz="3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640"/>
              </a:spcBef>
              <a:tabLst>
                <a:tab pos="865505" algn="l"/>
              </a:tabLst>
            </a:pPr>
            <a:r>
              <a:rPr sz="1550" spc="-160" dirty="0">
                <a:solidFill>
                  <a:srgbClr val="3B802F"/>
                </a:solidFill>
                <a:latin typeface="Georgia"/>
                <a:cs typeface="Georgia"/>
              </a:rPr>
              <a:t>	</a:t>
            </a:r>
            <a:r>
              <a:rPr sz="2600" spc="5" dirty="0">
                <a:latin typeface="Arial"/>
                <a:cs typeface="Arial"/>
              </a:rPr>
              <a:t>0, 1, </a:t>
            </a:r>
            <a:r>
              <a:rPr sz="2600" spc="-10" dirty="0">
                <a:latin typeface="Arial"/>
                <a:cs typeface="Arial"/>
              </a:rPr>
              <a:t>2, </a:t>
            </a:r>
            <a:r>
              <a:rPr sz="2600" spc="5" dirty="0">
                <a:latin typeface="Arial"/>
                <a:cs typeface="Arial"/>
              </a:rPr>
              <a:t>3, </a:t>
            </a:r>
            <a:r>
              <a:rPr sz="2600" spc="-10" dirty="0">
                <a:latin typeface="Arial"/>
                <a:cs typeface="Arial"/>
              </a:rPr>
              <a:t>4, 5, </a:t>
            </a:r>
            <a:r>
              <a:rPr sz="2600" spc="5" dirty="0">
                <a:latin typeface="Arial"/>
                <a:cs typeface="Arial"/>
              </a:rPr>
              <a:t>6, </a:t>
            </a:r>
            <a:r>
              <a:rPr sz="2600" dirty="0">
                <a:latin typeface="Arial"/>
                <a:cs typeface="Arial"/>
              </a:rPr>
              <a:t>7</a:t>
            </a:r>
            <a:r>
              <a:rPr sz="2600" spc="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  <a:p>
            <a:pPr marL="682625" marR="5080" indent="-326390">
              <a:lnSpc>
                <a:spcPct val="100000"/>
              </a:lnSpc>
              <a:spcBef>
                <a:spcPts val="625"/>
              </a:spcBef>
              <a:tabLst>
                <a:tab pos="772795" algn="l"/>
              </a:tabLst>
            </a:pPr>
            <a:r>
              <a:rPr sz="1550" spc="-160" dirty="0">
                <a:solidFill>
                  <a:srgbClr val="3B802F"/>
                </a:solidFill>
                <a:latin typeface="Georgia"/>
                <a:cs typeface="Georgia"/>
              </a:rPr>
              <a:t>		</a:t>
            </a:r>
            <a:r>
              <a:rPr sz="2600" dirty="0">
                <a:latin typeface="Arial"/>
                <a:cs typeface="Arial"/>
              </a:rPr>
              <a:t>Notice that </a:t>
            </a:r>
            <a:r>
              <a:rPr sz="2600" spc="-5" dirty="0">
                <a:latin typeface="Arial"/>
                <a:cs typeface="Arial"/>
              </a:rPr>
              <a:t>we </a:t>
            </a:r>
            <a:r>
              <a:rPr sz="2600" spc="-10" dirty="0">
                <a:latin typeface="Arial"/>
                <a:cs typeface="Arial"/>
              </a:rPr>
              <a:t>no </a:t>
            </a:r>
            <a:r>
              <a:rPr sz="2600" dirty="0">
                <a:latin typeface="Arial"/>
                <a:cs typeface="Arial"/>
              </a:rPr>
              <a:t>longer </a:t>
            </a:r>
            <a:r>
              <a:rPr sz="2600" spc="5" dirty="0">
                <a:latin typeface="Arial"/>
                <a:cs typeface="Arial"/>
              </a:rPr>
              <a:t>use </a:t>
            </a:r>
            <a:r>
              <a:rPr sz="2600" dirty="0">
                <a:latin typeface="Arial"/>
                <a:cs typeface="Arial"/>
              </a:rPr>
              <a:t>8 </a:t>
            </a:r>
            <a:r>
              <a:rPr sz="2600" spc="5" dirty="0">
                <a:latin typeface="Arial"/>
                <a:cs typeface="Arial"/>
              </a:rPr>
              <a:t>or </a:t>
            </a:r>
            <a:r>
              <a:rPr sz="2600" dirty="0">
                <a:latin typeface="Arial"/>
                <a:cs typeface="Arial"/>
              </a:rPr>
              <a:t>9 Base  Comparison: </a:t>
            </a:r>
            <a:r>
              <a:rPr sz="2600" spc="5" dirty="0">
                <a:latin typeface="Arial"/>
                <a:cs typeface="Arial"/>
              </a:rPr>
              <a:t>Base </a:t>
            </a:r>
            <a:r>
              <a:rPr sz="2600" spc="-5" dirty="0">
                <a:latin typeface="Arial"/>
                <a:cs typeface="Arial"/>
              </a:rPr>
              <a:t>10: </a:t>
            </a:r>
            <a:r>
              <a:rPr sz="2600" spc="-10" dirty="0">
                <a:latin typeface="Arial"/>
                <a:cs typeface="Arial"/>
              </a:rPr>
              <a:t>0, </a:t>
            </a:r>
            <a:r>
              <a:rPr sz="2600" spc="5" dirty="0">
                <a:latin typeface="Arial"/>
                <a:cs typeface="Arial"/>
              </a:rPr>
              <a:t>1, </a:t>
            </a:r>
            <a:r>
              <a:rPr sz="2600" spc="-10" dirty="0">
                <a:latin typeface="Arial"/>
                <a:cs typeface="Arial"/>
              </a:rPr>
              <a:t>2, 3, </a:t>
            </a:r>
            <a:r>
              <a:rPr sz="2600" spc="5" dirty="0">
                <a:latin typeface="Arial"/>
                <a:cs typeface="Arial"/>
              </a:rPr>
              <a:t>4, </a:t>
            </a:r>
            <a:r>
              <a:rPr sz="2600" spc="-10" dirty="0">
                <a:latin typeface="Arial"/>
                <a:cs typeface="Arial"/>
              </a:rPr>
              <a:t>5, </a:t>
            </a:r>
            <a:r>
              <a:rPr sz="2600" spc="5" dirty="0">
                <a:latin typeface="Arial"/>
                <a:cs typeface="Arial"/>
              </a:rPr>
              <a:t>6, 7,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8 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spc="5" dirty="0">
                <a:solidFill>
                  <a:srgbClr val="FF0000"/>
                </a:solidFill>
                <a:latin typeface="Arial"/>
                <a:cs typeface="Arial"/>
              </a:rPr>
              <a:t>9,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10,</a:t>
            </a:r>
            <a:endParaRPr sz="2600">
              <a:latin typeface="Arial"/>
              <a:cs typeface="Arial"/>
            </a:endParaRPr>
          </a:p>
          <a:p>
            <a:pPr marL="682625">
              <a:lnSpc>
                <a:spcPct val="100000"/>
              </a:lnSpc>
            </a:pPr>
            <a:r>
              <a:rPr sz="2600" spc="5" dirty="0">
                <a:latin typeface="Arial"/>
                <a:cs typeface="Arial"/>
              </a:rPr>
              <a:t>11,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12…</a:t>
            </a:r>
            <a:endParaRPr sz="26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625"/>
              </a:spcBef>
              <a:tabLst>
                <a:tab pos="682625" algn="l"/>
              </a:tabLst>
            </a:pPr>
            <a:r>
              <a:rPr sz="1550" spc="-160" dirty="0">
                <a:solidFill>
                  <a:srgbClr val="3B802F"/>
                </a:solidFill>
                <a:latin typeface="Georgia"/>
                <a:cs typeface="Georgia"/>
              </a:rPr>
              <a:t>	</a:t>
            </a:r>
            <a:r>
              <a:rPr sz="2600" spc="5" dirty="0">
                <a:latin typeface="Arial"/>
                <a:cs typeface="Arial"/>
              </a:rPr>
              <a:t>Base 8: 0, 1, 2, 3, 4, 5, 6, </a:t>
            </a:r>
            <a:r>
              <a:rPr sz="2600" spc="-10" dirty="0">
                <a:latin typeface="Arial"/>
                <a:cs typeface="Arial"/>
              </a:rPr>
              <a:t>7, </a:t>
            </a:r>
            <a:r>
              <a:rPr sz="2600" spc="5" dirty="0">
                <a:solidFill>
                  <a:srgbClr val="FF0000"/>
                </a:solidFill>
                <a:latin typeface="Arial"/>
                <a:cs typeface="Arial"/>
              </a:rPr>
              <a:t>10 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11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spc="-5" dirty="0">
                <a:latin typeface="Arial"/>
                <a:cs typeface="Arial"/>
              </a:rPr>
              <a:t>12, 13,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14…</a:t>
            </a:r>
            <a:endParaRPr sz="2600">
              <a:latin typeface="Arial"/>
              <a:cs typeface="Arial"/>
            </a:endParaRPr>
          </a:p>
          <a:p>
            <a:pPr marL="682625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Example: What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(15)</a:t>
            </a:r>
            <a:r>
              <a:rPr sz="1800" dirty="0">
                <a:latin typeface="Arial"/>
                <a:cs typeface="Arial"/>
              </a:rPr>
              <a:t>8 </a:t>
            </a:r>
            <a:r>
              <a:rPr sz="2600" spc="-5" dirty="0">
                <a:latin typeface="Arial"/>
                <a:cs typeface="Arial"/>
              </a:rPr>
              <a:t>in base</a:t>
            </a:r>
            <a:r>
              <a:rPr sz="2600" spc="-30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10?</a:t>
            </a:r>
            <a:endParaRPr sz="2600">
              <a:latin typeface="Arial"/>
              <a:cs typeface="Arial"/>
            </a:endParaRPr>
          </a:p>
          <a:p>
            <a:pPr marL="682625">
              <a:lnSpc>
                <a:spcPct val="100000"/>
              </a:lnSpc>
              <a:spcBef>
                <a:spcPts val="530"/>
              </a:spcBef>
              <a:tabLst>
                <a:tab pos="1111250" algn="l"/>
              </a:tabLst>
            </a:pPr>
            <a:r>
              <a:rPr sz="1400" spc="-335" dirty="0">
                <a:solidFill>
                  <a:srgbClr val="CC9900"/>
                </a:solidFill>
                <a:latin typeface="Georgia"/>
                <a:cs typeface="Georgia"/>
              </a:rPr>
              <a:t>	</a:t>
            </a:r>
            <a:r>
              <a:rPr sz="2200" spc="-5" dirty="0">
                <a:latin typeface="Arial"/>
                <a:cs typeface="Arial"/>
              </a:rPr>
              <a:t>(15)</a:t>
            </a:r>
            <a:r>
              <a:rPr sz="1600" spc="-5" dirty="0">
                <a:latin typeface="Arial"/>
                <a:cs typeface="Arial"/>
              </a:rPr>
              <a:t>8  </a:t>
            </a:r>
            <a:r>
              <a:rPr sz="2200" spc="-5" dirty="0">
                <a:latin typeface="Arial"/>
                <a:cs typeface="Arial"/>
              </a:rPr>
              <a:t>= ( 1 x 8^1) + ( 5 x </a:t>
            </a:r>
            <a:r>
              <a:rPr sz="2200" dirty="0">
                <a:latin typeface="Arial"/>
                <a:cs typeface="Arial"/>
              </a:rPr>
              <a:t>8^ </a:t>
            </a:r>
            <a:r>
              <a:rPr sz="2200" spc="-10" dirty="0">
                <a:latin typeface="Arial"/>
                <a:cs typeface="Arial"/>
              </a:rPr>
              <a:t>0) </a:t>
            </a:r>
            <a:r>
              <a:rPr sz="2200" spc="-5" dirty="0">
                <a:latin typeface="Arial"/>
                <a:cs typeface="Arial"/>
              </a:rPr>
              <a:t>=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(13)</a:t>
            </a:r>
            <a:r>
              <a:rPr sz="1600" spc="-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  <a:p>
            <a:pPr marL="682625">
              <a:lnSpc>
                <a:spcPct val="100000"/>
              </a:lnSpc>
              <a:spcBef>
                <a:spcPts val="530"/>
              </a:spcBef>
              <a:tabLst>
                <a:tab pos="1111250" algn="l"/>
              </a:tabLst>
            </a:pPr>
            <a:r>
              <a:rPr sz="1400" spc="-335" dirty="0">
                <a:solidFill>
                  <a:srgbClr val="CC9900"/>
                </a:solidFill>
                <a:latin typeface="Georgia"/>
                <a:cs typeface="Georgia"/>
              </a:rPr>
              <a:t>	</a:t>
            </a:r>
            <a:r>
              <a:rPr sz="2200" spc="-5" dirty="0">
                <a:latin typeface="Arial"/>
                <a:cs typeface="Arial"/>
              </a:rPr>
              <a:t>Example: What is (7061)</a:t>
            </a:r>
            <a:r>
              <a:rPr sz="1600" spc="-5" dirty="0">
                <a:latin typeface="Arial"/>
                <a:cs typeface="Arial"/>
              </a:rPr>
              <a:t>8  </a:t>
            </a:r>
            <a:r>
              <a:rPr sz="2200" spc="-5" dirty="0">
                <a:latin typeface="Arial"/>
                <a:cs typeface="Arial"/>
              </a:rPr>
              <a:t>in </a:t>
            </a:r>
            <a:r>
              <a:rPr sz="2200" dirty="0">
                <a:latin typeface="Arial"/>
                <a:cs typeface="Arial"/>
              </a:rPr>
              <a:t>base</a:t>
            </a:r>
            <a:r>
              <a:rPr sz="2200" spc="-28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10?</a:t>
            </a:r>
            <a:endParaRPr sz="2200">
              <a:latin typeface="Arial"/>
              <a:cs typeface="Arial"/>
            </a:endParaRPr>
          </a:p>
          <a:p>
            <a:pPr marL="1036319">
              <a:lnSpc>
                <a:spcPct val="100000"/>
              </a:lnSpc>
              <a:spcBef>
                <a:spcPts val="484"/>
              </a:spcBef>
              <a:tabLst>
                <a:tab pos="1351915" algn="l"/>
              </a:tabLst>
            </a:pPr>
            <a:r>
              <a:rPr sz="1400" spc="-150" dirty="0">
                <a:solidFill>
                  <a:srgbClr val="3B802F"/>
                </a:solidFill>
                <a:latin typeface="Georgia"/>
                <a:cs typeface="Georgia"/>
              </a:rPr>
              <a:t>	</a:t>
            </a:r>
            <a:r>
              <a:rPr sz="2000" dirty="0">
                <a:latin typeface="Arial"/>
                <a:cs typeface="Arial"/>
              </a:rPr>
              <a:t>(7061)</a:t>
            </a:r>
            <a:r>
              <a:rPr sz="1400" dirty="0">
                <a:latin typeface="Arial"/>
                <a:cs typeface="Arial"/>
              </a:rPr>
              <a:t>8 </a:t>
            </a:r>
            <a:r>
              <a:rPr sz="2000" dirty="0">
                <a:latin typeface="Arial"/>
                <a:cs typeface="Arial"/>
              </a:rPr>
              <a:t>= ( 7 x 8 ^3) + ( 0 x </a:t>
            </a:r>
            <a:r>
              <a:rPr sz="2000" spc="-5" dirty="0">
                <a:latin typeface="Arial"/>
                <a:cs typeface="Arial"/>
              </a:rPr>
              <a:t>8^2) </a:t>
            </a:r>
            <a:r>
              <a:rPr sz="2000" dirty="0">
                <a:latin typeface="Arial"/>
                <a:cs typeface="Arial"/>
              </a:rPr>
              <a:t>+ ( 6 x </a:t>
            </a:r>
            <a:r>
              <a:rPr sz="2000" spc="-5" dirty="0">
                <a:latin typeface="Arial"/>
                <a:cs typeface="Arial"/>
              </a:rPr>
              <a:t>8^1) </a:t>
            </a:r>
            <a:r>
              <a:rPr sz="2000" dirty="0">
                <a:latin typeface="Arial"/>
                <a:cs typeface="Arial"/>
              </a:rPr>
              <a:t>+ ( 1 x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8^0)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3802" y="761576"/>
            <a:ext cx="9658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spc="40" dirty="0">
                <a:latin typeface="Times New Roman"/>
                <a:cs typeface="Times New Roman"/>
              </a:rPr>
              <a:t>O</a:t>
            </a:r>
            <a:r>
              <a:rPr sz="3200" i="0" spc="80" dirty="0">
                <a:latin typeface="Times New Roman"/>
                <a:cs typeface="Times New Roman"/>
              </a:rPr>
              <a:t>c</a:t>
            </a:r>
            <a:r>
              <a:rPr sz="3200" i="0" spc="-75" dirty="0">
                <a:latin typeface="Times New Roman"/>
                <a:cs typeface="Times New Roman"/>
              </a:rPr>
              <a:t>t</a:t>
            </a:r>
            <a:r>
              <a:rPr sz="3200" i="0" spc="-70" dirty="0">
                <a:latin typeface="Times New Roman"/>
                <a:cs typeface="Times New Roman"/>
              </a:rPr>
              <a:t>a</a:t>
            </a:r>
            <a:r>
              <a:rPr sz="3200" i="0" spc="-60" dirty="0">
                <a:latin typeface="Times New Roman"/>
                <a:cs typeface="Times New Roman"/>
              </a:rPr>
              <a:t>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6620256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600" y="19812"/>
                </a:moveTo>
                <a:lnTo>
                  <a:pt x="0" y="19812"/>
                </a:lnTo>
                <a:lnTo>
                  <a:pt x="0" y="0"/>
                </a:lnTo>
                <a:lnTo>
                  <a:pt x="8229600" y="0"/>
                </a:lnTo>
                <a:lnTo>
                  <a:pt x="8229600" y="198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29495" y="5993324"/>
            <a:ext cx="1130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815" dirty="0">
                <a:solidFill>
                  <a:srgbClr val="CC9900"/>
                </a:solidFill>
                <a:latin typeface="Georgia"/>
                <a:cs typeface="Georgia"/>
              </a:rPr>
              <a:t>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5754" y="5929343"/>
            <a:ext cx="9512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=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36331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52" y="724890"/>
            <a:ext cx="34226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2114" algn="l"/>
              </a:tabLst>
            </a:pPr>
            <a:r>
              <a:rPr sz="4200" b="0" i="0" spc="-45" dirty="0">
                <a:latin typeface="Times New Roman"/>
                <a:cs typeface="Times New Roman"/>
              </a:rPr>
              <a:t>Octal	</a:t>
            </a:r>
            <a:r>
              <a:rPr sz="4200" b="0" i="0" spc="-95" dirty="0">
                <a:latin typeface="Times New Roman"/>
                <a:cs typeface="Times New Roman"/>
              </a:rPr>
              <a:t>Decimal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0500" y="1988400"/>
            <a:ext cx="7757159" cy="386587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448945">
              <a:lnSpc>
                <a:spcPct val="100000"/>
              </a:lnSpc>
              <a:spcBef>
                <a:spcPts val="820"/>
              </a:spcBef>
            </a:pPr>
            <a:r>
              <a:rPr sz="3000" spc="-5" dirty="0">
                <a:latin typeface="Arial"/>
                <a:cs typeface="Arial"/>
              </a:rPr>
              <a:t>137 </a:t>
            </a:r>
            <a:r>
              <a:rPr sz="3000" dirty="0">
                <a:latin typeface="Arial"/>
                <a:cs typeface="Arial"/>
              </a:rPr>
              <a:t>= 1 x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8</a:t>
            </a:r>
            <a:r>
              <a:rPr sz="3000" baseline="25000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3000" dirty="0">
                <a:latin typeface="Arial"/>
                <a:cs typeface="Arial"/>
              </a:rPr>
              <a:t>+ 3 x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8</a:t>
            </a:r>
            <a:r>
              <a:rPr sz="3000" spc="-7" baseline="25000" dirty="0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sz="3000" dirty="0">
                <a:latin typeface="Arial"/>
                <a:cs typeface="Arial"/>
              </a:rPr>
              <a:t>+ 7 x</a:t>
            </a:r>
            <a:r>
              <a:rPr sz="3000" spc="-60" dirty="0"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8</a:t>
            </a:r>
            <a:r>
              <a:rPr sz="3000" spc="-7" baseline="250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3000" baseline="25000">
              <a:latin typeface="Arial"/>
              <a:cs typeface="Arial"/>
            </a:endParaRPr>
          </a:p>
          <a:p>
            <a:pPr marL="117729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solidFill>
                  <a:srgbClr val="3B802F"/>
                </a:solidFill>
                <a:latin typeface="Arial"/>
                <a:cs typeface="Arial"/>
              </a:rPr>
              <a:t>= </a:t>
            </a:r>
            <a:r>
              <a:rPr sz="3000" dirty="0">
                <a:latin typeface="Arial"/>
                <a:cs typeface="Arial"/>
              </a:rPr>
              <a:t>1 x </a:t>
            </a:r>
            <a:r>
              <a:rPr sz="3000" spc="5" dirty="0">
                <a:solidFill>
                  <a:srgbClr val="FF0000"/>
                </a:solidFill>
                <a:latin typeface="Arial"/>
                <a:cs typeface="Arial"/>
              </a:rPr>
              <a:t>64 </a:t>
            </a:r>
            <a:r>
              <a:rPr sz="3000" dirty="0">
                <a:latin typeface="Arial"/>
                <a:cs typeface="Arial"/>
              </a:rPr>
              <a:t>+ 3 x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8 </a:t>
            </a:r>
            <a:r>
              <a:rPr sz="3000" dirty="0">
                <a:latin typeface="Arial"/>
                <a:cs typeface="Arial"/>
              </a:rPr>
              <a:t>+ 7 x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3000">
              <a:latin typeface="Arial"/>
              <a:cs typeface="Arial"/>
            </a:endParaRPr>
          </a:p>
          <a:p>
            <a:pPr marL="1193800">
              <a:lnSpc>
                <a:spcPct val="100000"/>
              </a:lnSpc>
              <a:spcBef>
                <a:spcPts val="720"/>
              </a:spcBef>
              <a:tabLst>
                <a:tab pos="3014980" algn="l"/>
              </a:tabLst>
            </a:pPr>
            <a:r>
              <a:rPr sz="3000" dirty="0">
                <a:solidFill>
                  <a:srgbClr val="3B802F"/>
                </a:solidFill>
                <a:latin typeface="Arial"/>
                <a:cs typeface="Arial"/>
              </a:rPr>
              <a:t>= </a:t>
            </a:r>
            <a:r>
              <a:rPr sz="3000" spc="5" dirty="0">
                <a:solidFill>
                  <a:srgbClr val="3B802F"/>
                </a:solidFill>
                <a:latin typeface="Arial"/>
                <a:cs typeface="Arial"/>
              </a:rPr>
              <a:t>64</a:t>
            </a:r>
            <a:r>
              <a:rPr sz="3000" spc="-25" dirty="0">
                <a:solidFill>
                  <a:srgbClr val="3B802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3B802F"/>
                </a:solidFill>
                <a:latin typeface="Arial"/>
                <a:cs typeface="Arial"/>
              </a:rPr>
              <a:t>+</a:t>
            </a:r>
            <a:r>
              <a:rPr sz="3000" spc="-10" dirty="0">
                <a:solidFill>
                  <a:srgbClr val="3B802F"/>
                </a:solidFill>
                <a:latin typeface="Arial"/>
                <a:cs typeface="Arial"/>
              </a:rPr>
              <a:t> </a:t>
            </a:r>
            <a:r>
              <a:rPr sz="3000" spc="5" dirty="0">
                <a:solidFill>
                  <a:srgbClr val="3B802F"/>
                </a:solidFill>
                <a:latin typeface="Arial"/>
                <a:cs typeface="Arial"/>
              </a:rPr>
              <a:t>24	</a:t>
            </a:r>
            <a:r>
              <a:rPr sz="3000" dirty="0">
                <a:solidFill>
                  <a:srgbClr val="3B802F"/>
                </a:solidFill>
                <a:latin typeface="Arial"/>
                <a:cs typeface="Arial"/>
              </a:rPr>
              <a:t>+</a:t>
            </a:r>
            <a:r>
              <a:rPr sz="3000" spc="-15" dirty="0">
                <a:solidFill>
                  <a:srgbClr val="3B802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3B802F"/>
                </a:solidFill>
                <a:latin typeface="Arial"/>
                <a:cs typeface="Arial"/>
              </a:rPr>
              <a:t>7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350">
              <a:latin typeface="Arial"/>
              <a:cs typeface="Arial"/>
            </a:endParaRPr>
          </a:p>
          <a:p>
            <a:pPr marL="1299210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(137)</a:t>
            </a:r>
            <a:r>
              <a:rPr sz="3000" spc="-7" baseline="-20833" dirty="0">
                <a:solidFill>
                  <a:srgbClr val="FF0000"/>
                </a:solidFill>
                <a:latin typeface="Arial"/>
                <a:cs typeface="Arial"/>
              </a:rPr>
              <a:t>8 </a:t>
            </a:r>
            <a:r>
              <a:rPr sz="3000" dirty="0">
                <a:solidFill>
                  <a:srgbClr val="3B802F"/>
                </a:solidFill>
                <a:latin typeface="Arial"/>
                <a:cs typeface="Arial"/>
              </a:rPr>
              <a:t>=</a:t>
            </a:r>
            <a:r>
              <a:rPr sz="3000" spc="-275" dirty="0">
                <a:solidFill>
                  <a:srgbClr val="3B802F"/>
                </a:solidFill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(95)</a:t>
            </a:r>
            <a:r>
              <a:rPr sz="3000" spc="-7" baseline="-20833" dirty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endParaRPr sz="3000" baseline="-20833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35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tabLst>
                <a:tab pos="367665" algn="l"/>
              </a:tabLst>
            </a:pPr>
            <a:r>
              <a:rPr sz="1950" spc="-490" dirty="0">
                <a:solidFill>
                  <a:srgbClr val="CC9900"/>
                </a:solidFill>
                <a:latin typeface="Georgia"/>
                <a:cs typeface="Georgia"/>
              </a:rPr>
              <a:t>	</a:t>
            </a:r>
            <a:r>
              <a:rPr sz="3000" spc="-5" dirty="0">
                <a:solidFill>
                  <a:srgbClr val="3B802F"/>
                </a:solidFill>
                <a:latin typeface="Arial"/>
                <a:cs typeface="Arial"/>
              </a:rPr>
              <a:t>Digits used </a:t>
            </a:r>
            <a:r>
              <a:rPr sz="3000" spc="10" dirty="0">
                <a:solidFill>
                  <a:srgbClr val="3B802F"/>
                </a:solidFill>
                <a:latin typeface="Arial"/>
                <a:cs typeface="Arial"/>
              </a:rPr>
              <a:t>in </a:t>
            </a:r>
            <a:r>
              <a:rPr sz="3000" spc="-5" dirty="0">
                <a:solidFill>
                  <a:srgbClr val="3B802F"/>
                </a:solidFill>
                <a:latin typeface="Arial"/>
                <a:cs typeface="Arial"/>
              </a:rPr>
              <a:t>Octal </a:t>
            </a:r>
            <a:r>
              <a:rPr sz="3000" dirty="0">
                <a:solidFill>
                  <a:srgbClr val="3B802F"/>
                </a:solidFill>
                <a:latin typeface="Arial"/>
                <a:cs typeface="Arial"/>
              </a:rPr>
              <a:t>number </a:t>
            </a:r>
            <a:r>
              <a:rPr sz="3000" spc="-5" dirty="0">
                <a:solidFill>
                  <a:srgbClr val="3B802F"/>
                </a:solidFill>
                <a:latin typeface="Arial"/>
                <a:cs typeface="Arial"/>
              </a:rPr>
              <a:t>system </a:t>
            </a:r>
            <a:r>
              <a:rPr sz="3000" dirty="0">
                <a:solidFill>
                  <a:srgbClr val="3B802F"/>
                </a:solidFill>
                <a:latin typeface="Arial"/>
                <a:cs typeface="Arial"/>
              </a:rPr>
              <a:t>– 0 </a:t>
            </a:r>
            <a:r>
              <a:rPr sz="3000" spc="-15" dirty="0">
                <a:solidFill>
                  <a:srgbClr val="3B802F"/>
                </a:solidFill>
                <a:latin typeface="Arial"/>
                <a:cs typeface="Arial"/>
              </a:rPr>
              <a:t>to</a:t>
            </a:r>
            <a:r>
              <a:rPr sz="3000" spc="-80" dirty="0">
                <a:solidFill>
                  <a:srgbClr val="3B802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3B802F"/>
                </a:solidFill>
                <a:latin typeface="Arial"/>
                <a:cs typeface="Arial"/>
              </a:rPr>
              <a:t>7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9800" y="1029771"/>
            <a:ext cx="459105" cy="228600"/>
          </a:xfrm>
          <a:custGeom>
            <a:avLst/>
            <a:gdLst/>
            <a:ahLst/>
            <a:cxnLst/>
            <a:rect l="l" t="t" r="r" b="b"/>
            <a:pathLst>
              <a:path w="459105" h="228600">
                <a:moveTo>
                  <a:pt x="356616" y="113990"/>
                </a:moveTo>
                <a:lnTo>
                  <a:pt x="242316" y="47696"/>
                </a:lnTo>
                <a:lnTo>
                  <a:pt x="234672" y="40719"/>
                </a:lnTo>
                <a:lnTo>
                  <a:pt x="230314" y="31884"/>
                </a:lnTo>
                <a:lnTo>
                  <a:pt x="229671" y="22193"/>
                </a:lnTo>
                <a:lnTo>
                  <a:pt x="233172" y="12644"/>
                </a:lnTo>
                <a:lnTo>
                  <a:pt x="240149" y="5000"/>
                </a:lnTo>
                <a:lnTo>
                  <a:pt x="248983" y="642"/>
                </a:lnTo>
                <a:lnTo>
                  <a:pt x="258675" y="0"/>
                </a:lnTo>
                <a:lnTo>
                  <a:pt x="268224" y="3500"/>
                </a:lnTo>
                <a:lnTo>
                  <a:pt x="416390" y="88844"/>
                </a:lnTo>
                <a:lnTo>
                  <a:pt x="406908" y="88844"/>
                </a:lnTo>
                <a:lnTo>
                  <a:pt x="406908" y="91892"/>
                </a:lnTo>
                <a:lnTo>
                  <a:pt x="394716" y="91892"/>
                </a:lnTo>
                <a:lnTo>
                  <a:pt x="356616" y="113990"/>
                </a:lnTo>
                <a:close/>
              </a:path>
              <a:path w="459105" h="228600">
                <a:moveTo>
                  <a:pt x="313260" y="139136"/>
                </a:moveTo>
                <a:lnTo>
                  <a:pt x="0" y="139136"/>
                </a:lnTo>
                <a:lnTo>
                  <a:pt x="0" y="88844"/>
                </a:lnTo>
                <a:lnTo>
                  <a:pt x="313260" y="88844"/>
                </a:lnTo>
                <a:lnTo>
                  <a:pt x="356616" y="113990"/>
                </a:lnTo>
                <a:lnTo>
                  <a:pt x="313260" y="139136"/>
                </a:lnTo>
                <a:close/>
              </a:path>
              <a:path w="459105" h="228600">
                <a:moveTo>
                  <a:pt x="414360" y="139136"/>
                </a:moveTo>
                <a:lnTo>
                  <a:pt x="406908" y="139136"/>
                </a:lnTo>
                <a:lnTo>
                  <a:pt x="406908" y="88844"/>
                </a:lnTo>
                <a:lnTo>
                  <a:pt x="416390" y="88844"/>
                </a:lnTo>
                <a:lnTo>
                  <a:pt x="458724" y="113228"/>
                </a:lnTo>
                <a:lnTo>
                  <a:pt x="414360" y="139136"/>
                </a:lnTo>
                <a:close/>
              </a:path>
              <a:path w="459105" h="228600">
                <a:moveTo>
                  <a:pt x="394716" y="136088"/>
                </a:moveTo>
                <a:lnTo>
                  <a:pt x="356616" y="113990"/>
                </a:lnTo>
                <a:lnTo>
                  <a:pt x="394716" y="91892"/>
                </a:lnTo>
                <a:lnTo>
                  <a:pt x="394716" y="136088"/>
                </a:lnTo>
                <a:close/>
              </a:path>
              <a:path w="459105" h="228600">
                <a:moveTo>
                  <a:pt x="406908" y="136088"/>
                </a:moveTo>
                <a:lnTo>
                  <a:pt x="394716" y="136088"/>
                </a:lnTo>
                <a:lnTo>
                  <a:pt x="394716" y="91892"/>
                </a:lnTo>
                <a:lnTo>
                  <a:pt x="406908" y="91892"/>
                </a:lnTo>
                <a:lnTo>
                  <a:pt x="406908" y="136088"/>
                </a:lnTo>
                <a:close/>
              </a:path>
              <a:path w="459105" h="228600">
                <a:moveTo>
                  <a:pt x="258675" y="227980"/>
                </a:moveTo>
                <a:lnTo>
                  <a:pt x="248983" y="227337"/>
                </a:lnTo>
                <a:lnTo>
                  <a:pt x="240149" y="222980"/>
                </a:lnTo>
                <a:lnTo>
                  <a:pt x="233172" y="215336"/>
                </a:lnTo>
                <a:lnTo>
                  <a:pt x="229671" y="205787"/>
                </a:lnTo>
                <a:lnTo>
                  <a:pt x="230314" y="196095"/>
                </a:lnTo>
                <a:lnTo>
                  <a:pt x="234672" y="187261"/>
                </a:lnTo>
                <a:lnTo>
                  <a:pt x="242316" y="180284"/>
                </a:lnTo>
                <a:lnTo>
                  <a:pt x="356616" y="113990"/>
                </a:lnTo>
                <a:lnTo>
                  <a:pt x="394716" y="136088"/>
                </a:lnTo>
                <a:lnTo>
                  <a:pt x="406908" y="136088"/>
                </a:lnTo>
                <a:lnTo>
                  <a:pt x="406908" y="139136"/>
                </a:lnTo>
                <a:lnTo>
                  <a:pt x="414360" y="139136"/>
                </a:lnTo>
                <a:lnTo>
                  <a:pt x="268224" y="224480"/>
                </a:lnTo>
                <a:lnTo>
                  <a:pt x="258675" y="2279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6620256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600" y="19812"/>
                </a:moveTo>
                <a:lnTo>
                  <a:pt x="0" y="19812"/>
                </a:lnTo>
                <a:lnTo>
                  <a:pt x="0" y="0"/>
                </a:lnTo>
                <a:lnTo>
                  <a:pt x="8229600" y="0"/>
                </a:lnTo>
                <a:lnTo>
                  <a:pt x="8229600" y="198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78507" y="4101084"/>
            <a:ext cx="3915410" cy="867410"/>
          </a:xfrm>
          <a:custGeom>
            <a:avLst/>
            <a:gdLst/>
            <a:ahLst/>
            <a:cxnLst/>
            <a:rect l="l" t="t" r="r" b="b"/>
            <a:pathLst>
              <a:path w="3915410" h="867410">
                <a:moveTo>
                  <a:pt x="3915156" y="867156"/>
                </a:moveTo>
                <a:lnTo>
                  <a:pt x="0" y="867156"/>
                </a:lnTo>
                <a:lnTo>
                  <a:pt x="0" y="0"/>
                </a:lnTo>
                <a:lnTo>
                  <a:pt x="3915156" y="0"/>
                </a:lnTo>
                <a:lnTo>
                  <a:pt x="3915156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lnTo>
                  <a:pt x="28956" y="838200"/>
                </a:lnTo>
                <a:lnTo>
                  <a:pt x="13716" y="838200"/>
                </a:lnTo>
                <a:lnTo>
                  <a:pt x="28956" y="851916"/>
                </a:lnTo>
                <a:lnTo>
                  <a:pt x="3915156" y="851916"/>
                </a:lnTo>
                <a:lnTo>
                  <a:pt x="3915156" y="867156"/>
                </a:lnTo>
                <a:close/>
              </a:path>
              <a:path w="3915410" h="867410">
                <a:moveTo>
                  <a:pt x="28956" y="28956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close/>
              </a:path>
              <a:path w="3915410" h="867410">
                <a:moveTo>
                  <a:pt x="3886200" y="28956"/>
                </a:moveTo>
                <a:lnTo>
                  <a:pt x="28956" y="28956"/>
                </a:lnTo>
                <a:lnTo>
                  <a:pt x="28956" y="13716"/>
                </a:lnTo>
                <a:lnTo>
                  <a:pt x="3886200" y="13716"/>
                </a:lnTo>
                <a:lnTo>
                  <a:pt x="3886200" y="28956"/>
                </a:lnTo>
                <a:close/>
              </a:path>
              <a:path w="3915410" h="867410">
                <a:moveTo>
                  <a:pt x="3886200" y="851916"/>
                </a:moveTo>
                <a:lnTo>
                  <a:pt x="3886200" y="13716"/>
                </a:lnTo>
                <a:lnTo>
                  <a:pt x="3899916" y="28956"/>
                </a:lnTo>
                <a:lnTo>
                  <a:pt x="3915156" y="28956"/>
                </a:lnTo>
                <a:lnTo>
                  <a:pt x="3915156" y="838200"/>
                </a:lnTo>
                <a:lnTo>
                  <a:pt x="3899916" y="838200"/>
                </a:lnTo>
                <a:lnTo>
                  <a:pt x="3886200" y="851916"/>
                </a:lnTo>
                <a:close/>
              </a:path>
              <a:path w="3915410" h="867410">
                <a:moveTo>
                  <a:pt x="3915156" y="28956"/>
                </a:moveTo>
                <a:lnTo>
                  <a:pt x="3899916" y="28956"/>
                </a:lnTo>
                <a:lnTo>
                  <a:pt x="3886200" y="13716"/>
                </a:lnTo>
                <a:lnTo>
                  <a:pt x="3915156" y="13716"/>
                </a:lnTo>
                <a:lnTo>
                  <a:pt x="3915156" y="28956"/>
                </a:lnTo>
                <a:close/>
              </a:path>
              <a:path w="3915410" h="867410">
                <a:moveTo>
                  <a:pt x="28956" y="851916"/>
                </a:moveTo>
                <a:lnTo>
                  <a:pt x="13716" y="838200"/>
                </a:lnTo>
                <a:lnTo>
                  <a:pt x="28956" y="838200"/>
                </a:lnTo>
                <a:lnTo>
                  <a:pt x="28956" y="851916"/>
                </a:lnTo>
                <a:close/>
              </a:path>
              <a:path w="3915410" h="867410">
                <a:moveTo>
                  <a:pt x="3886200" y="851916"/>
                </a:moveTo>
                <a:lnTo>
                  <a:pt x="28956" y="851916"/>
                </a:lnTo>
                <a:lnTo>
                  <a:pt x="28956" y="838200"/>
                </a:lnTo>
                <a:lnTo>
                  <a:pt x="3886200" y="838200"/>
                </a:lnTo>
                <a:lnTo>
                  <a:pt x="3886200" y="851916"/>
                </a:lnTo>
                <a:close/>
              </a:path>
              <a:path w="3915410" h="867410">
                <a:moveTo>
                  <a:pt x="3915156" y="851916"/>
                </a:moveTo>
                <a:lnTo>
                  <a:pt x="3886200" y="851916"/>
                </a:lnTo>
                <a:lnTo>
                  <a:pt x="3899916" y="838200"/>
                </a:lnTo>
                <a:lnTo>
                  <a:pt x="3915156" y="838200"/>
                </a:lnTo>
                <a:lnTo>
                  <a:pt x="3915156" y="851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52" y="724890"/>
            <a:ext cx="17532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i="0" spc="-95" dirty="0">
                <a:latin typeface="Times New Roman"/>
                <a:cs typeface="Times New Roman"/>
              </a:rPr>
              <a:t>Decimal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88161" y="724890"/>
            <a:ext cx="11557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235" dirty="0">
                <a:solidFill>
                  <a:srgbClr val="006633"/>
                </a:solidFill>
                <a:latin typeface="Times New Roman"/>
                <a:cs typeface="Times New Roman"/>
              </a:rPr>
              <a:t>O</a:t>
            </a:r>
            <a:r>
              <a:rPr sz="4200" spc="-105" dirty="0">
                <a:solidFill>
                  <a:srgbClr val="006633"/>
                </a:solidFill>
                <a:latin typeface="Times New Roman"/>
                <a:cs typeface="Times New Roman"/>
              </a:rPr>
              <a:t>c</a:t>
            </a:r>
            <a:r>
              <a:rPr sz="4200" spc="45" dirty="0">
                <a:solidFill>
                  <a:srgbClr val="006633"/>
                </a:solidFill>
                <a:latin typeface="Times New Roman"/>
                <a:cs typeface="Times New Roman"/>
              </a:rPr>
              <a:t>t</a:t>
            </a:r>
            <a:r>
              <a:rPr sz="4200" spc="-190" dirty="0">
                <a:solidFill>
                  <a:srgbClr val="006633"/>
                </a:solidFill>
                <a:latin typeface="Times New Roman"/>
                <a:cs typeface="Times New Roman"/>
              </a:rPr>
              <a:t>a</a:t>
            </a:r>
            <a:r>
              <a:rPr sz="4200" spc="-210" dirty="0">
                <a:solidFill>
                  <a:srgbClr val="006633"/>
                </a:solidFill>
                <a:latin typeface="Times New Roman"/>
                <a:cs typeface="Times New Roman"/>
              </a:rPr>
              <a:t>l</a:t>
            </a:r>
            <a:endParaRPr sz="42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14800" y="2743200"/>
          <a:ext cx="1066800" cy="1828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435"/>
                <a:gridCol w="761365"/>
              </a:tblGrid>
              <a:tr h="5341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400" dirty="0">
                          <a:solidFill>
                            <a:srgbClr val="006633"/>
                          </a:solidFill>
                          <a:latin typeface="Times New Roman"/>
                          <a:cs typeface="Times New Roman"/>
                        </a:rPr>
                        <a:t>95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40" dirty="0">
                          <a:solidFill>
                            <a:srgbClr val="006633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006633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2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625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006633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812470" y="2750376"/>
            <a:ext cx="177800" cy="13970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dirty="0">
                <a:solidFill>
                  <a:srgbClr val="006633"/>
                </a:solidFill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006633"/>
                </a:solidFill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006633"/>
                </a:solidFill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8866" y="291801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633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85467" y="3283775"/>
            <a:ext cx="210185" cy="9398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dirty="0">
                <a:solidFill>
                  <a:srgbClr val="006633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006633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10528" y="2971799"/>
            <a:ext cx="86995" cy="1752600"/>
          </a:xfrm>
          <a:custGeom>
            <a:avLst/>
            <a:gdLst/>
            <a:ahLst/>
            <a:cxnLst/>
            <a:rect l="l" t="t" r="r" b="b"/>
            <a:pathLst>
              <a:path w="86995" h="1752600">
                <a:moveTo>
                  <a:pt x="86868" y="86868"/>
                </a:moveTo>
                <a:lnTo>
                  <a:pt x="79108" y="71628"/>
                </a:lnTo>
                <a:lnTo>
                  <a:pt x="42672" y="0"/>
                </a:lnTo>
                <a:lnTo>
                  <a:pt x="0" y="86868"/>
                </a:lnTo>
                <a:lnTo>
                  <a:pt x="28943" y="86868"/>
                </a:lnTo>
                <a:lnTo>
                  <a:pt x="28943" y="914400"/>
                </a:lnTo>
                <a:lnTo>
                  <a:pt x="28943" y="1752600"/>
                </a:lnTo>
                <a:lnTo>
                  <a:pt x="57912" y="1752600"/>
                </a:lnTo>
                <a:lnTo>
                  <a:pt x="57912" y="914400"/>
                </a:lnTo>
                <a:lnTo>
                  <a:pt x="57912" y="86868"/>
                </a:lnTo>
                <a:lnTo>
                  <a:pt x="86868" y="8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486878" y="2841816"/>
            <a:ext cx="551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633"/>
                </a:solidFill>
                <a:latin typeface="Times New Roman"/>
                <a:cs typeface="Times New Roman"/>
              </a:rPr>
              <a:t>L</a:t>
            </a:r>
            <a:r>
              <a:rPr sz="2400" spc="5" dirty="0">
                <a:solidFill>
                  <a:srgbClr val="006633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006633"/>
                </a:solidFill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48000" y="1029771"/>
            <a:ext cx="459105" cy="228600"/>
          </a:xfrm>
          <a:custGeom>
            <a:avLst/>
            <a:gdLst/>
            <a:ahLst/>
            <a:cxnLst/>
            <a:rect l="l" t="t" r="r" b="b"/>
            <a:pathLst>
              <a:path w="459104" h="228600">
                <a:moveTo>
                  <a:pt x="356616" y="113990"/>
                </a:moveTo>
                <a:lnTo>
                  <a:pt x="242316" y="47696"/>
                </a:lnTo>
                <a:lnTo>
                  <a:pt x="234672" y="40719"/>
                </a:lnTo>
                <a:lnTo>
                  <a:pt x="230314" y="31884"/>
                </a:lnTo>
                <a:lnTo>
                  <a:pt x="229671" y="22193"/>
                </a:lnTo>
                <a:lnTo>
                  <a:pt x="233172" y="12644"/>
                </a:lnTo>
                <a:lnTo>
                  <a:pt x="240149" y="5000"/>
                </a:lnTo>
                <a:lnTo>
                  <a:pt x="248983" y="642"/>
                </a:lnTo>
                <a:lnTo>
                  <a:pt x="258675" y="0"/>
                </a:lnTo>
                <a:lnTo>
                  <a:pt x="268224" y="3500"/>
                </a:lnTo>
                <a:lnTo>
                  <a:pt x="416390" y="88844"/>
                </a:lnTo>
                <a:lnTo>
                  <a:pt x="406908" y="88844"/>
                </a:lnTo>
                <a:lnTo>
                  <a:pt x="406908" y="91892"/>
                </a:lnTo>
                <a:lnTo>
                  <a:pt x="394716" y="91892"/>
                </a:lnTo>
                <a:lnTo>
                  <a:pt x="356616" y="113990"/>
                </a:lnTo>
                <a:close/>
              </a:path>
              <a:path w="459104" h="228600">
                <a:moveTo>
                  <a:pt x="313260" y="139136"/>
                </a:moveTo>
                <a:lnTo>
                  <a:pt x="0" y="139136"/>
                </a:lnTo>
                <a:lnTo>
                  <a:pt x="0" y="88844"/>
                </a:lnTo>
                <a:lnTo>
                  <a:pt x="313260" y="88844"/>
                </a:lnTo>
                <a:lnTo>
                  <a:pt x="356616" y="113990"/>
                </a:lnTo>
                <a:lnTo>
                  <a:pt x="313260" y="139136"/>
                </a:lnTo>
                <a:close/>
              </a:path>
              <a:path w="459104" h="228600">
                <a:moveTo>
                  <a:pt x="414360" y="139136"/>
                </a:moveTo>
                <a:lnTo>
                  <a:pt x="406908" y="139136"/>
                </a:lnTo>
                <a:lnTo>
                  <a:pt x="406908" y="88844"/>
                </a:lnTo>
                <a:lnTo>
                  <a:pt x="416390" y="88844"/>
                </a:lnTo>
                <a:lnTo>
                  <a:pt x="458724" y="113228"/>
                </a:lnTo>
                <a:lnTo>
                  <a:pt x="414360" y="139136"/>
                </a:lnTo>
                <a:close/>
              </a:path>
              <a:path w="459104" h="228600">
                <a:moveTo>
                  <a:pt x="394716" y="136088"/>
                </a:moveTo>
                <a:lnTo>
                  <a:pt x="356616" y="113990"/>
                </a:lnTo>
                <a:lnTo>
                  <a:pt x="394716" y="91892"/>
                </a:lnTo>
                <a:lnTo>
                  <a:pt x="394716" y="136088"/>
                </a:lnTo>
                <a:close/>
              </a:path>
              <a:path w="459104" h="228600">
                <a:moveTo>
                  <a:pt x="406908" y="136088"/>
                </a:moveTo>
                <a:lnTo>
                  <a:pt x="394716" y="136088"/>
                </a:lnTo>
                <a:lnTo>
                  <a:pt x="394716" y="91892"/>
                </a:lnTo>
                <a:lnTo>
                  <a:pt x="406908" y="91892"/>
                </a:lnTo>
                <a:lnTo>
                  <a:pt x="406908" y="136088"/>
                </a:lnTo>
                <a:close/>
              </a:path>
              <a:path w="459104" h="228600">
                <a:moveTo>
                  <a:pt x="258675" y="227980"/>
                </a:moveTo>
                <a:lnTo>
                  <a:pt x="248983" y="227337"/>
                </a:lnTo>
                <a:lnTo>
                  <a:pt x="240149" y="222980"/>
                </a:lnTo>
                <a:lnTo>
                  <a:pt x="233172" y="215336"/>
                </a:lnTo>
                <a:lnTo>
                  <a:pt x="229671" y="205787"/>
                </a:lnTo>
                <a:lnTo>
                  <a:pt x="230314" y="196095"/>
                </a:lnTo>
                <a:lnTo>
                  <a:pt x="234672" y="187261"/>
                </a:lnTo>
                <a:lnTo>
                  <a:pt x="242316" y="180284"/>
                </a:lnTo>
                <a:lnTo>
                  <a:pt x="356616" y="113990"/>
                </a:lnTo>
                <a:lnTo>
                  <a:pt x="394716" y="136088"/>
                </a:lnTo>
                <a:lnTo>
                  <a:pt x="406908" y="136088"/>
                </a:lnTo>
                <a:lnTo>
                  <a:pt x="406908" y="139136"/>
                </a:lnTo>
                <a:lnTo>
                  <a:pt x="414360" y="139136"/>
                </a:lnTo>
                <a:lnTo>
                  <a:pt x="268224" y="224480"/>
                </a:lnTo>
                <a:lnTo>
                  <a:pt x="258675" y="2279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400" y="6620256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600" y="19812"/>
                </a:moveTo>
                <a:lnTo>
                  <a:pt x="0" y="19812"/>
                </a:lnTo>
                <a:lnTo>
                  <a:pt x="0" y="0"/>
                </a:lnTo>
                <a:lnTo>
                  <a:pt x="8229600" y="0"/>
                </a:lnTo>
                <a:lnTo>
                  <a:pt x="8229600" y="198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53507" y="5429491"/>
            <a:ext cx="2472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latin typeface="Times New Roman"/>
                <a:cs typeface="Times New Roman"/>
              </a:rPr>
              <a:t>(95)</a:t>
            </a:r>
            <a:r>
              <a:rPr sz="3150" spc="7" baseline="-21164" dirty="0">
                <a:solidFill>
                  <a:srgbClr val="FF0000"/>
                </a:solidFill>
                <a:latin typeface="Times New Roman"/>
                <a:cs typeface="Times New Roman"/>
              </a:rPr>
              <a:t>10 </a:t>
            </a:r>
            <a:r>
              <a:rPr sz="3200" dirty="0">
                <a:solidFill>
                  <a:srgbClr val="3B802F"/>
                </a:solidFill>
                <a:latin typeface="Times New Roman"/>
                <a:cs typeface="Times New Roman"/>
              </a:rPr>
              <a:t>=</a:t>
            </a:r>
            <a:r>
              <a:rPr sz="3200" spc="-380" dirty="0">
                <a:solidFill>
                  <a:srgbClr val="3B802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(137)</a:t>
            </a:r>
            <a:r>
              <a:rPr sz="3150" spc="7" baseline="-21164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3150" baseline="-21164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05483" y="5384291"/>
            <a:ext cx="3839210" cy="867410"/>
          </a:xfrm>
          <a:custGeom>
            <a:avLst/>
            <a:gdLst/>
            <a:ahLst/>
            <a:cxnLst/>
            <a:rect l="l" t="t" r="r" b="b"/>
            <a:pathLst>
              <a:path w="3839210" h="867410">
                <a:moveTo>
                  <a:pt x="3838956" y="867156"/>
                </a:moveTo>
                <a:lnTo>
                  <a:pt x="0" y="867156"/>
                </a:lnTo>
                <a:lnTo>
                  <a:pt x="0" y="0"/>
                </a:lnTo>
                <a:lnTo>
                  <a:pt x="3838956" y="0"/>
                </a:lnTo>
                <a:lnTo>
                  <a:pt x="3838956" y="15240"/>
                </a:lnTo>
                <a:lnTo>
                  <a:pt x="28956" y="15240"/>
                </a:lnTo>
                <a:lnTo>
                  <a:pt x="13716" y="28956"/>
                </a:lnTo>
                <a:lnTo>
                  <a:pt x="28956" y="28956"/>
                </a:lnTo>
                <a:lnTo>
                  <a:pt x="28956" y="838200"/>
                </a:lnTo>
                <a:lnTo>
                  <a:pt x="13716" y="838200"/>
                </a:lnTo>
                <a:lnTo>
                  <a:pt x="28956" y="853440"/>
                </a:lnTo>
                <a:lnTo>
                  <a:pt x="3838956" y="853440"/>
                </a:lnTo>
                <a:lnTo>
                  <a:pt x="3838956" y="867156"/>
                </a:lnTo>
                <a:close/>
              </a:path>
              <a:path w="3839210" h="867410">
                <a:moveTo>
                  <a:pt x="28956" y="28956"/>
                </a:moveTo>
                <a:lnTo>
                  <a:pt x="13716" y="28956"/>
                </a:lnTo>
                <a:lnTo>
                  <a:pt x="28956" y="15240"/>
                </a:lnTo>
                <a:lnTo>
                  <a:pt x="28956" y="28956"/>
                </a:lnTo>
                <a:close/>
              </a:path>
              <a:path w="3839210" h="867410">
                <a:moveTo>
                  <a:pt x="3810000" y="28956"/>
                </a:moveTo>
                <a:lnTo>
                  <a:pt x="28956" y="28956"/>
                </a:lnTo>
                <a:lnTo>
                  <a:pt x="28956" y="15240"/>
                </a:lnTo>
                <a:lnTo>
                  <a:pt x="3810000" y="15240"/>
                </a:lnTo>
                <a:lnTo>
                  <a:pt x="3810000" y="28956"/>
                </a:lnTo>
                <a:close/>
              </a:path>
              <a:path w="3839210" h="867410">
                <a:moveTo>
                  <a:pt x="3810000" y="853440"/>
                </a:moveTo>
                <a:lnTo>
                  <a:pt x="3810000" y="15240"/>
                </a:lnTo>
                <a:lnTo>
                  <a:pt x="3823716" y="28956"/>
                </a:lnTo>
                <a:lnTo>
                  <a:pt x="3838956" y="28956"/>
                </a:lnTo>
                <a:lnTo>
                  <a:pt x="3838956" y="838200"/>
                </a:lnTo>
                <a:lnTo>
                  <a:pt x="3823716" y="838200"/>
                </a:lnTo>
                <a:lnTo>
                  <a:pt x="3810000" y="853440"/>
                </a:lnTo>
                <a:close/>
              </a:path>
              <a:path w="3839210" h="867410">
                <a:moveTo>
                  <a:pt x="3838956" y="28956"/>
                </a:moveTo>
                <a:lnTo>
                  <a:pt x="3823716" y="28956"/>
                </a:lnTo>
                <a:lnTo>
                  <a:pt x="3810000" y="15240"/>
                </a:lnTo>
                <a:lnTo>
                  <a:pt x="3838956" y="15240"/>
                </a:lnTo>
                <a:lnTo>
                  <a:pt x="3838956" y="28956"/>
                </a:lnTo>
                <a:close/>
              </a:path>
              <a:path w="3839210" h="867410">
                <a:moveTo>
                  <a:pt x="28956" y="853440"/>
                </a:moveTo>
                <a:lnTo>
                  <a:pt x="13716" y="838200"/>
                </a:lnTo>
                <a:lnTo>
                  <a:pt x="28956" y="838200"/>
                </a:lnTo>
                <a:lnTo>
                  <a:pt x="28956" y="853440"/>
                </a:lnTo>
                <a:close/>
              </a:path>
              <a:path w="3839210" h="867410">
                <a:moveTo>
                  <a:pt x="3810000" y="853440"/>
                </a:moveTo>
                <a:lnTo>
                  <a:pt x="28956" y="853440"/>
                </a:lnTo>
                <a:lnTo>
                  <a:pt x="28956" y="838200"/>
                </a:lnTo>
                <a:lnTo>
                  <a:pt x="3810000" y="838200"/>
                </a:lnTo>
                <a:lnTo>
                  <a:pt x="3810000" y="853440"/>
                </a:lnTo>
                <a:close/>
              </a:path>
              <a:path w="3839210" h="867410">
                <a:moveTo>
                  <a:pt x="3838956" y="853440"/>
                </a:moveTo>
                <a:lnTo>
                  <a:pt x="3810000" y="853440"/>
                </a:lnTo>
                <a:lnTo>
                  <a:pt x="3823716" y="838200"/>
                </a:lnTo>
                <a:lnTo>
                  <a:pt x="3838956" y="838200"/>
                </a:lnTo>
                <a:lnTo>
                  <a:pt x="3838956" y="853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17661" y="4289612"/>
            <a:ext cx="636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633"/>
                </a:solidFill>
                <a:latin typeface="Times New Roman"/>
                <a:cs typeface="Times New Roman"/>
              </a:rPr>
              <a:t>M</a:t>
            </a:r>
            <a:r>
              <a:rPr sz="2400" spc="5" dirty="0">
                <a:solidFill>
                  <a:srgbClr val="006633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006633"/>
                </a:solidFill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027" y="730979"/>
            <a:ext cx="2329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spc="260" dirty="0">
                <a:latin typeface="Times New Roman"/>
                <a:cs typeface="Times New Roman"/>
              </a:rPr>
              <a:t>H</a:t>
            </a:r>
            <a:r>
              <a:rPr sz="3200" i="0" spc="80" dirty="0">
                <a:latin typeface="Times New Roman"/>
                <a:cs typeface="Times New Roman"/>
              </a:rPr>
              <a:t>e</a:t>
            </a:r>
            <a:r>
              <a:rPr sz="3200" i="0" dirty="0">
                <a:latin typeface="Times New Roman"/>
                <a:cs typeface="Times New Roman"/>
              </a:rPr>
              <a:t>x</a:t>
            </a:r>
            <a:r>
              <a:rPr sz="3200" i="0" spc="-70" dirty="0">
                <a:latin typeface="Times New Roman"/>
                <a:cs typeface="Times New Roman"/>
              </a:rPr>
              <a:t>a</a:t>
            </a:r>
            <a:r>
              <a:rPr sz="3200" i="0" spc="-25" dirty="0">
                <a:latin typeface="Times New Roman"/>
                <a:cs typeface="Times New Roman"/>
              </a:rPr>
              <a:t>d</a:t>
            </a:r>
            <a:r>
              <a:rPr sz="3200" i="0" spc="80" dirty="0">
                <a:latin typeface="Times New Roman"/>
                <a:cs typeface="Times New Roman"/>
              </a:rPr>
              <a:t>ec</a:t>
            </a:r>
            <a:r>
              <a:rPr sz="3200" i="0" spc="5" dirty="0">
                <a:latin typeface="Times New Roman"/>
                <a:cs typeface="Times New Roman"/>
              </a:rPr>
              <a:t>i</a:t>
            </a:r>
            <a:r>
              <a:rPr sz="3200" i="0" spc="20" dirty="0">
                <a:latin typeface="Times New Roman"/>
                <a:cs typeface="Times New Roman"/>
              </a:rPr>
              <a:t>m</a:t>
            </a:r>
            <a:r>
              <a:rPr sz="3200" i="0" spc="-70" dirty="0">
                <a:latin typeface="Times New Roman"/>
                <a:cs typeface="Times New Roman"/>
              </a:rPr>
              <a:t>a</a:t>
            </a:r>
            <a:r>
              <a:rPr sz="3200" i="0" spc="-60" dirty="0">
                <a:latin typeface="Times New Roman"/>
                <a:cs typeface="Times New Roman"/>
              </a:rPr>
              <a:t>l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200" y="3886200"/>
            <a:ext cx="9144000" cy="3429000"/>
            <a:chOff x="457200" y="3886200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400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600" y="19812"/>
                  </a:moveTo>
                  <a:lnTo>
                    <a:pt x="0" y="19812"/>
                  </a:lnTo>
                  <a:lnTo>
                    <a:pt x="0" y="0"/>
                  </a:lnTo>
                  <a:lnTo>
                    <a:pt x="8229600" y="0"/>
                  </a:lnTo>
                  <a:lnTo>
                    <a:pt x="8229600" y="19812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93200" y="2079751"/>
            <a:ext cx="7875270" cy="286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7874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The </a:t>
            </a:r>
            <a:r>
              <a:rPr sz="3000" spc="-5" dirty="0">
                <a:latin typeface="Arial"/>
                <a:cs typeface="Arial"/>
              </a:rPr>
              <a:t>base-16 hexadecimal </a:t>
            </a:r>
            <a:r>
              <a:rPr sz="3000" dirty="0">
                <a:latin typeface="Arial"/>
                <a:cs typeface="Arial"/>
              </a:rPr>
              <a:t>number </a:t>
            </a:r>
            <a:r>
              <a:rPr sz="3000" spc="-5" dirty="0">
                <a:latin typeface="Arial"/>
                <a:cs typeface="Arial"/>
              </a:rPr>
              <a:t>system  has </a:t>
            </a:r>
            <a:r>
              <a:rPr sz="3000" spc="5" dirty="0">
                <a:latin typeface="Arial"/>
                <a:cs typeface="Arial"/>
              </a:rPr>
              <a:t>16 </a:t>
            </a:r>
            <a:r>
              <a:rPr sz="3000" dirty="0">
                <a:latin typeface="Arial"/>
                <a:cs typeface="Arial"/>
              </a:rPr>
              <a:t>digits (0, </a:t>
            </a:r>
            <a:r>
              <a:rPr sz="3000" spc="5" dirty="0">
                <a:latin typeface="Arial"/>
                <a:cs typeface="Arial"/>
              </a:rPr>
              <a:t>1, </a:t>
            </a:r>
            <a:r>
              <a:rPr sz="3000" spc="-10" dirty="0">
                <a:latin typeface="Arial"/>
                <a:cs typeface="Arial"/>
              </a:rPr>
              <a:t>2, </a:t>
            </a:r>
            <a:r>
              <a:rPr sz="3000" spc="5" dirty="0">
                <a:latin typeface="Arial"/>
                <a:cs typeface="Arial"/>
              </a:rPr>
              <a:t>3, 4, </a:t>
            </a:r>
            <a:r>
              <a:rPr sz="3000" spc="-10" dirty="0">
                <a:latin typeface="Arial"/>
                <a:cs typeface="Arial"/>
              </a:rPr>
              <a:t>5, 6, </a:t>
            </a:r>
            <a:r>
              <a:rPr sz="3000" spc="5" dirty="0">
                <a:latin typeface="Arial"/>
                <a:cs typeface="Arial"/>
              </a:rPr>
              <a:t>7, 8, 9, </a:t>
            </a:r>
            <a:r>
              <a:rPr sz="3000" spc="-15" dirty="0">
                <a:latin typeface="Arial"/>
                <a:cs typeface="Arial"/>
              </a:rPr>
              <a:t>A,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B,  </a:t>
            </a:r>
            <a:r>
              <a:rPr sz="3000" spc="-5" dirty="0">
                <a:latin typeface="Arial"/>
                <a:cs typeface="Arial"/>
              </a:rPr>
              <a:t>C, D, </a:t>
            </a:r>
            <a:r>
              <a:rPr sz="3000" dirty="0">
                <a:latin typeface="Arial"/>
                <a:cs typeface="Arial"/>
              </a:rPr>
              <a:t>E </a:t>
            </a:r>
            <a:r>
              <a:rPr sz="3000" spc="-5" dirty="0">
                <a:latin typeface="Arial"/>
                <a:cs typeface="Arial"/>
              </a:rPr>
              <a:t>and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F).</a:t>
            </a:r>
            <a:endParaRPr sz="30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Converting between </a:t>
            </a:r>
            <a:r>
              <a:rPr sz="3000" dirty="0">
                <a:latin typeface="Arial"/>
                <a:cs typeface="Arial"/>
              </a:rPr>
              <a:t>binary </a:t>
            </a:r>
            <a:r>
              <a:rPr sz="3000" spc="-5" dirty="0">
                <a:latin typeface="Arial"/>
                <a:cs typeface="Arial"/>
              </a:rPr>
              <a:t>and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hexadecimal  is exceedingly easy— </a:t>
            </a:r>
            <a:r>
              <a:rPr sz="3000" dirty="0">
                <a:latin typeface="Arial"/>
                <a:cs typeface="Arial"/>
              </a:rPr>
              <a:t>much </a:t>
            </a:r>
            <a:r>
              <a:rPr sz="3000" spc="-5" dirty="0">
                <a:latin typeface="Arial"/>
                <a:cs typeface="Arial"/>
              </a:rPr>
              <a:t>easier than  converting between binary </a:t>
            </a:r>
            <a:r>
              <a:rPr sz="3000" spc="5" dirty="0">
                <a:latin typeface="Arial"/>
                <a:cs typeface="Arial"/>
              </a:rPr>
              <a:t>and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decimal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2774" rIns="0" bIns="0" rtlCol="0">
            <a:spAutoFit/>
          </a:bodyPr>
          <a:lstStyle/>
          <a:p>
            <a:pPr marL="277495" marR="5080">
              <a:lnSpc>
                <a:spcPct val="100000"/>
              </a:lnSpc>
              <a:spcBef>
                <a:spcPts val="100"/>
              </a:spcBef>
            </a:pPr>
            <a:r>
              <a:rPr sz="3200" i="0" spc="-45" dirty="0">
                <a:latin typeface="Times New Roman"/>
                <a:cs typeface="Times New Roman"/>
              </a:rPr>
              <a:t>Converting </a:t>
            </a:r>
            <a:r>
              <a:rPr sz="3200" i="0" spc="-70" dirty="0">
                <a:latin typeface="Times New Roman"/>
                <a:cs typeface="Times New Roman"/>
              </a:rPr>
              <a:t>a </a:t>
            </a:r>
            <a:r>
              <a:rPr sz="3200" i="0" spc="30" dirty="0">
                <a:latin typeface="Times New Roman"/>
                <a:cs typeface="Times New Roman"/>
              </a:rPr>
              <a:t>Hexadecimal </a:t>
            </a:r>
            <a:r>
              <a:rPr sz="3200" i="0" spc="25" dirty="0">
                <a:latin typeface="Times New Roman"/>
                <a:cs typeface="Times New Roman"/>
              </a:rPr>
              <a:t>Number </a:t>
            </a:r>
            <a:r>
              <a:rPr sz="3200" i="0" spc="-5" dirty="0">
                <a:latin typeface="Times New Roman"/>
                <a:cs typeface="Times New Roman"/>
              </a:rPr>
              <a:t>to </a:t>
            </a:r>
            <a:r>
              <a:rPr sz="3200" i="0" spc="-70" dirty="0">
                <a:latin typeface="Times New Roman"/>
                <a:cs typeface="Times New Roman"/>
              </a:rPr>
              <a:t>a  </a:t>
            </a:r>
            <a:r>
              <a:rPr sz="3200" i="0" spc="35" dirty="0">
                <a:latin typeface="Times New Roman"/>
                <a:cs typeface="Times New Roman"/>
              </a:rPr>
              <a:t>Decimal</a:t>
            </a:r>
            <a:r>
              <a:rPr sz="3200" i="0" spc="-5" dirty="0">
                <a:latin typeface="Times New Roman"/>
                <a:cs typeface="Times New Roman"/>
              </a:rPr>
              <a:t> </a:t>
            </a:r>
            <a:r>
              <a:rPr sz="3200" i="0" spc="20" dirty="0">
                <a:latin typeface="Times New Roman"/>
                <a:cs typeface="Times New Roman"/>
              </a:rPr>
              <a:t>Number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200" y="3886200"/>
            <a:ext cx="9144000" cy="3429000"/>
            <a:chOff x="457200" y="3886200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400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600" y="19812"/>
                  </a:moveTo>
                  <a:lnTo>
                    <a:pt x="0" y="19812"/>
                  </a:lnTo>
                  <a:lnTo>
                    <a:pt x="0" y="0"/>
                  </a:lnTo>
                  <a:lnTo>
                    <a:pt x="8229600" y="0"/>
                  </a:lnTo>
                  <a:lnTo>
                    <a:pt x="8229600" y="19812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42400" y="2079751"/>
            <a:ext cx="7679055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marR="3048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405765" algn="l"/>
                <a:tab pos="406400" algn="l"/>
              </a:tabLst>
            </a:pPr>
            <a:r>
              <a:rPr sz="3000" dirty="0">
                <a:latin typeface="Arial"/>
                <a:cs typeface="Arial"/>
              </a:rPr>
              <a:t>Write </a:t>
            </a:r>
            <a:r>
              <a:rPr sz="3000" spc="-5" dirty="0">
                <a:latin typeface="Arial"/>
                <a:cs typeface="Arial"/>
              </a:rPr>
              <a:t>the hexadecimal number </a:t>
            </a:r>
            <a:r>
              <a:rPr sz="3000" spc="-10" dirty="0">
                <a:latin typeface="Arial"/>
                <a:cs typeface="Arial"/>
              </a:rPr>
              <a:t>as </a:t>
            </a:r>
            <a:r>
              <a:rPr sz="3000" dirty="0">
                <a:latin typeface="Arial"/>
                <a:cs typeface="Arial"/>
              </a:rPr>
              <a:t>a sum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spc="5" dirty="0">
                <a:latin typeface="Arial"/>
                <a:cs typeface="Arial"/>
              </a:rPr>
              <a:t>of  </a:t>
            </a:r>
            <a:r>
              <a:rPr sz="3000" spc="-5" dirty="0">
                <a:latin typeface="Arial"/>
                <a:cs typeface="Arial"/>
              </a:rPr>
              <a:t>powers </a:t>
            </a:r>
            <a:r>
              <a:rPr sz="3000" spc="5" dirty="0">
                <a:latin typeface="Arial"/>
                <a:cs typeface="Arial"/>
              </a:rPr>
              <a:t>of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spc="5" dirty="0">
                <a:latin typeface="Arial"/>
                <a:cs typeface="Arial"/>
              </a:rPr>
              <a:t>16.</a:t>
            </a:r>
            <a:endParaRPr sz="3000">
              <a:latin typeface="Arial"/>
              <a:cs typeface="Arial"/>
            </a:endParaRPr>
          </a:p>
          <a:p>
            <a:pPr marL="405765" marR="116205" indent="-342900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405765" algn="l"/>
                <a:tab pos="406400" algn="l"/>
              </a:tabLst>
            </a:pPr>
            <a:r>
              <a:rPr sz="3000" dirty="0">
                <a:latin typeface="Arial"/>
                <a:cs typeface="Arial"/>
              </a:rPr>
              <a:t>For </a:t>
            </a:r>
            <a:r>
              <a:rPr sz="3000" spc="-5" dirty="0">
                <a:latin typeface="Arial"/>
                <a:cs typeface="Arial"/>
              </a:rPr>
              <a:t>example, considering </a:t>
            </a:r>
            <a:r>
              <a:rPr sz="3000" spc="5" dirty="0">
                <a:latin typeface="Arial"/>
                <a:cs typeface="Arial"/>
              </a:rPr>
              <a:t>the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hexadecimal  </a:t>
            </a:r>
            <a:r>
              <a:rPr sz="3000" dirty="0">
                <a:latin typeface="Arial"/>
                <a:cs typeface="Arial"/>
              </a:rPr>
              <a:t>number </a:t>
            </a:r>
            <a:r>
              <a:rPr sz="3000" spc="-5" dirty="0">
                <a:latin typeface="Arial"/>
                <a:cs typeface="Arial"/>
              </a:rPr>
              <a:t>1A9B above, we convert </a:t>
            </a:r>
            <a:r>
              <a:rPr sz="3000" dirty="0">
                <a:latin typeface="Arial"/>
                <a:cs typeface="Arial"/>
              </a:rPr>
              <a:t>this </a:t>
            </a:r>
            <a:r>
              <a:rPr sz="3000" spc="-15" dirty="0">
                <a:latin typeface="Arial"/>
                <a:cs typeface="Arial"/>
              </a:rPr>
              <a:t>to  </a:t>
            </a:r>
            <a:r>
              <a:rPr sz="3000" spc="-5" dirty="0">
                <a:latin typeface="Arial"/>
                <a:cs typeface="Arial"/>
              </a:rPr>
              <a:t>decimal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as:</a:t>
            </a:r>
            <a:endParaRPr sz="30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720"/>
              </a:spcBef>
              <a:tabLst>
                <a:tab pos="405765" algn="l"/>
                <a:tab pos="5789930" algn="l"/>
              </a:tabLst>
            </a:pPr>
            <a:r>
              <a:rPr sz="1950" spc="-490" dirty="0">
                <a:solidFill>
                  <a:srgbClr val="CC9900"/>
                </a:solidFill>
                <a:latin typeface="Georgia"/>
                <a:cs typeface="Georgia"/>
              </a:rPr>
              <a:t>	</a:t>
            </a:r>
            <a:r>
              <a:rPr sz="3000" spc="-5" dirty="0">
                <a:latin typeface="Arial"/>
                <a:cs typeface="Arial"/>
              </a:rPr>
              <a:t>1A9B </a:t>
            </a:r>
            <a:r>
              <a:rPr sz="3000" dirty="0">
                <a:latin typeface="Arial"/>
                <a:cs typeface="Arial"/>
              </a:rPr>
              <a:t>= 1 x16</a:t>
            </a:r>
            <a:r>
              <a:rPr sz="3000" baseline="25000" dirty="0">
                <a:latin typeface="Arial"/>
                <a:cs typeface="Arial"/>
              </a:rPr>
              <a:t>3  </a:t>
            </a:r>
            <a:r>
              <a:rPr sz="3000" dirty="0">
                <a:latin typeface="Arial"/>
                <a:cs typeface="Arial"/>
              </a:rPr>
              <a:t>+</a:t>
            </a:r>
            <a:r>
              <a:rPr sz="3000" spc="-300" dirty="0">
                <a:latin typeface="Arial"/>
                <a:cs typeface="Arial"/>
              </a:rPr>
              <a:t> </a:t>
            </a:r>
            <a:r>
              <a:rPr sz="3000" i="1" spc="-5" dirty="0">
                <a:latin typeface="Arial"/>
                <a:cs typeface="Arial"/>
              </a:rPr>
              <a:t>Ax</a:t>
            </a:r>
            <a:r>
              <a:rPr sz="3000" spc="-5" dirty="0">
                <a:latin typeface="Arial"/>
                <a:cs typeface="Arial"/>
              </a:rPr>
              <a:t>16</a:t>
            </a:r>
            <a:r>
              <a:rPr sz="3000" spc="-7" baseline="25000" dirty="0">
                <a:latin typeface="Arial"/>
                <a:cs typeface="Arial"/>
              </a:rPr>
              <a:t>2</a:t>
            </a:r>
            <a:r>
              <a:rPr sz="3000" spc="-5" dirty="0">
                <a:latin typeface="Arial"/>
                <a:cs typeface="Arial"/>
              </a:rPr>
              <a:t>+ 9x16</a:t>
            </a:r>
            <a:r>
              <a:rPr sz="3000" spc="-7" baseline="25000" dirty="0">
                <a:latin typeface="Arial"/>
                <a:cs typeface="Arial"/>
              </a:rPr>
              <a:t>1	</a:t>
            </a:r>
            <a:r>
              <a:rPr sz="3000" spc="-5" dirty="0">
                <a:latin typeface="Arial"/>
                <a:cs typeface="Arial"/>
              </a:rPr>
              <a:t>+</a:t>
            </a:r>
            <a:r>
              <a:rPr sz="3000" i="1" spc="-5" dirty="0">
                <a:latin typeface="Arial"/>
                <a:cs typeface="Arial"/>
              </a:rPr>
              <a:t>Bx</a:t>
            </a:r>
            <a:r>
              <a:rPr sz="3000" spc="-5" dirty="0">
                <a:latin typeface="Arial"/>
                <a:cs typeface="Arial"/>
              </a:rPr>
              <a:t>16</a:t>
            </a:r>
            <a:r>
              <a:rPr sz="3000" spc="-7" baseline="25000" dirty="0">
                <a:latin typeface="Arial"/>
                <a:cs typeface="Arial"/>
              </a:rPr>
              <a:t>0</a:t>
            </a:r>
            <a:endParaRPr sz="3000" baseline="25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200" y="5229919"/>
            <a:ext cx="211454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490" dirty="0">
                <a:solidFill>
                  <a:srgbClr val="CC9900"/>
                </a:solidFill>
                <a:latin typeface="Georgia"/>
                <a:cs typeface="Georgia"/>
              </a:rPr>
              <a:t></a:t>
            </a:r>
            <a:endParaRPr sz="195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8309" y="5097300"/>
            <a:ext cx="59175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= 4096 + </a:t>
            </a:r>
            <a:r>
              <a:rPr sz="3000" spc="-5" dirty="0">
                <a:latin typeface="Arial"/>
                <a:cs typeface="Arial"/>
              </a:rPr>
              <a:t>10(256) </a:t>
            </a:r>
            <a:r>
              <a:rPr sz="3000" dirty="0">
                <a:latin typeface="Arial"/>
                <a:cs typeface="Arial"/>
              </a:rPr>
              <a:t>+ </a:t>
            </a:r>
            <a:r>
              <a:rPr sz="3000" spc="-5" dirty="0">
                <a:latin typeface="Arial"/>
                <a:cs typeface="Arial"/>
              </a:rPr>
              <a:t>9(16) </a:t>
            </a:r>
            <a:r>
              <a:rPr sz="3000" dirty="0">
                <a:latin typeface="Arial"/>
                <a:cs typeface="Arial"/>
              </a:rPr>
              <a:t>+ </a:t>
            </a:r>
            <a:r>
              <a:rPr sz="3000" spc="-5" dirty="0">
                <a:latin typeface="Arial"/>
                <a:cs typeface="Arial"/>
              </a:rPr>
              <a:t>11(1)</a:t>
            </a:r>
            <a:r>
              <a:rPr sz="3000" spc="-114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=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6051" y="5554387"/>
            <a:ext cx="873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latin typeface="Arial"/>
                <a:cs typeface="Arial"/>
              </a:rPr>
              <a:t>6</a:t>
            </a:r>
            <a:r>
              <a:rPr sz="3000" spc="-20" dirty="0">
                <a:latin typeface="Arial"/>
                <a:cs typeface="Arial"/>
              </a:rPr>
              <a:t>8</a:t>
            </a:r>
            <a:r>
              <a:rPr sz="3000" spc="10" dirty="0">
                <a:latin typeface="Arial"/>
                <a:cs typeface="Arial"/>
              </a:rPr>
              <a:t>1</a:t>
            </a:r>
            <a:r>
              <a:rPr sz="3000" dirty="0">
                <a:latin typeface="Arial"/>
                <a:cs typeface="Arial"/>
              </a:rPr>
              <a:t>1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52" y="724890"/>
            <a:ext cx="31559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5415" algn="l"/>
              </a:tabLst>
            </a:pPr>
            <a:r>
              <a:rPr sz="4200" b="0" i="0" spc="-45" dirty="0">
                <a:latin typeface="Times New Roman"/>
                <a:cs typeface="Times New Roman"/>
              </a:rPr>
              <a:t>Hex	</a:t>
            </a:r>
            <a:r>
              <a:rPr sz="4200" b="0" i="0" spc="-95" dirty="0">
                <a:latin typeface="Times New Roman"/>
                <a:cs typeface="Times New Roman"/>
              </a:rPr>
              <a:t>Decimal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0409" y="1995381"/>
            <a:ext cx="7286625" cy="36099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18465">
              <a:lnSpc>
                <a:spcPct val="100000"/>
              </a:lnSpc>
              <a:spcBef>
                <a:spcPts val="770"/>
              </a:spcBef>
              <a:tabLst>
                <a:tab pos="1650364" algn="l"/>
              </a:tabLst>
            </a:pPr>
            <a:r>
              <a:rPr sz="2800" spc="-10" dirty="0">
                <a:latin typeface="Arial"/>
                <a:cs typeface="Arial"/>
              </a:rPr>
              <a:t>BAD</a:t>
            </a:r>
            <a:r>
              <a:rPr sz="2800" spc="-5" dirty="0">
                <a:latin typeface="Arial"/>
                <a:cs typeface="Arial"/>
              </a:rPr>
              <a:t> =	</a:t>
            </a:r>
            <a:r>
              <a:rPr sz="2800" dirty="0">
                <a:latin typeface="Arial"/>
                <a:cs typeface="Arial"/>
              </a:rPr>
              <a:t>11 </a:t>
            </a:r>
            <a:r>
              <a:rPr sz="2800" spc="-5" dirty="0">
                <a:latin typeface="Arial"/>
                <a:cs typeface="Arial"/>
              </a:rPr>
              <a:t>x 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16</a:t>
            </a:r>
            <a:r>
              <a:rPr sz="2775" spc="7" baseline="25525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2800" spc="-5" dirty="0">
                <a:latin typeface="Arial"/>
                <a:cs typeface="Arial"/>
              </a:rPr>
              <a:t>+ </a:t>
            </a:r>
            <a:r>
              <a:rPr sz="2800" dirty="0">
                <a:latin typeface="Arial"/>
                <a:cs typeface="Arial"/>
              </a:rPr>
              <a:t>10 </a:t>
            </a:r>
            <a:r>
              <a:rPr sz="2800" spc="-5" dirty="0"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16</a:t>
            </a:r>
            <a:r>
              <a:rPr sz="2775" baseline="25525" dirty="0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sz="2800" spc="-5" dirty="0">
                <a:latin typeface="Arial"/>
                <a:cs typeface="Arial"/>
              </a:rPr>
              <a:t>+ </a:t>
            </a:r>
            <a:r>
              <a:rPr sz="2800" dirty="0">
                <a:latin typeface="Arial"/>
                <a:cs typeface="Arial"/>
              </a:rPr>
              <a:t>13 </a:t>
            </a:r>
            <a:r>
              <a:rPr sz="2800" spc="-5" dirty="0">
                <a:latin typeface="Arial"/>
                <a:cs typeface="Arial"/>
              </a:rPr>
              <a:t>x</a:t>
            </a:r>
            <a:r>
              <a:rPr sz="2800" spc="-53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16</a:t>
            </a:r>
            <a:r>
              <a:rPr sz="2775" baseline="2552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775" baseline="25525">
              <a:latin typeface="Arial"/>
              <a:cs typeface="Arial"/>
            </a:endParaRPr>
          </a:p>
          <a:p>
            <a:pPr marL="1292860">
              <a:lnSpc>
                <a:spcPct val="100000"/>
              </a:lnSpc>
              <a:spcBef>
                <a:spcPts val="670"/>
              </a:spcBef>
              <a:tabLst>
                <a:tab pos="1698625" algn="l"/>
              </a:tabLst>
            </a:pPr>
            <a:r>
              <a:rPr sz="2800" spc="-5" dirty="0">
                <a:solidFill>
                  <a:srgbClr val="3B802F"/>
                </a:solidFill>
                <a:latin typeface="Arial"/>
                <a:cs typeface="Arial"/>
              </a:rPr>
              <a:t>=	</a:t>
            </a:r>
            <a:r>
              <a:rPr sz="2800" dirty="0">
                <a:latin typeface="Arial"/>
                <a:cs typeface="Arial"/>
              </a:rPr>
              <a:t>11 </a:t>
            </a:r>
            <a:r>
              <a:rPr sz="2800" spc="-5" dirty="0"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256 </a:t>
            </a:r>
            <a:r>
              <a:rPr sz="2800" spc="-5" dirty="0">
                <a:latin typeface="Arial"/>
                <a:cs typeface="Arial"/>
              </a:rPr>
              <a:t>+ </a:t>
            </a:r>
            <a:r>
              <a:rPr sz="2800" dirty="0">
                <a:latin typeface="Arial"/>
                <a:cs typeface="Arial"/>
              </a:rPr>
              <a:t>10 </a:t>
            </a:r>
            <a:r>
              <a:rPr sz="2800" spc="-5" dirty="0"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16 </a:t>
            </a:r>
            <a:r>
              <a:rPr sz="2800" spc="-5" dirty="0">
                <a:latin typeface="Arial"/>
                <a:cs typeface="Arial"/>
              </a:rPr>
              <a:t>+ </a:t>
            </a:r>
            <a:r>
              <a:rPr sz="2800" dirty="0">
                <a:latin typeface="Arial"/>
                <a:cs typeface="Arial"/>
              </a:rPr>
              <a:t>13 </a:t>
            </a:r>
            <a:r>
              <a:rPr sz="2800" spc="-5" dirty="0">
                <a:latin typeface="Arial"/>
                <a:cs typeface="Arial"/>
              </a:rPr>
              <a:t>x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 marL="130365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3B802F"/>
                </a:solidFill>
                <a:latin typeface="Arial"/>
                <a:cs typeface="Arial"/>
              </a:rPr>
              <a:t>= </a:t>
            </a:r>
            <a:r>
              <a:rPr sz="2800" spc="5" dirty="0">
                <a:solidFill>
                  <a:srgbClr val="3B802F"/>
                </a:solidFill>
                <a:latin typeface="Arial"/>
                <a:cs typeface="Arial"/>
              </a:rPr>
              <a:t>2816 </a:t>
            </a:r>
            <a:r>
              <a:rPr sz="2800" spc="-5" dirty="0">
                <a:solidFill>
                  <a:srgbClr val="3B802F"/>
                </a:solidFill>
                <a:latin typeface="Arial"/>
                <a:cs typeface="Arial"/>
              </a:rPr>
              <a:t>+ </a:t>
            </a:r>
            <a:r>
              <a:rPr sz="2800" spc="-10" dirty="0">
                <a:solidFill>
                  <a:srgbClr val="3B802F"/>
                </a:solidFill>
                <a:latin typeface="Arial"/>
                <a:cs typeface="Arial"/>
              </a:rPr>
              <a:t>160 </a:t>
            </a:r>
            <a:r>
              <a:rPr sz="2800" spc="-5" dirty="0">
                <a:solidFill>
                  <a:srgbClr val="3B802F"/>
                </a:solidFill>
                <a:latin typeface="Arial"/>
                <a:cs typeface="Arial"/>
              </a:rPr>
              <a:t>+</a:t>
            </a:r>
            <a:r>
              <a:rPr sz="2800" spc="5" dirty="0">
                <a:solidFill>
                  <a:srgbClr val="3B802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B802F"/>
                </a:solidFill>
                <a:latin typeface="Arial"/>
                <a:cs typeface="Arial"/>
              </a:rPr>
              <a:t>13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Arial"/>
              <a:cs typeface="Arial"/>
            </a:endParaRPr>
          </a:p>
          <a:p>
            <a:pPr marL="120459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(BAD)</a:t>
            </a:r>
            <a:r>
              <a:rPr sz="2775" spc="-7" baseline="-21021" dirty="0">
                <a:solidFill>
                  <a:srgbClr val="FF0000"/>
                </a:solidFill>
                <a:latin typeface="Arial"/>
                <a:cs typeface="Arial"/>
              </a:rPr>
              <a:t>16 </a:t>
            </a:r>
            <a:r>
              <a:rPr sz="2800" spc="-5" dirty="0">
                <a:solidFill>
                  <a:srgbClr val="3B802F"/>
                </a:solidFill>
                <a:latin typeface="Arial"/>
                <a:cs typeface="Arial"/>
              </a:rPr>
              <a:t>=</a:t>
            </a:r>
            <a:r>
              <a:rPr sz="2800" spc="-245" dirty="0">
                <a:solidFill>
                  <a:srgbClr val="3B802F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(2989)</a:t>
            </a:r>
            <a:r>
              <a:rPr sz="2775" baseline="-21021" dirty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endParaRPr sz="2775" baseline="-21021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sz="2800" spc="-5" dirty="0">
                <a:solidFill>
                  <a:srgbClr val="3B802F"/>
                </a:solidFill>
                <a:latin typeface="Arial"/>
                <a:cs typeface="Arial"/>
              </a:rPr>
              <a:t>A = </a:t>
            </a:r>
            <a:r>
              <a:rPr sz="2800" dirty="0">
                <a:solidFill>
                  <a:srgbClr val="3B802F"/>
                </a:solidFill>
                <a:latin typeface="Arial"/>
                <a:cs typeface="Arial"/>
              </a:rPr>
              <a:t>10, </a:t>
            </a:r>
            <a:r>
              <a:rPr sz="2800" spc="-5" dirty="0">
                <a:solidFill>
                  <a:srgbClr val="3B802F"/>
                </a:solidFill>
                <a:latin typeface="Arial"/>
                <a:cs typeface="Arial"/>
              </a:rPr>
              <a:t>B = </a:t>
            </a:r>
            <a:r>
              <a:rPr sz="2800" dirty="0">
                <a:solidFill>
                  <a:srgbClr val="3B802F"/>
                </a:solidFill>
                <a:latin typeface="Arial"/>
                <a:cs typeface="Arial"/>
              </a:rPr>
              <a:t>11, </a:t>
            </a:r>
            <a:r>
              <a:rPr sz="2800" spc="-5" dirty="0">
                <a:solidFill>
                  <a:srgbClr val="3B802F"/>
                </a:solidFill>
                <a:latin typeface="Arial"/>
                <a:cs typeface="Arial"/>
              </a:rPr>
              <a:t>C = </a:t>
            </a:r>
            <a:r>
              <a:rPr sz="2800" spc="-10" dirty="0">
                <a:solidFill>
                  <a:srgbClr val="3B802F"/>
                </a:solidFill>
                <a:latin typeface="Arial"/>
                <a:cs typeface="Arial"/>
              </a:rPr>
              <a:t>12, </a:t>
            </a:r>
            <a:r>
              <a:rPr sz="2800" spc="-5" dirty="0">
                <a:solidFill>
                  <a:srgbClr val="3B802F"/>
                </a:solidFill>
                <a:latin typeface="Arial"/>
                <a:cs typeface="Arial"/>
              </a:rPr>
              <a:t>D = </a:t>
            </a:r>
            <a:r>
              <a:rPr sz="2800" dirty="0">
                <a:solidFill>
                  <a:srgbClr val="3B802F"/>
                </a:solidFill>
                <a:latin typeface="Arial"/>
                <a:cs typeface="Arial"/>
              </a:rPr>
              <a:t>13, </a:t>
            </a:r>
            <a:r>
              <a:rPr sz="2800" spc="-5" dirty="0">
                <a:solidFill>
                  <a:srgbClr val="3B802F"/>
                </a:solidFill>
                <a:latin typeface="Arial"/>
                <a:cs typeface="Arial"/>
              </a:rPr>
              <a:t>E = </a:t>
            </a:r>
            <a:r>
              <a:rPr sz="2800" dirty="0">
                <a:solidFill>
                  <a:srgbClr val="3B802F"/>
                </a:solidFill>
                <a:latin typeface="Arial"/>
                <a:cs typeface="Arial"/>
              </a:rPr>
              <a:t>14, </a:t>
            </a:r>
            <a:r>
              <a:rPr sz="2800" spc="-5" dirty="0">
                <a:solidFill>
                  <a:srgbClr val="3B802F"/>
                </a:solidFill>
                <a:latin typeface="Arial"/>
                <a:cs typeface="Arial"/>
              </a:rPr>
              <a:t>F =</a:t>
            </a:r>
            <a:r>
              <a:rPr sz="2800" dirty="0">
                <a:solidFill>
                  <a:srgbClr val="3B802F"/>
                </a:solidFill>
                <a:latin typeface="Arial"/>
                <a:cs typeface="Arial"/>
              </a:rPr>
              <a:t> 15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0" y="1029771"/>
            <a:ext cx="459105" cy="228600"/>
          </a:xfrm>
          <a:custGeom>
            <a:avLst/>
            <a:gdLst/>
            <a:ahLst/>
            <a:cxnLst/>
            <a:rect l="l" t="t" r="r" b="b"/>
            <a:pathLst>
              <a:path w="459105" h="228600">
                <a:moveTo>
                  <a:pt x="356616" y="113990"/>
                </a:moveTo>
                <a:lnTo>
                  <a:pt x="242316" y="47696"/>
                </a:lnTo>
                <a:lnTo>
                  <a:pt x="234672" y="40719"/>
                </a:lnTo>
                <a:lnTo>
                  <a:pt x="230314" y="31884"/>
                </a:lnTo>
                <a:lnTo>
                  <a:pt x="229671" y="22193"/>
                </a:lnTo>
                <a:lnTo>
                  <a:pt x="233172" y="12644"/>
                </a:lnTo>
                <a:lnTo>
                  <a:pt x="240149" y="5000"/>
                </a:lnTo>
                <a:lnTo>
                  <a:pt x="248983" y="642"/>
                </a:lnTo>
                <a:lnTo>
                  <a:pt x="258675" y="0"/>
                </a:lnTo>
                <a:lnTo>
                  <a:pt x="268224" y="3500"/>
                </a:lnTo>
                <a:lnTo>
                  <a:pt x="416390" y="88844"/>
                </a:lnTo>
                <a:lnTo>
                  <a:pt x="406908" y="88844"/>
                </a:lnTo>
                <a:lnTo>
                  <a:pt x="406908" y="91892"/>
                </a:lnTo>
                <a:lnTo>
                  <a:pt x="394716" y="91892"/>
                </a:lnTo>
                <a:lnTo>
                  <a:pt x="356616" y="113990"/>
                </a:lnTo>
                <a:close/>
              </a:path>
              <a:path w="459105" h="228600">
                <a:moveTo>
                  <a:pt x="313260" y="139136"/>
                </a:moveTo>
                <a:lnTo>
                  <a:pt x="0" y="139136"/>
                </a:lnTo>
                <a:lnTo>
                  <a:pt x="0" y="88844"/>
                </a:lnTo>
                <a:lnTo>
                  <a:pt x="313260" y="88844"/>
                </a:lnTo>
                <a:lnTo>
                  <a:pt x="356616" y="113990"/>
                </a:lnTo>
                <a:lnTo>
                  <a:pt x="313260" y="139136"/>
                </a:lnTo>
                <a:close/>
              </a:path>
              <a:path w="459105" h="228600">
                <a:moveTo>
                  <a:pt x="414360" y="139136"/>
                </a:moveTo>
                <a:lnTo>
                  <a:pt x="406908" y="139136"/>
                </a:lnTo>
                <a:lnTo>
                  <a:pt x="406908" y="88844"/>
                </a:lnTo>
                <a:lnTo>
                  <a:pt x="416390" y="88844"/>
                </a:lnTo>
                <a:lnTo>
                  <a:pt x="458724" y="113228"/>
                </a:lnTo>
                <a:lnTo>
                  <a:pt x="414360" y="139136"/>
                </a:lnTo>
                <a:close/>
              </a:path>
              <a:path w="459105" h="228600">
                <a:moveTo>
                  <a:pt x="394716" y="136088"/>
                </a:moveTo>
                <a:lnTo>
                  <a:pt x="356616" y="113990"/>
                </a:lnTo>
                <a:lnTo>
                  <a:pt x="394716" y="91892"/>
                </a:lnTo>
                <a:lnTo>
                  <a:pt x="394716" y="136088"/>
                </a:lnTo>
                <a:close/>
              </a:path>
              <a:path w="459105" h="228600">
                <a:moveTo>
                  <a:pt x="406908" y="136088"/>
                </a:moveTo>
                <a:lnTo>
                  <a:pt x="394716" y="136088"/>
                </a:lnTo>
                <a:lnTo>
                  <a:pt x="394716" y="91892"/>
                </a:lnTo>
                <a:lnTo>
                  <a:pt x="406908" y="91892"/>
                </a:lnTo>
                <a:lnTo>
                  <a:pt x="406908" y="136088"/>
                </a:lnTo>
                <a:close/>
              </a:path>
              <a:path w="459105" h="228600">
                <a:moveTo>
                  <a:pt x="258675" y="227980"/>
                </a:moveTo>
                <a:lnTo>
                  <a:pt x="248983" y="227337"/>
                </a:lnTo>
                <a:lnTo>
                  <a:pt x="240149" y="222980"/>
                </a:lnTo>
                <a:lnTo>
                  <a:pt x="233172" y="215336"/>
                </a:lnTo>
                <a:lnTo>
                  <a:pt x="229671" y="205787"/>
                </a:lnTo>
                <a:lnTo>
                  <a:pt x="230314" y="196095"/>
                </a:lnTo>
                <a:lnTo>
                  <a:pt x="234672" y="187261"/>
                </a:lnTo>
                <a:lnTo>
                  <a:pt x="242316" y="180284"/>
                </a:lnTo>
                <a:lnTo>
                  <a:pt x="356616" y="113990"/>
                </a:lnTo>
                <a:lnTo>
                  <a:pt x="394716" y="136088"/>
                </a:lnTo>
                <a:lnTo>
                  <a:pt x="406908" y="136088"/>
                </a:lnTo>
                <a:lnTo>
                  <a:pt x="406908" y="139136"/>
                </a:lnTo>
                <a:lnTo>
                  <a:pt x="414360" y="139136"/>
                </a:lnTo>
                <a:lnTo>
                  <a:pt x="268224" y="224480"/>
                </a:lnTo>
                <a:lnTo>
                  <a:pt x="258675" y="2279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6620256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600" y="19812"/>
                </a:moveTo>
                <a:lnTo>
                  <a:pt x="0" y="19812"/>
                </a:lnTo>
                <a:lnTo>
                  <a:pt x="0" y="0"/>
                </a:lnTo>
                <a:lnTo>
                  <a:pt x="8229600" y="0"/>
                </a:lnTo>
                <a:lnTo>
                  <a:pt x="8229600" y="198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4500" y="3910584"/>
            <a:ext cx="3915410" cy="867410"/>
          </a:xfrm>
          <a:custGeom>
            <a:avLst/>
            <a:gdLst/>
            <a:ahLst/>
            <a:cxnLst/>
            <a:rect l="l" t="t" r="r" b="b"/>
            <a:pathLst>
              <a:path w="3915410" h="867410">
                <a:moveTo>
                  <a:pt x="3915156" y="867156"/>
                </a:moveTo>
                <a:lnTo>
                  <a:pt x="0" y="867156"/>
                </a:lnTo>
                <a:lnTo>
                  <a:pt x="0" y="0"/>
                </a:lnTo>
                <a:lnTo>
                  <a:pt x="3915156" y="0"/>
                </a:lnTo>
                <a:lnTo>
                  <a:pt x="3915156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lnTo>
                  <a:pt x="28956" y="838200"/>
                </a:lnTo>
                <a:lnTo>
                  <a:pt x="13716" y="838200"/>
                </a:lnTo>
                <a:lnTo>
                  <a:pt x="28956" y="851916"/>
                </a:lnTo>
                <a:lnTo>
                  <a:pt x="3915156" y="851916"/>
                </a:lnTo>
                <a:lnTo>
                  <a:pt x="3915156" y="867156"/>
                </a:lnTo>
                <a:close/>
              </a:path>
              <a:path w="3915410" h="867410">
                <a:moveTo>
                  <a:pt x="28956" y="28956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close/>
              </a:path>
              <a:path w="3915410" h="867410">
                <a:moveTo>
                  <a:pt x="3886200" y="28956"/>
                </a:moveTo>
                <a:lnTo>
                  <a:pt x="28956" y="28956"/>
                </a:lnTo>
                <a:lnTo>
                  <a:pt x="28956" y="13716"/>
                </a:lnTo>
                <a:lnTo>
                  <a:pt x="3886200" y="13716"/>
                </a:lnTo>
                <a:lnTo>
                  <a:pt x="3886200" y="28956"/>
                </a:lnTo>
                <a:close/>
              </a:path>
              <a:path w="3915410" h="867410">
                <a:moveTo>
                  <a:pt x="3886200" y="851916"/>
                </a:moveTo>
                <a:lnTo>
                  <a:pt x="3886200" y="13716"/>
                </a:lnTo>
                <a:lnTo>
                  <a:pt x="3899916" y="28956"/>
                </a:lnTo>
                <a:lnTo>
                  <a:pt x="3915156" y="28956"/>
                </a:lnTo>
                <a:lnTo>
                  <a:pt x="3915156" y="838200"/>
                </a:lnTo>
                <a:lnTo>
                  <a:pt x="3899916" y="838200"/>
                </a:lnTo>
                <a:lnTo>
                  <a:pt x="3886200" y="851916"/>
                </a:lnTo>
                <a:close/>
              </a:path>
              <a:path w="3915410" h="867410">
                <a:moveTo>
                  <a:pt x="3915156" y="28956"/>
                </a:moveTo>
                <a:lnTo>
                  <a:pt x="3899916" y="28956"/>
                </a:lnTo>
                <a:lnTo>
                  <a:pt x="3886200" y="13716"/>
                </a:lnTo>
                <a:lnTo>
                  <a:pt x="3915156" y="13716"/>
                </a:lnTo>
                <a:lnTo>
                  <a:pt x="3915156" y="28956"/>
                </a:lnTo>
                <a:close/>
              </a:path>
              <a:path w="3915410" h="867410">
                <a:moveTo>
                  <a:pt x="28956" y="851916"/>
                </a:moveTo>
                <a:lnTo>
                  <a:pt x="13716" y="838200"/>
                </a:lnTo>
                <a:lnTo>
                  <a:pt x="28956" y="838200"/>
                </a:lnTo>
                <a:lnTo>
                  <a:pt x="28956" y="851916"/>
                </a:lnTo>
                <a:close/>
              </a:path>
              <a:path w="3915410" h="867410">
                <a:moveTo>
                  <a:pt x="3886200" y="851916"/>
                </a:moveTo>
                <a:lnTo>
                  <a:pt x="28956" y="851916"/>
                </a:lnTo>
                <a:lnTo>
                  <a:pt x="28956" y="838200"/>
                </a:lnTo>
                <a:lnTo>
                  <a:pt x="3886200" y="838200"/>
                </a:lnTo>
                <a:lnTo>
                  <a:pt x="3886200" y="851916"/>
                </a:lnTo>
                <a:close/>
              </a:path>
              <a:path w="3915410" h="867410">
                <a:moveTo>
                  <a:pt x="3915156" y="851916"/>
                </a:moveTo>
                <a:lnTo>
                  <a:pt x="3886200" y="851916"/>
                </a:lnTo>
                <a:lnTo>
                  <a:pt x="3899916" y="838200"/>
                </a:lnTo>
                <a:lnTo>
                  <a:pt x="3915156" y="838200"/>
                </a:lnTo>
                <a:lnTo>
                  <a:pt x="3915156" y="851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95105" y="6925788"/>
            <a:ext cx="1689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5"/>
              </a:lnSpc>
            </a:pPr>
            <a:r>
              <a:rPr sz="1200" spc="-40" dirty="0">
                <a:latin typeface="Times New Roman"/>
                <a:cs typeface="Times New Roman"/>
              </a:rPr>
              <a:t>20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52" y="724890"/>
            <a:ext cx="31610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73935" algn="l"/>
              </a:tabLst>
            </a:pPr>
            <a:r>
              <a:rPr sz="4200" b="0" i="0" spc="200" dirty="0">
                <a:latin typeface="Times New Roman"/>
                <a:cs typeface="Times New Roman"/>
              </a:rPr>
              <a:t>D</a:t>
            </a:r>
            <a:r>
              <a:rPr sz="4200" b="0" i="0" spc="-105" dirty="0">
                <a:latin typeface="Times New Roman"/>
                <a:cs typeface="Times New Roman"/>
              </a:rPr>
              <a:t>ec</a:t>
            </a:r>
            <a:r>
              <a:rPr sz="4200" b="0" i="0" spc="-250" dirty="0">
                <a:latin typeface="Times New Roman"/>
                <a:cs typeface="Times New Roman"/>
              </a:rPr>
              <a:t>i</a:t>
            </a:r>
            <a:r>
              <a:rPr sz="4200" b="0" i="0" spc="5" dirty="0">
                <a:latin typeface="Times New Roman"/>
                <a:cs typeface="Times New Roman"/>
              </a:rPr>
              <a:t>m</a:t>
            </a:r>
            <a:r>
              <a:rPr sz="4200" b="0" i="0" spc="-190" dirty="0">
                <a:latin typeface="Times New Roman"/>
                <a:cs typeface="Times New Roman"/>
              </a:rPr>
              <a:t>a</a:t>
            </a:r>
            <a:r>
              <a:rPr sz="4200" b="0" i="0" spc="-210" dirty="0">
                <a:latin typeface="Times New Roman"/>
                <a:cs typeface="Times New Roman"/>
              </a:rPr>
              <a:t>l</a:t>
            </a:r>
            <a:r>
              <a:rPr sz="4200" b="0" i="0" dirty="0">
                <a:latin typeface="Times New Roman"/>
                <a:cs typeface="Times New Roman"/>
              </a:rPr>
              <a:t>	</a:t>
            </a:r>
            <a:r>
              <a:rPr sz="4200" b="0" i="0" spc="155" dirty="0">
                <a:latin typeface="Times New Roman"/>
                <a:cs typeface="Times New Roman"/>
              </a:rPr>
              <a:t>H</a:t>
            </a:r>
            <a:r>
              <a:rPr sz="4200" b="0" i="0" spc="-105" dirty="0">
                <a:latin typeface="Times New Roman"/>
                <a:cs typeface="Times New Roman"/>
              </a:rPr>
              <a:t>e</a:t>
            </a:r>
            <a:r>
              <a:rPr sz="4200" b="0" i="0" spc="-175" dirty="0">
                <a:latin typeface="Times New Roman"/>
                <a:cs typeface="Times New Roman"/>
              </a:rPr>
              <a:t>x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14800" y="2706636"/>
            <a:ext cx="1066800" cy="1179830"/>
          </a:xfrm>
          <a:custGeom>
            <a:avLst/>
            <a:gdLst/>
            <a:ahLst/>
            <a:cxnLst/>
            <a:rect l="l" t="t" r="r" b="b"/>
            <a:pathLst>
              <a:path w="1066800" h="1179829">
                <a:moveTo>
                  <a:pt x="1066800" y="563880"/>
                </a:moveTo>
                <a:lnTo>
                  <a:pt x="163068" y="563880"/>
                </a:lnTo>
                <a:lnTo>
                  <a:pt x="163068" y="0"/>
                </a:lnTo>
                <a:lnTo>
                  <a:pt x="143256" y="0"/>
                </a:lnTo>
                <a:lnTo>
                  <a:pt x="143256" y="563880"/>
                </a:lnTo>
                <a:lnTo>
                  <a:pt x="0" y="563880"/>
                </a:lnTo>
                <a:lnTo>
                  <a:pt x="0" y="577596"/>
                </a:lnTo>
                <a:lnTo>
                  <a:pt x="143256" y="577596"/>
                </a:lnTo>
                <a:lnTo>
                  <a:pt x="143256" y="1021080"/>
                </a:lnTo>
                <a:lnTo>
                  <a:pt x="0" y="1021080"/>
                </a:lnTo>
                <a:lnTo>
                  <a:pt x="0" y="1034796"/>
                </a:lnTo>
                <a:lnTo>
                  <a:pt x="143256" y="1034796"/>
                </a:lnTo>
                <a:lnTo>
                  <a:pt x="143256" y="1179563"/>
                </a:lnTo>
                <a:lnTo>
                  <a:pt x="163068" y="1179563"/>
                </a:lnTo>
                <a:lnTo>
                  <a:pt x="163068" y="1034796"/>
                </a:lnTo>
                <a:lnTo>
                  <a:pt x="1066800" y="1034796"/>
                </a:lnTo>
                <a:lnTo>
                  <a:pt x="1066800" y="1021080"/>
                </a:lnTo>
                <a:lnTo>
                  <a:pt x="163068" y="1021080"/>
                </a:lnTo>
                <a:lnTo>
                  <a:pt x="163068" y="577596"/>
                </a:lnTo>
                <a:lnTo>
                  <a:pt x="1066800" y="577596"/>
                </a:lnTo>
                <a:lnTo>
                  <a:pt x="1066800" y="563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98268" y="3314195"/>
            <a:ext cx="48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633"/>
                </a:solidFill>
                <a:latin typeface="Times New Roman"/>
                <a:cs typeface="Times New Roman"/>
              </a:rPr>
              <a:t>186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2470" y="2841816"/>
            <a:ext cx="1168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2400" dirty="0">
                <a:solidFill>
                  <a:srgbClr val="006633"/>
                </a:solidFill>
                <a:latin typeface="Times New Roman"/>
                <a:cs typeface="Times New Roman"/>
              </a:rPr>
              <a:t>16	2989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2470" y="3299014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633"/>
                </a:solidFill>
                <a:latin typeface="Times New Roman"/>
                <a:cs typeface="Times New Roman"/>
              </a:rPr>
              <a:t>16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8866" y="2826576"/>
            <a:ext cx="473709" cy="13970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dirty="0">
                <a:solidFill>
                  <a:srgbClr val="006633"/>
                </a:solidFill>
                <a:latin typeface="Times New Roman"/>
                <a:cs typeface="Times New Roman"/>
              </a:rPr>
              <a:t>13</a:t>
            </a:r>
            <a:endParaRPr sz="2400">
              <a:latin typeface="Times New Roman"/>
              <a:cs typeface="Times New Roman"/>
            </a:endParaRPr>
          </a:p>
          <a:p>
            <a:pPr marL="132715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006633"/>
                </a:solidFill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  <a:p>
            <a:pPr marL="164465">
              <a:lnSpc>
                <a:spcPct val="100000"/>
              </a:lnSpc>
              <a:spcBef>
                <a:spcPts val="720"/>
              </a:spcBef>
            </a:pPr>
            <a:r>
              <a:rPr sz="2400" spc="-75" dirty="0">
                <a:solidFill>
                  <a:srgbClr val="006633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006633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10528" y="2971799"/>
            <a:ext cx="86995" cy="1752600"/>
          </a:xfrm>
          <a:custGeom>
            <a:avLst/>
            <a:gdLst/>
            <a:ahLst/>
            <a:cxnLst/>
            <a:rect l="l" t="t" r="r" b="b"/>
            <a:pathLst>
              <a:path w="86995" h="1752600">
                <a:moveTo>
                  <a:pt x="86868" y="86868"/>
                </a:moveTo>
                <a:lnTo>
                  <a:pt x="79108" y="71628"/>
                </a:lnTo>
                <a:lnTo>
                  <a:pt x="42672" y="0"/>
                </a:lnTo>
                <a:lnTo>
                  <a:pt x="0" y="86868"/>
                </a:lnTo>
                <a:lnTo>
                  <a:pt x="28943" y="86868"/>
                </a:lnTo>
                <a:lnTo>
                  <a:pt x="28943" y="914400"/>
                </a:lnTo>
                <a:lnTo>
                  <a:pt x="28943" y="1752600"/>
                </a:lnTo>
                <a:lnTo>
                  <a:pt x="57912" y="1752600"/>
                </a:lnTo>
                <a:lnTo>
                  <a:pt x="57912" y="914400"/>
                </a:lnTo>
                <a:lnTo>
                  <a:pt x="57912" y="86868"/>
                </a:lnTo>
                <a:lnTo>
                  <a:pt x="86868" y="8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486878" y="2841816"/>
            <a:ext cx="551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633"/>
                </a:solidFill>
                <a:latin typeface="Times New Roman"/>
                <a:cs typeface="Times New Roman"/>
              </a:rPr>
              <a:t>L</a:t>
            </a:r>
            <a:r>
              <a:rPr sz="2400" spc="5" dirty="0">
                <a:solidFill>
                  <a:srgbClr val="006633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006633"/>
                </a:solidFill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19400" y="1029771"/>
            <a:ext cx="459105" cy="228600"/>
          </a:xfrm>
          <a:custGeom>
            <a:avLst/>
            <a:gdLst/>
            <a:ahLst/>
            <a:cxnLst/>
            <a:rect l="l" t="t" r="r" b="b"/>
            <a:pathLst>
              <a:path w="459104" h="228600">
                <a:moveTo>
                  <a:pt x="356616" y="113990"/>
                </a:moveTo>
                <a:lnTo>
                  <a:pt x="242316" y="47696"/>
                </a:lnTo>
                <a:lnTo>
                  <a:pt x="234672" y="40719"/>
                </a:lnTo>
                <a:lnTo>
                  <a:pt x="230314" y="31884"/>
                </a:lnTo>
                <a:lnTo>
                  <a:pt x="229671" y="22193"/>
                </a:lnTo>
                <a:lnTo>
                  <a:pt x="233172" y="12644"/>
                </a:lnTo>
                <a:lnTo>
                  <a:pt x="240149" y="5000"/>
                </a:lnTo>
                <a:lnTo>
                  <a:pt x="248983" y="642"/>
                </a:lnTo>
                <a:lnTo>
                  <a:pt x="258675" y="0"/>
                </a:lnTo>
                <a:lnTo>
                  <a:pt x="268224" y="3500"/>
                </a:lnTo>
                <a:lnTo>
                  <a:pt x="416390" y="88844"/>
                </a:lnTo>
                <a:lnTo>
                  <a:pt x="406908" y="88844"/>
                </a:lnTo>
                <a:lnTo>
                  <a:pt x="406908" y="91892"/>
                </a:lnTo>
                <a:lnTo>
                  <a:pt x="394716" y="91892"/>
                </a:lnTo>
                <a:lnTo>
                  <a:pt x="356616" y="113990"/>
                </a:lnTo>
                <a:close/>
              </a:path>
              <a:path w="459104" h="228600">
                <a:moveTo>
                  <a:pt x="313260" y="139136"/>
                </a:moveTo>
                <a:lnTo>
                  <a:pt x="0" y="139136"/>
                </a:lnTo>
                <a:lnTo>
                  <a:pt x="0" y="88844"/>
                </a:lnTo>
                <a:lnTo>
                  <a:pt x="313260" y="88844"/>
                </a:lnTo>
                <a:lnTo>
                  <a:pt x="356616" y="113990"/>
                </a:lnTo>
                <a:lnTo>
                  <a:pt x="313260" y="139136"/>
                </a:lnTo>
                <a:close/>
              </a:path>
              <a:path w="459104" h="228600">
                <a:moveTo>
                  <a:pt x="414360" y="139136"/>
                </a:moveTo>
                <a:lnTo>
                  <a:pt x="406908" y="139136"/>
                </a:lnTo>
                <a:lnTo>
                  <a:pt x="406908" y="88844"/>
                </a:lnTo>
                <a:lnTo>
                  <a:pt x="416390" y="88844"/>
                </a:lnTo>
                <a:lnTo>
                  <a:pt x="458724" y="113228"/>
                </a:lnTo>
                <a:lnTo>
                  <a:pt x="414360" y="139136"/>
                </a:lnTo>
                <a:close/>
              </a:path>
              <a:path w="459104" h="228600">
                <a:moveTo>
                  <a:pt x="394716" y="136088"/>
                </a:moveTo>
                <a:lnTo>
                  <a:pt x="356616" y="113990"/>
                </a:lnTo>
                <a:lnTo>
                  <a:pt x="394716" y="91892"/>
                </a:lnTo>
                <a:lnTo>
                  <a:pt x="394716" y="136088"/>
                </a:lnTo>
                <a:close/>
              </a:path>
              <a:path w="459104" h="228600">
                <a:moveTo>
                  <a:pt x="406908" y="136088"/>
                </a:moveTo>
                <a:lnTo>
                  <a:pt x="394716" y="136088"/>
                </a:lnTo>
                <a:lnTo>
                  <a:pt x="394716" y="91892"/>
                </a:lnTo>
                <a:lnTo>
                  <a:pt x="406908" y="91892"/>
                </a:lnTo>
                <a:lnTo>
                  <a:pt x="406908" y="136088"/>
                </a:lnTo>
                <a:close/>
              </a:path>
              <a:path w="459104" h="228600">
                <a:moveTo>
                  <a:pt x="258675" y="227980"/>
                </a:moveTo>
                <a:lnTo>
                  <a:pt x="248983" y="227337"/>
                </a:lnTo>
                <a:lnTo>
                  <a:pt x="240149" y="222980"/>
                </a:lnTo>
                <a:lnTo>
                  <a:pt x="233172" y="215336"/>
                </a:lnTo>
                <a:lnTo>
                  <a:pt x="229671" y="205787"/>
                </a:lnTo>
                <a:lnTo>
                  <a:pt x="230314" y="196095"/>
                </a:lnTo>
                <a:lnTo>
                  <a:pt x="234672" y="187261"/>
                </a:lnTo>
                <a:lnTo>
                  <a:pt x="242316" y="180284"/>
                </a:lnTo>
                <a:lnTo>
                  <a:pt x="356616" y="113990"/>
                </a:lnTo>
                <a:lnTo>
                  <a:pt x="394716" y="136088"/>
                </a:lnTo>
                <a:lnTo>
                  <a:pt x="406908" y="136088"/>
                </a:lnTo>
                <a:lnTo>
                  <a:pt x="406908" y="139136"/>
                </a:lnTo>
                <a:lnTo>
                  <a:pt x="414360" y="139136"/>
                </a:lnTo>
                <a:lnTo>
                  <a:pt x="268224" y="224480"/>
                </a:lnTo>
                <a:lnTo>
                  <a:pt x="258675" y="2279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400" y="6620256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600" y="19812"/>
                </a:moveTo>
                <a:lnTo>
                  <a:pt x="0" y="19812"/>
                </a:lnTo>
                <a:lnTo>
                  <a:pt x="0" y="0"/>
                </a:lnTo>
                <a:lnTo>
                  <a:pt x="8229600" y="0"/>
                </a:lnTo>
                <a:lnTo>
                  <a:pt x="8229600" y="198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14800" y="3886200"/>
            <a:ext cx="1066800" cy="725805"/>
          </a:xfrm>
          <a:custGeom>
            <a:avLst/>
            <a:gdLst/>
            <a:ahLst/>
            <a:cxnLst/>
            <a:rect l="l" t="t" r="r" b="b"/>
            <a:pathLst>
              <a:path w="1066800" h="725804">
                <a:moveTo>
                  <a:pt x="1066800" y="298704"/>
                </a:moveTo>
                <a:lnTo>
                  <a:pt x="163068" y="298704"/>
                </a:lnTo>
                <a:lnTo>
                  <a:pt x="163068" y="0"/>
                </a:lnTo>
                <a:lnTo>
                  <a:pt x="143256" y="0"/>
                </a:lnTo>
                <a:lnTo>
                  <a:pt x="143256" y="298704"/>
                </a:lnTo>
                <a:lnTo>
                  <a:pt x="0" y="298704"/>
                </a:lnTo>
                <a:lnTo>
                  <a:pt x="0" y="312420"/>
                </a:lnTo>
                <a:lnTo>
                  <a:pt x="143256" y="312420"/>
                </a:lnTo>
                <a:lnTo>
                  <a:pt x="143256" y="725436"/>
                </a:lnTo>
                <a:lnTo>
                  <a:pt x="163068" y="725436"/>
                </a:lnTo>
                <a:lnTo>
                  <a:pt x="163068" y="312420"/>
                </a:lnTo>
                <a:lnTo>
                  <a:pt x="1066800" y="312420"/>
                </a:lnTo>
                <a:lnTo>
                  <a:pt x="1066800" y="298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498268" y="421341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633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2470" y="3756213"/>
            <a:ext cx="1007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</a:tabLst>
            </a:pPr>
            <a:r>
              <a:rPr sz="2400" dirty="0">
                <a:solidFill>
                  <a:srgbClr val="006633"/>
                </a:solidFill>
                <a:latin typeface="Times New Roman"/>
                <a:cs typeface="Times New Roman"/>
              </a:rPr>
              <a:t>16	</a:t>
            </a:r>
            <a:r>
              <a:rPr sz="2400" spc="-75" dirty="0">
                <a:solidFill>
                  <a:srgbClr val="006633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006633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53507" y="5429491"/>
            <a:ext cx="32619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latin typeface="Times New Roman"/>
                <a:cs typeface="Times New Roman"/>
              </a:rPr>
              <a:t>(2989)</a:t>
            </a:r>
            <a:r>
              <a:rPr sz="3150" spc="7" baseline="-21164" dirty="0">
                <a:solidFill>
                  <a:srgbClr val="FF0000"/>
                </a:solidFill>
                <a:latin typeface="Times New Roman"/>
                <a:cs typeface="Times New Roman"/>
              </a:rPr>
              <a:t>10 </a:t>
            </a:r>
            <a:r>
              <a:rPr sz="3200" dirty="0">
                <a:solidFill>
                  <a:srgbClr val="3B802F"/>
                </a:solidFill>
                <a:latin typeface="Times New Roman"/>
                <a:cs typeface="Times New Roman"/>
              </a:rPr>
              <a:t>=</a:t>
            </a:r>
            <a:r>
              <a:rPr sz="3200" spc="140" dirty="0">
                <a:solidFill>
                  <a:srgbClr val="3B802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(BAD)</a:t>
            </a:r>
            <a:r>
              <a:rPr sz="3150" spc="7" baseline="-21164" dirty="0">
                <a:solidFill>
                  <a:srgbClr val="FF0000"/>
                </a:solidFill>
                <a:latin typeface="Times New Roman"/>
                <a:cs typeface="Times New Roman"/>
              </a:rPr>
              <a:t>16</a:t>
            </a:r>
            <a:endParaRPr sz="3150" baseline="-21164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29283" y="5266944"/>
            <a:ext cx="3839210" cy="867410"/>
          </a:xfrm>
          <a:custGeom>
            <a:avLst/>
            <a:gdLst/>
            <a:ahLst/>
            <a:cxnLst/>
            <a:rect l="l" t="t" r="r" b="b"/>
            <a:pathLst>
              <a:path w="3839210" h="867410">
                <a:moveTo>
                  <a:pt x="3838956" y="867156"/>
                </a:moveTo>
                <a:lnTo>
                  <a:pt x="0" y="867156"/>
                </a:lnTo>
                <a:lnTo>
                  <a:pt x="0" y="0"/>
                </a:lnTo>
                <a:lnTo>
                  <a:pt x="3838956" y="0"/>
                </a:lnTo>
                <a:lnTo>
                  <a:pt x="3838956" y="15240"/>
                </a:lnTo>
                <a:lnTo>
                  <a:pt x="28956" y="15240"/>
                </a:lnTo>
                <a:lnTo>
                  <a:pt x="13716" y="28956"/>
                </a:lnTo>
                <a:lnTo>
                  <a:pt x="28956" y="28956"/>
                </a:lnTo>
                <a:lnTo>
                  <a:pt x="28956" y="838200"/>
                </a:lnTo>
                <a:lnTo>
                  <a:pt x="13716" y="838200"/>
                </a:lnTo>
                <a:lnTo>
                  <a:pt x="28956" y="853440"/>
                </a:lnTo>
                <a:lnTo>
                  <a:pt x="3838956" y="853440"/>
                </a:lnTo>
                <a:lnTo>
                  <a:pt x="3838956" y="867156"/>
                </a:lnTo>
                <a:close/>
              </a:path>
              <a:path w="3839210" h="867410">
                <a:moveTo>
                  <a:pt x="28956" y="28956"/>
                </a:moveTo>
                <a:lnTo>
                  <a:pt x="13716" y="28956"/>
                </a:lnTo>
                <a:lnTo>
                  <a:pt x="28956" y="15240"/>
                </a:lnTo>
                <a:lnTo>
                  <a:pt x="28956" y="28956"/>
                </a:lnTo>
                <a:close/>
              </a:path>
              <a:path w="3839210" h="867410">
                <a:moveTo>
                  <a:pt x="3810000" y="28956"/>
                </a:moveTo>
                <a:lnTo>
                  <a:pt x="28956" y="28956"/>
                </a:lnTo>
                <a:lnTo>
                  <a:pt x="28956" y="15240"/>
                </a:lnTo>
                <a:lnTo>
                  <a:pt x="3810000" y="15240"/>
                </a:lnTo>
                <a:lnTo>
                  <a:pt x="3810000" y="28956"/>
                </a:lnTo>
                <a:close/>
              </a:path>
              <a:path w="3839210" h="867410">
                <a:moveTo>
                  <a:pt x="3810000" y="853440"/>
                </a:moveTo>
                <a:lnTo>
                  <a:pt x="3810000" y="15240"/>
                </a:lnTo>
                <a:lnTo>
                  <a:pt x="3823716" y="28956"/>
                </a:lnTo>
                <a:lnTo>
                  <a:pt x="3838956" y="28956"/>
                </a:lnTo>
                <a:lnTo>
                  <a:pt x="3838956" y="838200"/>
                </a:lnTo>
                <a:lnTo>
                  <a:pt x="3823716" y="838200"/>
                </a:lnTo>
                <a:lnTo>
                  <a:pt x="3810000" y="853440"/>
                </a:lnTo>
                <a:close/>
              </a:path>
              <a:path w="3839210" h="867410">
                <a:moveTo>
                  <a:pt x="3838956" y="28956"/>
                </a:moveTo>
                <a:lnTo>
                  <a:pt x="3823716" y="28956"/>
                </a:lnTo>
                <a:lnTo>
                  <a:pt x="3810000" y="15240"/>
                </a:lnTo>
                <a:lnTo>
                  <a:pt x="3838956" y="15240"/>
                </a:lnTo>
                <a:lnTo>
                  <a:pt x="3838956" y="28956"/>
                </a:lnTo>
                <a:close/>
              </a:path>
              <a:path w="3839210" h="867410">
                <a:moveTo>
                  <a:pt x="28956" y="853440"/>
                </a:moveTo>
                <a:lnTo>
                  <a:pt x="13716" y="838200"/>
                </a:lnTo>
                <a:lnTo>
                  <a:pt x="28956" y="838200"/>
                </a:lnTo>
                <a:lnTo>
                  <a:pt x="28956" y="853440"/>
                </a:lnTo>
                <a:close/>
              </a:path>
              <a:path w="3839210" h="867410">
                <a:moveTo>
                  <a:pt x="3810000" y="853440"/>
                </a:moveTo>
                <a:lnTo>
                  <a:pt x="28956" y="853440"/>
                </a:lnTo>
                <a:lnTo>
                  <a:pt x="28956" y="838200"/>
                </a:lnTo>
                <a:lnTo>
                  <a:pt x="3810000" y="838200"/>
                </a:lnTo>
                <a:lnTo>
                  <a:pt x="3810000" y="853440"/>
                </a:lnTo>
                <a:close/>
              </a:path>
              <a:path w="3839210" h="867410">
                <a:moveTo>
                  <a:pt x="3838956" y="853440"/>
                </a:moveTo>
                <a:lnTo>
                  <a:pt x="3810000" y="853440"/>
                </a:lnTo>
                <a:lnTo>
                  <a:pt x="3823716" y="838200"/>
                </a:lnTo>
                <a:lnTo>
                  <a:pt x="3838956" y="838200"/>
                </a:lnTo>
                <a:lnTo>
                  <a:pt x="3838956" y="853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317661" y="4289612"/>
            <a:ext cx="636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633"/>
                </a:solidFill>
                <a:latin typeface="Times New Roman"/>
                <a:cs typeface="Times New Roman"/>
              </a:rPr>
              <a:t>M</a:t>
            </a:r>
            <a:r>
              <a:rPr sz="2400" spc="5" dirty="0">
                <a:solidFill>
                  <a:srgbClr val="006633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006633"/>
                </a:solidFill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14400" y="6620256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600" y="19812"/>
                </a:moveTo>
                <a:lnTo>
                  <a:pt x="0" y="19812"/>
                </a:lnTo>
                <a:lnTo>
                  <a:pt x="0" y="0"/>
                </a:lnTo>
                <a:lnTo>
                  <a:pt x="8229600" y="0"/>
                </a:lnTo>
                <a:lnTo>
                  <a:pt x="8229600" y="198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755758"/>
            <a:ext cx="8870449" cy="16826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59" y="2209800"/>
            <a:ext cx="9608129" cy="41090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52" y="2018782"/>
            <a:ext cx="7768590" cy="202946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4965" marR="5080" indent="-342900" algn="just">
              <a:lnSpc>
                <a:spcPct val="80000"/>
              </a:lnSpc>
              <a:spcBef>
                <a:spcPts val="600"/>
              </a:spcBef>
              <a:buClr>
                <a:srgbClr val="CC9900"/>
              </a:buClr>
              <a:buSzPct val="64285"/>
              <a:buFont typeface="Georgia"/>
              <a:buChar char=""/>
              <a:tabLst>
                <a:tab pos="355600" algn="l"/>
              </a:tabLst>
            </a:pPr>
            <a:r>
              <a:rPr sz="2100" spc="-5" dirty="0">
                <a:latin typeface="Arial"/>
                <a:cs typeface="Arial"/>
              </a:rPr>
              <a:t>To convert from </a:t>
            </a:r>
            <a:r>
              <a:rPr sz="2100" spc="-10" dirty="0">
                <a:latin typeface="Arial"/>
                <a:cs typeface="Arial"/>
              </a:rPr>
              <a:t>decimal </a:t>
            </a:r>
            <a:r>
              <a:rPr sz="2100" dirty="0">
                <a:latin typeface="Arial"/>
                <a:cs typeface="Arial"/>
              </a:rPr>
              <a:t>to </a:t>
            </a:r>
            <a:r>
              <a:rPr sz="2100" spc="-10" dirty="0">
                <a:latin typeface="Arial"/>
                <a:cs typeface="Arial"/>
              </a:rPr>
              <a:t>hexadecimal </a:t>
            </a:r>
            <a:r>
              <a:rPr sz="2100" spc="-15" dirty="0">
                <a:latin typeface="Arial"/>
                <a:cs typeface="Arial"/>
              </a:rPr>
              <a:t>is </a:t>
            </a:r>
            <a:r>
              <a:rPr sz="2100" dirty="0">
                <a:latin typeface="Arial"/>
                <a:cs typeface="Arial"/>
              </a:rPr>
              <a:t>to </a:t>
            </a:r>
            <a:r>
              <a:rPr sz="2100" spc="-5" dirty="0">
                <a:latin typeface="Arial"/>
                <a:cs typeface="Arial"/>
              </a:rPr>
              <a:t>use the same  division </a:t>
            </a:r>
            <a:r>
              <a:rPr sz="2100" spc="-10" dirty="0">
                <a:latin typeface="Arial"/>
                <a:cs typeface="Arial"/>
              </a:rPr>
              <a:t>algorithm </a:t>
            </a:r>
            <a:r>
              <a:rPr sz="2100" spc="-5" dirty="0">
                <a:latin typeface="Arial"/>
                <a:cs typeface="Arial"/>
              </a:rPr>
              <a:t>that </a:t>
            </a:r>
            <a:r>
              <a:rPr sz="2100" dirty="0">
                <a:latin typeface="Arial"/>
                <a:cs typeface="Arial"/>
              </a:rPr>
              <a:t>you </a:t>
            </a:r>
            <a:r>
              <a:rPr sz="2100" spc="-5" dirty="0">
                <a:latin typeface="Arial"/>
                <a:cs typeface="Arial"/>
              </a:rPr>
              <a:t>used </a:t>
            </a:r>
            <a:r>
              <a:rPr sz="2100" dirty="0">
                <a:latin typeface="Arial"/>
                <a:cs typeface="Arial"/>
              </a:rPr>
              <a:t>to </a:t>
            </a:r>
            <a:r>
              <a:rPr sz="2100" spc="-5" dirty="0">
                <a:latin typeface="Arial"/>
                <a:cs typeface="Arial"/>
              </a:rPr>
              <a:t>convert from </a:t>
            </a:r>
            <a:r>
              <a:rPr sz="2100" spc="-10" dirty="0">
                <a:latin typeface="Arial"/>
                <a:cs typeface="Arial"/>
              </a:rPr>
              <a:t>decimal </a:t>
            </a:r>
            <a:r>
              <a:rPr sz="2100" dirty="0">
                <a:latin typeface="Arial"/>
                <a:cs typeface="Arial"/>
              </a:rPr>
              <a:t>to  </a:t>
            </a:r>
            <a:r>
              <a:rPr sz="2100" spc="-10" dirty="0">
                <a:latin typeface="Arial"/>
                <a:cs typeface="Arial"/>
              </a:rPr>
              <a:t>binary, </a:t>
            </a:r>
            <a:r>
              <a:rPr sz="2100" spc="-5" dirty="0">
                <a:latin typeface="Arial"/>
                <a:cs typeface="Arial"/>
              </a:rPr>
              <a:t>but repeatedly dividing </a:t>
            </a:r>
            <a:r>
              <a:rPr sz="2100" spc="-10" dirty="0">
                <a:latin typeface="Arial"/>
                <a:cs typeface="Arial"/>
              </a:rPr>
              <a:t>by 16 </a:t>
            </a:r>
            <a:r>
              <a:rPr sz="2100" spc="-5" dirty="0">
                <a:latin typeface="Arial"/>
                <a:cs typeface="Arial"/>
              </a:rPr>
              <a:t>instead </a:t>
            </a:r>
            <a:r>
              <a:rPr sz="2100" spc="-10" dirty="0">
                <a:latin typeface="Arial"/>
                <a:cs typeface="Arial"/>
              </a:rPr>
              <a:t>of </a:t>
            </a:r>
            <a:r>
              <a:rPr sz="2100" dirty="0">
                <a:latin typeface="Arial"/>
                <a:cs typeface="Arial"/>
              </a:rPr>
              <a:t>by</a:t>
            </a:r>
            <a:r>
              <a:rPr sz="2100" spc="1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2.</a:t>
            </a:r>
            <a:endParaRPr sz="2100">
              <a:latin typeface="Arial"/>
              <a:cs typeface="Arial"/>
            </a:endParaRPr>
          </a:p>
          <a:p>
            <a:pPr marL="354965" marR="5080" indent="-342900" algn="just">
              <a:lnSpc>
                <a:spcPts val="2020"/>
              </a:lnSpc>
              <a:spcBef>
                <a:spcPts val="484"/>
              </a:spcBef>
              <a:buClr>
                <a:srgbClr val="CC9900"/>
              </a:buClr>
              <a:buSzPct val="64285"/>
              <a:buFont typeface="Georgia"/>
              <a:buChar char=""/>
              <a:tabLst>
                <a:tab pos="355600" algn="l"/>
              </a:tabLst>
            </a:pPr>
            <a:r>
              <a:rPr sz="2100" dirty="0">
                <a:latin typeface="Arial"/>
                <a:cs typeface="Arial"/>
              </a:rPr>
              <a:t>As </a:t>
            </a:r>
            <a:r>
              <a:rPr sz="2100" spc="-5" dirty="0">
                <a:latin typeface="Arial"/>
                <a:cs typeface="Arial"/>
              </a:rPr>
              <a:t>before, </a:t>
            </a:r>
            <a:r>
              <a:rPr sz="2100" spc="-15" dirty="0">
                <a:latin typeface="Arial"/>
                <a:cs typeface="Arial"/>
              </a:rPr>
              <a:t>we </a:t>
            </a:r>
            <a:r>
              <a:rPr sz="2100" spc="-5" dirty="0">
                <a:latin typeface="Arial"/>
                <a:cs typeface="Arial"/>
              </a:rPr>
              <a:t>keep track </a:t>
            </a:r>
            <a:r>
              <a:rPr sz="2100" spc="-10" dirty="0">
                <a:latin typeface="Arial"/>
                <a:cs typeface="Arial"/>
              </a:rPr>
              <a:t>of </a:t>
            </a:r>
            <a:r>
              <a:rPr sz="2100" dirty="0">
                <a:latin typeface="Arial"/>
                <a:cs typeface="Arial"/>
              </a:rPr>
              <a:t>the </a:t>
            </a:r>
            <a:r>
              <a:rPr sz="2100" spc="-10" dirty="0">
                <a:latin typeface="Arial"/>
                <a:cs typeface="Arial"/>
              </a:rPr>
              <a:t>remainders, </a:t>
            </a:r>
            <a:r>
              <a:rPr sz="2100" spc="-5" dirty="0">
                <a:latin typeface="Arial"/>
                <a:cs typeface="Arial"/>
              </a:rPr>
              <a:t>and the sequence  </a:t>
            </a:r>
            <a:r>
              <a:rPr sz="2100" spc="-10" dirty="0">
                <a:latin typeface="Arial"/>
                <a:cs typeface="Arial"/>
              </a:rPr>
              <a:t>of </a:t>
            </a:r>
            <a:r>
              <a:rPr sz="2100" spc="-5" dirty="0">
                <a:latin typeface="Arial"/>
                <a:cs typeface="Arial"/>
              </a:rPr>
              <a:t>remainders forms </a:t>
            </a:r>
            <a:r>
              <a:rPr sz="2100" dirty="0">
                <a:latin typeface="Arial"/>
                <a:cs typeface="Arial"/>
              </a:rPr>
              <a:t>the </a:t>
            </a:r>
            <a:r>
              <a:rPr sz="2100" spc="-5" dirty="0">
                <a:latin typeface="Arial"/>
                <a:cs typeface="Arial"/>
              </a:rPr>
              <a:t>hexadecimal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representation.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tabLst>
                <a:tab pos="682625" algn="l"/>
              </a:tabLst>
            </a:pPr>
            <a:r>
              <a:rPr sz="1050" spc="-90" dirty="0">
                <a:solidFill>
                  <a:srgbClr val="3B802F"/>
                </a:solidFill>
                <a:latin typeface="Georgia"/>
                <a:cs typeface="Georgia"/>
              </a:rPr>
              <a:t>	</a:t>
            </a:r>
            <a:r>
              <a:rPr sz="1800" spc="-10" dirty="0">
                <a:latin typeface="Arial"/>
                <a:cs typeface="Arial"/>
              </a:rPr>
              <a:t>Convert </a:t>
            </a:r>
            <a:r>
              <a:rPr sz="1800" spc="-5" dirty="0">
                <a:latin typeface="Arial"/>
                <a:cs typeface="Arial"/>
              </a:rPr>
              <a:t>(348)</a:t>
            </a:r>
            <a:r>
              <a:rPr sz="1300" spc="-5" dirty="0">
                <a:latin typeface="Arial"/>
                <a:cs typeface="Arial"/>
              </a:rPr>
              <a:t>10 </a:t>
            </a:r>
            <a:r>
              <a:rPr sz="1800" spc="-5" dirty="0">
                <a:latin typeface="Arial"/>
                <a:cs typeface="Arial"/>
              </a:rPr>
              <a:t>into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hexadecimal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number.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2774" rIns="0" bIns="0" rtlCol="0">
            <a:spAutoFit/>
          </a:bodyPr>
          <a:lstStyle/>
          <a:p>
            <a:pPr marL="277495" marR="5080">
              <a:lnSpc>
                <a:spcPct val="100000"/>
              </a:lnSpc>
              <a:spcBef>
                <a:spcPts val="100"/>
              </a:spcBef>
            </a:pPr>
            <a:r>
              <a:rPr sz="3200" i="0" spc="-45" dirty="0">
                <a:latin typeface="Times New Roman"/>
                <a:cs typeface="Times New Roman"/>
              </a:rPr>
              <a:t>Converting </a:t>
            </a:r>
            <a:r>
              <a:rPr sz="3200" i="0" spc="-70" dirty="0">
                <a:latin typeface="Times New Roman"/>
                <a:cs typeface="Times New Roman"/>
              </a:rPr>
              <a:t>a </a:t>
            </a:r>
            <a:r>
              <a:rPr sz="3200" i="0" spc="40" dirty="0">
                <a:latin typeface="Times New Roman"/>
                <a:cs typeface="Times New Roman"/>
              </a:rPr>
              <a:t>Decimal </a:t>
            </a:r>
            <a:r>
              <a:rPr sz="3200" i="0" spc="20" dirty="0">
                <a:latin typeface="Times New Roman"/>
                <a:cs typeface="Times New Roman"/>
              </a:rPr>
              <a:t>Number </a:t>
            </a:r>
            <a:r>
              <a:rPr sz="3200" i="0" spc="-5" dirty="0">
                <a:latin typeface="Times New Roman"/>
                <a:cs typeface="Times New Roman"/>
              </a:rPr>
              <a:t>to </a:t>
            </a:r>
            <a:r>
              <a:rPr sz="3200" i="0" spc="-70" dirty="0">
                <a:latin typeface="Times New Roman"/>
                <a:cs typeface="Times New Roman"/>
              </a:rPr>
              <a:t>a  </a:t>
            </a:r>
            <a:r>
              <a:rPr sz="3200" i="0" spc="30" dirty="0">
                <a:latin typeface="Times New Roman"/>
                <a:cs typeface="Times New Roman"/>
              </a:rPr>
              <a:t>Hexadecimal</a:t>
            </a:r>
            <a:r>
              <a:rPr sz="3200" i="0" spc="-5" dirty="0">
                <a:latin typeface="Times New Roman"/>
                <a:cs typeface="Times New Roman"/>
              </a:rPr>
              <a:t> </a:t>
            </a:r>
            <a:r>
              <a:rPr sz="3200" i="0" spc="20" dirty="0">
                <a:latin typeface="Times New Roman"/>
                <a:cs typeface="Times New Roman"/>
              </a:rPr>
              <a:t>Number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4400" y="4114800"/>
            <a:ext cx="8229600" cy="2862580"/>
            <a:chOff x="914400" y="4114800"/>
            <a:chExt cx="8229600" cy="2862580"/>
          </a:xfrm>
        </p:grpSpPr>
        <p:sp>
          <p:nvSpPr>
            <p:cNvPr id="5" name="object 5"/>
            <p:cNvSpPr/>
            <p:nvPr/>
          </p:nvSpPr>
          <p:spPr>
            <a:xfrm>
              <a:off x="914400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600" y="19812"/>
                  </a:moveTo>
                  <a:lnTo>
                    <a:pt x="0" y="19812"/>
                  </a:lnTo>
                  <a:lnTo>
                    <a:pt x="0" y="0"/>
                  </a:lnTo>
                  <a:lnTo>
                    <a:pt x="8229600" y="0"/>
                  </a:lnTo>
                  <a:lnTo>
                    <a:pt x="8229600" y="19812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1200" y="4114800"/>
              <a:ext cx="6268212" cy="28620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096" y="2011196"/>
            <a:ext cx="8028305" cy="3957954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5600" marR="323850" indent="-343535">
              <a:lnSpc>
                <a:spcPts val="2210"/>
              </a:lnSpc>
              <a:spcBef>
                <a:spcPts val="635"/>
              </a:spcBef>
              <a:buClr>
                <a:srgbClr val="CC9900"/>
              </a:buClr>
              <a:buSzPct val="65217"/>
              <a:buFont typeface="Georgia"/>
              <a:buChar char=""/>
              <a:tabLst>
                <a:tab pos="354965" algn="l"/>
                <a:tab pos="356235" algn="l"/>
              </a:tabLst>
            </a:pPr>
            <a:r>
              <a:rPr sz="2300" spc="-5" dirty="0">
                <a:latin typeface="Arial"/>
                <a:cs typeface="Arial"/>
              </a:rPr>
              <a:t>We </a:t>
            </a:r>
            <a:r>
              <a:rPr sz="2300" dirty="0">
                <a:latin typeface="Arial"/>
                <a:cs typeface="Arial"/>
              </a:rPr>
              <a:t>can </a:t>
            </a:r>
            <a:r>
              <a:rPr sz="2300" spc="-5" dirty="0">
                <a:latin typeface="Arial"/>
                <a:cs typeface="Arial"/>
              </a:rPr>
              <a:t>convert </a:t>
            </a:r>
            <a:r>
              <a:rPr sz="2300" dirty="0">
                <a:latin typeface="Arial"/>
                <a:cs typeface="Arial"/>
              </a:rPr>
              <a:t>directly from </a:t>
            </a:r>
            <a:r>
              <a:rPr sz="2300" spc="-5" dirty="0">
                <a:latin typeface="Arial"/>
                <a:cs typeface="Arial"/>
              </a:rPr>
              <a:t>hexadecimal notation </a:t>
            </a:r>
            <a:r>
              <a:rPr sz="2300" spc="-10" dirty="0">
                <a:latin typeface="Arial"/>
                <a:cs typeface="Arial"/>
              </a:rPr>
              <a:t>to</a:t>
            </a:r>
            <a:r>
              <a:rPr sz="2300" spc="-135" dirty="0">
                <a:latin typeface="Arial"/>
                <a:cs typeface="Arial"/>
              </a:rPr>
              <a:t> </a:t>
            </a:r>
            <a:r>
              <a:rPr sz="2300" spc="5" dirty="0">
                <a:latin typeface="Arial"/>
                <a:cs typeface="Arial"/>
              </a:rPr>
              <a:t>the  </a:t>
            </a:r>
            <a:r>
              <a:rPr sz="2300" spc="-5" dirty="0">
                <a:latin typeface="Arial"/>
                <a:cs typeface="Arial"/>
              </a:rPr>
              <a:t>equivalent </a:t>
            </a:r>
            <a:r>
              <a:rPr sz="2300" dirty="0">
                <a:latin typeface="Arial"/>
                <a:cs typeface="Arial"/>
              </a:rPr>
              <a:t>binary representation by using </a:t>
            </a:r>
            <a:r>
              <a:rPr sz="2300" spc="5" dirty="0">
                <a:latin typeface="Arial"/>
                <a:cs typeface="Arial"/>
              </a:rPr>
              <a:t>the </a:t>
            </a:r>
            <a:r>
              <a:rPr sz="2300" dirty="0">
                <a:latin typeface="Arial"/>
                <a:cs typeface="Arial"/>
              </a:rPr>
              <a:t>following  </a:t>
            </a:r>
            <a:r>
              <a:rPr sz="2300" spc="-5" dirty="0">
                <a:latin typeface="Arial"/>
                <a:cs typeface="Arial"/>
              </a:rPr>
              <a:t>procedure:</a:t>
            </a:r>
            <a:endParaRPr sz="2300">
              <a:latin typeface="Arial"/>
              <a:cs typeface="Arial"/>
            </a:endParaRPr>
          </a:p>
          <a:p>
            <a:pPr marL="683260" marR="493395" lvl="1" indent="-326390">
              <a:lnSpc>
                <a:spcPts val="1920"/>
              </a:lnSpc>
              <a:spcBef>
                <a:spcPts val="490"/>
              </a:spcBef>
              <a:buClr>
                <a:srgbClr val="3B802F"/>
              </a:buClr>
              <a:buSzPct val="60000"/>
              <a:buFont typeface="Georgia"/>
              <a:buChar char=""/>
              <a:tabLst>
                <a:tab pos="683260" algn="l"/>
                <a:tab pos="683895" algn="l"/>
              </a:tabLst>
            </a:pPr>
            <a:r>
              <a:rPr sz="2000" dirty="0">
                <a:latin typeface="Arial"/>
                <a:cs typeface="Arial"/>
              </a:rPr>
              <a:t>Convert each </a:t>
            </a:r>
            <a:r>
              <a:rPr sz="2000" spc="-5" dirty="0">
                <a:latin typeface="Arial"/>
                <a:cs typeface="Arial"/>
              </a:rPr>
              <a:t>hexadecimal </a:t>
            </a:r>
            <a:r>
              <a:rPr sz="2000" dirty="0">
                <a:latin typeface="Arial"/>
                <a:cs typeface="Arial"/>
              </a:rPr>
              <a:t>digit to a </a:t>
            </a:r>
            <a:r>
              <a:rPr sz="2000" spc="-10" dirty="0">
                <a:latin typeface="Arial"/>
                <a:cs typeface="Arial"/>
              </a:rPr>
              <a:t>four </a:t>
            </a:r>
            <a:r>
              <a:rPr sz="2000" dirty="0">
                <a:latin typeface="Arial"/>
                <a:cs typeface="Arial"/>
              </a:rPr>
              <a:t>digit binary </a:t>
            </a:r>
            <a:r>
              <a:rPr sz="2000" spc="-5" dirty="0">
                <a:latin typeface="Arial"/>
                <a:cs typeface="Arial"/>
              </a:rPr>
              <a:t>number,  </a:t>
            </a:r>
            <a:r>
              <a:rPr sz="2000" dirty="0">
                <a:latin typeface="Arial"/>
                <a:cs typeface="Arial"/>
              </a:rPr>
              <a:t>independent </a:t>
            </a:r>
            <a:r>
              <a:rPr sz="2000" spc="-1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the other </a:t>
            </a:r>
            <a:r>
              <a:rPr sz="2000" dirty="0">
                <a:latin typeface="Arial"/>
                <a:cs typeface="Arial"/>
              </a:rPr>
              <a:t>hexadecimal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digits.</a:t>
            </a:r>
            <a:endParaRPr sz="2000">
              <a:latin typeface="Arial"/>
              <a:cs typeface="Arial"/>
            </a:endParaRPr>
          </a:p>
          <a:p>
            <a:pPr marL="683260" lvl="1" indent="-327025">
              <a:lnSpc>
                <a:spcPct val="100000"/>
              </a:lnSpc>
              <a:spcBef>
                <a:spcPts val="15"/>
              </a:spcBef>
              <a:buClr>
                <a:srgbClr val="3B802F"/>
              </a:buClr>
              <a:buSzPct val="60000"/>
              <a:buFont typeface="Georgia"/>
              <a:buChar char=""/>
              <a:tabLst>
                <a:tab pos="683260" algn="l"/>
                <a:tab pos="683895" algn="l"/>
              </a:tabLst>
            </a:pPr>
            <a:r>
              <a:rPr sz="2000" dirty="0">
                <a:latin typeface="Arial"/>
                <a:cs typeface="Arial"/>
              </a:rPr>
              <a:t>Concatenate </a:t>
            </a:r>
            <a:r>
              <a:rPr sz="2000" spc="-5" dirty="0">
                <a:latin typeface="Arial"/>
                <a:cs typeface="Arial"/>
              </a:rPr>
              <a:t>the resulting </a:t>
            </a:r>
            <a:r>
              <a:rPr sz="2000" dirty="0">
                <a:latin typeface="Arial"/>
                <a:cs typeface="Arial"/>
              </a:rPr>
              <a:t>four-bit </a:t>
            </a:r>
            <a:r>
              <a:rPr sz="2000" spc="-5" dirty="0">
                <a:latin typeface="Arial"/>
                <a:cs typeface="Arial"/>
              </a:rPr>
              <a:t>binary </a:t>
            </a:r>
            <a:r>
              <a:rPr sz="2000" dirty="0">
                <a:latin typeface="Arial"/>
                <a:cs typeface="Arial"/>
              </a:rPr>
              <a:t>numbers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together.</a:t>
            </a:r>
            <a:endParaRPr sz="2000">
              <a:latin typeface="Arial"/>
              <a:cs typeface="Arial"/>
            </a:endParaRPr>
          </a:p>
          <a:p>
            <a:pPr marL="683260" marR="5080" lvl="1" indent="-326390">
              <a:lnSpc>
                <a:spcPct val="80000"/>
              </a:lnSpc>
              <a:spcBef>
                <a:spcPts val="480"/>
              </a:spcBef>
              <a:buClr>
                <a:srgbClr val="3B802F"/>
              </a:buClr>
              <a:buSzPct val="60000"/>
              <a:buFont typeface="Georgia"/>
              <a:buChar char=""/>
              <a:tabLst>
                <a:tab pos="683260" algn="l"/>
                <a:tab pos="683895" algn="l"/>
              </a:tabLst>
            </a:pPr>
            <a:r>
              <a:rPr sz="2000" dirty="0">
                <a:latin typeface="Arial"/>
                <a:cs typeface="Arial"/>
              </a:rPr>
              <a:t>For </a:t>
            </a:r>
            <a:r>
              <a:rPr sz="2000" spc="-5" dirty="0">
                <a:latin typeface="Arial"/>
                <a:cs typeface="Arial"/>
              </a:rPr>
              <a:t>example, </a:t>
            </a:r>
            <a:r>
              <a:rPr sz="2000" dirty="0">
                <a:latin typeface="Arial"/>
                <a:cs typeface="Arial"/>
              </a:rPr>
              <a:t>to convert </a:t>
            </a:r>
            <a:r>
              <a:rPr sz="2000" spc="-5" dirty="0">
                <a:latin typeface="Arial"/>
                <a:cs typeface="Arial"/>
              </a:rPr>
              <a:t>the hexadecimal </a:t>
            </a:r>
            <a:r>
              <a:rPr sz="2000" dirty="0">
                <a:latin typeface="Arial"/>
                <a:cs typeface="Arial"/>
              </a:rPr>
              <a:t>number 4DA9 </a:t>
            </a:r>
            <a:r>
              <a:rPr sz="2000" spc="-10" dirty="0">
                <a:latin typeface="Arial"/>
                <a:cs typeface="Arial"/>
              </a:rPr>
              <a:t>to </a:t>
            </a:r>
            <a:r>
              <a:rPr sz="2000" spc="-5" dirty="0">
                <a:latin typeface="Arial"/>
                <a:cs typeface="Arial"/>
              </a:rPr>
              <a:t>binary,  </a:t>
            </a:r>
            <a:r>
              <a:rPr sz="2000" dirty="0">
                <a:latin typeface="Arial"/>
                <a:cs typeface="Arial"/>
              </a:rPr>
              <a:t>we first </a:t>
            </a:r>
            <a:r>
              <a:rPr sz="2000" spc="-5" dirty="0">
                <a:latin typeface="Arial"/>
                <a:cs typeface="Arial"/>
              </a:rPr>
              <a:t>convert </a:t>
            </a:r>
            <a:r>
              <a:rPr sz="2000" dirty="0">
                <a:latin typeface="Arial"/>
                <a:cs typeface="Arial"/>
              </a:rPr>
              <a:t>each </a:t>
            </a:r>
            <a:r>
              <a:rPr sz="2000" spc="-5" dirty="0">
                <a:latin typeface="Arial"/>
                <a:cs typeface="Arial"/>
              </a:rPr>
              <a:t>hexadecimal digit </a:t>
            </a:r>
            <a:r>
              <a:rPr sz="2000" spc="-10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a four-bit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string:</a:t>
            </a:r>
            <a:endParaRPr sz="2000">
              <a:latin typeface="Arial"/>
              <a:cs typeface="Arial"/>
            </a:endParaRPr>
          </a:p>
          <a:p>
            <a:pPr marL="683260">
              <a:lnSpc>
                <a:spcPts val="2035"/>
              </a:lnSpc>
              <a:spcBef>
                <a:spcPts val="15"/>
              </a:spcBef>
              <a:tabLst>
                <a:tab pos="1035050" algn="l"/>
              </a:tabLst>
            </a:pPr>
            <a:r>
              <a:rPr sz="1100" spc="-280" dirty="0">
                <a:solidFill>
                  <a:srgbClr val="CC9900"/>
                </a:solidFill>
                <a:latin typeface="Georgia"/>
                <a:cs typeface="Georgia"/>
              </a:rPr>
              <a:t>	</a:t>
            </a:r>
            <a:r>
              <a:rPr sz="1700" dirty="0">
                <a:latin typeface="Arial"/>
                <a:cs typeface="Arial"/>
              </a:rPr>
              <a:t>4 = 0100 D = 1101 A = 1010 9 =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1001</a:t>
            </a:r>
            <a:endParaRPr sz="1700">
              <a:latin typeface="Arial"/>
              <a:cs typeface="Arial"/>
            </a:endParaRPr>
          </a:p>
          <a:p>
            <a:pPr marL="927100" marR="33020" lvl="1" indent="-570230">
              <a:lnSpc>
                <a:spcPts val="1920"/>
              </a:lnSpc>
              <a:spcBef>
                <a:spcPts val="455"/>
              </a:spcBef>
              <a:buClr>
                <a:srgbClr val="3B802F"/>
              </a:buClr>
              <a:buSzPct val="60000"/>
              <a:buFont typeface="Georgia"/>
              <a:buChar char=""/>
              <a:tabLst>
                <a:tab pos="683260" algn="l"/>
                <a:tab pos="683895" algn="l"/>
              </a:tabLst>
            </a:pPr>
            <a:r>
              <a:rPr sz="2000" spc="-5" dirty="0">
                <a:latin typeface="Arial"/>
                <a:cs typeface="Arial"/>
              </a:rPr>
              <a:t>and then </a:t>
            </a:r>
            <a:r>
              <a:rPr sz="2000" dirty="0">
                <a:latin typeface="Arial"/>
                <a:cs typeface="Arial"/>
              </a:rPr>
              <a:t>concatenate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results: The resulting binary number</a:t>
            </a:r>
            <a:r>
              <a:rPr sz="2000" spc="-27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is:  </a:t>
            </a:r>
            <a:r>
              <a:rPr sz="2000" dirty="0">
                <a:latin typeface="Arial"/>
                <a:cs typeface="Arial"/>
              </a:rPr>
              <a:t>0100 1101 1010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1001.</a:t>
            </a:r>
            <a:endParaRPr sz="2000">
              <a:latin typeface="Arial"/>
              <a:cs typeface="Arial"/>
            </a:endParaRPr>
          </a:p>
          <a:p>
            <a:pPr marL="683260" marR="659130" lvl="1" indent="-326390">
              <a:lnSpc>
                <a:spcPts val="1920"/>
              </a:lnSpc>
              <a:spcBef>
                <a:spcPts val="480"/>
              </a:spcBef>
              <a:buClr>
                <a:srgbClr val="3B802F"/>
              </a:buClr>
              <a:buSzPct val="60000"/>
              <a:buFont typeface="Georgia"/>
              <a:buChar char=""/>
              <a:tabLst>
                <a:tab pos="683260" algn="l"/>
                <a:tab pos="683895" algn="l"/>
              </a:tabLst>
            </a:pPr>
            <a:r>
              <a:rPr sz="2000" spc="5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can drop leading zeros </a:t>
            </a:r>
            <a:r>
              <a:rPr sz="2000" spc="-5" dirty="0">
                <a:latin typeface="Arial"/>
                <a:cs typeface="Arial"/>
              </a:rPr>
              <a:t>(from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leftmost </a:t>
            </a:r>
            <a:r>
              <a:rPr sz="2000" dirty="0">
                <a:latin typeface="Arial"/>
                <a:cs typeface="Arial"/>
              </a:rPr>
              <a:t>quartet</a:t>
            </a:r>
            <a:r>
              <a:rPr sz="2000" spc="-2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only!),  giving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us:</a:t>
            </a:r>
            <a:endParaRPr sz="2000">
              <a:latin typeface="Arial"/>
              <a:cs typeface="Arial"/>
            </a:endParaRPr>
          </a:p>
          <a:p>
            <a:pPr marL="683260">
              <a:lnSpc>
                <a:spcPct val="100000"/>
              </a:lnSpc>
              <a:spcBef>
                <a:spcPts val="30"/>
              </a:spcBef>
              <a:tabLst>
                <a:tab pos="1035050" algn="l"/>
              </a:tabLst>
            </a:pPr>
            <a:r>
              <a:rPr sz="1100" spc="-280" dirty="0">
                <a:solidFill>
                  <a:srgbClr val="CC9900"/>
                </a:solidFill>
                <a:latin typeface="Georgia"/>
                <a:cs typeface="Georgia"/>
              </a:rPr>
              <a:t>	</a:t>
            </a:r>
            <a:r>
              <a:rPr sz="1700" dirty="0">
                <a:latin typeface="Arial"/>
                <a:cs typeface="Arial"/>
              </a:rPr>
              <a:t>4DA9 =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100110110101001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6095" marR="5080">
              <a:lnSpc>
                <a:spcPct val="100000"/>
              </a:lnSpc>
              <a:spcBef>
                <a:spcPts val="100"/>
              </a:spcBef>
            </a:pPr>
            <a:r>
              <a:rPr sz="3200" i="0" spc="-45" dirty="0">
                <a:latin typeface="Times New Roman"/>
                <a:cs typeface="Times New Roman"/>
              </a:rPr>
              <a:t>Converting </a:t>
            </a:r>
            <a:r>
              <a:rPr sz="3200" i="0" spc="-70" dirty="0">
                <a:latin typeface="Times New Roman"/>
                <a:cs typeface="Times New Roman"/>
              </a:rPr>
              <a:t>a </a:t>
            </a:r>
            <a:r>
              <a:rPr sz="3200" i="0" spc="30" dirty="0">
                <a:latin typeface="Times New Roman"/>
                <a:cs typeface="Times New Roman"/>
              </a:rPr>
              <a:t>Hexadecimal </a:t>
            </a:r>
            <a:r>
              <a:rPr sz="3200" i="0" spc="25" dirty="0">
                <a:latin typeface="Times New Roman"/>
                <a:cs typeface="Times New Roman"/>
              </a:rPr>
              <a:t>Number </a:t>
            </a:r>
            <a:r>
              <a:rPr sz="3200" i="0" spc="-5" dirty="0">
                <a:latin typeface="Times New Roman"/>
                <a:cs typeface="Times New Roman"/>
              </a:rPr>
              <a:t>to </a:t>
            </a:r>
            <a:r>
              <a:rPr sz="3200" i="0" spc="-70" dirty="0">
                <a:latin typeface="Times New Roman"/>
                <a:cs typeface="Times New Roman"/>
              </a:rPr>
              <a:t>a  </a:t>
            </a:r>
            <a:r>
              <a:rPr sz="3200" i="0" spc="-80" dirty="0">
                <a:latin typeface="Times New Roman"/>
                <a:cs typeface="Times New Roman"/>
              </a:rPr>
              <a:t>Binary</a:t>
            </a:r>
            <a:r>
              <a:rPr sz="3200" i="0" spc="-35" dirty="0">
                <a:latin typeface="Times New Roman"/>
                <a:cs typeface="Times New Roman"/>
              </a:rPr>
              <a:t> </a:t>
            </a:r>
            <a:r>
              <a:rPr sz="3200" i="0" spc="25" dirty="0">
                <a:latin typeface="Times New Roman"/>
                <a:cs typeface="Times New Roman"/>
              </a:rPr>
              <a:t>Number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6620256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600" y="19812"/>
                </a:moveTo>
                <a:lnTo>
                  <a:pt x="0" y="19812"/>
                </a:lnTo>
                <a:lnTo>
                  <a:pt x="0" y="0"/>
                </a:lnTo>
                <a:lnTo>
                  <a:pt x="8229600" y="0"/>
                </a:lnTo>
                <a:lnTo>
                  <a:pt x="8229600" y="198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096" y="2011196"/>
            <a:ext cx="7630795" cy="411797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355600" marR="361950" indent="-343535">
              <a:lnSpc>
                <a:spcPct val="80000"/>
              </a:lnSpc>
              <a:spcBef>
                <a:spcPts val="655"/>
              </a:spcBef>
              <a:buClr>
                <a:srgbClr val="CC9900"/>
              </a:buClr>
              <a:buSzPct val="65217"/>
              <a:buFont typeface="Georgia"/>
              <a:buChar char=""/>
              <a:tabLst>
                <a:tab pos="354965" algn="l"/>
                <a:tab pos="356235" algn="l"/>
              </a:tabLst>
            </a:pPr>
            <a:r>
              <a:rPr sz="2300" spc="-5" dirty="0">
                <a:latin typeface="Arial"/>
                <a:cs typeface="Arial"/>
              </a:rPr>
              <a:t>Convert </a:t>
            </a:r>
            <a:r>
              <a:rPr sz="2300" dirty="0">
                <a:latin typeface="Arial"/>
                <a:cs typeface="Arial"/>
              </a:rPr>
              <a:t>directly from binary notation to </a:t>
            </a:r>
            <a:r>
              <a:rPr sz="2300" spc="-5" dirty="0">
                <a:latin typeface="Arial"/>
                <a:cs typeface="Arial"/>
              </a:rPr>
              <a:t>the</a:t>
            </a:r>
            <a:r>
              <a:rPr sz="2300" spc="-17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equivalent  hexadecimal</a:t>
            </a:r>
            <a:endParaRPr sz="2300">
              <a:latin typeface="Arial"/>
              <a:cs typeface="Arial"/>
            </a:endParaRPr>
          </a:p>
          <a:p>
            <a:pPr marL="342265" marR="1045844" indent="-342265">
              <a:lnSpc>
                <a:spcPct val="100000"/>
              </a:lnSpc>
              <a:buClr>
                <a:srgbClr val="CC9900"/>
              </a:buClr>
              <a:buSzPct val="65217"/>
              <a:buFont typeface="Georgia"/>
              <a:buChar char=""/>
              <a:tabLst>
                <a:tab pos="342265" algn="l"/>
                <a:tab pos="356235" algn="l"/>
              </a:tabLst>
            </a:pPr>
            <a:r>
              <a:rPr sz="2300" spc="-5" dirty="0">
                <a:latin typeface="Arial"/>
                <a:cs typeface="Arial"/>
              </a:rPr>
              <a:t>representation </a:t>
            </a:r>
            <a:r>
              <a:rPr sz="2300" spc="-10" dirty="0">
                <a:latin typeface="Arial"/>
                <a:cs typeface="Arial"/>
              </a:rPr>
              <a:t>by </a:t>
            </a:r>
            <a:r>
              <a:rPr sz="2300" dirty="0">
                <a:latin typeface="Arial"/>
                <a:cs typeface="Arial"/>
              </a:rPr>
              <a:t>using </a:t>
            </a:r>
            <a:r>
              <a:rPr sz="2300" spc="-5" dirty="0">
                <a:latin typeface="Arial"/>
                <a:cs typeface="Arial"/>
              </a:rPr>
              <a:t>the </a:t>
            </a:r>
            <a:r>
              <a:rPr sz="2300" dirty="0">
                <a:latin typeface="Arial"/>
                <a:cs typeface="Arial"/>
              </a:rPr>
              <a:t>following</a:t>
            </a:r>
            <a:r>
              <a:rPr sz="2300" spc="-10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procedure:</a:t>
            </a:r>
            <a:endParaRPr sz="2300">
              <a:latin typeface="Arial"/>
              <a:cs typeface="Arial"/>
            </a:endParaRPr>
          </a:p>
          <a:p>
            <a:pPr marL="394335" marR="1017269" lvl="1" indent="-394335">
              <a:lnSpc>
                <a:spcPct val="100000"/>
              </a:lnSpc>
              <a:spcBef>
                <a:spcPts val="10"/>
              </a:spcBef>
              <a:buClr>
                <a:srgbClr val="3B802F"/>
              </a:buClr>
              <a:buSzPct val="60000"/>
              <a:buFont typeface="Georgia"/>
              <a:buChar char=""/>
              <a:tabLst>
                <a:tab pos="394335" algn="l"/>
                <a:tab pos="752475" algn="l"/>
              </a:tabLst>
            </a:pPr>
            <a:r>
              <a:rPr sz="2000" spc="-5" dirty="0">
                <a:latin typeface="Arial"/>
                <a:cs typeface="Arial"/>
              </a:rPr>
              <a:t>Starting </a:t>
            </a:r>
            <a:r>
              <a:rPr sz="2000" dirty="0">
                <a:latin typeface="Arial"/>
                <a:cs typeface="Arial"/>
              </a:rPr>
              <a:t>at the right, collect </a:t>
            </a:r>
            <a:r>
              <a:rPr sz="2000" spc="-5" dirty="0">
                <a:latin typeface="Arial"/>
                <a:cs typeface="Arial"/>
              </a:rPr>
              <a:t>the bits in </a:t>
            </a:r>
            <a:r>
              <a:rPr sz="2000" dirty="0">
                <a:latin typeface="Arial"/>
                <a:cs typeface="Arial"/>
              </a:rPr>
              <a:t>groups of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  <a:p>
            <a:pPr marL="683260" marR="53975" lvl="1" indent="-326390">
              <a:lnSpc>
                <a:spcPts val="1920"/>
              </a:lnSpc>
              <a:spcBef>
                <a:spcPts val="465"/>
              </a:spcBef>
              <a:buClr>
                <a:srgbClr val="3B802F"/>
              </a:buClr>
              <a:buSzPct val="60000"/>
              <a:buFont typeface="Georgia"/>
              <a:buChar char=""/>
              <a:tabLst>
                <a:tab pos="751840" algn="l"/>
                <a:tab pos="752475" algn="l"/>
              </a:tabLst>
            </a:pPr>
            <a:r>
              <a:rPr dirty="0"/>
              <a:t>	</a:t>
            </a:r>
            <a:r>
              <a:rPr sz="2000" dirty="0">
                <a:latin typeface="Arial"/>
                <a:cs typeface="Arial"/>
              </a:rPr>
              <a:t>Convert </a:t>
            </a:r>
            <a:r>
              <a:rPr sz="2000" spc="-5" dirty="0">
                <a:latin typeface="Arial"/>
                <a:cs typeface="Arial"/>
              </a:rPr>
              <a:t>each </a:t>
            </a:r>
            <a:r>
              <a:rPr sz="2000" dirty="0">
                <a:latin typeface="Arial"/>
                <a:cs typeface="Arial"/>
              </a:rPr>
              <a:t>group of 4 bits </a:t>
            </a:r>
            <a:r>
              <a:rPr sz="2000" spc="-5" dirty="0">
                <a:latin typeface="Arial"/>
                <a:cs typeface="Arial"/>
              </a:rPr>
              <a:t>into the </a:t>
            </a:r>
            <a:r>
              <a:rPr sz="2000" dirty="0">
                <a:latin typeface="Arial"/>
                <a:cs typeface="Arial"/>
              </a:rPr>
              <a:t>equivalent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hexadecimal  digit</a:t>
            </a:r>
            <a:endParaRPr sz="2000">
              <a:latin typeface="Arial"/>
              <a:cs typeface="Arial"/>
            </a:endParaRPr>
          </a:p>
          <a:p>
            <a:pPr marL="751840" lvl="1" indent="-395605">
              <a:lnSpc>
                <a:spcPct val="100000"/>
              </a:lnSpc>
              <a:spcBef>
                <a:spcPts val="15"/>
              </a:spcBef>
              <a:buClr>
                <a:srgbClr val="3B802F"/>
              </a:buClr>
              <a:buSzPct val="60000"/>
              <a:buFont typeface="Georgia"/>
              <a:buChar char=""/>
              <a:tabLst>
                <a:tab pos="751840" algn="l"/>
                <a:tab pos="752475" algn="l"/>
              </a:tabLst>
            </a:pPr>
            <a:r>
              <a:rPr sz="2000" dirty="0">
                <a:latin typeface="Arial"/>
                <a:cs typeface="Arial"/>
              </a:rPr>
              <a:t>Concatenate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resulting hexadecimal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digits</a:t>
            </a:r>
            <a:endParaRPr sz="2000">
              <a:latin typeface="Arial"/>
              <a:cs typeface="Arial"/>
            </a:endParaRPr>
          </a:p>
          <a:p>
            <a:pPr marL="683260" marR="5080" lvl="1" indent="-326390">
              <a:lnSpc>
                <a:spcPts val="1920"/>
              </a:lnSpc>
              <a:spcBef>
                <a:spcPts val="465"/>
              </a:spcBef>
              <a:buClr>
                <a:srgbClr val="3B802F"/>
              </a:buClr>
              <a:buSzPct val="60000"/>
              <a:buFont typeface="Georgia"/>
              <a:buChar char=""/>
              <a:tabLst>
                <a:tab pos="683260" algn="l"/>
                <a:tab pos="683895" algn="l"/>
              </a:tabLst>
            </a:pPr>
            <a:r>
              <a:rPr sz="2000" dirty="0">
                <a:latin typeface="Arial"/>
                <a:cs typeface="Arial"/>
              </a:rPr>
              <a:t>For </a:t>
            </a:r>
            <a:r>
              <a:rPr sz="2000" spc="-5" dirty="0">
                <a:latin typeface="Arial"/>
                <a:cs typeface="Arial"/>
              </a:rPr>
              <a:t>example, </a:t>
            </a:r>
            <a:r>
              <a:rPr sz="2000" dirty="0">
                <a:latin typeface="Arial"/>
                <a:cs typeface="Arial"/>
              </a:rPr>
              <a:t>to convert 110110101001 to hexadecimal, </a:t>
            </a:r>
            <a:r>
              <a:rPr sz="2000" spc="10" dirty="0">
                <a:latin typeface="Arial"/>
                <a:cs typeface="Arial"/>
              </a:rPr>
              <a:t>we  </a:t>
            </a:r>
            <a:r>
              <a:rPr sz="2000" dirty="0">
                <a:latin typeface="Arial"/>
                <a:cs typeface="Arial"/>
              </a:rPr>
              <a:t>collect </a:t>
            </a:r>
            <a:r>
              <a:rPr sz="2000" spc="-5" dirty="0">
                <a:latin typeface="Arial"/>
                <a:cs typeface="Arial"/>
              </a:rPr>
              <a:t>the bits into </a:t>
            </a:r>
            <a:r>
              <a:rPr sz="2000" dirty="0">
                <a:latin typeface="Arial"/>
                <a:cs typeface="Arial"/>
              </a:rPr>
              <a:t>groups </a:t>
            </a:r>
            <a:r>
              <a:rPr sz="2000" spc="-10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4 starting at </a:t>
            </a:r>
            <a:r>
              <a:rPr sz="2000" spc="-5" dirty="0">
                <a:latin typeface="Arial"/>
                <a:cs typeface="Arial"/>
              </a:rPr>
              <a:t>the right: </a:t>
            </a:r>
            <a:r>
              <a:rPr sz="2000" dirty="0">
                <a:latin typeface="Arial"/>
                <a:cs typeface="Arial"/>
              </a:rPr>
              <a:t>1101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1010  1001, </a:t>
            </a:r>
            <a:r>
              <a:rPr sz="2000" spc="-5" dirty="0">
                <a:latin typeface="Arial"/>
                <a:cs typeface="Arial"/>
              </a:rPr>
              <a:t>and then </a:t>
            </a:r>
            <a:r>
              <a:rPr sz="2000" dirty="0">
                <a:latin typeface="Arial"/>
                <a:cs typeface="Arial"/>
              </a:rPr>
              <a:t>we convert each </a:t>
            </a:r>
            <a:r>
              <a:rPr sz="2000" spc="-5" dirty="0">
                <a:latin typeface="Arial"/>
                <a:cs typeface="Arial"/>
              </a:rPr>
              <a:t>collection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bits into </a:t>
            </a:r>
            <a:r>
              <a:rPr sz="2000" dirty="0">
                <a:latin typeface="Arial"/>
                <a:cs typeface="Arial"/>
              </a:rPr>
              <a:t>a  hexadecimal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digit: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15"/>
              </a:spcBef>
              <a:tabLst>
                <a:tab pos="683260" algn="l"/>
              </a:tabLst>
            </a:pPr>
            <a:r>
              <a:rPr sz="1200" spc="-135" dirty="0">
                <a:solidFill>
                  <a:srgbClr val="3B802F"/>
                </a:solidFill>
                <a:latin typeface="Georgia"/>
                <a:cs typeface="Georgia"/>
              </a:rPr>
              <a:t>	</a:t>
            </a:r>
            <a:r>
              <a:rPr sz="2000" dirty="0">
                <a:latin typeface="Arial"/>
                <a:cs typeface="Arial"/>
              </a:rPr>
              <a:t>1101 1010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1001</a:t>
            </a:r>
            <a:endParaRPr sz="2000">
              <a:latin typeface="Arial"/>
              <a:cs typeface="Arial"/>
            </a:endParaRPr>
          </a:p>
          <a:p>
            <a:pPr marL="683260" lvl="1" indent="-327025">
              <a:lnSpc>
                <a:spcPct val="100000"/>
              </a:lnSpc>
              <a:buClr>
                <a:srgbClr val="3B802F"/>
              </a:buClr>
              <a:buSzPct val="60000"/>
              <a:buFont typeface="Georgia"/>
              <a:buChar char=""/>
              <a:tabLst>
                <a:tab pos="683260" algn="l"/>
                <a:tab pos="683895" algn="l"/>
              </a:tabLst>
            </a:pPr>
            <a:r>
              <a:rPr sz="2000" dirty="0">
                <a:latin typeface="Arial"/>
                <a:cs typeface="Arial"/>
              </a:rPr>
              <a:t>D 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tabLst>
                <a:tab pos="683260" algn="l"/>
              </a:tabLst>
            </a:pPr>
            <a:r>
              <a:rPr sz="1200" spc="-135" dirty="0">
                <a:solidFill>
                  <a:srgbClr val="3B802F"/>
                </a:solidFill>
                <a:latin typeface="Georgia"/>
                <a:cs typeface="Georgia"/>
              </a:rPr>
              <a:t>	</a:t>
            </a:r>
            <a:r>
              <a:rPr sz="2000" spc="-5" dirty="0">
                <a:latin typeface="Arial"/>
                <a:cs typeface="Arial"/>
              </a:rPr>
              <a:t>Thus </a:t>
            </a:r>
            <a:r>
              <a:rPr sz="2000" dirty="0">
                <a:latin typeface="Arial"/>
                <a:cs typeface="Arial"/>
              </a:rPr>
              <a:t>110110101001 =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DA9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076" rIns="0" bIns="0" rtlCol="0">
            <a:spAutoFit/>
          </a:bodyPr>
          <a:lstStyle/>
          <a:p>
            <a:pPr marL="582295" marR="5080">
              <a:lnSpc>
                <a:spcPct val="100000"/>
              </a:lnSpc>
              <a:spcBef>
                <a:spcPts val="100"/>
              </a:spcBef>
            </a:pPr>
            <a:r>
              <a:rPr sz="3200" i="0" spc="-45" dirty="0">
                <a:latin typeface="Times New Roman"/>
                <a:cs typeface="Times New Roman"/>
              </a:rPr>
              <a:t>Converting </a:t>
            </a:r>
            <a:r>
              <a:rPr sz="3200" i="0" spc="-70" dirty="0">
                <a:latin typeface="Times New Roman"/>
                <a:cs typeface="Times New Roman"/>
              </a:rPr>
              <a:t>a </a:t>
            </a:r>
            <a:r>
              <a:rPr sz="3200" i="0" spc="-75" dirty="0">
                <a:latin typeface="Times New Roman"/>
                <a:cs typeface="Times New Roman"/>
              </a:rPr>
              <a:t>Binary </a:t>
            </a:r>
            <a:r>
              <a:rPr sz="3200" i="0" spc="20" dirty="0">
                <a:latin typeface="Times New Roman"/>
                <a:cs typeface="Times New Roman"/>
              </a:rPr>
              <a:t>Number </a:t>
            </a:r>
            <a:r>
              <a:rPr sz="3200" i="0" spc="-5" dirty="0">
                <a:latin typeface="Times New Roman"/>
                <a:cs typeface="Times New Roman"/>
              </a:rPr>
              <a:t>to </a:t>
            </a:r>
            <a:r>
              <a:rPr sz="3200" i="0" spc="-70" dirty="0">
                <a:latin typeface="Times New Roman"/>
                <a:cs typeface="Times New Roman"/>
              </a:rPr>
              <a:t>a  </a:t>
            </a:r>
            <a:r>
              <a:rPr sz="3200" i="0" spc="30" dirty="0">
                <a:latin typeface="Times New Roman"/>
                <a:cs typeface="Times New Roman"/>
              </a:rPr>
              <a:t>Hexadecimal</a:t>
            </a:r>
            <a:r>
              <a:rPr sz="3200" i="0" spc="-5" dirty="0">
                <a:latin typeface="Times New Roman"/>
                <a:cs typeface="Times New Roman"/>
              </a:rPr>
              <a:t> </a:t>
            </a:r>
            <a:r>
              <a:rPr sz="3200" i="0" spc="20" dirty="0">
                <a:latin typeface="Times New Roman"/>
                <a:cs typeface="Times New Roman"/>
              </a:rPr>
              <a:t>Number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6620256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600" y="19812"/>
                </a:moveTo>
                <a:lnTo>
                  <a:pt x="0" y="19812"/>
                </a:lnTo>
                <a:lnTo>
                  <a:pt x="0" y="0"/>
                </a:lnTo>
                <a:lnTo>
                  <a:pt x="8229600" y="0"/>
                </a:lnTo>
                <a:lnTo>
                  <a:pt x="8229600" y="198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045" y="761576"/>
            <a:ext cx="4201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spc="20" dirty="0">
                <a:latin typeface="Times New Roman"/>
                <a:cs typeface="Times New Roman"/>
              </a:rPr>
              <a:t>Number</a:t>
            </a:r>
            <a:r>
              <a:rPr sz="3200" i="0" spc="-75" dirty="0">
                <a:latin typeface="Times New Roman"/>
                <a:cs typeface="Times New Roman"/>
              </a:rPr>
              <a:t> </a:t>
            </a:r>
            <a:r>
              <a:rPr sz="3200" i="0" spc="-20" dirty="0">
                <a:latin typeface="Times New Roman"/>
                <a:cs typeface="Times New Roman"/>
              </a:rPr>
              <a:t>Representation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29055" y="1738883"/>
            <a:ext cx="8391525" cy="5347970"/>
            <a:chOff x="829055" y="1738883"/>
            <a:chExt cx="8391525" cy="5347970"/>
          </a:xfrm>
        </p:grpSpPr>
        <p:sp>
          <p:nvSpPr>
            <p:cNvPr id="4" name="object 4"/>
            <p:cNvSpPr/>
            <p:nvPr/>
          </p:nvSpPr>
          <p:spPr>
            <a:xfrm>
              <a:off x="829055" y="1738883"/>
              <a:ext cx="8391144" cy="53477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399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600" y="19812"/>
                  </a:moveTo>
                  <a:lnTo>
                    <a:pt x="0" y="19812"/>
                  </a:lnTo>
                  <a:lnTo>
                    <a:pt x="0" y="0"/>
                  </a:lnTo>
                  <a:lnTo>
                    <a:pt x="8229600" y="0"/>
                  </a:lnTo>
                  <a:lnTo>
                    <a:pt x="8229600" y="19812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52" y="724890"/>
            <a:ext cx="69088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i="0" spc="-55" dirty="0">
                <a:latin typeface="Times New Roman"/>
                <a:cs typeface="Times New Roman"/>
              </a:rPr>
              <a:t>Conversion </a:t>
            </a:r>
            <a:r>
              <a:rPr sz="4200" b="0" i="0" spc="-5" dirty="0">
                <a:latin typeface="Times New Roman"/>
                <a:cs typeface="Times New Roman"/>
              </a:rPr>
              <a:t>of </a:t>
            </a:r>
            <a:r>
              <a:rPr sz="4200" b="0" i="0" spc="-80" dirty="0">
                <a:latin typeface="Times New Roman"/>
                <a:cs typeface="Times New Roman"/>
              </a:rPr>
              <a:t>Floating</a:t>
            </a:r>
            <a:r>
              <a:rPr sz="4200" b="0" i="0" spc="-55" dirty="0">
                <a:latin typeface="Times New Roman"/>
                <a:cs typeface="Times New Roman"/>
              </a:rPr>
              <a:t> </a:t>
            </a:r>
            <a:r>
              <a:rPr sz="4200" b="0" i="0" spc="-10" dirty="0">
                <a:latin typeface="Times New Roman"/>
                <a:cs typeface="Times New Roman"/>
              </a:rPr>
              <a:t>Numbers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15" y="1474759"/>
            <a:ext cx="1811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Binary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Decimal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200" y="3886200"/>
            <a:ext cx="9144000" cy="3429000"/>
            <a:chOff x="457200" y="3886200"/>
            <a:chExt cx="9144000" cy="3429000"/>
          </a:xfrm>
        </p:grpSpPr>
        <p:sp>
          <p:nvSpPr>
            <p:cNvPr id="5" name="object 5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400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600" y="19812"/>
                  </a:moveTo>
                  <a:lnTo>
                    <a:pt x="0" y="19812"/>
                  </a:lnTo>
                  <a:lnTo>
                    <a:pt x="0" y="0"/>
                  </a:lnTo>
                  <a:lnTo>
                    <a:pt x="8229600" y="0"/>
                  </a:lnTo>
                  <a:lnTo>
                    <a:pt x="8229600" y="19812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47191" y="2554729"/>
            <a:ext cx="8681720" cy="195961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70"/>
              </a:spcBef>
            </a:pPr>
            <a:r>
              <a:rPr sz="2400" spc="15" dirty="0">
                <a:latin typeface="Times New Roman"/>
                <a:cs typeface="Times New Roman"/>
              </a:rPr>
              <a:t>10111.0101</a:t>
            </a:r>
            <a:endParaRPr sz="2400">
              <a:latin typeface="Times New Roman"/>
              <a:cs typeface="Times New Roman"/>
            </a:endParaRPr>
          </a:p>
          <a:p>
            <a:pPr marL="80645" marR="43180">
              <a:lnSpc>
                <a:spcPct val="127099"/>
              </a:lnSpc>
              <a:spcBef>
                <a:spcPts val="300"/>
              </a:spcBef>
            </a:pPr>
            <a:r>
              <a:rPr sz="2400" spc="-40" dirty="0">
                <a:latin typeface="Times New Roman"/>
                <a:cs typeface="Times New Roman"/>
              </a:rPr>
              <a:t>(1</a:t>
            </a:r>
            <a:r>
              <a:rPr sz="2400" spc="-40" dirty="0">
                <a:latin typeface="Symbol"/>
                <a:cs typeface="Symbol"/>
              </a:rPr>
              <a:t></a:t>
            </a:r>
            <a:r>
              <a:rPr sz="2400" spc="-27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2</a:t>
            </a:r>
            <a:r>
              <a:rPr sz="2100" spc="97" baseline="43650" dirty="0">
                <a:latin typeface="Times New Roman"/>
                <a:cs typeface="Times New Roman"/>
              </a:rPr>
              <a:t>4</a:t>
            </a:r>
            <a:r>
              <a:rPr sz="2100" spc="434" baseline="436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Symbol"/>
                <a:cs typeface="Symbol"/>
              </a:rPr>
              <a:t>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0</a:t>
            </a:r>
            <a:r>
              <a:rPr sz="2400" spc="-37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Symbol"/>
                <a:cs typeface="Symbol"/>
              </a:rPr>
              <a:t></a:t>
            </a:r>
            <a:r>
              <a:rPr sz="2400" spc="-27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2</a:t>
            </a:r>
            <a:r>
              <a:rPr sz="2100" spc="60" baseline="43650" dirty="0">
                <a:latin typeface="Times New Roman"/>
                <a:cs typeface="Times New Roman"/>
              </a:rPr>
              <a:t>3</a:t>
            </a:r>
            <a:r>
              <a:rPr sz="2100" spc="382" baseline="4365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Symbol"/>
                <a:cs typeface="Symbol"/>
              </a:rPr>
              <a:t></a:t>
            </a:r>
            <a:r>
              <a:rPr sz="2400" spc="90" dirty="0">
                <a:latin typeface="Times New Roman"/>
                <a:cs typeface="Times New Roman"/>
              </a:rPr>
              <a:t>1</a:t>
            </a:r>
            <a:r>
              <a:rPr sz="2400" spc="90" dirty="0">
                <a:latin typeface="Symbol"/>
                <a:cs typeface="Symbol"/>
              </a:rPr>
              <a:t></a:t>
            </a:r>
            <a:r>
              <a:rPr sz="2400" spc="-26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2</a:t>
            </a:r>
            <a:r>
              <a:rPr sz="2100" spc="82" baseline="43650" dirty="0">
                <a:latin typeface="Times New Roman"/>
                <a:cs typeface="Times New Roman"/>
              </a:rPr>
              <a:t>2</a:t>
            </a:r>
            <a:r>
              <a:rPr sz="2100" spc="457" baseline="4365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Symbol"/>
                <a:cs typeface="Symbol"/>
              </a:rPr>
              <a:t></a:t>
            </a:r>
            <a:r>
              <a:rPr sz="2400" spc="90" dirty="0">
                <a:latin typeface="Times New Roman"/>
                <a:cs typeface="Times New Roman"/>
              </a:rPr>
              <a:t>1</a:t>
            </a:r>
            <a:r>
              <a:rPr sz="2400" spc="90" dirty="0">
                <a:latin typeface="Symbol"/>
                <a:cs typeface="Symbol"/>
              </a:rPr>
              <a:t></a:t>
            </a:r>
            <a:r>
              <a:rPr sz="2400" spc="-2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2</a:t>
            </a:r>
            <a:r>
              <a:rPr sz="2100" spc="-22" baseline="43650" dirty="0">
                <a:latin typeface="Times New Roman"/>
                <a:cs typeface="Times New Roman"/>
              </a:rPr>
              <a:t>1</a:t>
            </a:r>
            <a:r>
              <a:rPr sz="2100" spc="277" baseline="4365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Symbol"/>
                <a:cs typeface="Symbol"/>
              </a:rPr>
              <a:t></a:t>
            </a:r>
            <a:r>
              <a:rPr sz="2400" spc="90" dirty="0">
                <a:latin typeface="Times New Roman"/>
                <a:cs typeface="Times New Roman"/>
              </a:rPr>
              <a:t>1</a:t>
            </a:r>
            <a:r>
              <a:rPr sz="2400" spc="90" dirty="0">
                <a:latin typeface="Symbol"/>
                <a:cs typeface="Symbol"/>
              </a:rPr>
              <a:t></a:t>
            </a:r>
            <a:r>
              <a:rPr sz="2400" spc="-27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2</a:t>
            </a:r>
            <a:r>
              <a:rPr sz="2100" spc="67" baseline="43650" dirty="0">
                <a:latin typeface="Times New Roman"/>
                <a:cs typeface="Times New Roman"/>
              </a:rPr>
              <a:t>0</a:t>
            </a:r>
            <a:r>
              <a:rPr sz="2100" spc="-120" baseline="4365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).(0</a:t>
            </a:r>
            <a:r>
              <a:rPr sz="2400" spc="-37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Symbol"/>
                <a:cs typeface="Symbol"/>
              </a:rPr>
              <a:t></a:t>
            </a:r>
            <a:r>
              <a:rPr sz="2400" spc="-27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2</a:t>
            </a:r>
            <a:r>
              <a:rPr sz="2100" spc="22" baseline="43650" dirty="0">
                <a:latin typeface="Symbol"/>
                <a:cs typeface="Symbol"/>
              </a:rPr>
              <a:t></a:t>
            </a:r>
            <a:r>
              <a:rPr sz="2100" spc="22" baseline="43650" dirty="0">
                <a:latin typeface="Times New Roman"/>
                <a:cs typeface="Times New Roman"/>
              </a:rPr>
              <a:t>1</a:t>
            </a:r>
            <a:r>
              <a:rPr sz="2100" spc="292" baseline="4365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Symbol"/>
                <a:cs typeface="Symbol"/>
              </a:rPr>
              <a:t></a:t>
            </a:r>
            <a:r>
              <a:rPr sz="2400" spc="85" dirty="0">
                <a:latin typeface="Times New Roman"/>
                <a:cs typeface="Times New Roman"/>
              </a:rPr>
              <a:t>1</a:t>
            </a:r>
            <a:r>
              <a:rPr sz="2400" spc="85" dirty="0">
                <a:latin typeface="Symbol"/>
                <a:cs typeface="Symbol"/>
              </a:rPr>
              <a:t></a:t>
            </a:r>
            <a:r>
              <a:rPr sz="2400" spc="-26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2</a:t>
            </a:r>
            <a:r>
              <a:rPr sz="2100" spc="97" baseline="43650" dirty="0">
                <a:latin typeface="Symbol"/>
                <a:cs typeface="Symbol"/>
              </a:rPr>
              <a:t></a:t>
            </a:r>
            <a:r>
              <a:rPr sz="2100" spc="97" baseline="43650" dirty="0">
                <a:latin typeface="Times New Roman"/>
                <a:cs typeface="Times New Roman"/>
              </a:rPr>
              <a:t>2</a:t>
            </a:r>
            <a:r>
              <a:rPr sz="2100" spc="457" baseline="4365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Symbol"/>
                <a:cs typeface="Symbol"/>
              </a:rPr>
              <a:t></a:t>
            </a:r>
            <a:r>
              <a:rPr sz="2400" spc="90" dirty="0">
                <a:latin typeface="Times New Roman"/>
                <a:cs typeface="Times New Roman"/>
              </a:rPr>
              <a:t>1</a:t>
            </a:r>
            <a:r>
              <a:rPr sz="2400" spc="90" dirty="0">
                <a:latin typeface="Symbol"/>
                <a:cs typeface="Symbol"/>
              </a:rPr>
              <a:t>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2</a:t>
            </a:r>
            <a:r>
              <a:rPr sz="2100" spc="75" baseline="43650" dirty="0">
                <a:latin typeface="Symbol"/>
                <a:cs typeface="Symbol"/>
              </a:rPr>
              <a:t></a:t>
            </a:r>
            <a:r>
              <a:rPr sz="2100" spc="75" baseline="43650" dirty="0">
                <a:latin typeface="Times New Roman"/>
                <a:cs typeface="Times New Roman"/>
              </a:rPr>
              <a:t>3</a:t>
            </a:r>
            <a:r>
              <a:rPr sz="2100" spc="382" baseline="4365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Symbol"/>
                <a:cs typeface="Symbol"/>
              </a:rPr>
              <a:t></a:t>
            </a:r>
            <a:r>
              <a:rPr sz="2400" spc="85" dirty="0">
                <a:latin typeface="Times New Roman"/>
                <a:cs typeface="Times New Roman"/>
              </a:rPr>
              <a:t>1</a:t>
            </a:r>
            <a:r>
              <a:rPr sz="2400" spc="85" dirty="0">
                <a:latin typeface="Symbol"/>
                <a:cs typeface="Symbol"/>
              </a:rPr>
              <a:t></a:t>
            </a:r>
            <a:r>
              <a:rPr sz="2400" spc="-26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2</a:t>
            </a:r>
            <a:r>
              <a:rPr sz="2100" spc="97" baseline="43650" dirty="0">
                <a:latin typeface="Symbol"/>
                <a:cs typeface="Symbol"/>
              </a:rPr>
              <a:t></a:t>
            </a:r>
            <a:r>
              <a:rPr sz="2100" spc="97" baseline="43650" dirty="0">
                <a:latin typeface="Times New Roman"/>
                <a:cs typeface="Times New Roman"/>
              </a:rPr>
              <a:t>4</a:t>
            </a:r>
            <a:r>
              <a:rPr sz="2100" spc="-120" baseline="4365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)  </a:t>
            </a:r>
            <a:r>
              <a:rPr sz="2400" spc="-55" dirty="0">
                <a:latin typeface="Times New Roman"/>
                <a:cs typeface="Times New Roman"/>
              </a:rPr>
              <a:t>(16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Symbol"/>
                <a:cs typeface="Symbol"/>
              </a:rPr>
              <a:t>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0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Symbol"/>
                <a:cs typeface="Symbol"/>
              </a:rPr>
              <a:t>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4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Symbol"/>
                <a:cs typeface="Symbol"/>
              </a:rPr>
              <a:t>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2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Symbol"/>
                <a:cs typeface="Symbol"/>
              </a:rPr>
              <a:t></a:t>
            </a:r>
            <a:r>
              <a:rPr sz="2400" spc="15" dirty="0">
                <a:latin typeface="Times New Roman"/>
                <a:cs typeface="Times New Roman"/>
              </a:rPr>
              <a:t>1).(0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Symbol"/>
                <a:cs typeface="Symbol"/>
              </a:rPr>
              <a:t>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0.25</a:t>
            </a:r>
            <a:r>
              <a:rPr sz="2400" spc="-27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Symbol"/>
                <a:cs typeface="Symbol"/>
              </a:rPr>
              <a:t>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0.125</a:t>
            </a:r>
            <a:r>
              <a:rPr sz="2400" spc="-26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Symbol"/>
                <a:cs typeface="Symbol"/>
              </a:rPr>
              <a:t>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0.0625)</a:t>
            </a:r>
            <a:endParaRPr sz="24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  <a:spcBef>
                <a:spcPts val="770"/>
              </a:spcBef>
            </a:pPr>
            <a:r>
              <a:rPr sz="2400" spc="15" dirty="0">
                <a:latin typeface="Times New Roman"/>
                <a:cs typeface="Times New Roman"/>
              </a:rPr>
              <a:t>23.4375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52" y="724890"/>
            <a:ext cx="37846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i="0" spc="-95" dirty="0">
                <a:latin typeface="Times New Roman"/>
                <a:cs typeface="Times New Roman"/>
              </a:rPr>
              <a:t>Decimal </a:t>
            </a:r>
            <a:r>
              <a:rPr sz="4200" b="0" i="0" spc="45" dirty="0">
                <a:latin typeface="Times New Roman"/>
                <a:cs typeface="Times New Roman"/>
              </a:rPr>
              <a:t>to</a:t>
            </a:r>
            <a:r>
              <a:rPr sz="4200" b="0" i="0" spc="30" dirty="0">
                <a:latin typeface="Times New Roman"/>
                <a:cs typeface="Times New Roman"/>
              </a:rPr>
              <a:t> </a:t>
            </a:r>
            <a:r>
              <a:rPr sz="4200" b="0" i="0" spc="-155" dirty="0">
                <a:latin typeface="Times New Roman"/>
                <a:cs typeface="Times New Roman"/>
              </a:rPr>
              <a:t>Binary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26431" y="2777204"/>
            <a:ext cx="359410" cy="357505"/>
          </a:xfrm>
          <a:custGeom>
            <a:avLst/>
            <a:gdLst/>
            <a:ahLst/>
            <a:cxnLst/>
            <a:rect l="l" t="t" r="r" b="b"/>
            <a:pathLst>
              <a:path w="359410" h="357505">
                <a:moveTo>
                  <a:pt x="4000" y="357473"/>
                </a:moveTo>
                <a:lnTo>
                  <a:pt x="29296" y="316861"/>
                </a:lnTo>
                <a:lnTo>
                  <a:pt x="47708" y="273034"/>
                </a:lnTo>
                <a:lnTo>
                  <a:pt x="58958" y="226849"/>
                </a:lnTo>
                <a:lnTo>
                  <a:pt x="62769" y="179165"/>
                </a:lnTo>
                <a:lnTo>
                  <a:pt x="58979" y="131623"/>
                </a:lnTo>
                <a:lnTo>
                  <a:pt x="47803" y="85582"/>
                </a:lnTo>
                <a:lnTo>
                  <a:pt x="29537" y="41898"/>
                </a:lnTo>
                <a:lnTo>
                  <a:pt x="4476" y="1428"/>
                </a:lnTo>
              </a:path>
              <a:path w="359410" h="357505">
                <a:moveTo>
                  <a:pt x="0" y="0"/>
                </a:moveTo>
                <a:lnTo>
                  <a:pt x="358997" y="0"/>
                </a:lnTo>
              </a:path>
            </a:pathLst>
          </a:custGeom>
          <a:ln w="10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86641" y="3276409"/>
            <a:ext cx="319405" cy="357505"/>
          </a:xfrm>
          <a:custGeom>
            <a:avLst/>
            <a:gdLst/>
            <a:ahLst/>
            <a:cxnLst/>
            <a:rect l="l" t="t" r="r" b="b"/>
            <a:pathLst>
              <a:path w="319405" h="357504">
                <a:moveTo>
                  <a:pt x="3524" y="357187"/>
                </a:moveTo>
                <a:lnTo>
                  <a:pt x="28695" y="316646"/>
                </a:lnTo>
                <a:lnTo>
                  <a:pt x="47017" y="272891"/>
                </a:lnTo>
                <a:lnTo>
                  <a:pt x="58214" y="226778"/>
                </a:lnTo>
                <a:lnTo>
                  <a:pt x="62007" y="179165"/>
                </a:lnTo>
                <a:lnTo>
                  <a:pt x="58233" y="131748"/>
                </a:lnTo>
                <a:lnTo>
                  <a:pt x="47101" y="85796"/>
                </a:lnTo>
                <a:lnTo>
                  <a:pt x="28896" y="42165"/>
                </a:lnTo>
                <a:lnTo>
                  <a:pt x="3905" y="1714"/>
                </a:lnTo>
              </a:path>
              <a:path w="319405" h="357504">
                <a:moveTo>
                  <a:pt x="0" y="0"/>
                </a:moveTo>
                <a:lnTo>
                  <a:pt x="318992" y="0"/>
                </a:lnTo>
              </a:path>
            </a:pathLst>
          </a:custGeom>
          <a:ln w="10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341526" y="3770180"/>
            <a:ext cx="228600" cy="368300"/>
            <a:chOff x="2341526" y="3770180"/>
            <a:chExt cx="228600" cy="368300"/>
          </a:xfrm>
        </p:grpSpPr>
        <p:sp>
          <p:nvSpPr>
            <p:cNvPr id="6" name="object 6"/>
            <p:cNvSpPr/>
            <p:nvPr/>
          </p:nvSpPr>
          <p:spPr>
            <a:xfrm>
              <a:off x="2347341" y="3776948"/>
              <a:ext cx="49530" cy="109855"/>
            </a:xfrm>
            <a:custGeom>
              <a:avLst/>
              <a:gdLst/>
              <a:ahLst/>
              <a:cxnLst/>
              <a:rect l="l" t="t" r="r" b="b"/>
              <a:pathLst>
                <a:path w="49530" h="109854">
                  <a:moveTo>
                    <a:pt x="49418" y="109251"/>
                  </a:moveTo>
                  <a:lnTo>
                    <a:pt x="43326" y="84153"/>
                  </a:lnTo>
                  <a:lnTo>
                    <a:pt x="25061" y="40469"/>
                  </a:lnTo>
                  <a:lnTo>
                    <a:pt x="0" y="0"/>
                  </a:lnTo>
                </a:path>
              </a:pathLst>
            </a:custGeom>
            <a:ln w="106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42864" y="3775519"/>
              <a:ext cx="227329" cy="0"/>
            </a:xfrm>
            <a:custGeom>
              <a:avLst/>
              <a:gdLst/>
              <a:ahLst/>
              <a:cxnLst/>
              <a:rect l="l" t="t" r="r" b="b"/>
              <a:pathLst>
                <a:path w="227330">
                  <a:moveTo>
                    <a:pt x="0" y="0"/>
                  </a:moveTo>
                  <a:lnTo>
                    <a:pt x="226885" y="0"/>
                  </a:lnTo>
                </a:path>
              </a:pathLst>
            </a:custGeom>
            <a:ln w="106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46864" y="3886199"/>
              <a:ext cx="59055" cy="247015"/>
            </a:xfrm>
            <a:custGeom>
              <a:avLst/>
              <a:gdLst/>
              <a:ahLst/>
              <a:cxnLst/>
              <a:rect l="l" t="t" r="r" b="b"/>
              <a:pathLst>
                <a:path w="59055" h="247014">
                  <a:moveTo>
                    <a:pt x="0" y="246792"/>
                  </a:moveTo>
                  <a:lnTo>
                    <a:pt x="25296" y="206180"/>
                  </a:lnTo>
                  <a:lnTo>
                    <a:pt x="43707" y="162353"/>
                  </a:lnTo>
                  <a:lnTo>
                    <a:pt x="54957" y="116169"/>
                  </a:lnTo>
                  <a:lnTo>
                    <a:pt x="58769" y="68484"/>
                  </a:lnTo>
                  <a:lnTo>
                    <a:pt x="54978" y="20943"/>
                  </a:lnTo>
                  <a:lnTo>
                    <a:pt x="49895" y="0"/>
                  </a:lnTo>
                </a:path>
              </a:pathLst>
            </a:custGeom>
            <a:ln w="106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60751" y="2752673"/>
            <a:ext cx="2056764" cy="831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89685" algn="l"/>
                <a:tab pos="1574165" algn="l"/>
              </a:tabLst>
            </a:pPr>
            <a:r>
              <a:rPr sz="2000" spc="-5" dirty="0">
                <a:latin typeface="Times New Roman"/>
                <a:cs typeface="Times New Roman"/>
              </a:rPr>
              <a:t>R</a:t>
            </a:r>
            <a:r>
              <a:rPr sz="2000" spc="15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m</a:t>
            </a:r>
            <a:r>
              <a:rPr sz="2000" spc="1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inder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1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10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1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  <a:p>
            <a:pPr marL="1257300">
              <a:lnSpc>
                <a:spcPct val="100000"/>
              </a:lnSpc>
              <a:spcBef>
                <a:spcPts val="1525"/>
              </a:spcBef>
            </a:pPr>
            <a:r>
              <a:rPr sz="2000" spc="1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38020" y="3251021"/>
            <a:ext cx="491490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0" dirty="0">
                <a:latin typeface="Times New Roman"/>
                <a:cs typeface="Times New Roman"/>
              </a:rPr>
              <a:t>2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11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8400" y="2752673"/>
            <a:ext cx="1129665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0" dirty="0">
                <a:latin typeface="Times New Roman"/>
                <a:cs typeface="Times New Roman"/>
              </a:rPr>
              <a:t>23 </a:t>
            </a:r>
            <a:r>
              <a:rPr sz="2000" spc="20" dirty="0">
                <a:latin typeface="Symbol"/>
                <a:cs typeface="Symbol"/>
              </a:rPr>
              <a:t>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2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23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8400" y="2313761"/>
            <a:ext cx="860425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5" dirty="0">
                <a:latin typeface="Times New Roman"/>
                <a:cs typeface="Times New Roman"/>
              </a:rPr>
              <a:t>23.4375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400" y="6620256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600" y="19812"/>
                </a:moveTo>
                <a:lnTo>
                  <a:pt x="0" y="19812"/>
                </a:lnTo>
                <a:lnTo>
                  <a:pt x="0" y="0"/>
                </a:lnTo>
                <a:lnTo>
                  <a:pt x="8229600" y="0"/>
                </a:lnTo>
                <a:lnTo>
                  <a:pt x="8229600" y="198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70975" y="4274629"/>
            <a:ext cx="239395" cy="357505"/>
          </a:xfrm>
          <a:custGeom>
            <a:avLst/>
            <a:gdLst/>
            <a:ahLst/>
            <a:cxnLst/>
            <a:rect l="l" t="t" r="r" b="b"/>
            <a:pathLst>
              <a:path w="239394" h="357504">
                <a:moveTo>
                  <a:pt x="4000" y="357473"/>
                </a:moveTo>
                <a:lnTo>
                  <a:pt x="29296" y="316861"/>
                </a:lnTo>
                <a:lnTo>
                  <a:pt x="47708" y="273034"/>
                </a:lnTo>
                <a:lnTo>
                  <a:pt x="58958" y="226849"/>
                </a:lnTo>
                <a:lnTo>
                  <a:pt x="62769" y="179165"/>
                </a:lnTo>
                <a:lnTo>
                  <a:pt x="58979" y="131623"/>
                </a:lnTo>
                <a:lnTo>
                  <a:pt x="47803" y="85582"/>
                </a:lnTo>
                <a:lnTo>
                  <a:pt x="29537" y="41898"/>
                </a:lnTo>
                <a:lnTo>
                  <a:pt x="4476" y="1428"/>
                </a:lnTo>
              </a:path>
              <a:path w="239394" h="357504">
                <a:moveTo>
                  <a:pt x="0" y="0"/>
                </a:moveTo>
                <a:lnTo>
                  <a:pt x="238887" y="0"/>
                </a:lnTo>
              </a:path>
            </a:pathLst>
          </a:custGeom>
          <a:ln w="10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94051" y="3750893"/>
            <a:ext cx="520065" cy="1278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0" dirty="0">
                <a:latin typeface="Times New Roman"/>
                <a:cs typeface="Times New Roman"/>
              </a:rPr>
              <a:t>2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  <a:spcBef>
                <a:spcPts val="1525"/>
              </a:spcBef>
            </a:pPr>
            <a:r>
              <a:rPr sz="2000" spc="10" dirty="0">
                <a:latin typeface="Times New Roman"/>
                <a:cs typeface="Times New Roman"/>
              </a:rPr>
              <a:t>2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15"/>
              </a:spcBef>
            </a:pPr>
            <a:r>
              <a:rPr sz="2000" spc="1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9152" y="5009931"/>
            <a:ext cx="7069455" cy="11779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720"/>
              </a:spcBef>
            </a:pPr>
            <a:r>
              <a:rPr sz="2000" spc="5" dirty="0">
                <a:latin typeface="Times New Roman"/>
                <a:cs typeface="Times New Roman"/>
              </a:rPr>
              <a:t>0.4375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Symbol"/>
                <a:cs typeface="Symbol"/>
              </a:rPr>
              <a:t>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0.4375</a:t>
            </a:r>
            <a:r>
              <a:rPr sz="2000" spc="30" dirty="0">
                <a:latin typeface="Symbol"/>
                <a:cs typeface="Symbol"/>
              </a:rPr>
              <a:t>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2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Symbol"/>
                <a:cs typeface="Symbol"/>
              </a:rPr>
              <a:t>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0.875</a:t>
            </a:r>
            <a:r>
              <a:rPr sz="2000" spc="30" dirty="0">
                <a:latin typeface="Symbol"/>
                <a:cs typeface="Symbol"/>
              </a:rPr>
              <a:t>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2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Symbol"/>
                <a:cs typeface="Symbol"/>
              </a:rPr>
              <a:t>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1.75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Symbol"/>
                <a:cs typeface="Symbol"/>
              </a:rPr>
              <a:t>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0.75</a:t>
            </a:r>
            <a:r>
              <a:rPr sz="2000" spc="35" dirty="0">
                <a:latin typeface="Symbol"/>
                <a:cs typeface="Symbol"/>
              </a:rPr>
              <a:t>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2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Symbol"/>
                <a:cs typeface="Symbol"/>
              </a:rPr>
              <a:t>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1.5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Symbol"/>
                <a:cs typeface="Symbol"/>
              </a:rPr>
              <a:t>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0.5</a:t>
            </a:r>
            <a:r>
              <a:rPr sz="2000" spc="40" dirty="0">
                <a:latin typeface="Symbol"/>
                <a:cs typeface="Symbol"/>
              </a:rPr>
              <a:t>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2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Symbol"/>
                <a:cs typeface="Symbol"/>
              </a:rPr>
              <a:t>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R="97155" algn="r">
              <a:lnSpc>
                <a:spcPct val="100000"/>
              </a:lnSpc>
              <a:spcBef>
                <a:spcPts val="620"/>
              </a:spcBef>
              <a:tabLst>
                <a:tab pos="1109345" algn="l"/>
                <a:tab pos="2839085" algn="l"/>
                <a:tab pos="4248785" algn="l"/>
              </a:tabLst>
            </a:pPr>
            <a:r>
              <a:rPr sz="2000" spc="10" dirty="0">
                <a:latin typeface="Times New Roman"/>
                <a:cs typeface="Times New Roman"/>
              </a:rPr>
              <a:t>0	1	1	1</a:t>
            </a:r>
            <a:endParaRPr sz="20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625"/>
              </a:spcBef>
            </a:pPr>
            <a:r>
              <a:rPr sz="2000" dirty="0">
                <a:latin typeface="Times New Roman"/>
                <a:cs typeface="Times New Roman"/>
              </a:rPr>
              <a:t>(23.4375)</a:t>
            </a:r>
            <a:r>
              <a:rPr sz="1725" baseline="-24154" dirty="0">
                <a:latin typeface="Times New Roman"/>
                <a:cs typeface="Times New Roman"/>
              </a:rPr>
              <a:t>10 </a:t>
            </a:r>
            <a:r>
              <a:rPr sz="2000" spc="10" dirty="0">
                <a:latin typeface="Symbol"/>
                <a:cs typeface="Symbol"/>
              </a:rPr>
              <a:t>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(10111.0111)</a:t>
            </a:r>
            <a:r>
              <a:rPr sz="1725" spc="-15" baseline="-24154" dirty="0">
                <a:latin typeface="Times New Roman"/>
                <a:cs typeface="Times New Roman"/>
              </a:rPr>
              <a:t>2</a:t>
            </a:r>
            <a:endParaRPr sz="1725" baseline="-24154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17035" y="3750893"/>
            <a:ext cx="3077845" cy="1278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000" spc="1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74295">
              <a:lnSpc>
                <a:spcPct val="100000"/>
              </a:lnSpc>
              <a:spcBef>
                <a:spcPts val="1525"/>
              </a:spcBef>
            </a:pPr>
            <a:r>
              <a:rPr sz="2000" spc="10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 marL="127635">
              <a:lnSpc>
                <a:spcPct val="100000"/>
              </a:lnSpc>
              <a:spcBef>
                <a:spcPts val="1115"/>
              </a:spcBef>
              <a:tabLst>
                <a:tab pos="1316355" algn="l"/>
              </a:tabLst>
            </a:pPr>
            <a:r>
              <a:rPr sz="2000" spc="10" dirty="0">
                <a:latin typeface="Times New Roman"/>
                <a:cs typeface="Times New Roman"/>
              </a:rPr>
              <a:t>1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MSB	</a:t>
            </a:r>
            <a:r>
              <a:rPr sz="2000" dirty="0">
                <a:latin typeface="Times New Roman"/>
                <a:cs typeface="Times New Roman"/>
              </a:rPr>
              <a:t>(23)</a:t>
            </a:r>
            <a:r>
              <a:rPr sz="1725" baseline="-24154" dirty="0">
                <a:latin typeface="Times New Roman"/>
                <a:cs typeface="Times New Roman"/>
              </a:rPr>
              <a:t>10 </a:t>
            </a:r>
            <a:r>
              <a:rPr sz="2000" spc="10" dirty="0">
                <a:latin typeface="Symbol"/>
                <a:cs typeface="Symbol"/>
              </a:rPr>
              <a:t>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(10111)</a:t>
            </a:r>
            <a:r>
              <a:rPr sz="1725" spc="-30" baseline="-24154" dirty="0">
                <a:latin typeface="Times New Roman"/>
                <a:cs typeface="Times New Roman"/>
              </a:rPr>
              <a:t>2</a:t>
            </a:r>
            <a:endParaRPr sz="1725" baseline="-24154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2" y="1797800"/>
            <a:ext cx="8005445" cy="448437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4965" marR="642620" indent="-342900">
              <a:lnSpc>
                <a:spcPct val="80000"/>
              </a:lnSpc>
              <a:spcBef>
                <a:spcPts val="550"/>
              </a:spcBef>
              <a:buClr>
                <a:srgbClr val="CC9900"/>
              </a:buClr>
              <a:buSzPct val="63157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1900" spc="-10" dirty="0">
                <a:latin typeface="Arial"/>
                <a:cs typeface="Arial"/>
              </a:rPr>
              <a:t>We </a:t>
            </a:r>
            <a:r>
              <a:rPr sz="1900" spc="-5" dirty="0">
                <a:latin typeface="Arial"/>
                <a:cs typeface="Arial"/>
              </a:rPr>
              <a:t>close </a:t>
            </a:r>
            <a:r>
              <a:rPr sz="1900" spc="-10" dirty="0">
                <a:latin typeface="Arial"/>
                <a:cs typeface="Arial"/>
              </a:rPr>
              <a:t>with </a:t>
            </a:r>
            <a:r>
              <a:rPr sz="1900" spc="-5" dirty="0">
                <a:latin typeface="Arial"/>
                <a:cs typeface="Arial"/>
              </a:rPr>
              <a:t>a brief overview </a:t>
            </a:r>
            <a:r>
              <a:rPr sz="1900" dirty="0">
                <a:latin typeface="Arial"/>
                <a:cs typeface="Arial"/>
              </a:rPr>
              <a:t>of </a:t>
            </a:r>
            <a:r>
              <a:rPr sz="1900" spc="-5" dirty="0">
                <a:latin typeface="Arial"/>
                <a:cs typeface="Arial"/>
              </a:rPr>
              <a:t>a different manner </a:t>
            </a:r>
            <a:r>
              <a:rPr sz="1900" spc="-10" dirty="0">
                <a:latin typeface="Arial"/>
                <a:cs typeface="Arial"/>
              </a:rPr>
              <a:t>of </a:t>
            </a:r>
            <a:r>
              <a:rPr sz="1900" spc="-5" dirty="0">
                <a:latin typeface="Arial"/>
                <a:cs typeface="Arial"/>
              </a:rPr>
              <a:t>converting  </a:t>
            </a:r>
            <a:r>
              <a:rPr sz="1900" spc="-10" dirty="0">
                <a:latin typeface="Arial"/>
                <a:cs typeface="Arial"/>
              </a:rPr>
              <a:t>between binary and</a:t>
            </a:r>
            <a:r>
              <a:rPr sz="1900" spc="1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decimal.</a:t>
            </a:r>
            <a:endParaRPr sz="1900">
              <a:latin typeface="Arial"/>
              <a:cs typeface="Arial"/>
            </a:endParaRPr>
          </a:p>
          <a:p>
            <a:pPr marL="354965" marR="5080" indent="-342900">
              <a:lnSpc>
                <a:spcPct val="80000"/>
              </a:lnSpc>
              <a:spcBef>
                <a:spcPts val="455"/>
              </a:spcBef>
              <a:buClr>
                <a:srgbClr val="CC9900"/>
              </a:buClr>
              <a:buSzPct val="63157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1900" spc="-5" dirty="0">
                <a:latin typeface="Arial"/>
                <a:cs typeface="Arial"/>
              </a:rPr>
              <a:t>In some practical applications </a:t>
            </a:r>
            <a:r>
              <a:rPr sz="1900" spc="-20" dirty="0">
                <a:latin typeface="Arial"/>
                <a:cs typeface="Arial"/>
              </a:rPr>
              <a:t>we </a:t>
            </a:r>
            <a:r>
              <a:rPr sz="1900" spc="-10" dirty="0">
                <a:latin typeface="Arial"/>
                <a:cs typeface="Arial"/>
              </a:rPr>
              <a:t>will use </a:t>
            </a:r>
            <a:r>
              <a:rPr sz="1900" spc="-5" dirty="0">
                <a:latin typeface="Arial"/>
                <a:cs typeface="Arial"/>
              </a:rPr>
              <a:t>a digital </a:t>
            </a:r>
            <a:r>
              <a:rPr sz="1900" spc="-10" dirty="0">
                <a:latin typeface="Arial"/>
                <a:cs typeface="Arial"/>
              </a:rPr>
              <a:t>logic </a:t>
            </a:r>
            <a:r>
              <a:rPr sz="1900" spc="-5" dirty="0">
                <a:latin typeface="Arial"/>
                <a:cs typeface="Arial"/>
              </a:rPr>
              <a:t>circuit to drive a  numeric display, </a:t>
            </a:r>
            <a:r>
              <a:rPr sz="1900" spc="-10" dirty="0">
                <a:latin typeface="Arial"/>
                <a:cs typeface="Arial"/>
              </a:rPr>
              <a:t>where</a:t>
            </a:r>
            <a:r>
              <a:rPr sz="1900" spc="114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each</a:t>
            </a:r>
            <a:endParaRPr sz="1900">
              <a:latin typeface="Arial"/>
              <a:cs typeface="Arial"/>
            </a:endParaRPr>
          </a:p>
          <a:p>
            <a:pPr marL="354965" marR="74295" indent="-342900">
              <a:lnSpc>
                <a:spcPts val="1820"/>
              </a:lnSpc>
              <a:spcBef>
                <a:spcPts val="445"/>
              </a:spcBef>
              <a:buClr>
                <a:srgbClr val="CC9900"/>
              </a:buClr>
              <a:buSzPct val="63157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1900" spc="-5" dirty="0">
                <a:latin typeface="Arial"/>
                <a:cs typeface="Arial"/>
              </a:rPr>
              <a:t>individual display unit displays a </a:t>
            </a:r>
            <a:r>
              <a:rPr sz="1900" spc="-10" dirty="0">
                <a:latin typeface="Arial"/>
                <a:cs typeface="Arial"/>
              </a:rPr>
              <a:t>single </a:t>
            </a:r>
            <a:r>
              <a:rPr sz="1900" spc="-5" dirty="0">
                <a:latin typeface="Arial"/>
                <a:cs typeface="Arial"/>
              </a:rPr>
              <a:t>digit. </a:t>
            </a:r>
            <a:r>
              <a:rPr sz="1900" spc="-10" dirty="0">
                <a:latin typeface="Arial"/>
                <a:cs typeface="Arial"/>
              </a:rPr>
              <a:t>So, </a:t>
            </a:r>
            <a:r>
              <a:rPr sz="1900" dirty="0">
                <a:latin typeface="Arial"/>
                <a:cs typeface="Arial"/>
              </a:rPr>
              <a:t>for </a:t>
            </a:r>
            <a:r>
              <a:rPr sz="1900" spc="-5" dirty="0">
                <a:latin typeface="Arial"/>
                <a:cs typeface="Arial"/>
              </a:rPr>
              <a:t>example, </a:t>
            </a:r>
            <a:r>
              <a:rPr sz="1900" spc="-20" dirty="0">
                <a:latin typeface="Arial"/>
                <a:cs typeface="Arial"/>
              </a:rPr>
              <a:t>we </a:t>
            </a:r>
            <a:r>
              <a:rPr sz="1900" spc="-5" dirty="0">
                <a:latin typeface="Arial"/>
                <a:cs typeface="Arial"/>
              </a:rPr>
              <a:t>might  have </a:t>
            </a:r>
            <a:r>
              <a:rPr sz="1900" spc="-10" dirty="0">
                <a:latin typeface="Arial"/>
                <a:cs typeface="Arial"/>
              </a:rPr>
              <a:t>the </a:t>
            </a:r>
            <a:r>
              <a:rPr sz="1900" spc="-5" dirty="0">
                <a:latin typeface="Arial"/>
                <a:cs typeface="Arial"/>
              </a:rPr>
              <a:t>number </a:t>
            </a:r>
            <a:r>
              <a:rPr sz="1900" spc="-10" dirty="0">
                <a:latin typeface="Arial"/>
                <a:cs typeface="Arial"/>
              </a:rPr>
              <a:t>472 </a:t>
            </a:r>
            <a:r>
              <a:rPr sz="1900" spc="-5" dirty="0">
                <a:latin typeface="Arial"/>
                <a:cs typeface="Arial"/>
              </a:rPr>
              <a:t>in</a:t>
            </a:r>
            <a:r>
              <a:rPr sz="1900" spc="13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our</a:t>
            </a:r>
            <a:endParaRPr sz="1900">
              <a:latin typeface="Arial"/>
              <a:cs typeface="Arial"/>
            </a:endParaRPr>
          </a:p>
          <a:p>
            <a:pPr marL="354965" marR="88265" indent="-342900">
              <a:lnSpc>
                <a:spcPct val="80000"/>
              </a:lnSpc>
              <a:spcBef>
                <a:spcPts val="475"/>
              </a:spcBef>
              <a:buClr>
                <a:srgbClr val="CC9900"/>
              </a:buClr>
              <a:buSzPct val="63157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1900" spc="-5" dirty="0">
                <a:latin typeface="Arial"/>
                <a:cs typeface="Arial"/>
              </a:rPr>
              <a:t>logic circuit, </a:t>
            </a:r>
            <a:r>
              <a:rPr sz="1900" spc="-10" dirty="0">
                <a:latin typeface="Arial"/>
                <a:cs typeface="Arial"/>
              </a:rPr>
              <a:t>and </a:t>
            </a:r>
            <a:r>
              <a:rPr sz="1900" spc="-20" dirty="0">
                <a:latin typeface="Arial"/>
                <a:cs typeface="Arial"/>
              </a:rPr>
              <a:t>we </a:t>
            </a:r>
            <a:r>
              <a:rPr sz="1900" spc="-10" dirty="0">
                <a:latin typeface="Arial"/>
                <a:cs typeface="Arial"/>
              </a:rPr>
              <a:t>would </a:t>
            </a:r>
            <a:r>
              <a:rPr sz="1900" spc="-5" dirty="0">
                <a:latin typeface="Arial"/>
                <a:cs typeface="Arial"/>
              </a:rPr>
              <a:t>like to display this </a:t>
            </a:r>
            <a:r>
              <a:rPr sz="1900" spc="-10" dirty="0">
                <a:latin typeface="Arial"/>
                <a:cs typeface="Arial"/>
              </a:rPr>
              <a:t>on </a:t>
            </a:r>
            <a:r>
              <a:rPr sz="1900" spc="-5" dirty="0">
                <a:latin typeface="Arial"/>
                <a:cs typeface="Arial"/>
              </a:rPr>
              <a:t>three separate display  units (one </a:t>
            </a:r>
            <a:r>
              <a:rPr sz="1900" dirty="0">
                <a:latin typeface="Arial"/>
                <a:cs typeface="Arial"/>
              </a:rPr>
              <a:t>for </a:t>
            </a:r>
            <a:r>
              <a:rPr sz="1900" spc="-5" dirty="0">
                <a:latin typeface="Arial"/>
                <a:cs typeface="Arial"/>
              </a:rPr>
              <a:t>the </a:t>
            </a:r>
            <a:r>
              <a:rPr sz="1900" dirty="0">
                <a:latin typeface="Arial"/>
                <a:cs typeface="Arial"/>
              </a:rPr>
              <a:t>4, one </a:t>
            </a:r>
            <a:r>
              <a:rPr sz="1900" spc="-5" dirty="0">
                <a:latin typeface="Arial"/>
                <a:cs typeface="Arial"/>
              </a:rPr>
              <a:t>for </a:t>
            </a:r>
            <a:r>
              <a:rPr sz="1900" spc="-10" dirty="0">
                <a:latin typeface="Arial"/>
                <a:cs typeface="Arial"/>
              </a:rPr>
              <a:t>the</a:t>
            </a:r>
            <a:r>
              <a:rPr sz="1900" spc="5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7</a:t>
            </a:r>
            <a:endParaRPr sz="19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lr>
                <a:srgbClr val="CC9900"/>
              </a:buClr>
              <a:buSzPct val="63157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1900" spc="-10" dirty="0">
                <a:latin typeface="Arial"/>
                <a:cs typeface="Arial"/>
              </a:rPr>
              <a:t>and one </a:t>
            </a:r>
            <a:r>
              <a:rPr sz="1900" dirty="0">
                <a:latin typeface="Arial"/>
                <a:cs typeface="Arial"/>
              </a:rPr>
              <a:t>for </a:t>
            </a:r>
            <a:r>
              <a:rPr sz="1900" spc="-5" dirty="0">
                <a:latin typeface="Arial"/>
                <a:cs typeface="Arial"/>
              </a:rPr>
              <a:t>the</a:t>
            </a:r>
            <a:r>
              <a:rPr sz="1900" spc="5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2).</a:t>
            </a:r>
            <a:endParaRPr sz="1900">
              <a:latin typeface="Arial"/>
              <a:cs typeface="Arial"/>
            </a:endParaRPr>
          </a:p>
          <a:p>
            <a:pPr marL="354965" marR="100965" indent="-342900">
              <a:lnSpc>
                <a:spcPct val="80000"/>
              </a:lnSpc>
              <a:spcBef>
                <a:spcPts val="459"/>
              </a:spcBef>
              <a:buClr>
                <a:srgbClr val="CC9900"/>
              </a:buClr>
              <a:buSzPct val="63157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1900" spc="-5" dirty="0">
                <a:latin typeface="Arial"/>
                <a:cs typeface="Arial"/>
              </a:rPr>
              <a:t>Working </a:t>
            </a:r>
            <a:r>
              <a:rPr sz="1900" spc="-10" dirty="0">
                <a:latin typeface="Arial"/>
                <a:cs typeface="Arial"/>
              </a:rPr>
              <a:t>with </a:t>
            </a:r>
            <a:r>
              <a:rPr sz="1900" spc="-5" dirty="0">
                <a:latin typeface="Arial"/>
                <a:cs typeface="Arial"/>
              </a:rPr>
              <a:t>this sort </a:t>
            </a:r>
            <a:r>
              <a:rPr sz="1900" dirty="0">
                <a:latin typeface="Arial"/>
                <a:cs typeface="Arial"/>
              </a:rPr>
              <a:t>of </a:t>
            </a:r>
            <a:r>
              <a:rPr sz="1900" spc="-5" dirty="0">
                <a:latin typeface="Arial"/>
                <a:cs typeface="Arial"/>
              </a:rPr>
              <a:t>display </a:t>
            </a:r>
            <a:r>
              <a:rPr sz="1900" spc="-10" dirty="0">
                <a:latin typeface="Arial"/>
                <a:cs typeface="Arial"/>
              </a:rPr>
              <a:t>hardware </a:t>
            </a:r>
            <a:r>
              <a:rPr sz="1900" spc="-5" dirty="0">
                <a:latin typeface="Arial"/>
                <a:cs typeface="Arial"/>
              </a:rPr>
              <a:t>is facilitated through </a:t>
            </a:r>
            <a:r>
              <a:rPr sz="1900" spc="-10" dirty="0">
                <a:latin typeface="Arial"/>
                <a:cs typeface="Arial"/>
              </a:rPr>
              <a:t>the </a:t>
            </a:r>
            <a:r>
              <a:rPr sz="1900" spc="-5" dirty="0">
                <a:latin typeface="Arial"/>
                <a:cs typeface="Arial"/>
              </a:rPr>
              <a:t>use  </a:t>
            </a:r>
            <a:r>
              <a:rPr sz="1900" dirty="0">
                <a:latin typeface="Arial"/>
                <a:cs typeface="Arial"/>
              </a:rPr>
              <a:t>of </a:t>
            </a:r>
            <a:r>
              <a:rPr sz="1900" spc="-5" dirty="0">
                <a:latin typeface="Arial"/>
                <a:cs typeface="Arial"/>
              </a:rPr>
              <a:t>binary-coded decimal</a:t>
            </a:r>
            <a:r>
              <a:rPr sz="1900" spc="4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(BCD),</a:t>
            </a:r>
            <a:endParaRPr sz="1900">
              <a:latin typeface="Arial"/>
              <a:cs typeface="Arial"/>
            </a:endParaRPr>
          </a:p>
          <a:p>
            <a:pPr marL="354965" marR="754380" indent="-342900">
              <a:lnSpc>
                <a:spcPct val="80000"/>
              </a:lnSpc>
              <a:spcBef>
                <a:spcPts val="455"/>
              </a:spcBef>
              <a:buClr>
                <a:srgbClr val="CC9900"/>
              </a:buClr>
              <a:buSzPct val="63157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1900" spc="-10" dirty="0">
                <a:latin typeface="Arial"/>
                <a:cs typeface="Arial"/>
              </a:rPr>
              <a:t>where </a:t>
            </a:r>
            <a:r>
              <a:rPr sz="1900" dirty="0">
                <a:latin typeface="Arial"/>
                <a:cs typeface="Arial"/>
              </a:rPr>
              <a:t>each </a:t>
            </a:r>
            <a:r>
              <a:rPr sz="1900" spc="-5" dirty="0">
                <a:latin typeface="Arial"/>
                <a:cs typeface="Arial"/>
              </a:rPr>
              <a:t>individual digit is represented </a:t>
            </a:r>
            <a:r>
              <a:rPr sz="1900" dirty="0">
                <a:latin typeface="Arial"/>
                <a:cs typeface="Arial"/>
              </a:rPr>
              <a:t>by </a:t>
            </a:r>
            <a:r>
              <a:rPr sz="1900" spc="-5" dirty="0">
                <a:latin typeface="Arial"/>
                <a:cs typeface="Arial"/>
              </a:rPr>
              <a:t>a 4-bit number. For  example, to represent the</a:t>
            </a:r>
            <a:r>
              <a:rPr sz="1900" spc="8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decimal</a:t>
            </a:r>
            <a:endParaRPr sz="1900">
              <a:latin typeface="Arial"/>
              <a:cs typeface="Arial"/>
            </a:endParaRPr>
          </a:p>
          <a:p>
            <a:pPr marL="354965" marR="110489" indent="-342900">
              <a:lnSpc>
                <a:spcPct val="80000"/>
              </a:lnSpc>
              <a:spcBef>
                <a:spcPts val="455"/>
              </a:spcBef>
              <a:buClr>
                <a:srgbClr val="CC9900"/>
              </a:buClr>
              <a:buSzPct val="63157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1900" spc="-5" dirty="0">
                <a:latin typeface="Arial"/>
                <a:cs typeface="Arial"/>
              </a:rPr>
              <a:t>number </a:t>
            </a:r>
            <a:r>
              <a:rPr sz="1900" dirty="0">
                <a:latin typeface="Arial"/>
                <a:cs typeface="Arial"/>
              </a:rPr>
              <a:t>472 </a:t>
            </a:r>
            <a:r>
              <a:rPr sz="1900" spc="-5" dirty="0">
                <a:latin typeface="Arial"/>
                <a:cs typeface="Arial"/>
              </a:rPr>
              <a:t>in binary-coded decimal (BCD), </a:t>
            </a:r>
            <a:r>
              <a:rPr sz="1900" spc="-10" dirty="0">
                <a:latin typeface="Arial"/>
                <a:cs typeface="Arial"/>
              </a:rPr>
              <a:t>we </a:t>
            </a:r>
            <a:r>
              <a:rPr sz="1900" spc="-5" dirty="0">
                <a:latin typeface="Arial"/>
                <a:cs typeface="Arial"/>
              </a:rPr>
              <a:t>convert each </a:t>
            </a:r>
            <a:r>
              <a:rPr sz="1900" spc="-10" dirty="0">
                <a:latin typeface="Arial"/>
                <a:cs typeface="Arial"/>
              </a:rPr>
              <a:t>digit </a:t>
            </a:r>
            <a:r>
              <a:rPr sz="1900" spc="-5" dirty="0">
                <a:latin typeface="Arial"/>
                <a:cs typeface="Arial"/>
              </a:rPr>
              <a:t>to a  four bit binary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number,</a:t>
            </a:r>
            <a:endParaRPr sz="1900">
              <a:latin typeface="Arial"/>
              <a:cs typeface="Arial"/>
            </a:endParaRPr>
          </a:p>
          <a:p>
            <a:pPr marL="354965" marR="404495" indent="-342900">
              <a:lnSpc>
                <a:spcPct val="80000"/>
              </a:lnSpc>
              <a:spcBef>
                <a:spcPts val="455"/>
              </a:spcBef>
              <a:buClr>
                <a:srgbClr val="CC9900"/>
              </a:buClr>
              <a:buSzPct val="63157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1900" spc="-5" dirty="0">
                <a:latin typeface="Arial"/>
                <a:cs typeface="Arial"/>
              </a:rPr>
              <a:t>independent </a:t>
            </a:r>
            <a:r>
              <a:rPr sz="1900" spc="-10" dirty="0">
                <a:latin typeface="Arial"/>
                <a:cs typeface="Arial"/>
              </a:rPr>
              <a:t>of </a:t>
            </a:r>
            <a:r>
              <a:rPr sz="1900" spc="-5" dirty="0">
                <a:latin typeface="Arial"/>
                <a:cs typeface="Arial"/>
              </a:rPr>
              <a:t>the other decimal digits. Thus, </a:t>
            </a:r>
            <a:r>
              <a:rPr sz="1900" spc="-10" dirty="0">
                <a:latin typeface="Arial"/>
                <a:cs typeface="Arial"/>
              </a:rPr>
              <a:t>472 </a:t>
            </a:r>
            <a:r>
              <a:rPr sz="1900" spc="-5" dirty="0">
                <a:latin typeface="Arial"/>
                <a:cs typeface="Arial"/>
              </a:rPr>
              <a:t>equal 0100 0111  0010 in</a:t>
            </a:r>
            <a:r>
              <a:rPr sz="1900" spc="3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BCD.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5635" y="730979"/>
            <a:ext cx="49491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spc="30" dirty="0">
                <a:latin typeface="Times New Roman"/>
                <a:cs typeface="Times New Roman"/>
              </a:rPr>
              <a:t>BCD </a:t>
            </a:r>
            <a:r>
              <a:rPr sz="3200" i="0" spc="-40" dirty="0">
                <a:latin typeface="Times New Roman"/>
                <a:cs typeface="Times New Roman"/>
              </a:rPr>
              <a:t>Binary-Coded</a:t>
            </a:r>
            <a:r>
              <a:rPr sz="3200" i="0" spc="-204" dirty="0">
                <a:latin typeface="Times New Roman"/>
                <a:cs typeface="Times New Roman"/>
              </a:rPr>
              <a:t> </a:t>
            </a:r>
            <a:r>
              <a:rPr sz="3200" i="0" spc="35" dirty="0">
                <a:latin typeface="Times New Roman"/>
                <a:cs typeface="Times New Roman"/>
              </a:rPr>
              <a:t>Decimal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6620256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600" y="19812"/>
                </a:moveTo>
                <a:lnTo>
                  <a:pt x="0" y="19812"/>
                </a:lnTo>
                <a:lnTo>
                  <a:pt x="0" y="0"/>
                </a:lnTo>
                <a:lnTo>
                  <a:pt x="8229600" y="0"/>
                </a:lnTo>
                <a:lnTo>
                  <a:pt x="8229600" y="198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52" y="724890"/>
            <a:ext cx="37617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i="0" spc="-185" dirty="0">
                <a:latin typeface="Times New Roman"/>
                <a:cs typeface="Times New Roman"/>
              </a:rPr>
              <a:t>Why </a:t>
            </a:r>
            <a:r>
              <a:rPr sz="4200" b="0" i="0" spc="-85" dirty="0">
                <a:latin typeface="Times New Roman"/>
                <a:cs typeface="Times New Roman"/>
              </a:rPr>
              <a:t>octal </a:t>
            </a:r>
            <a:r>
              <a:rPr sz="4200" b="0" i="0" spc="20" dirty="0">
                <a:latin typeface="Times New Roman"/>
                <a:cs typeface="Times New Roman"/>
              </a:rPr>
              <a:t>or</a:t>
            </a:r>
            <a:r>
              <a:rPr sz="4200" b="0" i="0" spc="165" dirty="0">
                <a:latin typeface="Times New Roman"/>
                <a:cs typeface="Times New Roman"/>
              </a:rPr>
              <a:t> </a:t>
            </a:r>
            <a:r>
              <a:rPr sz="4200" b="0" i="0" spc="-145" dirty="0">
                <a:latin typeface="Times New Roman"/>
                <a:cs typeface="Times New Roman"/>
              </a:rPr>
              <a:t>hex?</a:t>
            </a:r>
            <a:endParaRPr sz="4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200" y="3886200"/>
            <a:ext cx="9144000" cy="3429000"/>
            <a:chOff x="457200" y="3886200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400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600" y="19812"/>
                  </a:moveTo>
                  <a:lnTo>
                    <a:pt x="0" y="19812"/>
                  </a:lnTo>
                  <a:lnTo>
                    <a:pt x="0" y="0"/>
                  </a:lnTo>
                  <a:lnTo>
                    <a:pt x="8229600" y="0"/>
                  </a:lnTo>
                  <a:lnTo>
                    <a:pt x="8229600" y="19812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93185" y="1995323"/>
            <a:ext cx="6503034" cy="30981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70"/>
              </a:spcBef>
              <a:buClr>
                <a:srgbClr val="CC9900"/>
              </a:buClr>
              <a:buSzPct val="64285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Ease of use </a:t>
            </a:r>
            <a:r>
              <a:rPr sz="2800" spc="-10" dirty="0">
                <a:latin typeface="Arial"/>
                <a:cs typeface="Arial"/>
              </a:rPr>
              <a:t>and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conversion</a:t>
            </a:r>
            <a:endParaRPr sz="2800">
              <a:latin typeface="Arial"/>
              <a:cs typeface="Arial"/>
            </a:endParaRPr>
          </a:p>
          <a:p>
            <a:pPr marL="354965" marR="1290955" indent="-354965">
              <a:lnSpc>
                <a:spcPct val="120000"/>
              </a:lnSpc>
              <a:buClr>
                <a:srgbClr val="CC9900"/>
              </a:buClr>
              <a:buSzPct val="64285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Three bits </a:t>
            </a:r>
            <a:r>
              <a:rPr sz="2800" spc="-5" dirty="0">
                <a:latin typeface="Arial"/>
                <a:cs typeface="Arial"/>
              </a:rPr>
              <a:t>make </a:t>
            </a:r>
            <a:r>
              <a:rPr sz="2800" dirty="0">
                <a:latin typeface="Arial"/>
                <a:cs typeface="Arial"/>
              </a:rPr>
              <a:t>one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octal </a:t>
            </a:r>
            <a:r>
              <a:rPr sz="2800" spc="-5" dirty="0">
                <a:latin typeface="Arial"/>
                <a:cs typeface="Arial"/>
              </a:rPr>
              <a:t>digit  </a:t>
            </a:r>
            <a:r>
              <a:rPr sz="2800" dirty="0">
                <a:latin typeface="Arial"/>
                <a:cs typeface="Arial"/>
              </a:rPr>
              <a:t>111 010 110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101</a:t>
            </a:r>
            <a:endParaRPr sz="2800">
              <a:latin typeface="Arial"/>
              <a:cs typeface="Arial"/>
            </a:endParaRPr>
          </a:p>
          <a:p>
            <a:pPr marL="995680">
              <a:lnSpc>
                <a:spcPct val="100000"/>
              </a:lnSpc>
              <a:spcBef>
                <a:spcPts val="675"/>
              </a:spcBef>
              <a:tabLst>
                <a:tab pos="1684020" algn="l"/>
                <a:tab pos="2277110" algn="l"/>
                <a:tab pos="3065780" algn="l"/>
                <a:tab pos="3857625" algn="l"/>
                <a:tab pos="4467860" algn="l"/>
              </a:tabLst>
            </a:pPr>
            <a:r>
              <a:rPr sz="2800" spc="-5" dirty="0">
                <a:latin typeface="Arial"/>
                <a:cs typeface="Arial"/>
              </a:rPr>
              <a:t>7	2	6	5	</a:t>
            </a:r>
            <a:r>
              <a:rPr sz="2800" spc="-10" dirty="0">
                <a:latin typeface="Arial"/>
                <a:cs typeface="Arial"/>
              </a:rPr>
              <a:t>=&gt;	</a:t>
            </a:r>
            <a:r>
              <a:rPr sz="2800" spc="-5" dirty="0">
                <a:latin typeface="Arial"/>
                <a:cs typeface="Arial"/>
              </a:rPr>
              <a:t>7265 </a:t>
            </a:r>
            <a:r>
              <a:rPr sz="2800" spc="-10" dirty="0">
                <a:latin typeface="Arial"/>
                <a:cs typeface="Arial"/>
              </a:rPr>
              <a:t>in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octal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lr>
                <a:srgbClr val="CC9900"/>
              </a:buClr>
              <a:buSzPct val="64285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B802F"/>
                </a:solidFill>
                <a:latin typeface="Arial"/>
                <a:cs typeface="Arial"/>
              </a:rPr>
              <a:t>Four </a:t>
            </a:r>
            <a:r>
              <a:rPr sz="2800" spc="-5" dirty="0">
                <a:solidFill>
                  <a:srgbClr val="3B802F"/>
                </a:solidFill>
                <a:latin typeface="Arial"/>
                <a:cs typeface="Arial"/>
              </a:rPr>
              <a:t>bits </a:t>
            </a:r>
            <a:r>
              <a:rPr sz="2800" spc="-5" dirty="0">
                <a:latin typeface="Arial"/>
                <a:cs typeface="Arial"/>
              </a:rPr>
              <a:t>make </a:t>
            </a:r>
            <a:r>
              <a:rPr sz="2800" dirty="0">
                <a:latin typeface="Arial"/>
                <a:cs typeface="Arial"/>
              </a:rPr>
              <a:t>one </a:t>
            </a:r>
            <a:r>
              <a:rPr sz="2800" dirty="0">
                <a:solidFill>
                  <a:srgbClr val="3B802F"/>
                </a:solidFill>
                <a:latin typeface="Arial"/>
                <a:cs typeface="Arial"/>
              </a:rPr>
              <a:t>hexadecimal</a:t>
            </a:r>
            <a:r>
              <a:rPr sz="2800" spc="10" dirty="0">
                <a:solidFill>
                  <a:srgbClr val="3B802F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digit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9585" y="5067772"/>
            <a:ext cx="3474720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1894205" algn="l"/>
              </a:tabLst>
            </a:pPr>
            <a:r>
              <a:rPr sz="2800" spc="-5" dirty="0">
                <a:latin typeface="Arial"/>
                <a:cs typeface="Arial"/>
              </a:rPr>
              <a:t>1110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1011	0101</a:t>
            </a:r>
            <a:endParaRPr sz="2800">
              <a:latin typeface="Arial"/>
              <a:cs typeface="Arial"/>
            </a:endParaRPr>
          </a:p>
          <a:p>
            <a:pPr marL="306705">
              <a:lnSpc>
                <a:spcPct val="100000"/>
              </a:lnSpc>
              <a:spcBef>
                <a:spcPts val="670"/>
              </a:spcBef>
              <a:tabLst>
                <a:tab pos="1037590" algn="l"/>
                <a:tab pos="2060575" algn="l"/>
                <a:tab pos="3044190" algn="l"/>
              </a:tabLst>
            </a:pPr>
            <a:r>
              <a:rPr sz="2800" spc="-5" dirty="0">
                <a:latin typeface="Arial"/>
                <a:cs typeface="Arial"/>
              </a:rPr>
              <a:t>E	B	5	</a:t>
            </a:r>
            <a:r>
              <a:rPr sz="2800" spc="10" dirty="0">
                <a:latin typeface="Arial"/>
                <a:cs typeface="Arial"/>
              </a:rPr>
              <a:t>=</a:t>
            </a:r>
            <a:r>
              <a:rPr sz="2800" spc="-5" dirty="0">
                <a:latin typeface="Arial"/>
                <a:cs typeface="Arial"/>
              </a:rPr>
              <a:t>&gt;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93008" y="5337047"/>
            <a:ext cx="4302760" cy="696595"/>
          </a:xfrm>
          <a:custGeom>
            <a:avLst/>
            <a:gdLst/>
            <a:ahLst/>
            <a:cxnLst/>
            <a:rect l="l" t="t" r="r" b="b"/>
            <a:pathLst>
              <a:path w="4302759" h="696595">
                <a:moveTo>
                  <a:pt x="1688592" y="454164"/>
                </a:moveTo>
                <a:lnTo>
                  <a:pt x="1664208" y="441972"/>
                </a:lnTo>
                <a:lnTo>
                  <a:pt x="1612392" y="416052"/>
                </a:lnTo>
                <a:lnTo>
                  <a:pt x="1612392" y="441972"/>
                </a:lnTo>
                <a:lnTo>
                  <a:pt x="938784" y="441972"/>
                </a:lnTo>
                <a:lnTo>
                  <a:pt x="937260" y="428244"/>
                </a:lnTo>
                <a:lnTo>
                  <a:pt x="934212" y="416052"/>
                </a:lnTo>
                <a:lnTo>
                  <a:pt x="929640" y="403860"/>
                </a:lnTo>
                <a:lnTo>
                  <a:pt x="917448" y="379476"/>
                </a:lnTo>
                <a:lnTo>
                  <a:pt x="914400" y="375208"/>
                </a:lnTo>
                <a:lnTo>
                  <a:pt x="914400" y="445008"/>
                </a:lnTo>
                <a:lnTo>
                  <a:pt x="914400" y="466356"/>
                </a:lnTo>
                <a:lnTo>
                  <a:pt x="912876" y="475500"/>
                </a:lnTo>
                <a:lnTo>
                  <a:pt x="906780" y="496836"/>
                </a:lnTo>
                <a:lnTo>
                  <a:pt x="900684" y="507504"/>
                </a:lnTo>
                <a:lnTo>
                  <a:pt x="896112" y="516648"/>
                </a:lnTo>
                <a:lnTo>
                  <a:pt x="888492" y="525792"/>
                </a:lnTo>
                <a:lnTo>
                  <a:pt x="880872" y="536460"/>
                </a:lnTo>
                <a:lnTo>
                  <a:pt x="873252" y="545604"/>
                </a:lnTo>
                <a:lnTo>
                  <a:pt x="862584" y="554748"/>
                </a:lnTo>
                <a:lnTo>
                  <a:pt x="853440" y="563892"/>
                </a:lnTo>
                <a:lnTo>
                  <a:pt x="841248" y="573036"/>
                </a:lnTo>
                <a:lnTo>
                  <a:pt x="829056" y="580656"/>
                </a:lnTo>
                <a:lnTo>
                  <a:pt x="815340" y="589800"/>
                </a:lnTo>
                <a:lnTo>
                  <a:pt x="787908" y="605040"/>
                </a:lnTo>
                <a:lnTo>
                  <a:pt x="739140" y="626376"/>
                </a:lnTo>
                <a:lnTo>
                  <a:pt x="702564" y="638568"/>
                </a:lnTo>
                <a:lnTo>
                  <a:pt x="684276" y="643140"/>
                </a:lnTo>
                <a:lnTo>
                  <a:pt x="644652" y="653808"/>
                </a:lnTo>
                <a:lnTo>
                  <a:pt x="603504" y="661428"/>
                </a:lnTo>
                <a:lnTo>
                  <a:pt x="560832" y="666000"/>
                </a:lnTo>
                <a:lnTo>
                  <a:pt x="493776" y="670572"/>
                </a:lnTo>
                <a:lnTo>
                  <a:pt x="446532" y="670572"/>
                </a:lnTo>
                <a:lnTo>
                  <a:pt x="379476" y="666000"/>
                </a:lnTo>
                <a:lnTo>
                  <a:pt x="335280" y="659904"/>
                </a:lnTo>
                <a:lnTo>
                  <a:pt x="294132" y="652284"/>
                </a:lnTo>
                <a:lnTo>
                  <a:pt x="254508" y="643140"/>
                </a:lnTo>
                <a:lnTo>
                  <a:pt x="217932" y="632472"/>
                </a:lnTo>
                <a:lnTo>
                  <a:pt x="184404" y="618756"/>
                </a:lnTo>
                <a:lnTo>
                  <a:pt x="167640" y="612660"/>
                </a:lnTo>
                <a:lnTo>
                  <a:pt x="137160" y="597420"/>
                </a:lnTo>
                <a:lnTo>
                  <a:pt x="123444" y="589800"/>
                </a:lnTo>
                <a:lnTo>
                  <a:pt x="111252" y="580656"/>
                </a:lnTo>
                <a:lnTo>
                  <a:pt x="99060" y="573036"/>
                </a:lnTo>
                <a:lnTo>
                  <a:pt x="67056" y="545604"/>
                </a:lnTo>
                <a:lnTo>
                  <a:pt x="44196" y="515124"/>
                </a:lnTo>
                <a:lnTo>
                  <a:pt x="38100" y="505980"/>
                </a:lnTo>
                <a:lnTo>
                  <a:pt x="33528" y="495312"/>
                </a:lnTo>
                <a:lnTo>
                  <a:pt x="30480" y="484644"/>
                </a:lnTo>
                <a:lnTo>
                  <a:pt x="27432" y="475500"/>
                </a:lnTo>
                <a:lnTo>
                  <a:pt x="25908" y="464832"/>
                </a:lnTo>
                <a:lnTo>
                  <a:pt x="25908" y="443484"/>
                </a:lnTo>
                <a:lnTo>
                  <a:pt x="27432" y="432816"/>
                </a:lnTo>
                <a:lnTo>
                  <a:pt x="30480" y="423672"/>
                </a:lnTo>
                <a:lnTo>
                  <a:pt x="33528" y="413004"/>
                </a:lnTo>
                <a:lnTo>
                  <a:pt x="38100" y="402336"/>
                </a:lnTo>
                <a:lnTo>
                  <a:pt x="44196" y="393192"/>
                </a:lnTo>
                <a:lnTo>
                  <a:pt x="51816" y="384048"/>
                </a:lnTo>
                <a:lnTo>
                  <a:pt x="59436" y="373380"/>
                </a:lnTo>
                <a:lnTo>
                  <a:pt x="67056" y="364236"/>
                </a:lnTo>
                <a:lnTo>
                  <a:pt x="77724" y="355092"/>
                </a:lnTo>
                <a:lnTo>
                  <a:pt x="86868" y="345948"/>
                </a:lnTo>
                <a:lnTo>
                  <a:pt x="99060" y="336804"/>
                </a:lnTo>
                <a:lnTo>
                  <a:pt x="111252" y="329184"/>
                </a:lnTo>
                <a:lnTo>
                  <a:pt x="123444" y="320040"/>
                </a:lnTo>
                <a:lnTo>
                  <a:pt x="138684" y="312420"/>
                </a:lnTo>
                <a:lnTo>
                  <a:pt x="152400" y="304800"/>
                </a:lnTo>
                <a:lnTo>
                  <a:pt x="167640" y="297180"/>
                </a:lnTo>
                <a:lnTo>
                  <a:pt x="184404" y="289560"/>
                </a:lnTo>
                <a:lnTo>
                  <a:pt x="201168" y="283464"/>
                </a:lnTo>
                <a:lnTo>
                  <a:pt x="219456" y="277368"/>
                </a:lnTo>
                <a:lnTo>
                  <a:pt x="236220" y="271272"/>
                </a:lnTo>
                <a:lnTo>
                  <a:pt x="256032" y="266700"/>
                </a:lnTo>
                <a:lnTo>
                  <a:pt x="295656" y="256032"/>
                </a:lnTo>
                <a:lnTo>
                  <a:pt x="336804" y="248412"/>
                </a:lnTo>
                <a:lnTo>
                  <a:pt x="379476" y="243840"/>
                </a:lnTo>
                <a:lnTo>
                  <a:pt x="446532" y="239268"/>
                </a:lnTo>
                <a:lnTo>
                  <a:pt x="493776" y="239268"/>
                </a:lnTo>
                <a:lnTo>
                  <a:pt x="560832" y="243840"/>
                </a:lnTo>
                <a:lnTo>
                  <a:pt x="605028" y="248412"/>
                </a:lnTo>
                <a:lnTo>
                  <a:pt x="646176" y="256032"/>
                </a:lnTo>
                <a:lnTo>
                  <a:pt x="685800" y="266700"/>
                </a:lnTo>
                <a:lnTo>
                  <a:pt x="704088" y="271272"/>
                </a:lnTo>
                <a:lnTo>
                  <a:pt x="755904" y="289560"/>
                </a:lnTo>
                <a:lnTo>
                  <a:pt x="803148" y="312420"/>
                </a:lnTo>
                <a:lnTo>
                  <a:pt x="829056" y="329184"/>
                </a:lnTo>
                <a:lnTo>
                  <a:pt x="841248" y="336804"/>
                </a:lnTo>
                <a:lnTo>
                  <a:pt x="873252" y="364236"/>
                </a:lnTo>
                <a:lnTo>
                  <a:pt x="896112" y="394716"/>
                </a:lnTo>
                <a:lnTo>
                  <a:pt x="902208" y="403860"/>
                </a:lnTo>
                <a:lnTo>
                  <a:pt x="906780" y="414528"/>
                </a:lnTo>
                <a:lnTo>
                  <a:pt x="909828" y="423672"/>
                </a:lnTo>
                <a:lnTo>
                  <a:pt x="912876" y="434340"/>
                </a:lnTo>
                <a:lnTo>
                  <a:pt x="914400" y="445008"/>
                </a:lnTo>
                <a:lnTo>
                  <a:pt x="914400" y="375208"/>
                </a:lnTo>
                <a:lnTo>
                  <a:pt x="880872" y="336804"/>
                </a:lnTo>
                <a:lnTo>
                  <a:pt x="829056" y="298704"/>
                </a:lnTo>
                <a:lnTo>
                  <a:pt x="748284" y="259080"/>
                </a:lnTo>
                <a:lnTo>
                  <a:pt x="690372" y="240792"/>
                </a:lnTo>
                <a:lnTo>
                  <a:pt x="683768" y="239268"/>
                </a:lnTo>
                <a:lnTo>
                  <a:pt x="650748" y="231648"/>
                </a:lnTo>
                <a:lnTo>
                  <a:pt x="608076" y="224028"/>
                </a:lnTo>
                <a:lnTo>
                  <a:pt x="563880" y="217932"/>
                </a:lnTo>
                <a:lnTo>
                  <a:pt x="493776" y="213360"/>
                </a:lnTo>
                <a:lnTo>
                  <a:pt x="446532" y="213360"/>
                </a:lnTo>
                <a:lnTo>
                  <a:pt x="376428" y="217932"/>
                </a:lnTo>
                <a:lnTo>
                  <a:pt x="332232" y="224028"/>
                </a:lnTo>
                <a:lnTo>
                  <a:pt x="289560" y="231648"/>
                </a:lnTo>
                <a:lnTo>
                  <a:pt x="248412" y="242316"/>
                </a:lnTo>
                <a:lnTo>
                  <a:pt x="228600" y="246888"/>
                </a:lnTo>
                <a:lnTo>
                  <a:pt x="210312" y="252984"/>
                </a:lnTo>
                <a:lnTo>
                  <a:pt x="192024" y="260604"/>
                </a:lnTo>
                <a:lnTo>
                  <a:pt x="173736" y="266700"/>
                </a:lnTo>
                <a:lnTo>
                  <a:pt x="140208" y="281940"/>
                </a:lnTo>
                <a:lnTo>
                  <a:pt x="124968" y="289560"/>
                </a:lnTo>
                <a:lnTo>
                  <a:pt x="111252" y="298704"/>
                </a:lnTo>
                <a:lnTo>
                  <a:pt x="96012" y="307848"/>
                </a:lnTo>
                <a:lnTo>
                  <a:pt x="83820" y="316992"/>
                </a:lnTo>
                <a:lnTo>
                  <a:pt x="70104" y="326136"/>
                </a:lnTo>
                <a:lnTo>
                  <a:pt x="38100" y="358140"/>
                </a:lnTo>
                <a:lnTo>
                  <a:pt x="15240" y="393192"/>
                </a:lnTo>
                <a:lnTo>
                  <a:pt x="3048" y="429768"/>
                </a:lnTo>
                <a:lnTo>
                  <a:pt x="0" y="455676"/>
                </a:lnTo>
                <a:lnTo>
                  <a:pt x="1524" y="469404"/>
                </a:lnTo>
                <a:lnTo>
                  <a:pt x="22860" y="530364"/>
                </a:lnTo>
                <a:lnTo>
                  <a:pt x="39624" y="551700"/>
                </a:lnTo>
                <a:lnTo>
                  <a:pt x="48768" y="563892"/>
                </a:lnTo>
                <a:lnTo>
                  <a:pt x="59436" y="573036"/>
                </a:lnTo>
                <a:lnTo>
                  <a:pt x="71628" y="583704"/>
                </a:lnTo>
                <a:lnTo>
                  <a:pt x="83820" y="592848"/>
                </a:lnTo>
                <a:lnTo>
                  <a:pt x="111252" y="611136"/>
                </a:lnTo>
                <a:lnTo>
                  <a:pt x="126492" y="620280"/>
                </a:lnTo>
                <a:lnTo>
                  <a:pt x="156972" y="635520"/>
                </a:lnTo>
                <a:lnTo>
                  <a:pt x="175260" y="643140"/>
                </a:lnTo>
                <a:lnTo>
                  <a:pt x="192024" y="650760"/>
                </a:lnTo>
                <a:lnTo>
                  <a:pt x="210312" y="656856"/>
                </a:lnTo>
                <a:lnTo>
                  <a:pt x="230124" y="662952"/>
                </a:lnTo>
                <a:lnTo>
                  <a:pt x="249936" y="667524"/>
                </a:lnTo>
                <a:lnTo>
                  <a:pt x="289560" y="678192"/>
                </a:lnTo>
                <a:lnTo>
                  <a:pt x="332232" y="685812"/>
                </a:lnTo>
                <a:lnTo>
                  <a:pt x="376428" y="691908"/>
                </a:lnTo>
                <a:lnTo>
                  <a:pt x="446532" y="696480"/>
                </a:lnTo>
                <a:lnTo>
                  <a:pt x="493776" y="696480"/>
                </a:lnTo>
                <a:lnTo>
                  <a:pt x="563880" y="691908"/>
                </a:lnTo>
                <a:lnTo>
                  <a:pt x="608076" y="685812"/>
                </a:lnTo>
                <a:lnTo>
                  <a:pt x="650748" y="678192"/>
                </a:lnTo>
                <a:lnTo>
                  <a:pt x="680135" y="670572"/>
                </a:lnTo>
                <a:lnTo>
                  <a:pt x="691896" y="667524"/>
                </a:lnTo>
                <a:lnTo>
                  <a:pt x="711708" y="662952"/>
                </a:lnTo>
                <a:lnTo>
                  <a:pt x="729996" y="656856"/>
                </a:lnTo>
                <a:lnTo>
                  <a:pt x="748284" y="649236"/>
                </a:lnTo>
                <a:lnTo>
                  <a:pt x="766572" y="643140"/>
                </a:lnTo>
                <a:lnTo>
                  <a:pt x="783336" y="635520"/>
                </a:lnTo>
                <a:lnTo>
                  <a:pt x="798576" y="627900"/>
                </a:lnTo>
                <a:lnTo>
                  <a:pt x="815340" y="620280"/>
                </a:lnTo>
                <a:lnTo>
                  <a:pt x="829056" y="611136"/>
                </a:lnTo>
                <a:lnTo>
                  <a:pt x="844296" y="601992"/>
                </a:lnTo>
                <a:lnTo>
                  <a:pt x="856488" y="592848"/>
                </a:lnTo>
                <a:lnTo>
                  <a:pt x="891540" y="562368"/>
                </a:lnTo>
                <a:lnTo>
                  <a:pt x="925068" y="516648"/>
                </a:lnTo>
                <a:lnTo>
                  <a:pt x="937260" y="480072"/>
                </a:lnTo>
                <a:lnTo>
                  <a:pt x="938784" y="467880"/>
                </a:lnTo>
                <a:lnTo>
                  <a:pt x="1612392" y="467880"/>
                </a:lnTo>
                <a:lnTo>
                  <a:pt x="1612392" y="492264"/>
                </a:lnTo>
                <a:lnTo>
                  <a:pt x="1661160" y="467880"/>
                </a:lnTo>
                <a:lnTo>
                  <a:pt x="1688592" y="454164"/>
                </a:lnTo>
                <a:close/>
              </a:path>
              <a:path w="4302759" h="696595">
                <a:moveTo>
                  <a:pt x="4302252" y="0"/>
                </a:moveTo>
                <a:lnTo>
                  <a:pt x="4290060" y="0"/>
                </a:lnTo>
                <a:lnTo>
                  <a:pt x="4290060" y="13728"/>
                </a:lnTo>
                <a:lnTo>
                  <a:pt x="4290060" y="406920"/>
                </a:lnTo>
                <a:lnTo>
                  <a:pt x="1848612" y="406920"/>
                </a:lnTo>
                <a:lnTo>
                  <a:pt x="1848612" y="13728"/>
                </a:lnTo>
                <a:lnTo>
                  <a:pt x="4290060" y="13728"/>
                </a:lnTo>
                <a:lnTo>
                  <a:pt x="4290060" y="0"/>
                </a:lnTo>
                <a:lnTo>
                  <a:pt x="1834896" y="0"/>
                </a:lnTo>
                <a:lnTo>
                  <a:pt x="1834896" y="419112"/>
                </a:lnTo>
                <a:lnTo>
                  <a:pt x="4302252" y="419112"/>
                </a:lnTo>
                <a:lnTo>
                  <a:pt x="4302252" y="413016"/>
                </a:lnTo>
                <a:lnTo>
                  <a:pt x="4302252" y="406920"/>
                </a:lnTo>
                <a:lnTo>
                  <a:pt x="4302252" y="13728"/>
                </a:lnTo>
                <a:lnTo>
                  <a:pt x="4302252" y="6108"/>
                </a:lnTo>
                <a:lnTo>
                  <a:pt x="43022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12746" y="5367014"/>
            <a:ext cx="1956435" cy="750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70"/>
              </a:lnSpc>
              <a:spcBef>
                <a:spcPts val="105"/>
              </a:spcBef>
            </a:pPr>
            <a:r>
              <a:rPr sz="2000" dirty="0">
                <a:solidFill>
                  <a:srgbClr val="006633"/>
                </a:solidFill>
                <a:latin typeface="Times New Roman"/>
                <a:cs typeface="Times New Roman"/>
              </a:rPr>
              <a:t>4 bits =</a:t>
            </a:r>
            <a:r>
              <a:rPr sz="2000" spc="-7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633"/>
                </a:solidFill>
                <a:latin typeface="Times New Roman"/>
                <a:cs typeface="Times New Roman"/>
              </a:rPr>
              <a:t>nibble</a:t>
            </a:r>
            <a:endParaRPr sz="2000">
              <a:latin typeface="Times New Roman"/>
              <a:cs typeface="Times New Roman"/>
            </a:endParaRPr>
          </a:p>
          <a:p>
            <a:pPr marL="125095">
              <a:lnSpc>
                <a:spcPts val="3329"/>
              </a:lnSpc>
              <a:tabLst>
                <a:tab pos="991235" algn="l"/>
              </a:tabLst>
            </a:pPr>
            <a:r>
              <a:rPr sz="2800" spc="-10" dirty="0">
                <a:latin typeface="Arial"/>
                <a:cs typeface="Arial"/>
              </a:rPr>
              <a:t>EB5	</a:t>
            </a:r>
            <a:r>
              <a:rPr sz="2800" spc="5" dirty="0">
                <a:latin typeface="Arial"/>
                <a:cs typeface="Arial"/>
              </a:rPr>
              <a:t>in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hex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52" y="724890"/>
            <a:ext cx="35699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i="0" spc="5" dirty="0">
                <a:latin typeface="Times New Roman"/>
                <a:cs typeface="Times New Roman"/>
              </a:rPr>
              <a:t>Number</a:t>
            </a:r>
            <a:r>
              <a:rPr sz="4200" b="0" i="0" spc="-50" dirty="0">
                <a:latin typeface="Times New Roman"/>
                <a:cs typeface="Times New Roman"/>
              </a:rPr>
              <a:t> </a:t>
            </a:r>
            <a:r>
              <a:rPr sz="4200" b="0" i="0" spc="-145" dirty="0">
                <a:latin typeface="Times New Roman"/>
                <a:cs typeface="Times New Roman"/>
              </a:rPr>
              <a:t>Systems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89" y="2079818"/>
            <a:ext cx="35128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Four number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system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200" y="3886200"/>
            <a:ext cx="9144000" cy="3429000"/>
            <a:chOff x="457200" y="3886200"/>
            <a:chExt cx="9144000" cy="3429000"/>
          </a:xfrm>
        </p:grpSpPr>
        <p:sp>
          <p:nvSpPr>
            <p:cNvPr id="5" name="object 5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400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600" y="19812"/>
                  </a:moveTo>
                  <a:lnTo>
                    <a:pt x="0" y="19812"/>
                  </a:lnTo>
                  <a:lnTo>
                    <a:pt x="0" y="0"/>
                  </a:lnTo>
                  <a:lnTo>
                    <a:pt x="8229600" y="0"/>
                  </a:lnTo>
                  <a:lnTo>
                    <a:pt x="8229600" y="19812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845319"/>
              </p:ext>
            </p:extLst>
          </p:nvPr>
        </p:nvGraphicFramePr>
        <p:xfrm>
          <a:off x="2802821" y="3191647"/>
          <a:ext cx="3016884" cy="2110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75"/>
                <a:gridCol w="1344930"/>
                <a:gridCol w="681990"/>
                <a:gridCol w="694689"/>
              </a:tblGrid>
              <a:tr h="397002">
                <a:tc>
                  <a:txBody>
                    <a:bodyPr/>
                    <a:lstStyle/>
                    <a:p>
                      <a:pPr marL="31750">
                        <a:lnSpc>
                          <a:spcPts val="2765"/>
                        </a:lnSpc>
                      </a:pPr>
                      <a:r>
                        <a:rPr sz="2500" dirty="0">
                          <a:solidFill>
                            <a:srgbClr val="CC9900"/>
                          </a:solidFill>
                          <a:latin typeface="Georgia"/>
                          <a:cs typeface="Georgia"/>
                        </a:rPr>
                        <a:t></a:t>
                      </a:r>
                      <a:endParaRPr sz="2500" dirty="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2745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Decimal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9855">
                        <a:lnSpc>
                          <a:spcPts val="2745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(10)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3888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500" dirty="0">
                          <a:solidFill>
                            <a:srgbClr val="CC9900"/>
                          </a:solidFill>
                          <a:latin typeface="Georgia"/>
                          <a:cs typeface="Georgia"/>
                        </a:rPr>
                        <a:t></a:t>
                      </a:r>
                      <a:endParaRPr sz="2500">
                        <a:latin typeface="Georgia"/>
                        <a:cs typeface="Georgia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Binary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 gridSpan="2"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(2)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7080">
                <a:tc>
                  <a:txBody>
                    <a:bodyPr/>
                    <a:lstStyle/>
                    <a:p>
                      <a:pPr marL="31750">
                        <a:lnSpc>
                          <a:spcPts val="2930"/>
                        </a:lnSpc>
                        <a:spcBef>
                          <a:spcPts val="95"/>
                        </a:spcBef>
                      </a:pPr>
                      <a:r>
                        <a:rPr sz="2500" dirty="0">
                          <a:solidFill>
                            <a:srgbClr val="CC9900"/>
                          </a:solidFill>
                          <a:latin typeface="Georgia"/>
                          <a:cs typeface="Georgia"/>
                        </a:rPr>
                        <a:t></a:t>
                      </a:r>
                      <a:endParaRPr sz="2500">
                        <a:latin typeface="Georgia"/>
                        <a:cs typeface="Georgia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2830"/>
                        </a:lnSpc>
                        <a:spcBef>
                          <a:spcPts val="19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Octal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 gridSpan="2">
                  <a:txBody>
                    <a:bodyPr/>
                    <a:lstStyle/>
                    <a:p>
                      <a:pPr marL="121920">
                        <a:lnSpc>
                          <a:spcPts val="2830"/>
                        </a:lnSpc>
                        <a:spcBef>
                          <a:spcPts val="19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(8)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777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500" dirty="0">
                          <a:solidFill>
                            <a:srgbClr val="CC9900"/>
                          </a:solidFill>
                          <a:latin typeface="Georgia"/>
                          <a:cs typeface="Georgia"/>
                        </a:rPr>
                        <a:t></a:t>
                      </a:r>
                      <a:endParaRPr sz="2500" dirty="0">
                        <a:latin typeface="Georgia"/>
                        <a:cs typeface="Georgia"/>
                      </a:endParaRPr>
                    </a:p>
                    <a:p>
                      <a:pPr marL="31750">
                        <a:lnSpc>
                          <a:spcPts val="2930"/>
                        </a:lnSpc>
                        <a:spcBef>
                          <a:spcPts val="455"/>
                        </a:spcBef>
                      </a:pPr>
                      <a:endParaRPr sz="2500" dirty="0">
                        <a:latin typeface="Georgia"/>
                        <a:cs typeface="Georgia"/>
                      </a:endParaRPr>
                    </a:p>
                  </a:txBody>
                  <a:tcPr marL="0" marR="0" marT="53975" marB="0"/>
                </a:tc>
                <a:tc gridSpan="2"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400" b="1" spc="-5" dirty="0" smtClean="0">
                          <a:latin typeface="Arial"/>
                          <a:cs typeface="Arial"/>
                        </a:rPr>
                        <a:t>Hexadecimal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666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(16</a:t>
                      </a:r>
                      <a:r>
                        <a:rPr sz="2400" b="1" spc="-5" dirty="0" smtClean="0">
                          <a:latin typeface="Arial"/>
                          <a:cs typeface="Arial"/>
                        </a:rPr>
                        <a:t>)</a:t>
                      </a:r>
                      <a:endParaRPr lang="en-US" sz="2400" b="1" spc="-5" dirty="0" smtClean="0">
                        <a:latin typeface="Arial"/>
                        <a:cs typeface="Arial"/>
                      </a:endParaRPr>
                    </a:p>
                  </a:txBody>
                  <a:tcPr marL="0" marR="0" marT="66675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52" y="724890"/>
            <a:ext cx="35058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i="0" spc="-155" dirty="0">
                <a:latin typeface="Times New Roman"/>
                <a:cs typeface="Times New Roman"/>
              </a:rPr>
              <a:t>Binary</a:t>
            </a:r>
            <a:r>
              <a:rPr sz="4200" b="0" i="0" spc="-40" dirty="0">
                <a:latin typeface="Times New Roman"/>
                <a:cs typeface="Times New Roman"/>
              </a:rPr>
              <a:t> </a:t>
            </a:r>
            <a:r>
              <a:rPr sz="4200" b="0" i="0" spc="-70" dirty="0">
                <a:latin typeface="Times New Roman"/>
                <a:cs typeface="Times New Roman"/>
              </a:rPr>
              <a:t>numbers?</a:t>
            </a:r>
            <a:endParaRPr sz="4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200" y="3886200"/>
            <a:ext cx="9144000" cy="3429000"/>
            <a:chOff x="457200" y="3886200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400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600" y="19812"/>
                  </a:moveTo>
                  <a:lnTo>
                    <a:pt x="0" y="19812"/>
                  </a:lnTo>
                  <a:lnTo>
                    <a:pt x="0" y="0"/>
                  </a:lnTo>
                  <a:lnTo>
                    <a:pt x="8229600" y="0"/>
                  </a:lnTo>
                  <a:lnTo>
                    <a:pt x="8229600" y="19812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93200" y="1757945"/>
            <a:ext cx="7371080" cy="416941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470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Computers work only </a:t>
            </a:r>
            <a:r>
              <a:rPr sz="3000" spc="-10" dirty="0">
                <a:latin typeface="Arial"/>
                <a:cs typeface="Arial"/>
              </a:rPr>
              <a:t>on </a:t>
            </a:r>
            <a:r>
              <a:rPr sz="3000" spc="-5" dirty="0">
                <a:latin typeface="Arial"/>
                <a:cs typeface="Arial"/>
              </a:rPr>
              <a:t>two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states</a:t>
            </a:r>
            <a:endParaRPr sz="3000">
              <a:latin typeface="Arial"/>
              <a:cs typeface="Arial"/>
            </a:endParaRPr>
          </a:p>
          <a:p>
            <a:pPr marL="683260" lvl="1" indent="-327025">
              <a:lnSpc>
                <a:spcPct val="100000"/>
              </a:lnSpc>
              <a:spcBef>
                <a:spcPts val="330"/>
              </a:spcBef>
              <a:buClr>
                <a:srgbClr val="3B802F"/>
              </a:buClr>
              <a:buSzPct val="59615"/>
              <a:buFont typeface="Georgia"/>
              <a:buChar char=""/>
              <a:tabLst>
                <a:tab pos="682625" algn="l"/>
                <a:tab pos="683895" algn="l"/>
              </a:tabLst>
            </a:pPr>
            <a:r>
              <a:rPr sz="2600" spc="5" dirty="0">
                <a:latin typeface="Arial"/>
                <a:cs typeface="Arial"/>
              </a:rPr>
              <a:t>On</a:t>
            </a:r>
            <a:endParaRPr sz="2600">
              <a:latin typeface="Arial"/>
              <a:cs typeface="Arial"/>
            </a:endParaRPr>
          </a:p>
          <a:p>
            <a:pPr marL="683260" lvl="1" indent="-327025">
              <a:lnSpc>
                <a:spcPct val="100000"/>
              </a:lnSpc>
              <a:spcBef>
                <a:spcPts val="315"/>
              </a:spcBef>
              <a:buClr>
                <a:srgbClr val="3B802F"/>
              </a:buClr>
              <a:buSzPct val="59615"/>
              <a:buFont typeface="Georgia"/>
              <a:buChar char=""/>
              <a:tabLst>
                <a:tab pos="682625" algn="l"/>
                <a:tab pos="683895" algn="l"/>
              </a:tabLst>
            </a:pPr>
            <a:r>
              <a:rPr sz="2600" spc="5" dirty="0">
                <a:latin typeface="Arial"/>
                <a:cs typeface="Arial"/>
              </a:rPr>
              <a:t>Off</a:t>
            </a:r>
            <a:endParaRPr sz="2600">
              <a:latin typeface="Arial"/>
              <a:cs typeface="Arial"/>
            </a:endParaRPr>
          </a:p>
          <a:p>
            <a:pPr marL="354965" marR="623570" indent="-342900">
              <a:lnSpc>
                <a:spcPts val="3240"/>
              </a:lnSpc>
              <a:spcBef>
                <a:spcPts val="750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Basic </a:t>
            </a:r>
            <a:r>
              <a:rPr sz="3000" spc="-10" dirty="0">
                <a:latin typeface="Arial"/>
                <a:cs typeface="Arial"/>
              </a:rPr>
              <a:t>memory </a:t>
            </a:r>
            <a:r>
              <a:rPr sz="3000" spc="-5" dirty="0">
                <a:latin typeface="Arial"/>
                <a:cs typeface="Arial"/>
              </a:rPr>
              <a:t>elements </a:t>
            </a:r>
            <a:r>
              <a:rPr sz="3000" dirty="0">
                <a:latin typeface="Arial"/>
                <a:cs typeface="Arial"/>
              </a:rPr>
              <a:t>hold </a:t>
            </a:r>
            <a:r>
              <a:rPr sz="3000" spc="-5" dirty="0">
                <a:latin typeface="Arial"/>
                <a:cs typeface="Arial"/>
              </a:rPr>
              <a:t>only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two  states</a:t>
            </a:r>
            <a:endParaRPr sz="3000">
              <a:latin typeface="Arial"/>
              <a:cs typeface="Arial"/>
            </a:endParaRPr>
          </a:p>
          <a:p>
            <a:pPr marL="683260" lvl="1" indent="-327025">
              <a:lnSpc>
                <a:spcPct val="100000"/>
              </a:lnSpc>
              <a:spcBef>
                <a:spcPts val="280"/>
              </a:spcBef>
              <a:buClr>
                <a:srgbClr val="3B802F"/>
              </a:buClr>
              <a:buSzPct val="59615"/>
              <a:buFont typeface="Georgia"/>
              <a:buChar char=""/>
              <a:tabLst>
                <a:tab pos="682625" algn="l"/>
                <a:tab pos="683895" algn="l"/>
              </a:tabLst>
            </a:pPr>
            <a:r>
              <a:rPr sz="2600" dirty="0">
                <a:latin typeface="Arial"/>
                <a:cs typeface="Arial"/>
              </a:rPr>
              <a:t>Zero /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One</a:t>
            </a:r>
            <a:endParaRPr sz="2600">
              <a:latin typeface="Arial"/>
              <a:cs typeface="Arial"/>
            </a:endParaRPr>
          </a:p>
          <a:p>
            <a:pPr marL="354965" indent="-342900">
              <a:lnSpc>
                <a:spcPts val="3420"/>
              </a:lnSpc>
              <a:spcBef>
                <a:spcPts val="345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Thus </a:t>
            </a:r>
            <a:r>
              <a:rPr sz="3000" dirty="0">
                <a:latin typeface="Arial"/>
                <a:cs typeface="Arial"/>
              </a:rPr>
              <a:t>a </a:t>
            </a:r>
            <a:r>
              <a:rPr sz="3000" spc="-5" dirty="0">
                <a:latin typeface="Arial"/>
                <a:cs typeface="Arial"/>
              </a:rPr>
              <a:t>number system with two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elements</a:t>
            </a:r>
            <a:endParaRPr sz="3000">
              <a:latin typeface="Arial"/>
              <a:cs typeface="Arial"/>
            </a:endParaRPr>
          </a:p>
          <a:p>
            <a:pPr marL="354965">
              <a:lnSpc>
                <a:spcPts val="3420"/>
              </a:lnSpc>
            </a:pPr>
            <a:r>
              <a:rPr sz="3000" spc="-5" dirty="0">
                <a:latin typeface="Arial"/>
                <a:cs typeface="Arial"/>
              </a:rPr>
              <a:t>{0,1}</a:t>
            </a:r>
            <a:endParaRPr sz="3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360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3B802F"/>
                </a:solidFill>
                <a:latin typeface="Arial"/>
                <a:cs typeface="Arial"/>
              </a:rPr>
              <a:t>A </a:t>
            </a:r>
            <a:r>
              <a:rPr sz="3000" spc="-5" dirty="0">
                <a:solidFill>
                  <a:srgbClr val="3B802F"/>
                </a:solidFill>
                <a:latin typeface="Arial"/>
                <a:cs typeface="Arial"/>
              </a:rPr>
              <a:t>binary </a:t>
            </a:r>
            <a:r>
              <a:rPr sz="3000" dirty="0">
                <a:solidFill>
                  <a:srgbClr val="3B802F"/>
                </a:solidFill>
                <a:latin typeface="Arial"/>
                <a:cs typeface="Arial"/>
              </a:rPr>
              <a:t>digit – bit</a:t>
            </a:r>
            <a:r>
              <a:rPr sz="3000" spc="-75" dirty="0">
                <a:solidFill>
                  <a:srgbClr val="3B802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3B802F"/>
                </a:solidFill>
                <a:latin typeface="Arial"/>
                <a:cs typeface="Arial"/>
              </a:rPr>
              <a:t>!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52" y="724890"/>
            <a:ext cx="36982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i="0" spc="-95" dirty="0">
                <a:latin typeface="Times New Roman"/>
                <a:cs typeface="Times New Roman"/>
              </a:rPr>
              <a:t>Decimal</a:t>
            </a:r>
            <a:r>
              <a:rPr sz="4200" b="0" i="0" spc="-50" dirty="0">
                <a:latin typeface="Times New Roman"/>
                <a:cs typeface="Times New Roman"/>
              </a:rPr>
              <a:t> </a:t>
            </a:r>
            <a:r>
              <a:rPr sz="4200" b="0" i="0" spc="-35" dirty="0">
                <a:latin typeface="Times New Roman"/>
                <a:cs typeface="Times New Roman"/>
              </a:rPr>
              <a:t>numbers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900" y="2388595"/>
            <a:ext cx="737298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1439 = 1 x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r>
              <a:rPr sz="3000" spc="-7" baseline="25000" dirty="0">
                <a:solidFill>
                  <a:srgbClr val="FF0000"/>
                </a:solidFill>
                <a:latin typeface="Arial"/>
                <a:cs typeface="Arial"/>
              </a:rPr>
              <a:t>3 </a:t>
            </a:r>
            <a:r>
              <a:rPr sz="3000" dirty="0">
                <a:latin typeface="Arial"/>
                <a:cs typeface="Arial"/>
              </a:rPr>
              <a:t>+ 4 x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r>
              <a:rPr sz="3000" spc="-7" baseline="25000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3000" dirty="0">
                <a:latin typeface="Arial"/>
                <a:cs typeface="Arial"/>
              </a:rPr>
              <a:t>+ 3 x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r>
              <a:rPr sz="3000" spc="-7" baseline="25000" dirty="0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sz="3000" dirty="0">
                <a:latin typeface="Arial"/>
                <a:cs typeface="Arial"/>
              </a:rPr>
              <a:t>+ 9 x</a:t>
            </a:r>
            <a:r>
              <a:rPr sz="3000" spc="-409" dirty="0"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r>
              <a:rPr sz="3000" spc="-7" baseline="250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3000" baseline="25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7275" y="3698296"/>
            <a:ext cx="12877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Thousands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03180" y="3698296"/>
            <a:ext cx="1130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H</a:t>
            </a:r>
            <a:r>
              <a:rPr sz="2000" spc="5" dirty="0">
                <a:latin typeface="Arial"/>
                <a:cs typeface="Arial"/>
              </a:rPr>
              <a:t>un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11249" y="3698296"/>
            <a:ext cx="590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24830" y="3698296"/>
            <a:ext cx="6337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53055" y="3124200"/>
            <a:ext cx="172720" cy="381000"/>
          </a:xfrm>
          <a:custGeom>
            <a:avLst/>
            <a:gdLst/>
            <a:ahLst/>
            <a:cxnLst/>
            <a:rect l="l" t="t" r="r" b="b"/>
            <a:pathLst>
              <a:path w="172719" h="381000">
                <a:moveTo>
                  <a:pt x="57912" y="172212"/>
                </a:moveTo>
                <a:lnTo>
                  <a:pt x="0" y="172212"/>
                </a:lnTo>
                <a:lnTo>
                  <a:pt x="85344" y="0"/>
                </a:lnTo>
                <a:lnTo>
                  <a:pt x="157605" y="143256"/>
                </a:lnTo>
                <a:lnTo>
                  <a:pt x="57912" y="143256"/>
                </a:lnTo>
                <a:lnTo>
                  <a:pt x="57912" y="172212"/>
                </a:lnTo>
                <a:close/>
              </a:path>
              <a:path w="172719" h="381000">
                <a:moveTo>
                  <a:pt x="114300" y="381000"/>
                </a:moveTo>
                <a:lnTo>
                  <a:pt x="57912" y="381000"/>
                </a:lnTo>
                <a:lnTo>
                  <a:pt x="57912" y="143256"/>
                </a:lnTo>
                <a:lnTo>
                  <a:pt x="114300" y="143256"/>
                </a:lnTo>
                <a:lnTo>
                  <a:pt x="114300" y="381000"/>
                </a:lnTo>
                <a:close/>
              </a:path>
              <a:path w="172719" h="381000">
                <a:moveTo>
                  <a:pt x="172212" y="172212"/>
                </a:moveTo>
                <a:lnTo>
                  <a:pt x="114300" y="172212"/>
                </a:lnTo>
                <a:lnTo>
                  <a:pt x="114300" y="143256"/>
                </a:lnTo>
                <a:lnTo>
                  <a:pt x="157605" y="143256"/>
                </a:lnTo>
                <a:lnTo>
                  <a:pt x="172212" y="172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53255" y="3014472"/>
            <a:ext cx="172720" cy="381000"/>
          </a:xfrm>
          <a:custGeom>
            <a:avLst/>
            <a:gdLst/>
            <a:ahLst/>
            <a:cxnLst/>
            <a:rect l="l" t="t" r="r" b="b"/>
            <a:pathLst>
              <a:path w="172720" h="381000">
                <a:moveTo>
                  <a:pt x="57912" y="172212"/>
                </a:moveTo>
                <a:lnTo>
                  <a:pt x="0" y="172212"/>
                </a:lnTo>
                <a:lnTo>
                  <a:pt x="85344" y="0"/>
                </a:lnTo>
                <a:lnTo>
                  <a:pt x="157605" y="143256"/>
                </a:lnTo>
                <a:lnTo>
                  <a:pt x="57912" y="143256"/>
                </a:lnTo>
                <a:lnTo>
                  <a:pt x="57912" y="172212"/>
                </a:lnTo>
                <a:close/>
              </a:path>
              <a:path w="172720" h="381000">
                <a:moveTo>
                  <a:pt x="114300" y="381000"/>
                </a:moveTo>
                <a:lnTo>
                  <a:pt x="57912" y="381000"/>
                </a:lnTo>
                <a:lnTo>
                  <a:pt x="57912" y="143256"/>
                </a:lnTo>
                <a:lnTo>
                  <a:pt x="114300" y="143256"/>
                </a:lnTo>
                <a:lnTo>
                  <a:pt x="114300" y="381000"/>
                </a:lnTo>
                <a:close/>
              </a:path>
              <a:path w="172720" h="381000">
                <a:moveTo>
                  <a:pt x="172212" y="172212"/>
                </a:moveTo>
                <a:lnTo>
                  <a:pt x="114300" y="172212"/>
                </a:lnTo>
                <a:lnTo>
                  <a:pt x="114300" y="143256"/>
                </a:lnTo>
                <a:lnTo>
                  <a:pt x="157605" y="143256"/>
                </a:lnTo>
                <a:lnTo>
                  <a:pt x="172212" y="172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53656" y="3095244"/>
            <a:ext cx="172720" cy="381000"/>
          </a:xfrm>
          <a:custGeom>
            <a:avLst/>
            <a:gdLst/>
            <a:ahLst/>
            <a:cxnLst/>
            <a:rect l="l" t="t" r="r" b="b"/>
            <a:pathLst>
              <a:path w="172720" h="381000">
                <a:moveTo>
                  <a:pt x="57912" y="172212"/>
                </a:moveTo>
                <a:lnTo>
                  <a:pt x="0" y="172212"/>
                </a:lnTo>
                <a:lnTo>
                  <a:pt x="85344" y="0"/>
                </a:lnTo>
                <a:lnTo>
                  <a:pt x="157605" y="143256"/>
                </a:lnTo>
                <a:lnTo>
                  <a:pt x="57912" y="143256"/>
                </a:lnTo>
                <a:lnTo>
                  <a:pt x="57912" y="172212"/>
                </a:lnTo>
                <a:close/>
              </a:path>
              <a:path w="172720" h="381000">
                <a:moveTo>
                  <a:pt x="114300" y="381000"/>
                </a:moveTo>
                <a:lnTo>
                  <a:pt x="57912" y="381000"/>
                </a:lnTo>
                <a:lnTo>
                  <a:pt x="57912" y="143256"/>
                </a:lnTo>
                <a:lnTo>
                  <a:pt x="114300" y="143256"/>
                </a:lnTo>
                <a:lnTo>
                  <a:pt x="114300" y="381000"/>
                </a:lnTo>
                <a:close/>
              </a:path>
              <a:path w="172720" h="381000">
                <a:moveTo>
                  <a:pt x="172212" y="172212"/>
                </a:moveTo>
                <a:lnTo>
                  <a:pt x="114300" y="172212"/>
                </a:lnTo>
                <a:lnTo>
                  <a:pt x="114300" y="143256"/>
                </a:lnTo>
                <a:lnTo>
                  <a:pt x="157605" y="143256"/>
                </a:lnTo>
                <a:lnTo>
                  <a:pt x="172212" y="172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53455" y="3051048"/>
            <a:ext cx="172720" cy="381000"/>
          </a:xfrm>
          <a:custGeom>
            <a:avLst/>
            <a:gdLst/>
            <a:ahLst/>
            <a:cxnLst/>
            <a:rect l="l" t="t" r="r" b="b"/>
            <a:pathLst>
              <a:path w="172720" h="381000">
                <a:moveTo>
                  <a:pt x="57912" y="172212"/>
                </a:moveTo>
                <a:lnTo>
                  <a:pt x="0" y="172212"/>
                </a:lnTo>
                <a:lnTo>
                  <a:pt x="85344" y="0"/>
                </a:lnTo>
                <a:lnTo>
                  <a:pt x="157605" y="143256"/>
                </a:lnTo>
                <a:lnTo>
                  <a:pt x="57912" y="143256"/>
                </a:lnTo>
                <a:lnTo>
                  <a:pt x="57912" y="172212"/>
                </a:lnTo>
                <a:close/>
              </a:path>
              <a:path w="172720" h="381000">
                <a:moveTo>
                  <a:pt x="114300" y="381000"/>
                </a:moveTo>
                <a:lnTo>
                  <a:pt x="57912" y="381000"/>
                </a:lnTo>
                <a:lnTo>
                  <a:pt x="57912" y="143256"/>
                </a:lnTo>
                <a:lnTo>
                  <a:pt x="114300" y="143256"/>
                </a:lnTo>
                <a:lnTo>
                  <a:pt x="114300" y="381000"/>
                </a:lnTo>
                <a:close/>
              </a:path>
              <a:path w="172720" h="381000">
                <a:moveTo>
                  <a:pt x="172212" y="172212"/>
                </a:moveTo>
                <a:lnTo>
                  <a:pt x="114300" y="172212"/>
                </a:lnTo>
                <a:lnTo>
                  <a:pt x="114300" y="143256"/>
                </a:lnTo>
                <a:lnTo>
                  <a:pt x="157605" y="143256"/>
                </a:lnTo>
                <a:lnTo>
                  <a:pt x="172212" y="172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457200" y="4038600"/>
            <a:ext cx="9144000" cy="3429000"/>
            <a:chOff x="457200" y="3886200"/>
            <a:chExt cx="9144000" cy="3429000"/>
          </a:xfrm>
        </p:grpSpPr>
        <p:sp>
          <p:nvSpPr>
            <p:cNvPr id="13" name="object 13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4400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600" y="19812"/>
                  </a:moveTo>
                  <a:lnTo>
                    <a:pt x="0" y="19812"/>
                  </a:lnTo>
                  <a:lnTo>
                    <a:pt x="0" y="0"/>
                  </a:lnTo>
                  <a:lnTo>
                    <a:pt x="8229600" y="0"/>
                  </a:lnTo>
                  <a:lnTo>
                    <a:pt x="8229600" y="19812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93200" y="4640050"/>
            <a:ext cx="21958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50" spc="-490" dirty="0">
                <a:solidFill>
                  <a:srgbClr val="CC9900"/>
                </a:solidFill>
                <a:latin typeface="Georgia"/>
                <a:cs typeface="Georgia"/>
              </a:rPr>
              <a:t>	</a:t>
            </a:r>
            <a:r>
              <a:rPr sz="3000" dirty="0">
                <a:latin typeface="Arial"/>
                <a:cs typeface="Arial"/>
              </a:rPr>
              <a:t>Radix =</a:t>
            </a:r>
            <a:r>
              <a:rPr sz="3000" spc="-13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10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200" y="1374278"/>
            <a:ext cx="8123555" cy="286131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55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Decimal</a:t>
            </a:r>
            <a:endParaRPr sz="3000">
              <a:latin typeface="Arial"/>
              <a:cs typeface="Arial"/>
            </a:endParaRPr>
          </a:p>
          <a:p>
            <a:pPr marL="756285" marR="5080" lvl="1" indent="-343535">
              <a:lnSpc>
                <a:spcPct val="100000"/>
              </a:lnSpc>
              <a:spcBef>
                <a:spcPts val="545"/>
              </a:spcBef>
              <a:buClr>
                <a:srgbClr val="CC9900"/>
              </a:buClr>
              <a:buSzPct val="63636"/>
              <a:buFont typeface="Georgia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The number system </a:t>
            </a:r>
            <a:r>
              <a:rPr sz="2200" spc="-10" dirty="0">
                <a:latin typeface="Arial"/>
                <a:cs typeface="Arial"/>
              </a:rPr>
              <a:t>we </a:t>
            </a:r>
            <a:r>
              <a:rPr sz="2200" spc="-5" dirty="0">
                <a:latin typeface="Arial"/>
                <a:cs typeface="Arial"/>
              </a:rPr>
              <a:t>are familiar with, </a:t>
            </a:r>
            <a:r>
              <a:rPr sz="2200" dirty="0">
                <a:latin typeface="Arial"/>
                <a:cs typeface="Arial"/>
              </a:rPr>
              <a:t>used </a:t>
            </a:r>
            <a:r>
              <a:rPr sz="2200" spc="-10" dirty="0">
                <a:latin typeface="Arial"/>
                <a:cs typeface="Arial"/>
              </a:rPr>
              <a:t>every </a:t>
            </a:r>
            <a:r>
              <a:rPr sz="2200" spc="-5" dirty="0">
                <a:latin typeface="Arial"/>
                <a:cs typeface="Arial"/>
              </a:rPr>
              <a:t>day, </a:t>
            </a:r>
            <a:r>
              <a:rPr sz="2200" spc="5" dirty="0">
                <a:latin typeface="Arial"/>
                <a:cs typeface="Arial"/>
              </a:rPr>
              <a:t>is  </a:t>
            </a:r>
            <a:r>
              <a:rPr sz="2200" spc="-5" dirty="0">
                <a:latin typeface="Arial"/>
                <a:cs typeface="Arial"/>
              </a:rPr>
              <a:t>the </a:t>
            </a:r>
            <a:r>
              <a:rPr sz="2200" i="1" spc="-5" dirty="0">
                <a:latin typeface="Arial"/>
                <a:cs typeface="Arial"/>
              </a:rPr>
              <a:t>decimal </a:t>
            </a:r>
            <a:r>
              <a:rPr sz="2200" i="1" spc="-10" dirty="0">
                <a:latin typeface="Arial"/>
                <a:cs typeface="Arial"/>
              </a:rPr>
              <a:t>number</a:t>
            </a:r>
            <a:r>
              <a:rPr sz="2200" i="1" spc="6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system.</a:t>
            </a:r>
            <a:endParaRPr sz="2200">
              <a:latin typeface="Arial"/>
              <a:cs typeface="Arial"/>
            </a:endParaRPr>
          </a:p>
          <a:p>
            <a:pPr marL="756285" lvl="1" indent="-343535">
              <a:lnSpc>
                <a:spcPct val="100000"/>
              </a:lnSpc>
              <a:spcBef>
                <a:spcPts val="530"/>
              </a:spcBef>
              <a:buClr>
                <a:srgbClr val="CC9900"/>
              </a:buClr>
              <a:buSzPct val="63636"/>
              <a:buFont typeface="Georgia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Referred to </a:t>
            </a:r>
            <a:r>
              <a:rPr sz="2200" dirty="0">
                <a:latin typeface="Arial"/>
                <a:cs typeface="Arial"/>
              </a:rPr>
              <a:t>as </a:t>
            </a:r>
            <a:r>
              <a:rPr sz="2200" spc="-5" dirty="0">
                <a:latin typeface="Arial"/>
                <a:cs typeface="Arial"/>
              </a:rPr>
              <a:t>the </a:t>
            </a:r>
            <a:r>
              <a:rPr sz="2200" b="1" spc="-5" dirty="0">
                <a:latin typeface="Arial"/>
                <a:cs typeface="Arial"/>
              </a:rPr>
              <a:t>base-10</a:t>
            </a:r>
            <a:r>
              <a:rPr sz="2200" b="1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system.</a:t>
            </a:r>
            <a:endParaRPr sz="2200">
              <a:latin typeface="Arial"/>
              <a:cs typeface="Arial"/>
            </a:endParaRPr>
          </a:p>
          <a:p>
            <a:pPr marL="756285" lvl="1" indent="-343535">
              <a:lnSpc>
                <a:spcPct val="100000"/>
              </a:lnSpc>
              <a:spcBef>
                <a:spcPts val="525"/>
              </a:spcBef>
              <a:buClr>
                <a:srgbClr val="CC9900"/>
              </a:buClr>
              <a:buSzPct val="63636"/>
              <a:buFont typeface="Georgia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The base-10 system is a </a:t>
            </a:r>
            <a:r>
              <a:rPr sz="2200" i="1" spc="-5" dirty="0">
                <a:latin typeface="Arial"/>
                <a:cs typeface="Arial"/>
              </a:rPr>
              <a:t>positional</a:t>
            </a:r>
            <a:r>
              <a:rPr sz="2200" i="1" spc="2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system</a:t>
            </a:r>
            <a:endParaRPr sz="2200">
              <a:latin typeface="Arial"/>
              <a:cs typeface="Arial"/>
            </a:endParaRPr>
          </a:p>
          <a:p>
            <a:pPr marL="756285" marR="424180" lvl="1" indent="-343535">
              <a:lnSpc>
                <a:spcPct val="100000"/>
              </a:lnSpc>
              <a:spcBef>
                <a:spcPts val="530"/>
              </a:spcBef>
              <a:buClr>
                <a:srgbClr val="CC9900"/>
              </a:buClr>
              <a:buSzPct val="63636"/>
              <a:buFont typeface="Georgia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The base-10 number system </a:t>
            </a:r>
            <a:r>
              <a:rPr sz="2200" spc="-10" dirty="0">
                <a:latin typeface="Arial"/>
                <a:cs typeface="Arial"/>
              </a:rPr>
              <a:t>has 10 </a:t>
            </a:r>
            <a:r>
              <a:rPr sz="2200" dirty="0">
                <a:latin typeface="Arial"/>
                <a:cs typeface="Arial"/>
              </a:rPr>
              <a:t>distinct </a:t>
            </a:r>
            <a:r>
              <a:rPr sz="2200" spc="-5" dirty="0">
                <a:latin typeface="Arial"/>
                <a:cs typeface="Arial"/>
              </a:rPr>
              <a:t>symbols, </a:t>
            </a:r>
            <a:r>
              <a:rPr sz="2200" dirty="0">
                <a:latin typeface="Arial"/>
                <a:cs typeface="Arial"/>
              </a:rPr>
              <a:t>or  </a:t>
            </a:r>
            <a:r>
              <a:rPr sz="2200" spc="-5" dirty="0">
                <a:latin typeface="Arial"/>
                <a:cs typeface="Arial"/>
              </a:rPr>
              <a:t>digits </a:t>
            </a:r>
            <a:r>
              <a:rPr sz="2200" dirty="0">
                <a:latin typeface="Arial"/>
                <a:cs typeface="Arial"/>
              </a:rPr>
              <a:t>(</a:t>
            </a:r>
            <a:r>
              <a:rPr sz="2200" b="1" dirty="0">
                <a:latin typeface="Arial"/>
                <a:cs typeface="Arial"/>
              </a:rPr>
              <a:t>0, 1, 2, </a:t>
            </a:r>
            <a:r>
              <a:rPr sz="2200" b="1" spc="-5" dirty="0">
                <a:latin typeface="Arial"/>
                <a:cs typeface="Arial"/>
              </a:rPr>
              <a:t>3,…8,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9).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045" y="730979"/>
            <a:ext cx="28187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spc="20" dirty="0">
                <a:latin typeface="Times New Roman"/>
                <a:cs typeface="Times New Roman"/>
              </a:rPr>
              <a:t>Number</a:t>
            </a:r>
            <a:r>
              <a:rPr sz="3200" i="0" spc="-85" dirty="0">
                <a:latin typeface="Times New Roman"/>
                <a:cs typeface="Times New Roman"/>
              </a:rPr>
              <a:t> </a:t>
            </a:r>
            <a:r>
              <a:rPr sz="3200" i="0" spc="-20" dirty="0">
                <a:latin typeface="Times New Roman"/>
                <a:cs typeface="Times New Roman"/>
              </a:rPr>
              <a:t>System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6620256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600" y="19812"/>
                </a:moveTo>
                <a:lnTo>
                  <a:pt x="0" y="19812"/>
                </a:lnTo>
                <a:lnTo>
                  <a:pt x="0" y="0"/>
                </a:lnTo>
                <a:lnTo>
                  <a:pt x="8229600" y="0"/>
                </a:lnTo>
                <a:lnTo>
                  <a:pt x="8229600" y="198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2515" y="4612376"/>
            <a:ext cx="8181484" cy="1756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057" y="764533"/>
            <a:ext cx="105791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i="0" spc="-75" dirty="0">
                <a:latin typeface="Times New Roman"/>
                <a:cs typeface="Times New Roman"/>
              </a:rPr>
              <a:t>Binary</a:t>
            </a:r>
            <a:endParaRPr sz="29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200" y="3886200"/>
            <a:ext cx="9144000" cy="3429000"/>
            <a:chOff x="457200" y="3886200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400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600" y="19812"/>
                  </a:moveTo>
                  <a:lnTo>
                    <a:pt x="0" y="19812"/>
                  </a:lnTo>
                  <a:lnTo>
                    <a:pt x="0" y="0"/>
                  </a:lnTo>
                  <a:lnTo>
                    <a:pt x="8229600" y="0"/>
                  </a:lnTo>
                  <a:lnTo>
                    <a:pt x="8229600" y="19812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35104" y="1320755"/>
            <a:ext cx="7934959" cy="3013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105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64490" algn="l"/>
                <a:tab pos="365125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point: </a:t>
            </a:r>
            <a:r>
              <a:rPr sz="2000" dirty="0">
                <a:latin typeface="Arial"/>
                <a:cs typeface="Arial"/>
              </a:rPr>
              <a:t>All </a:t>
            </a:r>
            <a:r>
              <a:rPr sz="2000" spc="-5" dirty="0">
                <a:latin typeface="Arial"/>
                <a:cs typeface="Arial"/>
              </a:rPr>
              <a:t>data in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computer </a:t>
            </a:r>
            <a:r>
              <a:rPr sz="2000" spc="-15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represented in binary.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base-2</a:t>
            </a:r>
            <a:endParaRPr sz="2000">
              <a:latin typeface="Arial"/>
              <a:cs typeface="Arial"/>
            </a:endParaRPr>
          </a:p>
          <a:p>
            <a:pPr marL="36449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system, or </a:t>
            </a:r>
            <a:r>
              <a:rPr sz="2000" i="1" dirty="0">
                <a:latin typeface="Arial"/>
                <a:cs typeface="Arial"/>
              </a:rPr>
              <a:t>binary </a:t>
            </a:r>
            <a:r>
              <a:rPr sz="2000" i="1" spc="-5" dirty="0">
                <a:latin typeface="Arial"/>
                <a:cs typeface="Arial"/>
              </a:rPr>
              <a:t>number</a:t>
            </a:r>
            <a:r>
              <a:rPr sz="2000" i="1" spc="-13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system.</a:t>
            </a:r>
            <a:endParaRPr sz="2000">
              <a:latin typeface="Arial"/>
              <a:cs typeface="Arial"/>
            </a:endParaRPr>
          </a:p>
          <a:p>
            <a:pPr marL="364490" marR="6985" indent="-352425">
              <a:lnSpc>
                <a:spcPct val="100000"/>
              </a:lnSpc>
              <a:spcBef>
                <a:spcPts val="480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64490" algn="l"/>
                <a:tab pos="365125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term ‘bit’ is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contraction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words </a:t>
            </a:r>
            <a:r>
              <a:rPr sz="2000" dirty="0">
                <a:latin typeface="Arial"/>
                <a:cs typeface="Arial"/>
              </a:rPr>
              <a:t>‘binary’ </a:t>
            </a:r>
            <a:r>
              <a:rPr sz="2000" spc="-5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‘digit’, </a:t>
            </a:r>
            <a:r>
              <a:rPr sz="2000" spc="-5" dirty="0">
                <a:latin typeface="Arial"/>
                <a:cs typeface="Arial"/>
              </a:rPr>
              <a:t>and  </a:t>
            </a:r>
            <a:r>
              <a:rPr sz="2000" dirty="0">
                <a:latin typeface="Arial"/>
                <a:cs typeface="Arial"/>
              </a:rPr>
              <a:t>when </a:t>
            </a:r>
            <a:r>
              <a:rPr sz="2000" spc="-5" dirty="0">
                <a:latin typeface="Arial"/>
                <a:cs typeface="Arial"/>
              </a:rPr>
              <a:t>talking </a:t>
            </a:r>
            <a:r>
              <a:rPr sz="2000" dirty="0">
                <a:latin typeface="Arial"/>
                <a:cs typeface="Arial"/>
              </a:rPr>
              <a:t>about </a:t>
            </a:r>
            <a:r>
              <a:rPr sz="2000" spc="-5" dirty="0">
                <a:latin typeface="Arial"/>
                <a:cs typeface="Arial"/>
              </a:rPr>
              <a:t>binary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numbers.</a:t>
            </a:r>
            <a:endParaRPr sz="2000">
              <a:latin typeface="Arial"/>
              <a:cs typeface="Arial"/>
            </a:endParaRPr>
          </a:p>
          <a:p>
            <a:pPr marL="364490" indent="-352425">
              <a:lnSpc>
                <a:spcPct val="100000"/>
              </a:lnSpc>
              <a:spcBef>
                <a:spcPts val="480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64490" algn="l"/>
                <a:tab pos="365125" algn="l"/>
              </a:tabLst>
            </a:pPr>
            <a:r>
              <a:rPr sz="2000" dirty="0">
                <a:latin typeface="Arial"/>
                <a:cs typeface="Arial"/>
              </a:rPr>
              <a:t>The base-2 </a:t>
            </a:r>
            <a:r>
              <a:rPr sz="2000" spc="-5" dirty="0">
                <a:latin typeface="Arial"/>
                <a:cs typeface="Arial"/>
              </a:rPr>
              <a:t>system </a:t>
            </a:r>
            <a:r>
              <a:rPr sz="2000" spc="5" dirty="0">
                <a:latin typeface="Arial"/>
                <a:cs typeface="Arial"/>
              </a:rPr>
              <a:t>has </a:t>
            </a:r>
            <a:r>
              <a:rPr sz="2000" spc="-5" dirty="0">
                <a:latin typeface="Arial"/>
                <a:cs typeface="Arial"/>
              </a:rPr>
              <a:t>exactly </a:t>
            </a:r>
            <a:r>
              <a:rPr sz="2000" dirty="0">
                <a:latin typeface="Arial"/>
                <a:cs typeface="Arial"/>
              </a:rPr>
              <a:t>two symbols</a:t>
            </a:r>
            <a:r>
              <a:rPr sz="2000" b="1" dirty="0">
                <a:latin typeface="Arial"/>
                <a:cs typeface="Arial"/>
              </a:rPr>
              <a:t>: 0 and</a:t>
            </a:r>
            <a:r>
              <a:rPr sz="2000" b="1" spc="-19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1.</a:t>
            </a:r>
            <a:endParaRPr sz="2000">
              <a:latin typeface="Arial"/>
              <a:cs typeface="Arial"/>
            </a:endParaRPr>
          </a:p>
          <a:p>
            <a:pPr marL="364490" indent="-352425">
              <a:lnSpc>
                <a:spcPct val="100000"/>
              </a:lnSpc>
              <a:spcBef>
                <a:spcPts val="480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64490" algn="l"/>
                <a:tab pos="365125" algn="l"/>
              </a:tabLst>
            </a:pPr>
            <a:r>
              <a:rPr sz="2000" dirty="0">
                <a:latin typeface="Arial"/>
                <a:cs typeface="Arial"/>
              </a:rPr>
              <a:t>0 </a:t>
            </a:r>
            <a:r>
              <a:rPr sz="2000" spc="-5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1 </a:t>
            </a:r>
            <a:r>
              <a:rPr sz="2000" spc="5" dirty="0">
                <a:latin typeface="Arial"/>
                <a:cs typeface="Arial"/>
              </a:rPr>
              <a:t>are </a:t>
            </a:r>
            <a:r>
              <a:rPr sz="2000" i="1" dirty="0">
                <a:latin typeface="Arial"/>
                <a:cs typeface="Arial"/>
              </a:rPr>
              <a:t>logical values, </a:t>
            </a:r>
            <a:r>
              <a:rPr sz="2000" i="1" spc="-5" dirty="0">
                <a:latin typeface="Arial"/>
                <a:cs typeface="Arial"/>
              </a:rPr>
              <a:t>not the </a:t>
            </a:r>
            <a:r>
              <a:rPr sz="2000" i="1" dirty="0">
                <a:latin typeface="Arial"/>
                <a:cs typeface="Arial"/>
              </a:rPr>
              <a:t>values </a:t>
            </a:r>
            <a:r>
              <a:rPr sz="2000" i="1" spc="-10" dirty="0">
                <a:latin typeface="Arial"/>
                <a:cs typeface="Arial"/>
              </a:rPr>
              <a:t>of </a:t>
            </a:r>
            <a:r>
              <a:rPr sz="2000" i="1" dirty="0">
                <a:latin typeface="Arial"/>
                <a:cs typeface="Arial"/>
              </a:rPr>
              <a:t>a </a:t>
            </a:r>
            <a:r>
              <a:rPr sz="2000" i="1" spc="5" dirty="0">
                <a:latin typeface="Arial"/>
                <a:cs typeface="Arial"/>
              </a:rPr>
              <a:t>physical</a:t>
            </a:r>
            <a:r>
              <a:rPr sz="2000" i="1" spc="-21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quantity.</a:t>
            </a:r>
            <a:endParaRPr sz="2000">
              <a:latin typeface="Arial"/>
              <a:cs typeface="Arial"/>
            </a:endParaRPr>
          </a:p>
          <a:p>
            <a:pPr marL="364490" marR="5080" indent="-352425" algn="just">
              <a:lnSpc>
                <a:spcPct val="100000"/>
              </a:lnSpc>
              <a:spcBef>
                <a:spcPts val="480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65125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string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eight bits (such </a:t>
            </a:r>
            <a:r>
              <a:rPr sz="2000" spc="-10" dirty="0">
                <a:latin typeface="Arial"/>
                <a:cs typeface="Arial"/>
              </a:rPr>
              <a:t>as </a:t>
            </a:r>
            <a:r>
              <a:rPr sz="2000" spc="-5" dirty="0">
                <a:latin typeface="Arial"/>
                <a:cs typeface="Arial"/>
              </a:rPr>
              <a:t>11000110) is </a:t>
            </a:r>
            <a:r>
              <a:rPr sz="2000" spc="-10" dirty="0">
                <a:latin typeface="Arial"/>
                <a:cs typeface="Arial"/>
              </a:rPr>
              <a:t>termed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i="1" spc="-5" dirty="0">
                <a:latin typeface="Arial"/>
                <a:cs typeface="Arial"/>
              </a:rPr>
              <a:t>byte. </a:t>
            </a:r>
            <a:r>
              <a:rPr sz="2000" i="1" dirty="0">
                <a:latin typeface="Arial"/>
                <a:cs typeface="Arial"/>
              </a:rPr>
              <a:t>A  collection of </a:t>
            </a:r>
            <a:r>
              <a:rPr sz="2000" i="1" spc="-10" dirty="0">
                <a:latin typeface="Arial"/>
                <a:cs typeface="Arial"/>
              </a:rPr>
              <a:t>four </a:t>
            </a:r>
            <a:r>
              <a:rPr sz="2000" i="1" spc="-5" dirty="0">
                <a:latin typeface="Arial"/>
                <a:cs typeface="Arial"/>
              </a:rPr>
              <a:t>bits </a:t>
            </a:r>
            <a:r>
              <a:rPr sz="2000" i="1" dirty="0">
                <a:latin typeface="Arial"/>
                <a:cs typeface="Arial"/>
              </a:rPr>
              <a:t>(such as </a:t>
            </a:r>
            <a:r>
              <a:rPr sz="2000" i="1" spc="-5" dirty="0">
                <a:latin typeface="Arial"/>
                <a:cs typeface="Arial"/>
              </a:rPr>
              <a:t>1011) is </a:t>
            </a:r>
            <a:r>
              <a:rPr sz="2000" dirty="0">
                <a:latin typeface="Arial"/>
                <a:cs typeface="Arial"/>
              </a:rPr>
              <a:t>smaller </a:t>
            </a:r>
            <a:r>
              <a:rPr sz="2000" spc="-10" dirty="0">
                <a:latin typeface="Arial"/>
                <a:cs typeface="Arial"/>
              </a:rPr>
              <a:t>than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byte, and is  </a:t>
            </a:r>
            <a:r>
              <a:rPr sz="2000" dirty="0">
                <a:latin typeface="Arial"/>
                <a:cs typeface="Arial"/>
              </a:rPr>
              <a:t>hence </a:t>
            </a:r>
            <a:r>
              <a:rPr sz="2000" spc="-5" dirty="0">
                <a:latin typeface="Arial"/>
                <a:cs typeface="Arial"/>
              </a:rPr>
              <a:t>termed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nibble.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28800" y="4343400"/>
            <a:ext cx="6934200" cy="2159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 marR="5080">
              <a:lnSpc>
                <a:spcPct val="100000"/>
              </a:lnSpc>
              <a:spcBef>
                <a:spcPts val="100"/>
              </a:spcBef>
            </a:pPr>
            <a:r>
              <a:rPr sz="3200" i="0" spc="-45" dirty="0">
                <a:latin typeface="Times New Roman"/>
                <a:cs typeface="Times New Roman"/>
              </a:rPr>
              <a:t>Converting </a:t>
            </a:r>
            <a:r>
              <a:rPr sz="3200" i="0" spc="-70" dirty="0">
                <a:latin typeface="Times New Roman"/>
                <a:cs typeface="Times New Roman"/>
              </a:rPr>
              <a:t>a </a:t>
            </a:r>
            <a:r>
              <a:rPr sz="3200" i="0" spc="40" dirty="0">
                <a:latin typeface="Times New Roman"/>
                <a:cs typeface="Times New Roman"/>
              </a:rPr>
              <a:t>Decimal </a:t>
            </a:r>
            <a:r>
              <a:rPr sz="3200" i="0" spc="20" dirty="0">
                <a:latin typeface="Times New Roman"/>
                <a:cs typeface="Times New Roman"/>
              </a:rPr>
              <a:t>Number </a:t>
            </a:r>
            <a:r>
              <a:rPr sz="3200" i="0" spc="-5" dirty="0">
                <a:latin typeface="Times New Roman"/>
                <a:cs typeface="Times New Roman"/>
              </a:rPr>
              <a:t>to </a:t>
            </a:r>
            <a:r>
              <a:rPr sz="3200" i="0" spc="-70" dirty="0">
                <a:latin typeface="Times New Roman"/>
                <a:cs typeface="Times New Roman"/>
              </a:rPr>
              <a:t>a </a:t>
            </a:r>
            <a:r>
              <a:rPr sz="3200" i="0" spc="-80" dirty="0">
                <a:latin typeface="Times New Roman"/>
                <a:cs typeface="Times New Roman"/>
              </a:rPr>
              <a:t>Binary  </a:t>
            </a:r>
            <a:r>
              <a:rPr sz="3200" i="0" spc="-15" dirty="0">
                <a:latin typeface="Times New Roman"/>
                <a:cs typeface="Times New Roman"/>
              </a:rPr>
              <a:t>Number: </a:t>
            </a:r>
            <a:r>
              <a:rPr sz="3200" i="0" spc="-10" dirty="0">
                <a:latin typeface="Times New Roman"/>
                <a:cs typeface="Times New Roman"/>
              </a:rPr>
              <a:t>Method</a:t>
            </a:r>
            <a:r>
              <a:rPr sz="3200" i="0" spc="-35" dirty="0">
                <a:latin typeface="Times New Roman"/>
                <a:cs typeface="Times New Roman"/>
              </a:rPr>
              <a:t> </a:t>
            </a:r>
            <a:r>
              <a:rPr sz="3200" i="0" spc="-335" dirty="0"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200" y="3886200"/>
            <a:ext cx="9144000" cy="3429000"/>
            <a:chOff x="457200" y="3886200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400" y="6620255"/>
              <a:ext cx="8229600" cy="20320"/>
            </a:xfrm>
            <a:custGeom>
              <a:avLst/>
              <a:gdLst/>
              <a:ahLst/>
              <a:cxnLst/>
              <a:rect l="l" t="t" r="r" b="b"/>
              <a:pathLst>
                <a:path w="8229600" h="20320">
                  <a:moveTo>
                    <a:pt x="8229600" y="19812"/>
                  </a:moveTo>
                  <a:lnTo>
                    <a:pt x="0" y="19812"/>
                  </a:lnTo>
                  <a:lnTo>
                    <a:pt x="0" y="0"/>
                  </a:lnTo>
                  <a:lnTo>
                    <a:pt x="8229600" y="0"/>
                  </a:lnTo>
                  <a:lnTo>
                    <a:pt x="8229600" y="19812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93185" y="1995974"/>
            <a:ext cx="8073390" cy="442849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4965" marR="8890" indent="-342900" algn="just">
              <a:lnSpc>
                <a:spcPts val="2690"/>
              </a:lnSpc>
              <a:spcBef>
                <a:spcPts val="745"/>
              </a:spcBef>
              <a:buClr>
                <a:srgbClr val="CC9900"/>
              </a:buClr>
              <a:buSzPct val="64285"/>
              <a:buFont typeface="Georgia"/>
              <a:buChar char="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first method of converting </a:t>
            </a:r>
            <a:r>
              <a:rPr sz="2800" spc="-5" dirty="0">
                <a:latin typeface="Arial"/>
                <a:cs typeface="Arial"/>
              </a:rPr>
              <a:t>from a decimal  </a:t>
            </a:r>
            <a:r>
              <a:rPr sz="2800" dirty="0">
                <a:latin typeface="Arial"/>
                <a:cs typeface="Arial"/>
              </a:rPr>
              <a:t>number </a:t>
            </a:r>
            <a:r>
              <a:rPr sz="2800" spc="-15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a binary </a:t>
            </a:r>
            <a:r>
              <a:rPr sz="2800" dirty="0">
                <a:latin typeface="Arial"/>
                <a:cs typeface="Arial"/>
              </a:rPr>
              <a:t>number entails expressing  the </a:t>
            </a:r>
            <a:r>
              <a:rPr sz="2800" spc="-5" dirty="0">
                <a:latin typeface="Arial"/>
                <a:cs typeface="Arial"/>
              </a:rPr>
              <a:t>decimal </a:t>
            </a:r>
            <a:r>
              <a:rPr sz="2800" dirty="0">
                <a:latin typeface="Arial"/>
                <a:cs typeface="Arial"/>
              </a:rPr>
              <a:t>number as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sum of </a:t>
            </a:r>
            <a:r>
              <a:rPr sz="2800" spc="-5" dirty="0">
                <a:latin typeface="Arial"/>
                <a:cs typeface="Arial"/>
              </a:rPr>
              <a:t>powers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2.</a:t>
            </a:r>
            <a:endParaRPr sz="2800">
              <a:latin typeface="Arial"/>
              <a:cs typeface="Arial"/>
            </a:endParaRPr>
          </a:p>
          <a:p>
            <a:pPr marL="354965" indent="-342900" algn="just">
              <a:lnSpc>
                <a:spcPct val="100000"/>
              </a:lnSpc>
              <a:spcBef>
                <a:spcPts val="15"/>
              </a:spcBef>
              <a:buClr>
                <a:srgbClr val="CC9900"/>
              </a:buClr>
              <a:buSzPct val="64285"/>
              <a:buFont typeface="Georgia"/>
              <a:buChar char="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convert the </a:t>
            </a:r>
            <a:r>
              <a:rPr sz="2800" spc="-5" dirty="0">
                <a:latin typeface="Arial"/>
                <a:cs typeface="Arial"/>
              </a:rPr>
              <a:t>decimal number 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i="1" dirty="0">
                <a:latin typeface="Arial"/>
                <a:cs typeface="Arial"/>
              </a:rPr>
              <a:t>to</a:t>
            </a:r>
            <a:r>
              <a:rPr sz="2800" i="1" spc="3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binary:</a:t>
            </a:r>
            <a:endParaRPr sz="2800">
              <a:latin typeface="Arial"/>
              <a:cs typeface="Arial"/>
            </a:endParaRPr>
          </a:p>
          <a:p>
            <a:pPr marL="682625" marR="5080" lvl="1" indent="-326390" algn="just">
              <a:lnSpc>
                <a:spcPts val="2300"/>
              </a:lnSpc>
              <a:spcBef>
                <a:spcPts val="575"/>
              </a:spcBef>
              <a:buClr>
                <a:srgbClr val="3B802F"/>
              </a:buClr>
              <a:buSzPct val="60416"/>
              <a:buFont typeface="Georgia"/>
              <a:buChar char=""/>
              <a:tabLst>
                <a:tab pos="683260" algn="l"/>
              </a:tabLst>
            </a:pPr>
            <a:r>
              <a:rPr sz="2400" spc="-5" dirty="0">
                <a:latin typeface="Arial"/>
                <a:cs typeface="Arial"/>
              </a:rPr>
              <a:t>Step 1. </a:t>
            </a:r>
            <a:r>
              <a:rPr sz="2400" spc="-10" dirty="0">
                <a:latin typeface="Arial"/>
                <a:cs typeface="Arial"/>
              </a:rPr>
              <a:t>Find </a:t>
            </a:r>
            <a:r>
              <a:rPr sz="2400" spc="-5" dirty="0">
                <a:latin typeface="Arial"/>
                <a:cs typeface="Arial"/>
              </a:rPr>
              <a:t>the highest power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two </a:t>
            </a:r>
            <a:r>
              <a:rPr sz="2400" spc="-10" dirty="0">
                <a:latin typeface="Arial"/>
                <a:cs typeface="Arial"/>
              </a:rPr>
              <a:t>less </a:t>
            </a:r>
            <a:r>
              <a:rPr sz="2400" spc="-5" dirty="0">
                <a:latin typeface="Arial"/>
                <a:cs typeface="Arial"/>
              </a:rPr>
              <a:t>than </a:t>
            </a:r>
            <a:r>
              <a:rPr sz="2400" dirty="0">
                <a:latin typeface="Arial"/>
                <a:cs typeface="Arial"/>
              </a:rPr>
              <a:t>or  equal to </a:t>
            </a:r>
            <a:r>
              <a:rPr sz="2400" i="1" spc="-10" dirty="0">
                <a:latin typeface="Arial"/>
                <a:cs typeface="Arial"/>
              </a:rPr>
              <a:t>x. </a:t>
            </a:r>
            <a:r>
              <a:rPr sz="2400" i="1" dirty="0">
                <a:latin typeface="Arial"/>
                <a:cs typeface="Arial"/>
              </a:rPr>
              <a:t>The binary </a:t>
            </a:r>
            <a:r>
              <a:rPr sz="2400" i="1" spc="-5" dirty="0">
                <a:latin typeface="Arial"/>
                <a:cs typeface="Arial"/>
              </a:rPr>
              <a:t>representation will have </a:t>
            </a:r>
            <a:r>
              <a:rPr sz="2400" i="1" dirty="0">
                <a:latin typeface="Arial"/>
                <a:cs typeface="Arial"/>
              </a:rPr>
              <a:t>a </a:t>
            </a:r>
            <a:r>
              <a:rPr sz="2400" i="1" spc="-5" dirty="0">
                <a:latin typeface="Arial"/>
                <a:cs typeface="Arial"/>
              </a:rPr>
              <a:t>one 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position. Denote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value </a:t>
            </a:r>
            <a:r>
              <a:rPr sz="2400" spc="-10" dirty="0">
                <a:latin typeface="Arial"/>
                <a:cs typeface="Arial"/>
              </a:rPr>
              <a:t>of this </a:t>
            </a:r>
            <a:r>
              <a:rPr sz="2400" spc="-5" dirty="0">
                <a:latin typeface="Arial"/>
                <a:cs typeface="Arial"/>
              </a:rPr>
              <a:t>highest power  </a:t>
            </a:r>
            <a:r>
              <a:rPr sz="2400" dirty="0">
                <a:latin typeface="Arial"/>
                <a:cs typeface="Arial"/>
              </a:rPr>
              <a:t>of 2 as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y.</a:t>
            </a:r>
            <a:endParaRPr sz="2400">
              <a:latin typeface="Arial"/>
              <a:cs typeface="Arial"/>
            </a:endParaRPr>
          </a:p>
          <a:p>
            <a:pPr marL="682625" marR="8255" lvl="1" indent="-326390" algn="just">
              <a:lnSpc>
                <a:spcPct val="80000"/>
              </a:lnSpc>
              <a:spcBef>
                <a:spcPts val="610"/>
              </a:spcBef>
              <a:buClr>
                <a:srgbClr val="3B802F"/>
              </a:buClr>
              <a:buSzPct val="60416"/>
              <a:buFont typeface="Georgia"/>
              <a:buChar char=""/>
              <a:tabLst>
                <a:tab pos="683260" algn="l"/>
              </a:tabLst>
            </a:pPr>
            <a:r>
              <a:rPr sz="2400" spc="-5" dirty="0">
                <a:latin typeface="Arial"/>
                <a:cs typeface="Arial"/>
              </a:rPr>
              <a:t>Step </a:t>
            </a:r>
            <a:r>
              <a:rPr sz="2400" spc="-10" dirty="0">
                <a:latin typeface="Arial"/>
                <a:cs typeface="Arial"/>
              </a:rPr>
              <a:t>2. </a:t>
            </a:r>
            <a:r>
              <a:rPr sz="2400" spc="-5" dirty="0">
                <a:latin typeface="Arial"/>
                <a:cs typeface="Arial"/>
              </a:rPr>
              <a:t>Now subtract </a:t>
            </a:r>
            <a:r>
              <a:rPr sz="240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power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two </a:t>
            </a:r>
            <a:r>
              <a:rPr sz="2400" spc="-10" dirty="0">
                <a:latin typeface="Arial"/>
                <a:cs typeface="Arial"/>
              </a:rPr>
              <a:t>(</a:t>
            </a:r>
            <a:r>
              <a:rPr sz="2400" i="1" spc="-10" dirty="0">
                <a:latin typeface="Arial"/>
                <a:cs typeface="Arial"/>
              </a:rPr>
              <a:t>y) </a:t>
            </a:r>
            <a:r>
              <a:rPr sz="2400" i="1" dirty="0">
                <a:latin typeface="Arial"/>
                <a:cs typeface="Arial"/>
              </a:rPr>
              <a:t>from </a:t>
            </a:r>
            <a:r>
              <a:rPr sz="2400" i="1" spc="-5" dirty="0">
                <a:latin typeface="Arial"/>
                <a:cs typeface="Arial"/>
              </a:rPr>
              <a:t>the  </a:t>
            </a:r>
            <a:r>
              <a:rPr sz="2400" i="1" spc="-10" dirty="0">
                <a:latin typeface="Arial"/>
                <a:cs typeface="Arial"/>
              </a:rPr>
              <a:t>decimal number </a:t>
            </a:r>
            <a:r>
              <a:rPr sz="2400" i="1" spc="-5" dirty="0">
                <a:latin typeface="Arial"/>
                <a:cs typeface="Arial"/>
              </a:rPr>
              <a:t>(x), denoting </a:t>
            </a:r>
            <a:r>
              <a:rPr sz="2400" i="1" dirty="0">
                <a:latin typeface="Arial"/>
                <a:cs typeface="Arial"/>
              </a:rPr>
              <a:t>the </a:t>
            </a:r>
            <a:r>
              <a:rPr sz="2400" i="1" spc="-5" dirty="0">
                <a:latin typeface="Arial"/>
                <a:cs typeface="Arial"/>
              </a:rPr>
              <a:t>result </a:t>
            </a:r>
            <a:r>
              <a:rPr sz="2400" i="1" spc="-10" dirty="0">
                <a:latin typeface="Arial"/>
                <a:cs typeface="Arial"/>
              </a:rPr>
              <a:t>as</a:t>
            </a:r>
            <a:r>
              <a:rPr sz="2400" i="1" spc="15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z:</a:t>
            </a:r>
            <a:endParaRPr sz="2400">
              <a:latin typeface="Arial"/>
              <a:cs typeface="Arial"/>
            </a:endParaRPr>
          </a:p>
          <a:p>
            <a:pPr marL="682625" algn="just">
              <a:lnSpc>
                <a:spcPts val="2400"/>
              </a:lnSpc>
              <a:spcBef>
                <a:spcPts val="5"/>
              </a:spcBef>
            </a:pPr>
            <a:r>
              <a:rPr sz="1300" spc="-335" dirty="0">
                <a:solidFill>
                  <a:srgbClr val="CC9900"/>
                </a:solidFill>
                <a:latin typeface="Georgia"/>
                <a:cs typeface="Georgia"/>
              </a:rPr>
              <a:t></a:t>
            </a:r>
            <a:r>
              <a:rPr sz="1300" spc="1480" dirty="0">
                <a:solidFill>
                  <a:srgbClr val="CC9900"/>
                </a:solidFill>
                <a:latin typeface="Georgia"/>
                <a:cs typeface="Georgia"/>
              </a:rPr>
              <a:t> </a:t>
            </a:r>
            <a:r>
              <a:rPr sz="2000" i="1" dirty="0">
                <a:latin typeface="Arial"/>
                <a:cs typeface="Arial"/>
              </a:rPr>
              <a:t>Z = x -</a:t>
            </a:r>
            <a:r>
              <a:rPr sz="2000" i="1" spc="-65" dirty="0">
                <a:latin typeface="Arial"/>
                <a:cs typeface="Arial"/>
              </a:rPr>
              <a:t> </a:t>
            </a:r>
            <a:r>
              <a:rPr sz="2000" i="1" spc="10" dirty="0">
                <a:latin typeface="Arial"/>
                <a:cs typeface="Arial"/>
              </a:rPr>
              <a:t>y.</a:t>
            </a:r>
            <a:endParaRPr sz="2000">
              <a:latin typeface="Arial"/>
              <a:cs typeface="Arial"/>
            </a:endParaRPr>
          </a:p>
          <a:p>
            <a:pPr marL="682625" marR="8255" lvl="1" indent="-326390" algn="just">
              <a:lnSpc>
                <a:spcPct val="80000"/>
              </a:lnSpc>
              <a:spcBef>
                <a:spcPts val="575"/>
              </a:spcBef>
              <a:buClr>
                <a:srgbClr val="3B802F"/>
              </a:buClr>
              <a:buSzPct val="60416"/>
              <a:buFont typeface="Georgia"/>
              <a:buChar char=""/>
              <a:tabLst>
                <a:tab pos="683260" algn="l"/>
              </a:tabLst>
            </a:pPr>
            <a:r>
              <a:rPr sz="2400" spc="-5" dirty="0">
                <a:latin typeface="Arial"/>
                <a:cs typeface="Arial"/>
              </a:rPr>
              <a:t>Step </a:t>
            </a:r>
            <a:r>
              <a:rPr sz="2400" dirty="0">
                <a:latin typeface="Arial"/>
                <a:cs typeface="Arial"/>
              </a:rPr>
              <a:t>3. If </a:t>
            </a:r>
            <a:r>
              <a:rPr sz="2400" i="1" dirty="0">
                <a:latin typeface="Arial"/>
                <a:cs typeface="Arial"/>
              </a:rPr>
              <a:t>z = </a:t>
            </a:r>
            <a:r>
              <a:rPr sz="2400" i="1" spc="-10" dirty="0">
                <a:latin typeface="Arial"/>
                <a:cs typeface="Arial"/>
              </a:rPr>
              <a:t>0, </a:t>
            </a:r>
            <a:r>
              <a:rPr sz="2400" i="1" spc="-5" dirty="0">
                <a:latin typeface="Arial"/>
                <a:cs typeface="Arial"/>
              </a:rPr>
              <a:t>you </a:t>
            </a:r>
            <a:r>
              <a:rPr sz="2400" i="1" dirty="0">
                <a:latin typeface="Arial"/>
                <a:cs typeface="Arial"/>
              </a:rPr>
              <a:t>are done. </a:t>
            </a:r>
            <a:r>
              <a:rPr sz="2400" i="1" spc="-5" dirty="0">
                <a:latin typeface="Arial"/>
                <a:cs typeface="Arial"/>
              </a:rPr>
              <a:t>Otherwise, let </a:t>
            </a:r>
            <a:r>
              <a:rPr sz="2400" i="1" dirty="0">
                <a:latin typeface="Arial"/>
                <a:cs typeface="Arial"/>
              </a:rPr>
              <a:t>x = z </a:t>
            </a:r>
            <a:r>
              <a:rPr sz="2400" i="1" spc="-5" dirty="0">
                <a:latin typeface="Arial"/>
                <a:cs typeface="Arial"/>
              </a:rPr>
              <a:t>and  return </a:t>
            </a:r>
            <a:r>
              <a:rPr sz="2400" i="1" spc="10" dirty="0">
                <a:latin typeface="Arial"/>
                <a:cs typeface="Arial"/>
              </a:rPr>
              <a:t>to </a:t>
            </a:r>
            <a:r>
              <a:rPr sz="2400" i="1" spc="-5" dirty="0">
                <a:latin typeface="Arial"/>
                <a:cs typeface="Arial"/>
              </a:rPr>
              <a:t>Step </a:t>
            </a:r>
            <a:r>
              <a:rPr sz="2400" i="1" dirty="0">
                <a:latin typeface="Arial"/>
                <a:cs typeface="Arial"/>
              </a:rPr>
              <a:t>1</a:t>
            </a:r>
            <a:r>
              <a:rPr sz="2400" i="1" spc="-7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above.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096" y="2011196"/>
            <a:ext cx="8073390" cy="3808729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5600" marR="6350" indent="-343535" algn="just">
              <a:lnSpc>
                <a:spcPts val="2210"/>
              </a:lnSpc>
              <a:spcBef>
                <a:spcPts val="635"/>
              </a:spcBef>
              <a:buClr>
                <a:srgbClr val="CC9900"/>
              </a:buClr>
              <a:buSzPct val="65217"/>
              <a:buFont typeface="Georgia"/>
              <a:buChar char=""/>
              <a:tabLst>
                <a:tab pos="356235" algn="l"/>
              </a:tabLst>
            </a:pPr>
            <a:r>
              <a:rPr sz="2300" spc="-5" dirty="0">
                <a:latin typeface="Arial"/>
                <a:cs typeface="Arial"/>
              </a:rPr>
              <a:t>The second </a:t>
            </a:r>
            <a:r>
              <a:rPr sz="2300" spc="-10" dirty="0">
                <a:latin typeface="Arial"/>
                <a:cs typeface="Arial"/>
              </a:rPr>
              <a:t>method of </a:t>
            </a:r>
            <a:r>
              <a:rPr sz="2300" spc="-5" dirty="0">
                <a:latin typeface="Arial"/>
                <a:cs typeface="Arial"/>
              </a:rPr>
              <a:t>converting </a:t>
            </a:r>
            <a:r>
              <a:rPr sz="2300" dirty="0">
                <a:latin typeface="Arial"/>
                <a:cs typeface="Arial"/>
              </a:rPr>
              <a:t>a </a:t>
            </a:r>
            <a:r>
              <a:rPr sz="2300" spc="-5" dirty="0">
                <a:latin typeface="Arial"/>
                <a:cs typeface="Arial"/>
              </a:rPr>
              <a:t>decimal number </a:t>
            </a:r>
            <a:r>
              <a:rPr sz="2300" spc="-10" dirty="0">
                <a:latin typeface="Arial"/>
                <a:cs typeface="Arial"/>
              </a:rPr>
              <a:t>to </a:t>
            </a:r>
            <a:r>
              <a:rPr sz="2300" dirty="0">
                <a:latin typeface="Arial"/>
                <a:cs typeface="Arial"/>
              </a:rPr>
              <a:t>a  </a:t>
            </a:r>
            <a:r>
              <a:rPr sz="2300" spc="-5" dirty="0">
                <a:latin typeface="Arial"/>
                <a:cs typeface="Arial"/>
              </a:rPr>
              <a:t>binary number entails repeatedly dividing the </a:t>
            </a:r>
            <a:r>
              <a:rPr sz="2300" spc="-10" dirty="0">
                <a:latin typeface="Arial"/>
                <a:cs typeface="Arial"/>
              </a:rPr>
              <a:t>decimal  </a:t>
            </a:r>
            <a:r>
              <a:rPr sz="2300" dirty="0">
                <a:latin typeface="Arial"/>
                <a:cs typeface="Arial"/>
              </a:rPr>
              <a:t>number </a:t>
            </a:r>
            <a:r>
              <a:rPr sz="2300" spc="-10" dirty="0">
                <a:latin typeface="Arial"/>
                <a:cs typeface="Arial"/>
              </a:rPr>
              <a:t>by </a:t>
            </a:r>
            <a:r>
              <a:rPr sz="2300" dirty="0">
                <a:latin typeface="Arial"/>
                <a:cs typeface="Arial"/>
              </a:rPr>
              <a:t>2, keeping track of </a:t>
            </a:r>
            <a:r>
              <a:rPr sz="2300" spc="-5" dirty="0">
                <a:latin typeface="Arial"/>
                <a:cs typeface="Arial"/>
              </a:rPr>
              <a:t>the </a:t>
            </a:r>
            <a:r>
              <a:rPr sz="2300" dirty="0">
                <a:latin typeface="Arial"/>
                <a:cs typeface="Arial"/>
              </a:rPr>
              <a:t>remainder </a:t>
            </a:r>
            <a:r>
              <a:rPr sz="2300" spc="-10" dirty="0">
                <a:latin typeface="Arial"/>
                <a:cs typeface="Arial"/>
              </a:rPr>
              <a:t>at </a:t>
            </a:r>
            <a:r>
              <a:rPr sz="2300" spc="-5" dirty="0">
                <a:latin typeface="Arial"/>
                <a:cs typeface="Arial"/>
              </a:rPr>
              <a:t>each</a:t>
            </a:r>
            <a:r>
              <a:rPr sz="2300" spc="-2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step.</a:t>
            </a:r>
            <a:endParaRPr sz="2300">
              <a:latin typeface="Arial"/>
              <a:cs typeface="Arial"/>
            </a:endParaRPr>
          </a:p>
          <a:p>
            <a:pPr marL="355600" indent="-343535" algn="just">
              <a:lnSpc>
                <a:spcPct val="100000"/>
              </a:lnSpc>
              <a:spcBef>
                <a:spcPts val="15"/>
              </a:spcBef>
              <a:buClr>
                <a:srgbClr val="CC9900"/>
              </a:buClr>
              <a:buSzPct val="65217"/>
              <a:buFont typeface="Georgia"/>
              <a:buChar char=""/>
              <a:tabLst>
                <a:tab pos="356235" algn="l"/>
              </a:tabLst>
            </a:pPr>
            <a:r>
              <a:rPr sz="2300" spc="-5" dirty="0">
                <a:latin typeface="Arial"/>
                <a:cs typeface="Arial"/>
              </a:rPr>
              <a:t>To convert </a:t>
            </a:r>
            <a:r>
              <a:rPr sz="2300" spc="5" dirty="0">
                <a:latin typeface="Arial"/>
                <a:cs typeface="Arial"/>
              </a:rPr>
              <a:t>the </a:t>
            </a:r>
            <a:r>
              <a:rPr sz="2300" spc="-5" dirty="0">
                <a:latin typeface="Arial"/>
                <a:cs typeface="Arial"/>
              </a:rPr>
              <a:t>decimal </a:t>
            </a:r>
            <a:r>
              <a:rPr sz="2300" dirty="0">
                <a:latin typeface="Arial"/>
                <a:cs typeface="Arial"/>
              </a:rPr>
              <a:t>number </a:t>
            </a:r>
            <a:r>
              <a:rPr sz="2300" i="1" dirty="0">
                <a:latin typeface="Arial"/>
                <a:cs typeface="Arial"/>
              </a:rPr>
              <a:t>x to</a:t>
            </a:r>
            <a:r>
              <a:rPr sz="2300" i="1" spc="-17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binary:</a:t>
            </a:r>
            <a:endParaRPr sz="2300">
              <a:latin typeface="Arial"/>
              <a:cs typeface="Arial"/>
            </a:endParaRPr>
          </a:p>
          <a:p>
            <a:pPr marL="683260" marR="6985" lvl="1" indent="-326390" algn="just">
              <a:lnSpc>
                <a:spcPct val="80000"/>
              </a:lnSpc>
              <a:spcBef>
                <a:spcPts val="490"/>
              </a:spcBef>
              <a:buClr>
                <a:srgbClr val="3B802F"/>
              </a:buClr>
              <a:buSzPct val="60000"/>
              <a:buFont typeface="Georgia"/>
              <a:buChar char=""/>
              <a:tabLst>
                <a:tab pos="683895" algn="l"/>
              </a:tabLst>
            </a:pPr>
            <a:r>
              <a:rPr sz="2000" spc="-5" dirty="0">
                <a:latin typeface="Arial"/>
                <a:cs typeface="Arial"/>
              </a:rPr>
              <a:t>Step </a:t>
            </a:r>
            <a:r>
              <a:rPr sz="2000" dirty="0">
                <a:latin typeface="Arial"/>
                <a:cs typeface="Arial"/>
              </a:rPr>
              <a:t>1. Divide </a:t>
            </a:r>
            <a:r>
              <a:rPr sz="2000" i="1" dirty="0">
                <a:latin typeface="Arial"/>
                <a:cs typeface="Arial"/>
              </a:rPr>
              <a:t>x </a:t>
            </a:r>
            <a:r>
              <a:rPr sz="2000" i="1" spc="-10" dirty="0">
                <a:latin typeface="Arial"/>
                <a:cs typeface="Arial"/>
              </a:rPr>
              <a:t>by </a:t>
            </a:r>
            <a:r>
              <a:rPr sz="2000" i="1" dirty="0">
                <a:latin typeface="Arial"/>
                <a:cs typeface="Arial"/>
              </a:rPr>
              <a:t>2 to </a:t>
            </a:r>
            <a:r>
              <a:rPr sz="2000" i="1" spc="-5" dirty="0">
                <a:latin typeface="Arial"/>
                <a:cs typeface="Arial"/>
              </a:rPr>
              <a:t>obtain </a:t>
            </a:r>
            <a:r>
              <a:rPr sz="2000" i="1" dirty="0">
                <a:latin typeface="Arial"/>
                <a:cs typeface="Arial"/>
              </a:rPr>
              <a:t>a </a:t>
            </a:r>
            <a:r>
              <a:rPr sz="2000" i="1" spc="-5" dirty="0">
                <a:latin typeface="Arial"/>
                <a:cs typeface="Arial"/>
              </a:rPr>
              <a:t>quotient and remainder. The  remainder </a:t>
            </a:r>
            <a:r>
              <a:rPr sz="2000" i="1" dirty="0">
                <a:latin typeface="Arial"/>
                <a:cs typeface="Arial"/>
              </a:rPr>
              <a:t>will be 0 </a:t>
            </a:r>
            <a:r>
              <a:rPr sz="2000" i="1" spc="-10" dirty="0">
                <a:latin typeface="Arial"/>
                <a:cs typeface="Arial"/>
              </a:rPr>
              <a:t>or</a:t>
            </a:r>
            <a:r>
              <a:rPr sz="2000" i="1" spc="-7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1.</a:t>
            </a:r>
            <a:endParaRPr sz="2000">
              <a:latin typeface="Arial"/>
              <a:cs typeface="Arial"/>
            </a:endParaRPr>
          </a:p>
          <a:p>
            <a:pPr marL="683260" lvl="1" indent="-327025" algn="just">
              <a:lnSpc>
                <a:spcPts val="2160"/>
              </a:lnSpc>
              <a:buClr>
                <a:srgbClr val="3B802F"/>
              </a:buClr>
              <a:buSzPct val="60000"/>
              <a:buFont typeface="Georgia"/>
              <a:buChar char=""/>
              <a:tabLst>
                <a:tab pos="683895" algn="l"/>
              </a:tabLst>
            </a:pPr>
            <a:r>
              <a:rPr sz="2000" spc="-5" dirty="0">
                <a:latin typeface="Arial"/>
                <a:cs typeface="Arial"/>
              </a:rPr>
              <a:t>Step</a:t>
            </a:r>
            <a:r>
              <a:rPr sz="2000" spc="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2.</a:t>
            </a:r>
            <a:r>
              <a:rPr sz="2000" spc="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1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1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quotient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is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zero,</a:t>
            </a:r>
            <a:r>
              <a:rPr sz="2000" spc="1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you</a:t>
            </a:r>
            <a:r>
              <a:rPr sz="2000" spc="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finished:</a:t>
            </a:r>
            <a:r>
              <a:rPr sz="2000" spc="1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Proceed</a:t>
            </a:r>
            <a:r>
              <a:rPr sz="2000" spc="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1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Step</a:t>
            </a:r>
            <a:endParaRPr sz="2000">
              <a:latin typeface="Arial"/>
              <a:cs typeface="Arial"/>
            </a:endParaRPr>
          </a:p>
          <a:p>
            <a:pPr marL="683260" marR="5715" algn="just">
              <a:lnSpc>
                <a:spcPct val="80000"/>
              </a:lnSpc>
              <a:spcBef>
                <a:spcPts val="240"/>
              </a:spcBef>
            </a:pPr>
            <a:r>
              <a:rPr sz="2000" dirty="0">
                <a:latin typeface="Arial"/>
                <a:cs typeface="Arial"/>
              </a:rPr>
              <a:t>3. </a:t>
            </a:r>
            <a:r>
              <a:rPr sz="2000" spc="-5" dirty="0">
                <a:latin typeface="Arial"/>
                <a:cs typeface="Arial"/>
              </a:rPr>
              <a:t>Otherwise, </a:t>
            </a:r>
            <a:r>
              <a:rPr sz="2000" spc="-10" dirty="0">
                <a:latin typeface="Arial"/>
                <a:cs typeface="Arial"/>
              </a:rPr>
              <a:t>go </a:t>
            </a:r>
            <a:r>
              <a:rPr sz="2000" spc="-5" dirty="0">
                <a:latin typeface="Arial"/>
                <a:cs typeface="Arial"/>
              </a:rPr>
              <a:t>back </a:t>
            </a:r>
            <a:r>
              <a:rPr sz="2000" dirty="0">
                <a:latin typeface="Arial"/>
                <a:cs typeface="Arial"/>
              </a:rPr>
              <a:t>to </a:t>
            </a:r>
            <a:r>
              <a:rPr sz="2000" spc="-5" dirty="0">
                <a:latin typeface="Arial"/>
                <a:cs typeface="Arial"/>
              </a:rPr>
              <a:t>Step </a:t>
            </a:r>
            <a:r>
              <a:rPr sz="2000" spc="-10" dirty="0">
                <a:latin typeface="Arial"/>
                <a:cs typeface="Arial"/>
              </a:rPr>
              <a:t>1, </a:t>
            </a:r>
            <a:r>
              <a:rPr sz="2000" dirty="0">
                <a:latin typeface="Arial"/>
                <a:cs typeface="Arial"/>
              </a:rPr>
              <a:t>assigning </a:t>
            </a:r>
            <a:r>
              <a:rPr sz="2000" i="1" dirty="0">
                <a:latin typeface="Arial"/>
                <a:cs typeface="Arial"/>
              </a:rPr>
              <a:t>x </a:t>
            </a:r>
            <a:r>
              <a:rPr sz="2000" i="1" spc="-10" dirty="0">
                <a:latin typeface="Arial"/>
                <a:cs typeface="Arial"/>
              </a:rPr>
              <a:t>to be </a:t>
            </a:r>
            <a:r>
              <a:rPr sz="2000" i="1" dirty="0">
                <a:latin typeface="Arial"/>
                <a:cs typeface="Arial"/>
              </a:rPr>
              <a:t>the value </a:t>
            </a:r>
            <a:r>
              <a:rPr sz="2000" i="1" spc="-10" dirty="0">
                <a:latin typeface="Arial"/>
                <a:cs typeface="Arial"/>
              </a:rPr>
              <a:t>of  </a:t>
            </a:r>
            <a:r>
              <a:rPr sz="2000" i="1" spc="-5" dirty="0">
                <a:latin typeface="Arial"/>
                <a:cs typeface="Arial"/>
              </a:rPr>
              <a:t>the </a:t>
            </a:r>
            <a:r>
              <a:rPr sz="2000" i="1" dirty="0">
                <a:latin typeface="Arial"/>
                <a:cs typeface="Arial"/>
              </a:rPr>
              <a:t>most-recent </a:t>
            </a:r>
            <a:r>
              <a:rPr sz="2000" i="1" spc="-5" dirty="0">
                <a:latin typeface="Arial"/>
                <a:cs typeface="Arial"/>
              </a:rPr>
              <a:t>quotient </a:t>
            </a:r>
            <a:r>
              <a:rPr sz="2000" i="1" dirty="0">
                <a:latin typeface="Arial"/>
                <a:cs typeface="Arial"/>
              </a:rPr>
              <a:t>from </a:t>
            </a:r>
            <a:r>
              <a:rPr sz="2000" i="1" spc="-10" dirty="0">
                <a:latin typeface="Arial"/>
                <a:cs typeface="Arial"/>
              </a:rPr>
              <a:t>Step</a:t>
            </a:r>
            <a:r>
              <a:rPr sz="2000" i="1" spc="-15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1.</a:t>
            </a:r>
            <a:endParaRPr sz="2000">
              <a:latin typeface="Arial"/>
              <a:cs typeface="Arial"/>
            </a:endParaRPr>
          </a:p>
          <a:p>
            <a:pPr marL="683260" marR="6350" lvl="1" indent="-326390" algn="just">
              <a:lnSpc>
                <a:spcPct val="80000"/>
              </a:lnSpc>
              <a:spcBef>
                <a:spcPts val="480"/>
              </a:spcBef>
              <a:buClr>
                <a:srgbClr val="3B802F"/>
              </a:buClr>
              <a:buSzPct val="60000"/>
              <a:buFont typeface="Georgia"/>
              <a:buChar char=""/>
              <a:tabLst>
                <a:tab pos="683895" algn="l"/>
              </a:tabLst>
            </a:pPr>
            <a:r>
              <a:rPr sz="2000" spc="-5" dirty="0">
                <a:latin typeface="Arial"/>
                <a:cs typeface="Arial"/>
              </a:rPr>
              <a:t>Step </a:t>
            </a:r>
            <a:r>
              <a:rPr sz="2000" dirty="0">
                <a:latin typeface="Arial"/>
                <a:cs typeface="Arial"/>
              </a:rPr>
              <a:t>3.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sequence of </a:t>
            </a:r>
            <a:r>
              <a:rPr sz="2000" spc="-5" dirty="0">
                <a:latin typeface="Arial"/>
                <a:cs typeface="Arial"/>
              </a:rPr>
              <a:t>remainders forms the binary  representation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number.</a:t>
            </a:r>
            <a:endParaRPr sz="2000">
              <a:latin typeface="Arial"/>
              <a:cs typeface="Arial"/>
            </a:endParaRPr>
          </a:p>
          <a:p>
            <a:pPr marL="355600" marR="7620" indent="-343535" algn="just">
              <a:lnSpc>
                <a:spcPts val="2210"/>
              </a:lnSpc>
              <a:spcBef>
                <a:spcPts val="520"/>
              </a:spcBef>
              <a:buClr>
                <a:srgbClr val="CC9900"/>
              </a:buClr>
              <a:buSzPct val="65217"/>
              <a:buFont typeface="Georgia"/>
              <a:buChar char=""/>
              <a:tabLst>
                <a:tab pos="356235" algn="l"/>
              </a:tabLst>
            </a:pPr>
            <a:r>
              <a:rPr sz="2300" dirty="0">
                <a:latin typeface="Arial"/>
                <a:cs typeface="Arial"/>
              </a:rPr>
              <a:t>This </a:t>
            </a:r>
            <a:r>
              <a:rPr sz="2300" spc="-5" dirty="0">
                <a:latin typeface="Arial"/>
                <a:cs typeface="Arial"/>
              </a:rPr>
              <a:t>method </a:t>
            </a:r>
            <a:r>
              <a:rPr sz="2300" dirty="0">
                <a:latin typeface="Arial"/>
                <a:cs typeface="Arial"/>
              </a:rPr>
              <a:t>of </a:t>
            </a:r>
            <a:r>
              <a:rPr sz="2300" spc="-10" dirty="0">
                <a:latin typeface="Arial"/>
                <a:cs typeface="Arial"/>
              </a:rPr>
              <a:t>repeated </a:t>
            </a:r>
            <a:r>
              <a:rPr sz="2300" dirty="0">
                <a:latin typeface="Arial"/>
                <a:cs typeface="Arial"/>
              </a:rPr>
              <a:t>division </a:t>
            </a:r>
            <a:r>
              <a:rPr sz="2300" spc="-10" dirty="0">
                <a:latin typeface="Arial"/>
                <a:cs typeface="Arial"/>
              </a:rPr>
              <a:t>by </a:t>
            </a:r>
            <a:r>
              <a:rPr sz="2300" dirty="0">
                <a:latin typeface="Arial"/>
                <a:cs typeface="Arial"/>
              </a:rPr>
              <a:t>2 </a:t>
            </a:r>
            <a:r>
              <a:rPr sz="2300" spc="-5" dirty="0">
                <a:latin typeface="Arial"/>
                <a:cs typeface="Arial"/>
              </a:rPr>
              <a:t>is called the ‘double-  </a:t>
            </a:r>
            <a:r>
              <a:rPr sz="2300" dirty="0">
                <a:latin typeface="Arial"/>
                <a:cs typeface="Arial"/>
              </a:rPr>
              <a:t>dabble’</a:t>
            </a:r>
            <a:r>
              <a:rPr sz="2300" spc="-7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method.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076" rIns="0" bIns="0" rtlCol="0">
            <a:spAutoFit/>
          </a:bodyPr>
          <a:lstStyle/>
          <a:p>
            <a:pPr marL="277495" marR="5080">
              <a:lnSpc>
                <a:spcPct val="100000"/>
              </a:lnSpc>
              <a:spcBef>
                <a:spcPts val="100"/>
              </a:spcBef>
            </a:pPr>
            <a:r>
              <a:rPr sz="3200" i="0" spc="-45" dirty="0">
                <a:latin typeface="Times New Roman"/>
                <a:cs typeface="Times New Roman"/>
              </a:rPr>
              <a:t>Converting </a:t>
            </a:r>
            <a:r>
              <a:rPr sz="3200" i="0" spc="-70" dirty="0">
                <a:latin typeface="Times New Roman"/>
                <a:cs typeface="Times New Roman"/>
              </a:rPr>
              <a:t>a </a:t>
            </a:r>
            <a:r>
              <a:rPr sz="3200" i="0" spc="40" dirty="0">
                <a:latin typeface="Times New Roman"/>
                <a:cs typeface="Times New Roman"/>
              </a:rPr>
              <a:t>Decimal </a:t>
            </a:r>
            <a:r>
              <a:rPr sz="3200" i="0" spc="20" dirty="0">
                <a:latin typeface="Times New Roman"/>
                <a:cs typeface="Times New Roman"/>
              </a:rPr>
              <a:t>Number </a:t>
            </a:r>
            <a:r>
              <a:rPr sz="3200" i="0" spc="-5" dirty="0">
                <a:latin typeface="Times New Roman"/>
                <a:cs typeface="Times New Roman"/>
              </a:rPr>
              <a:t>to </a:t>
            </a:r>
            <a:r>
              <a:rPr sz="3200" i="0" spc="-70" dirty="0">
                <a:latin typeface="Times New Roman"/>
                <a:cs typeface="Times New Roman"/>
              </a:rPr>
              <a:t>a </a:t>
            </a:r>
            <a:r>
              <a:rPr sz="3200" i="0" spc="-80" dirty="0">
                <a:latin typeface="Times New Roman"/>
                <a:cs typeface="Times New Roman"/>
              </a:rPr>
              <a:t>Binary  </a:t>
            </a:r>
            <a:r>
              <a:rPr sz="3200" i="0" spc="-15" dirty="0">
                <a:latin typeface="Times New Roman"/>
                <a:cs typeface="Times New Roman"/>
              </a:rPr>
              <a:t>Number: </a:t>
            </a:r>
            <a:r>
              <a:rPr sz="3200" i="0" spc="-10" dirty="0">
                <a:latin typeface="Times New Roman"/>
                <a:cs typeface="Times New Roman"/>
              </a:rPr>
              <a:t>Method</a:t>
            </a:r>
            <a:r>
              <a:rPr sz="3200" i="0" spc="-35" dirty="0">
                <a:latin typeface="Times New Roman"/>
                <a:cs typeface="Times New Roman"/>
              </a:rPr>
              <a:t> </a:t>
            </a:r>
            <a:r>
              <a:rPr sz="3200" i="0" spc="-100" dirty="0"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6620256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600" y="19812"/>
                </a:moveTo>
                <a:lnTo>
                  <a:pt x="0" y="19812"/>
                </a:lnTo>
                <a:lnTo>
                  <a:pt x="0" y="0"/>
                </a:lnTo>
                <a:lnTo>
                  <a:pt x="8229600" y="0"/>
                </a:lnTo>
                <a:lnTo>
                  <a:pt x="8229600" y="198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02FA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2F52DCEFE4264586CA46606441A8E7" ma:contentTypeVersion="9" ma:contentTypeDescription="Create a new document." ma:contentTypeScope="" ma:versionID="3307cf4d82f44cf578a95488dba21ee7">
  <xsd:schema xmlns:xsd="http://www.w3.org/2001/XMLSchema" xmlns:xs="http://www.w3.org/2001/XMLSchema" xmlns:p="http://schemas.microsoft.com/office/2006/metadata/properties" xmlns:ns2="7c1ea7ea-bf02-4e11-a4f6-8048d38b93da" xmlns:ns3="3baecf5b-9a03-4c8b-ba1c-dc6055d9dd4a" targetNamespace="http://schemas.microsoft.com/office/2006/metadata/properties" ma:root="true" ma:fieldsID="84883f5db85b2ea77a33b73180ec5b6d" ns2:_="" ns3:_="">
    <xsd:import namespace="7c1ea7ea-bf02-4e11-a4f6-8048d38b93da"/>
    <xsd:import namespace="3baecf5b-9a03-4c8b-ba1c-dc6055d9dd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1ea7ea-bf02-4e11-a4f6-8048d38b93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aecf5b-9a03-4c8b-ba1c-dc6055d9dd4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358B53-763A-4FD9-AFCD-D03906351029}"/>
</file>

<file path=customXml/itemProps2.xml><?xml version="1.0" encoding="utf-8"?>
<ds:datastoreItem xmlns:ds="http://schemas.openxmlformats.org/officeDocument/2006/customXml" ds:itemID="{1D4E2D06-8142-4539-8DCF-9BDDAA9255A6}"/>
</file>

<file path=customXml/itemProps3.xml><?xml version="1.0" encoding="utf-8"?>
<ds:datastoreItem xmlns:ds="http://schemas.openxmlformats.org/officeDocument/2006/customXml" ds:itemID="{BB5334A2-3259-47F1-9D7A-78ED1A5F9F6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1328</Words>
  <Application>Microsoft Office PowerPoint</Application>
  <PresentationFormat>Custom</PresentationFormat>
  <Paragraphs>221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Carlito</vt:lpstr>
      <vt:lpstr>Georgia</vt:lpstr>
      <vt:lpstr>Symbol</vt:lpstr>
      <vt:lpstr>Times New Roman</vt:lpstr>
      <vt:lpstr>Office Theme</vt:lpstr>
      <vt:lpstr>UNIT-III Number Systems and Logic Gates</vt:lpstr>
      <vt:lpstr>PowerPoint Presentation</vt:lpstr>
      <vt:lpstr>Number Systems</vt:lpstr>
      <vt:lpstr>Binary numbers?</vt:lpstr>
      <vt:lpstr>Decimal numbers</vt:lpstr>
      <vt:lpstr>Number System</vt:lpstr>
      <vt:lpstr>Binary</vt:lpstr>
      <vt:lpstr>Converting a Decimal Number to a Binary  Number: Method 1</vt:lpstr>
      <vt:lpstr>Converting a Decimal Number to a Binary  Number: Method 2</vt:lpstr>
      <vt:lpstr>Convert (26)10 into a Binary number.</vt:lpstr>
      <vt:lpstr>Binary Decimal</vt:lpstr>
      <vt:lpstr>Decimal</vt:lpstr>
      <vt:lpstr>Octal</vt:lpstr>
      <vt:lpstr>Octal Decimal</vt:lpstr>
      <vt:lpstr>Decimal</vt:lpstr>
      <vt:lpstr>Hexadecimal</vt:lpstr>
      <vt:lpstr>Converting a Hexadecimal Number to a  Decimal Number</vt:lpstr>
      <vt:lpstr>Hex Decimal</vt:lpstr>
      <vt:lpstr>Decimal Hex</vt:lpstr>
      <vt:lpstr>Converting a Decimal Number to a  Hexadecimal Number</vt:lpstr>
      <vt:lpstr>Converting a Hexadecimal Number to a  Binary Number</vt:lpstr>
      <vt:lpstr>Converting a Binary Number to a  Hexadecimal Number</vt:lpstr>
      <vt:lpstr>Number Representation</vt:lpstr>
      <vt:lpstr>Conversion of Floating Numbers</vt:lpstr>
      <vt:lpstr>Decimal to Binary</vt:lpstr>
      <vt:lpstr>BCD Binary-Coded Decimal</vt:lpstr>
      <vt:lpstr>Why octal or hex?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YR  BXE Unit III Number Systems and Logic Gates</dc:title>
  <dc:creator>sahithi</dc:creator>
  <cp:lastModifiedBy>DELL</cp:lastModifiedBy>
  <cp:revision>6</cp:revision>
  <dcterms:created xsi:type="dcterms:W3CDTF">2021-02-03T10:32:39Z</dcterms:created>
  <dcterms:modified xsi:type="dcterms:W3CDTF">2022-05-22T13:54:07Z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2020-04-06T00:00:00Z</vt:filetime>
  </property>
  <property fmtid="{D5CDD505-2E9C-101B-9397-08002B2CF9AE}" pid="3" name="LastSaved">
    <vt:filetime>2021-02-03T00:00:00Z</vt:filetime>
  </property>
  <property fmtid="{D5CDD505-2E9C-101B-9397-08002B2CF9AE}" pid="4" name="ContentTypeId">
    <vt:lpwstr>0x010100DF2F52DCEFE4264586CA46606441A8E7</vt:lpwstr>
  </property>
</Properties>
</file>