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Proxima Nova"/>
      <p:regular r:id="rId19"/>
      <p:bold r:id="rId20"/>
      <p:italic r:id="rId21"/>
      <p:boldItalic r:id="rId22"/>
    </p:embeddedFon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13EBA2-7FA1-4BAA-9DFB-05DD01BCDB3C}">
  <a:tblStyle styleId="{6913EBA2-7FA1-4BAA-9DFB-05DD01BCDB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ProximaNova-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22f423b7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22f423b7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22f423b7e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22f423b7e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22f423b7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22f423b7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22f423b7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22f423b7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22f423b7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22f423b7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2f423b7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2f423b7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22f423b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22f423b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22f423b7e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22f423b7e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2f423b7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22f423b7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22f423b7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22f423b7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22f423b7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22f423b7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pic>
        <p:nvPicPr>
          <p:cNvPr descr="IIITD_pptslide_jpeg-03.jpg" id="57" name="Google Shape;57;p14"/>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58" name="Google Shape;58;p14"/>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60" name="Google Shape;60;p14"/>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3" name="Google Shape;63;p1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66" name="Google Shape;66;p15"/>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67" name="Google Shape;67;p15"/>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8" name="Google Shape;68;p15"/>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69" name="Google Shape;69;p15"/>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70" name="Google Shape;70;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74" name="Google Shape;74;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5" name="Google Shape;75;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8" name="Google Shape;78;p16"/>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6"/>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80" name="Google Shape;8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5" name="Google Shape;85;p1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7"/>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87" name="Google Shape;8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0" name="Google Shape;90;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1" name="Google Shape;91;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4" name="Google Shape;94;p18"/>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5" name="Google Shape;95;p18"/>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6" name="Google Shape;9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00" name="Google Shape;100;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4" name="Google Shape;10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08" name="Google Shape;108;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9" name="Google Shape;109;p1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6" name="Google Shape;116;p21"/>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1"/>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18" name="Google Shape;118;p21"/>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19" name="Google Shape;119;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2" name="Google Shape;122;p21"/>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23" name="Google Shape;123;p2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6" name="Google Shape;126;p22"/>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2"/>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28" name="Google Shape;128;p22"/>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29" name="Google Shape;12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2" name="Google Shape;132;p22"/>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22"/>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34" name="Shape 134"/>
        <p:cNvGrpSpPr/>
        <p:nvPr/>
      </p:nvGrpSpPr>
      <p:grpSpPr>
        <a:xfrm>
          <a:off x="0" y="0"/>
          <a:ext cx="0" cy="0"/>
          <a:chOff x="0" y="0"/>
          <a:chExt cx="0" cy="0"/>
        </a:xfrm>
      </p:grpSpPr>
      <p:pic>
        <p:nvPicPr>
          <p:cNvPr id="135" name="Google Shape;135;p2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6" name="Google Shape;136;p23"/>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37" name="Google Shape;13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1" name="Google Shape;141;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2" name="Google Shape;142;p2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24"/>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5" name="Google Shape;145;p24"/>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46" name="Google Shape;14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9" name="Google Shape;149;p24"/>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2" name="Google Shape;152;p25"/>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3" name="Google Shape;153;p25"/>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4" name="Google Shape;15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8" name="Google Shape;158;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9" name="Google Shape;159;p2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60" name="Shape 160"/>
        <p:cNvGrpSpPr/>
        <p:nvPr/>
      </p:nvGrpSpPr>
      <p:grpSpPr>
        <a:xfrm>
          <a:off x="0" y="0"/>
          <a:ext cx="0" cy="0"/>
          <a:chOff x="0" y="0"/>
          <a:chExt cx="0" cy="0"/>
        </a:xfrm>
      </p:grpSpPr>
      <p:pic>
        <p:nvPicPr>
          <p:cNvPr id="161" name="Google Shape;161;p2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62" name="Google Shape;162;p26"/>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63" name="Google Shape;163;p26"/>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4" name="Google Shape;164;p26"/>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65" name="Google Shape;165;p26"/>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6" name="Google Shape;16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2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70" name="Google Shape;170;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71" name="Google Shape;171;p2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74" name="Google Shape;174;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78" name="Google Shape;178;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79" name="Google Shape;179;p2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80" name="Shape 180"/>
        <p:cNvGrpSpPr/>
        <p:nvPr/>
      </p:nvGrpSpPr>
      <p:grpSpPr>
        <a:xfrm>
          <a:off x="0" y="0"/>
          <a:ext cx="0" cy="0"/>
          <a:chOff x="0" y="0"/>
          <a:chExt cx="0" cy="0"/>
        </a:xfrm>
      </p:grpSpPr>
      <p:pic>
        <p:nvPicPr>
          <p:cNvPr id="181" name="Google Shape;181;p2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82" name="Google Shape;182;p28"/>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83" name="Google Shape;183;p28"/>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84" name="Google Shape;184;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28"/>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88" name="Google Shape;188;p28"/>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89" name="Google Shape;189;p2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90" name="Shape 190"/>
        <p:cNvGrpSpPr/>
        <p:nvPr/>
      </p:nvGrpSpPr>
      <p:grpSpPr>
        <a:xfrm>
          <a:off x="0" y="0"/>
          <a:ext cx="0" cy="0"/>
          <a:chOff x="0" y="0"/>
          <a:chExt cx="0" cy="0"/>
        </a:xfrm>
      </p:grpSpPr>
      <p:pic>
        <p:nvPicPr>
          <p:cNvPr id="191" name="Google Shape;191;p2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92" name="Google Shape;192;p29"/>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93" name="Google Shape;19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4" name="Google Shape;19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2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29"/>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97" name="Google Shape;197;p29"/>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98" name="Google Shape;198;p2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99" name="Google Shape;199;p2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200" name="Shape 200"/>
        <p:cNvGrpSpPr/>
        <p:nvPr/>
      </p:nvGrpSpPr>
      <p:grpSpPr>
        <a:xfrm>
          <a:off x="0" y="0"/>
          <a:ext cx="0" cy="0"/>
          <a:chOff x="0" y="0"/>
          <a:chExt cx="0" cy="0"/>
        </a:xfrm>
      </p:grpSpPr>
      <p:pic>
        <p:nvPicPr>
          <p:cNvPr id="201" name="Google Shape;201;p3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02" name="Google Shape;202;p30"/>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03" name="Google Shape;203;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4" name="Google Shape;204;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3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07" name="Google Shape;207;p3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08" name="Google Shape;208;p3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209" name="Shape 209"/>
        <p:cNvGrpSpPr/>
        <p:nvPr/>
      </p:nvGrpSpPr>
      <p:grpSpPr>
        <a:xfrm>
          <a:off x="0" y="0"/>
          <a:ext cx="0" cy="0"/>
          <a:chOff x="0" y="0"/>
          <a:chExt cx="0" cy="0"/>
        </a:xfrm>
      </p:grpSpPr>
      <p:sp>
        <p:nvSpPr>
          <p:cNvPr id="210" name="Google Shape;210;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1" name="Google Shape;211;p3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2" name="Google Shape;212;p3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3" name="Google Shape;213;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4" name="Google Shape;214;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type="twoTxTwoObj">
  <p:cSld name="TWO_OBJECTS_WITH_TEXT">
    <p:spTree>
      <p:nvGrpSpPr>
        <p:cNvPr id="216" name="Shape 216"/>
        <p:cNvGrpSpPr/>
        <p:nvPr/>
      </p:nvGrpSpPr>
      <p:grpSpPr>
        <a:xfrm>
          <a:off x="0" y="0"/>
          <a:ext cx="0" cy="0"/>
          <a:chOff x="0" y="0"/>
          <a:chExt cx="0" cy="0"/>
        </a:xfrm>
      </p:grpSpPr>
      <p:sp>
        <p:nvSpPr>
          <p:cNvPr id="217" name="Google Shape;217;p3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8" name="Google Shape;218;p3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9" name="Google Shape;219;p32"/>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0" name="Google Shape;220;p3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21" name="Google Shape;221;p3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2" name="Google Shape;222;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4" name="Google Shape;22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225" name="Shape 225"/>
        <p:cNvGrpSpPr/>
        <p:nvPr/>
      </p:nvGrpSpPr>
      <p:grpSpPr>
        <a:xfrm>
          <a:off x="0" y="0"/>
          <a:ext cx="0" cy="0"/>
          <a:chOff x="0" y="0"/>
          <a:chExt cx="0" cy="0"/>
        </a:xfrm>
      </p:grpSpPr>
      <p:sp>
        <p:nvSpPr>
          <p:cNvPr id="226" name="Google Shape;226;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7" name="Google Shape;227;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8" name="Google Shape;228;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0" name="Shape 230"/>
        <p:cNvGrpSpPr/>
        <p:nvPr/>
      </p:nvGrpSpPr>
      <p:grpSpPr>
        <a:xfrm>
          <a:off x="0" y="0"/>
          <a:ext cx="0" cy="0"/>
          <a:chOff x="0" y="0"/>
          <a:chExt cx="0" cy="0"/>
        </a:xfrm>
      </p:grpSpPr>
      <p:sp>
        <p:nvSpPr>
          <p:cNvPr id="231" name="Google Shape;231;p34"/>
          <p:cNvSpPr txBox="1"/>
          <p:nvPr>
            <p:ph type="title"/>
          </p:nvPr>
        </p:nvSpPr>
        <p:spPr>
          <a:xfrm>
            <a:off x="289825" y="16947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Clr>
                <a:srgbClr val="434343"/>
              </a:buClr>
              <a:buSzPts val="33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2" name="Google Shape;232;p3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Font typeface="Proxima Nova"/>
              <a:buChar char="⚫"/>
              <a:defRPr>
                <a:latin typeface="Proxima Nova"/>
                <a:ea typeface="Proxima Nova"/>
                <a:cs typeface="Proxima Nova"/>
                <a:sym typeface="Proxima Nova"/>
              </a:defRPr>
            </a:lvl1pPr>
            <a:lvl2pPr indent="-342900" lvl="1" marL="914400" rtl="0">
              <a:spcBef>
                <a:spcPts val="400"/>
              </a:spcBef>
              <a:spcAft>
                <a:spcPts val="0"/>
              </a:spcAft>
              <a:buSzPts val="1800"/>
              <a:buFont typeface="Proxima Nova"/>
              <a:buChar char="⚫"/>
              <a:defRPr>
                <a:latin typeface="Proxima Nova"/>
                <a:ea typeface="Proxima Nova"/>
                <a:cs typeface="Proxima Nova"/>
                <a:sym typeface="Proxima Nova"/>
              </a:defRPr>
            </a:lvl2pPr>
            <a:lvl3pPr indent="-323850" lvl="2" marL="1371600" rtl="0">
              <a:spcBef>
                <a:spcPts val="400"/>
              </a:spcBef>
              <a:spcAft>
                <a:spcPts val="0"/>
              </a:spcAft>
              <a:buSzPts val="1500"/>
              <a:buFont typeface="Proxima Nova"/>
              <a:buChar char="⚫"/>
              <a:defRPr>
                <a:latin typeface="Proxima Nova"/>
                <a:ea typeface="Proxima Nova"/>
                <a:cs typeface="Proxima Nova"/>
                <a:sym typeface="Proxima Nova"/>
              </a:defRPr>
            </a:lvl3pPr>
            <a:lvl4pPr indent="-317500" lvl="3" marL="1828800" rtl="0">
              <a:spcBef>
                <a:spcPts val="4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4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3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3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3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300"/>
              </a:spcBef>
              <a:spcAft>
                <a:spcPts val="0"/>
              </a:spcAft>
              <a:buSzPts val="1400"/>
              <a:buFont typeface="Proxima Nova"/>
              <a:buChar char="⚫"/>
              <a:defRPr>
                <a:latin typeface="Proxima Nova"/>
                <a:ea typeface="Proxima Nova"/>
                <a:cs typeface="Proxima Nova"/>
                <a:sym typeface="Proxima Nova"/>
              </a:defRPr>
            </a:lvl9pPr>
          </a:lstStyle>
          <a:p/>
        </p:txBody>
      </p:sp>
      <p:sp>
        <p:nvSpPr>
          <p:cNvPr id="233" name="Google Shape;233;p3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34" name="Google Shape;234;p34"/>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5" name="Shape 235"/>
        <p:cNvGrpSpPr/>
        <p:nvPr/>
      </p:nvGrpSpPr>
      <p:grpSpPr>
        <a:xfrm>
          <a:off x="0" y="0"/>
          <a:ext cx="0" cy="0"/>
          <a:chOff x="0" y="0"/>
          <a:chExt cx="0" cy="0"/>
        </a:xfrm>
      </p:grpSpPr>
      <p:sp>
        <p:nvSpPr>
          <p:cNvPr id="236" name="Google Shape;236;p35"/>
          <p:cNvSpPr txBox="1"/>
          <p:nvPr>
            <p:ph idx="1" type="body"/>
          </p:nvPr>
        </p:nvSpPr>
        <p:spPr>
          <a:xfrm>
            <a:off x="311700" y="4230575"/>
            <a:ext cx="5998800" cy="605100"/>
          </a:xfrm>
          <a:prstGeom prst="rect">
            <a:avLst/>
          </a:prstGeom>
        </p:spPr>
        <p:txBody>
          <a:bodyPr anchorCtr="0" anchor="ctr" bIns="34275" lIns="68575" spcFirstLastPara="1" rIns="68575" wrap="square" tIns="34275">
            <a:noAutofit/>
          </a:bodyPr>
          <a:lstStyle>
            <a:lvl1pPr indent="-228600" lvl="0" marL="457200" rtl="0">
              <a:lnSpc>
                <a:spcPct val="100000"/>
              </a:lnSpc>
              <a:spcBef>
                <a:spcPts val="800"/>
              </a:spcBef>
              <a:spcAft>
                <a:spcPts val="0"/>
              </a:spcAft>
              <a:buSzPts val="2100"/>
              <a:buNone/>
              <a:defRPr/>
            </a:lvl1pPr>
          </a:lstStyle>
          <a:p/>
        </p:txBody>
      </p:sp>
      <p:sp>
        <p:nvSpPr>
          <p:cNvPr id="237" name="Google Shape;237;p3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35"/>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bit.ly/entity-extraction-ip" TargetMode="External"/><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www.kaggle.com/avanisiddhapura27/resume-dataset"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1143000" y="2352050"/>
            <a:ext cx="60279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Quattrocento Sans"/>
                <a:ea typeface="Quattrocento Sans"/>
                <a:cs typeface="Quattrocento Sans"/>
                <a:sym typeface="Quattrocento Sans"/>
              </a:rPr>
              <a:t>Guide:  Prof. Mukesh Mohania</a:t>
            </a:r>
            <a:endParaRPr sz="1200">
              <a:solidFill>
                <a:schemeClr val="lt1"/>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i="1" lang="en" sz="1200">
                <a:solidFill>
                  <a:schemeClr val="lt1"/>
                </a:solidFill>
                <a:latin typeface="Quattrocento Sans"/>
                <a:ea typeface="Quattrocento Sans"/>
                <a:cs typeface="Quattrocento Sans"/>
                <a:sym typeface="Quattrocento Sans"/>
              </a:rPr>
              <a:t>Naman Tyagi (2018055) | Sanchit Trivedi (2018091) | Shashwat Aggarwal (2018097)</a:t>
            </a:r>
            <a:endParaRPr i="1" sz="1200">
              <a:solidFill>
                <a:schemeClr val="lt1"/>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Calibri"/>
              <a:ea typeface="Calibri"/>
              <a:cs typeface="Calibri"/>
              <a:sym typeface="Calibri"/>
            </a:endParaRPr>
          </a:p>
        </p:txBody>
      </p:sp>
      <p:sp>
        <p:nvSpPr>
          <p:cNvPr id="244" name="Google Shape;244;p36"/>
          <p:cNvSpPr txBox="1"/>
          <p:nvPr/>
        </p:nvSpPr>
        <p:spPr>
          <a:xfrm>
            <a:off x="1143000" y="473599"/>
            <a:ext cx="7315200" cy="1730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None/>
            </a:pPr>
            <a:r>
              <a:rPr lang="en" sz="2000">
                <a:solidFill>
                  <a:srgbClr val="FFFFFF"/>
                </a:solidFill>
                <a:latin typeface="Quattrocento Sans"/>
                <a:ea typeface="Quattrocento Sans"/>
                <a:cs typeface="Quattrocento Sans"/>
                <a:sym typeface="Quattrocento Sans"/>
              </a:rPr>
              <a:t>Independent Project</a:t>
            </a:r>
            <a:endParaRPr sz="2000">
              <a:solidFill>
                <a:srgbClr val="FFFFFF"/>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b="1" lang="en" sz="4100">
                <a:solidFill>
                  <a:srgbClr val="FFFFFF"/>
                </a:solidFill>
                <a:latin typeface="Quattrocento Sans"/>
                <a:ea typeface="Quattrocento Sans"/>
                <a:cs typeface="Quattrocento Sans"/>
                <a:sym typeface="Quattrocento Sans"/>
              </a:rPr>
              <a:t>Entity Extraction From Job Ads, CV and Skill Gap Analysis</a:t>
            </a:r>
            <a:endParaRPr b="1"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Demo </a:t>
            </a:r>
            <a:r>
              <a:rPr lang="en" sz="1200"/>
              <a:t>[</a:t>
            </a:r>
            <a:r>
              <a:rPr lang="en" sz="1200" u="sng">
                <a:solidFill>
                  <a:schemeClr val="hlink"/>
                </a:solidFill>
                <a:hlinkClick r:id="rId3"/>
              </a:rPr>
              <a:t>Link</a:t>
            </a:r>
            <a:r>
              <a:rPr lang="en" sz="1200"/>
              <a:t>]</a:t>
            </a:r>
            <a:endParaRPr sz="1200"/>
          </a:p>
        </p:txBody>
      </p:sp>
      <p:pic>
        <p:nvPicPr>
          <p:cNvPr id="302" name="Google Shape;302;p45"/>
          <p:cNvPicPr preferRelativeResize="0"/>
          <p:nvPr/>
        </p:nvPicPr>
        <p:blipFill>
          <a:blip r:embed="rId4">
            <a:alphaModFix/>
          </a:blip>
          <a:stretch>
            <a:fillRect/>
          </a:stretch>
        </p:blipFill>
        <p:spPr>
          <a:xfrm>
            <a:off x="4586400" y="1313150"/>
            <a:ext cx="4497303" cy="2324650"/>
          </a:xfrm>
          <a:prstGeom prst="rect">
            <a:avLst/>
          </a:prstGeom>
          <a:noFill/>
          <a:ln>
            <a:noFill/>
          </a:ln>
        </p:spPr>
      </p:pic>
      <p:pic>
        <p:nvPicPr>
          <p:cNvPr id="303" name="Google Shape;303;p45"/>
          <p:cNvPicPr preferRelativeResize="0"/>
          <p:nvPr/>
        </p:nvPicPr>
        <p:blipFill>
          <a:blip r:embed="rId5">
            <a:alphaModFix/>
          </a:blip>
          <a:stretch>
            <a:fillRect/>
          </a:stretch>
        </p:blipFill>
        <p:spPr>
          <a:xfrm>
            <a:off x="138925" y="1329739"/>
            <a:ext cx="4433074" cy="23246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idx="1" type="body"/>
          </p:nvPr>
        </p:nvSpPr>
        <p:spPr>
          <a:xfrm>
            <a:off x="633850" y="980250"/>
            <a:ext cx="7890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SzPts val="1300"/>
              <a:buFont typeface="Quattrocento Sans"/>
              <a:buAutoNum type="arabicPeriod"/>
            </a:pPr>
            <a:r>
              <a:rPr lang="en" sz="1300">
                <a:solidFill>
                  <a:srgbClr val="32363A"/>
                </a:solidFill>
                <a:highlight>
                  <a:srgbClr val="FFFFFF"/>
                </a:highlight>
                <a:latin typeface="Quattrocento Sans"/>
                <a:ea typeface="Quattrocento Sans"/>
                <a:cs typeface="Quattrocento Sans"/>
                <a:sym typeface="Quattrocento Sans"/>
              </a:rPr>
              <a:t>Van-Duyet, L., Quan, V. M., &amp; An, D. Q. (2017). Skill2vec: Machine learning approach for determining the relevant skills from job description.</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SzPts val="1300"/>
              <a:buFont typeface="Quattrocento Sans"/>
              <a:buAutoNum type="arabicPeriod"/>
            </a:pPr>
            <a:r>
              <a:rPr lang="en" sz="1300">
                <a:solidFill>
                  <a:srgbClr val="32363A"/>
                </a:solidFill>
                <a:highlight>
                  <a:srgbClr val="FFFFFF"/>
                </a:highlight>
                <a:latin typeface="Quattrocento Sans"/>
                <a:ea typeface="Quattrocento Sans"/>
                <a:cs typeface="Quattrocento Sans"/>
                <a:sym typeface="Quattrocento Sans"/>
              </a:rPr>
              <a:t>Honnibal, M., &amp; Montani, I. (2017). spaCy 2: Natural language understanding with Bloom embeddings, convolutional neural networks and incremental parsing.</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SzPts val="1300"/>
              <a:buFont typeface="Quattrocento Sans"/>
              <a:buAutoNum type="arabicPeriod"/>
            </a:pPr>
            <a:r>
              <a:rPr lang="en" sz="1300">
                <a:solidFill>
                  <a:srgbClr val="32363A"/>
                </a:solidFill>
                <a:highlight>
                  <a:srgbClr val="FFFFFF"/>
                </a:highlight>
                <a:latin typeface="Quattrocento Sans"/>
                <a:ea typeface="Quattrocento Sans"/>
                <a:cs typeface="Quattrocento Sans"/>
                <a:sym typeface="Quattrocento Sans"/>
              </a:rPr>
              <a:t>Ahmed Awan, M. N., Khan, S., Latif, K., &amp; Khattak, A. M. (2019). A new approach to information extraction in user-centric E-recruitment systems. Applied Sciences (Basel, Switzerland), 9(14), 2852.</a:t>
            </a:r>
            <a:endParaRPr sz="1300">
              <a:solidFill>
                <a:srgbClr val="32363A"/>
              </a:solidFill>
              <a:highlight>
                <a:srgbClr val="FFFFFF"/>
              </a:highlight>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solidFill>
                <a:srgbClr val="32363A"/>
              </a:solidFill>
              <a:highlight>
                <a:srgbClr val="FFFFFF"/>
              </a:highlight>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Clr>
                <a:srgbClr val="32363A"/>
              </a:buClr>
              <a:buSzPts val="1300"/>
              <a:buFont typeface="Quattrocento Sans"/>
              <a:buAutoNum type="arabicPeriod"/>
            </a:pPr>
            <a:r>
              <a:rPr lang="en" sz="1300">
                <a:solidFill>
                  <a:srgbClr val="32363A"/>
                </a:solidFill>
                <a:highlight>
                  <a:srgbClr val="FFFFFF"/>
                </a:highlight>
                <a:latin typeface="Quattrocento Sans"/>
                <a:ea typeface="Quattrocento Sans"/>
                <a:cs typeface="Quattrocento Sans"/>
                <a:sym typeface="Quattrocento Sans"/>
              </a:rPr>
              <a:t>Mikolov, T., Chen, K., Corrado, G., &amp; Dean, J. (2013). Efficient estimation of word representations in vector space. </a:t>
            </a:r>
            <a:endParaRPr sz="1300">
              <a:solidFill>
                <a:srgbClr val="32363A"/>
              </a:solidFill>
              <a:highlight>
                <a:srgbClr val="FFFFFF"/>
              </a:highlight>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solidFill>
                <a:srgbClr val="32363A"/>
              </a:solidFill>
              <a:highlight>
                <a:srgbClr val="FFFFFF"/>
              </a:highlight>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Clr>
                <a:srgbClr val="32363A"/>
              </a:buClr>
              <a:buSzPts val="1300"/>
              <a:buFont typeface="Quattrocento Sans"/>
              <a:buAutoNum type="arabicPeriod"/>
            </a:pPr>
            <a:r>
              <a:rPr lang="en" sz="1300">
                <a:solidFill>
                  <a:srgbClr val="32363A"/>
                </a:solidFill>
                <a:highlight>
                  <a:srgbClr val="FFFFFF"/>
                </a:highlight>
                <a:latin typeface="Quattrocento Sans"/>
                <a:ea typeface="Quattrocento Sans"/>
                <a:cs typeface="Quattrocento Sans"/>
                <a:sym typeface="Quattrocento Sans"/>
              </a:rPr>
              <a:t>Kalva, T. R. (n.d.). Skill finder: ASkill finder: Automated job-resume matching system automated job-resume matching system.</a:t>
            </a:r>
            <a:endParaRPr sz="1300">
              <a:solidFill>
                <a:srgbClr val="32363A"/>
              </a:solidFill>
              <a:highlight>
                <a:srgbClr val="FFFFFF"/>
              </a:highlight>
              <a:latin typeface="Quattrocento Sans"/>
              <a:ea typeface="Quattrocento Sans"/>
              <a:cs typeface="Quattrocento Sans"/>
              <a:sym typeface="Quattrocento Sans"/>
            </a:endParaRPr>
          </a:p>
        </p:txBody>
      </p:sp>
      <p:sp>
        <p:nvSpPr>
          <p:cNvPr id="309" name="Google Shape;309;p4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body"/>
          </p:nvPr>
        </p:nvSpPr>
        <p:spPr>
          <a:xfrm>
            <a:off x="633850" y="980241"/>
            <a:ext cx="46725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Given a job advertisement, we often would like to know whether or not we are a fit candidate for the given job ad. </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Getting useful insight into the required skills for the job is important to improve chances of a candidate getting selected for the job.</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This requires semantic information about jobs such as MySQL and Database are closely related; however, Java and JavaScript are entirely different languages.</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Furthermore, even more, important than hard skills are the soft skills required for any job</a:t>
            </a:r>
            <a:endParaRPr sz="1300">
              <a:latin typeface="Quattrocento Sans"/>
              <a:ea typeface="Quattrocento Sans"/>
              <a:cs typeface="Quattrocento Sans"/>
              <a:sym typeface="Quattrocento Sans"/>
            </a:endParaRPr>
          </a:p>
        </p:txBody>
      </p:sp>
      <p:sp>
        <p:nvSpPr>
          <p:cNvPr id="250" name="Google Shape;250;p3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 (1/2)</a:t>
            </a:r>
            <a:endParaRPr/>
          </a:p>
        </p:txBody>
      </p:sp>
      <p:pic>
        <p:nvPicPr>
          <p:cNvPr id="251" name="Google Shape;251;p37"/>
          <p:cNvPicPr preferRelativeResize="0"/>
          <p:nvPr/>
        </p:nvPicPr>
        <p:blipFill>
          <a:blip r:embed="rId3">
            <a:alphaModFix/>
          </a:blip>
          <a:stretch>
            <a:fillRect/>
          </a:stretch>
        </p:blipFill>
        <p:spPr>
          <a:xfrm>
            <a:off x="5458750" y="1579620"/>
            <a:ext cx="3532850" cy="23533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 (2/2)</a:t>
            </a:r>
            <a:endParaRPr/>
          </a:p>
        </p:txBody>
      </p:sp>
      <p:sp>
        <p:nvSpPr>
          <p:cNvPr id="257" name="Google Shape;257;p38"/>
          <p:cNvSpPr txBox="1"/>
          <p:nvPr>
            <p:ph idx="1" type="body"/>
          </p:nvPr>
        </p:nvSpPr>
        <p:spPr>
          <a:xfrm>
            <a:off x="633850" y="984200"/>
            <a:ext cx="4670400" cy="35961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300">
                <a:latin typeface="Quattrocento Sans"/>
                <a:ea typeface="Quattrocento Sans"/>
                <a:cs typeface="Quattrocento Sans"/>
                <a:sym typeface="Quattrocento Sans"/>
              </a:rPr>
              <a:t>. </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As we are about to enter the job market, it is important for us to get insight into jobs and find gaps in our skill sets to improve our chances to secure a good job.</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We aim to extract technical skills and soft skills from job </a:t>
            </a:r>
            <a:r>
              <a:rPr lang="en" sz="1300">
                <a:latin typeface="Quattrocento Sans"/>
                <a:ea typeface="Quattrocento Sans"/>
                <a:cs typeface="Quattrocento Sans"/>
                <a:sym typeface="Quattrocento Sans"/>
              </a:rPr>
              <a:t>advertisements</a:t>
            </a:r>
            <a:r>
              <a:rPr lang="en" sz="1300">
                <a:latin typeface="Quattrocento Sans"/>
                <a:ea typeface="Quattrocento Sans"/>
                <a:cs typeface="Quattrocento Sans"/>
                <a:sym typeface="Quattrocento Sans"/>
              </a:rPr>
              <a:t>. Using semantic relations and practical similarities between skills, we will provide skill gaps between the required skills and the candidate’s skills.</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SzPts val="1300"/>
              <a:buFont typeface="Quattrocento Sans"/>
              <a:buChar char="●"/>
            </a:pPr>
            <a:r>
              <a:rPr lang="en" sz="1300">
                <a:latin typeface="Quattrocento Sans"/>
                <a:ea typeface="Quattrocento Sans"/>
                <a:cs typeface="Quattrocento Sans"/>
                <a:sym typeface="Quattrocento Sans"/>
              </a:rPr>
              <a:t>This will even enable recruiters to shortlist candidates in more meaningful method versus current systems such as shortlisting on basis of grades or recommendations. </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p:txBody>
      </p:sp>
      <p:pic>
        <p:nvPicPr>
          <p:cNvPr id="258" name="Google Shape;258;p38"/>
          <p:cNvPicPr preferRelativeResize="0"/>
          <p:nvPr/>
        </p:nvPicPr>
        <p:blipFill>
          <a:blip r:embed="rId3">
            <a:alphaModFix/>
          </a:blip>
          <a:stretch>
            <a:fillRect/>
          </a:stretch>
        </p:blipFill>
        <p:spPr>
          <a:xfrm>
            <a:off x="5456650" y="1655820"/>
            <a:ext cx="3534950" cy="2015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1" type="body"/>
          </p:nvPr>
        </p:nvSpPr>
        <p:spPr>
          <a:xfrm>
            <a:off x="633850" y="984200"/>
            <a:ext cx="2758500" cy="35961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b="1" lang="en" sz="1300">
                <a:latin typeface="Quattrocento Sans"/>
                <a:ea typeface="Quattrocento Sans"/>
                <a:cs typeface="Quattrocento Sans"/>
                <a:sym typeface="Quattrocento Sans"/>
              </a:rPr>
              <a:t>Job Advertisements - </a:t>
            </a:r>
            <a:r>
              <a:rPr lang="en" sz="1300">
                <a:latin typeface="Quattrocento Sans"/>
                <a:ea typeface="Quattrocento Sans"/>
                <a:cs typeface="Quattrocento Sans"/>
                <a:sym typeface="Quattrocento Sans"/>
              </a:rPr>
              <a:t>Scraped 300 software development job ads. Data headers included </a:t>
            </a:r>
            <a:r>
              <a:rPr i="1" lang="en" sz="1300">
                <a:latin typeface="Quattrocento Sans"/>
                <a:ea typeface="Quattrocento Sans"/>
                <a:cs typeface="Quattrocento Sans"/>
                <a:sym typeface="Quattrocento Sans"/>
              </a:rPr>
              <a:t>Company name, Job Title, </a:t>
            </a:r>
            <a:r>
              <a:rPr b="1" i="1" lang="en" sz="1300">
                <a:latin typeface="Quattrocento Sans"/>
                <a:ea typeface="Quattrocento Sans"/>
                <a:cs typeface="Quattrocento Sans"/>
                <a:sym typeface="Quattrocento Sans"/>
              </a:rPr>
              <a:t>Job Description</a:t>
            </a:r>
            <a:r>
              <a:rPr i="1" lang="en" sz="1300">
                <a:latin typeface="Quattrocento Sans"/>
                <a:ea typeface="Quattrocento Sans"/>
                <a:cs typeface="Quattrocento Sans"/>
                <a:sym typeface="Quattrocento Sans"/>
              </a:rPr>
              <a:t>, Job Location and Salary.</a:t>
            </a:r>
            <a:endParaRPr i="1"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b="1" lang="en" sz="1300">
                <a:latin typeface="Quattrocento Sans"/>
                <a:ea typeface="Quattrocento Sans"/>
                <a:cs typeface="Quattrocento Sans"/>
                <a:sym typeface="Quattrocento Sans"/>
              </a:rPr>
              <a:t>Resumes - </a:t>
            </a:r>
            <a:r>
              <a:rPr lang="en" sz="1300">
                <a:latin typeface="Quattrocento Sans"/>
                <a:ea typeface="Quattrocento Sans"/>
                <a:cs typeface="Quattrocento Sans"/>
                <a:sym typeface="Quattrocento Sans"/>
              </a:rPr>
              <a:t>We used a dataset from Kaggle (</a:t>
            </a:r>
            <a:r>
              <a:rPr lang="en" sz="1300" u="sng">
                <a:solidFill>
                  <a:schemeClr val="hlink"/>
                </a:solidFill>
                <a:latin typeface="Quattrocento Sans"/>
                <a:ea typeface="Quattrocento Sans"/>
                <a:cs typeface="Quattrocento Sans"/>
                <a:sym typeface="Quattrocento Sans"/>
                <a:hlinkClick r:id="rId3"/>
              </a:rPr>
              <a:t>Link</a:t>
            </a:r>
            <a:r>
              <a:rPr lang="en" sz="1300">
                <a:latin typeface="Quattrocento Sans"/>
                <a:ea typeface="Quattrocento Sans"/>
                <a:cs typeface="Quattrocento Sans"/>
                <a:sym typeface="Quattrocento Sans"/>
              </a:rPr>
              <a:t>) which contained the skills of the applicant</a:t>
            </a:r>
            <a:endParaRPr sz="1300">
              <a:latin typeface="Quattrocento Sans"/>
              <a:ea typeface="Quattrocento Sans"/>
              <a:cs typeface="Quattrocento Sans"/>
              <a:sym typeface="Quattrocento Sans"/>
            </a:endParaRPr>
          </a:p>
        </p:txBody>
      </p:sp>
      <p:sp>
        <p:nvSpPr>
          <p:cNvPr id="264" name="Google Shape;264;p3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a:t>
            </a:r>
            <a:endParaRPr/>
          </a:p>
        </p:txBody>
      </p:sp>
      <p:pic>
        <p:nvPicPr>
          <p:cNvPr id="265" name="Google Shape;265;p39"/>
          <p:cNvPicPr preferRelativeResize="0"/>
          <p:nvPr/>
        </p:nvPicPr>
        <p:blipFill>
          <a:blip r:embed="rId4">
            <a:alphaModFix/>
          </a:blip>
          <a:stretch>
            <a:fillRect/>
          </a:stretch>
        </p:blipFill>
        <p:spPr>
          <a:xfrm>
            <a:off x="3591675" y="1135700"/>
            <a:ext cx="5167850" cy="3060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633850" y="980250"/>
            <a:ext cx="78690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1.	Skillset Phrase Matcher</a:t>
            </a:r>
            <a:endParaRPr b="1" sz="15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a:t>
            </a:r>
            <a:r>
              <a:rPr lang="en" sz="1300">
                <a:latin typeface="Quattrocento Sans"/>
                <a:ea typeface="Quattrocento Sans"/>
                <a:cs typeface="Quattrocento Sans"/>
                <a:sym typeface="Quattrocento Sans"/>
              </a:rPr>
              <a:t>nitialised a dictionary of skills containing over 8000 significant skills in the software and technical domain.</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Generated a phrase matcher to process and extract skills from this dictionary. Using spacy, build a model to extract the skills from job description and resume skills.</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2.	Preprocessing and Extracting Skills from Job Description</a:t>
            </a:r>
            <a:endParaRPr b="1"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The job description is in an inconsistent format. There was no consistent demarcation between various sections of the job description.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This job description was pre-processed to remove stopwords and then lemmatised using the Spacy library.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The skills required for the job description were extracted using the skill phrase matcher by parsing the preprocessed job description.</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p:txBody>
      </p:sp>
      <p:sp>
        <p:nvSpPr>
          <p:cNvPr id="271" name="Google Shape;271;p4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Methodology (1/3)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Methodology (2/3)</a:t>
            </a:r>
            <a:endParaRPr/>
          </a:p>
        </p:txBody>
      </p:sp>
      <p:sp>
        <p:nvSpPr>
          <p:cNvPr id="277" name="Google Shape;277;p41"/>
          <p:cNvSpPr txBox="1"/>
          <p:nvPr>
            <p:ph idx="1" type="body"/>
          </p:nvPr>
        </p:nvSpPr>
        <p:spPr>
          <a:xfrm>
            <a:off x="633850" y="980250"/>
            <a:ext cx="7869000" cy="3263400"/>
          </a:xfrm>
          <a:prstGeom prst="rect">
            <a:avLst/>
          </a:prstGeom>
        </p:spPr>
        <p:txBody>
          <a:bodyPr anchorCtr="0" anchor="t" bIns="34275" lIns="68575" spcFirstLastPara="1" rIns="68575" wrap="square" tIns="34275">
            <a:noAutofit/>
          </a:bodyPr>
          <a:lstStyle/>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3.	Skill2Vec Model</a:t>
            </a:r>
            <a:endParaRPr b="1"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5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The Skill2Vec model is an unsupervised pre-trained model trained on 1.4 million job descriptions using Word2Vec.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It </a:t>
            </a:r>
            <a:r>
              <a:rPr lang="en" sz="1300">
                <a:latin typeface="Quattrocento Sans"/>
                <a:ea typeface="Quattrocento Sans"/>
                <a:cs typeface="Quattrocento Sans"/>
                <a:sym typeface="Quattrocento Sans"/>
              </a:rPr>
              <a:t>gives the cosine similarity between 2 words which is the metric that we will use to find thresholds for various further steps. The Skill2Vec model has reported an accuracy of 78% on its dataset.</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4.	Skill Transform</a:t>
            </a:r>
            <a:endParaRPr b="1"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Implemented a skill_transform function inspired by Skill2Vec. This is a helper function for the model to incorporate patterns not recognised by the word embeddings.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It helps solve inconsistencies in the model by encoding various similarities and differences in the meaning of multiple skills. E.g., OOPs and Object-Oriented Programming are the same.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idx="1" type="body"/>
          </p:nvPr>
        </p:nvSpPr>
        <p:spPr>
          <a:xfrm>
            <a:off x="633850" y="980250"/>
            <a:ext cx="78690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5.	Gap Analysis</a:t>
            </a:r>
            <a:endParaRPr b="1" sz="15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Gap Analysis is performed by measuring the cosine similarity between the feature vector of the candidate skills with each skill in the job description.</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If the score returned is smaller than the supplied threshold, the skill is considered to be absent in the candidate’s skill set and is returned as a skill gap between the candidate and the job.</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 sz="1500">
                <a:latin typeface="Quattrocento Sans"/>
                <a:ea typeface="Quattrocento Sans"/>
                <a:cs typeface="Quattrocento Sans"/>
                <a:sym typeface="Quattrocento Sans"/>
              </a:rPr>
              <a:t>   6.	Soft Skills</a:t>
            </a:r>
            <a:endParaRPr b="1"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Each Job Description is a multi class label out of three soft skills - Problem Solving, Teamwork and Leadership.</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The label is assigned by calculating the cosine similarity between the job description and the feature vector of the words similar to each soft skill.</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If the value is greater than a particular threshold, the job description is assigned the label of that soft skill.</a:t>
            </a:r>
            <a:endParaRPr sz="13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p:txBody>
      </p:sp>
      <p:sp>
        <p:nvSpPr>
          <p:cNvPr id="283" name="Google Shape;283;p4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Methodology (3/3)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Flow Chart</a:t>
            </a:r>
            <a:endParaRPr/>
          </a:p>
        </p:txBody>
      </p:sp>
      <p:pic>
        <p:nvPicPr>
          <p:cNvPr id="289" name="Google Shape;289;p43"/>
          <p:cNvPicPr preferRelativeResize="0"/>
          <p:nvPr/>
        </p:nvPicPr>
        <p:blipFill>
          <a:blip r:embed="rId3">
            <a:alphaModFix/>
          </a:blip>
          <a:stretch>
            <a:fillRect/>
          </a:stretch>
        </p:blipFill>
        <p:spPr>
          <a:xfrm>
            <a:off x="218313" y="2136577"/>
            <a:ext cx="8707374" cy="113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 type="body"/>
          </p:nvPr>
        </p:nvSpPr>
        <p:spPr>
          <a:xfrm>
            <a:off x="633850" y="980250"/>
            <a:ext cx="39381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To test our model we manually annotated the prepared dataset and assigned multi-class labels of Leadership, Teamwork and Problem Solving. This was then compared with the predictions from our model. </a:t>
            </a:r>
            <a:endParaRPr sz="13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300">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SzPts val="1100"/>
              <a:buFont typeface="Quattrocento Sans"/>
              <a:buChar char="●"/>
            </a:pPr>
            <a:r>
              <a:rPr lang="en" sz="1300">
                <a:latin typeface="Quattrocento Sans"/>
                <a:ea typeface="Quattrocento Sans"/>
                <a:cs typeface="Quattrocento Sans"/>
                <a:sym typeface="Quattrocento Sans"/>
              </a:rPr>
              <a:t>For validating the skill gap analysis produced by our model we again manually annotated the dataset with the expected skills gaps. The gaps are annotated as the skills which the candidate does not satisfy from the job skills. </a:t>
            </a:r>
            <a:endParaRPr sz="1300">
              <a:latin typeface="Quattrocento Sans"/>
              <a:ea typeface="Quattrocento Sans"/>
              <a:cs typeface="Quattrocento Sans"/>
              <a:sym typeface="Quattrocento Sans"/>
            </a:endParaRPr>
          </a:p>
        </p:txBody>
      </p:sp>
      <p:sp>
        <p:nvSpPr>
          <p:cNvPr id="295" name="Google Shape;295;p4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a:t>
            </a:r>
            <a:endParaRPr/>
          </a:p>
        </p:txBody>
      </p:sp>
      <p:graphicFrame>
        <p:nvGraphicFramePr>
          <p:cNvPr id="296" name="Google Shape;296;p44"/>
          <p:cNvGraphicFramePr/>
          <p:nvPr/>
        </p:nvGraphicFramePr>
        <p:xfrm>
          <a:off x="4785325" y="1789050"/>
          <a:ext cx="3000000" cy="3000000"/>
        </p:xfrm>
        <a:graphic>
          <a:graphicData uri="http://schemas.openxmlformats.org/drawingml/2006/table">
            <a:tbl>
              <a:tblPr>
                <a:noFill/>
                <a:tableStyleId>{6913EBA2-7FA1-4BAA-9DFB-05DD01BCDB3C}</a:tableStyleId>
              </a:tblPr>
              <a:tblGrid>
                <a:gridCol w="1312700"/>
                <a:gridCol w="1312700"/>
                <a:gridCol w="1312700"/>
              </a:tblGrid>
              <a:tr h="381000">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Quattrocento Sans"/>
                          <a:ea typeface="Quattrocento Sans"/>
                          <a:cs typeface="Quattrocento Sans"/>
                          <a:sym typeface="Quattrocento Sans"/>
                        </a:rPr>
                        <a:t>Type/</a:t>
                      </a:r>
                      <a:r>
                        <a:rPr lang="en" sz="1300">
                          <a:solidFill>
                            <a:schemeClr val="dk1"/>
                          </a:solidFill>
                          <a:latin typeface="Quattrocento Sans"/>
                          <a:ea typeface="Quattrocento Sans"/>
                          <a:cs typeface="Quattrocento Sans"/>
                          <a:sym typeface="Quattrocento Sans"/>
                        </a:rPr>
                        <a:t>Metric</a:t>
                      </a:r>
                      <a:endParaRPr/>
                    </a:p>
                  </a:txBody>
                  <a:tcPr marT="91425" marB="91425" marR="91425" marL="91425"/>
                </a:tc>
                <a:tc>
                  <a:txBody>
                    <a:bodyPr/>
                    <a:lstStyle/>
                    <a:p>
                      <a:pPr indent="0" lvl="0" marL="0" rtl="0" algn="l">
                        <a:lnSpc>
                          <a:spcPct val="115000"/>
                        </a:lnSpc>
                        <a:spcBef>
                          <a:spcPts val="0"/>
                        </a:spcBef>
                        <a:spcAft>
                          <a:spcPts val="0"/>
                        </a:spcAft>
                        <a:buNone/>
                      </a:pPr>
                      <a:r>
                        <a:rPr b="1" lang="en" sz="1300">
                          <a:solidFill>
                            <a:schemeClr val="dk1"/>
                          </a:solidFill>
                          <a:latin typeface="Quattrocento Sans"/>
                          <a:ea typeface="Quattrocento Sans"/>
                          <a:cs typeface="Quattrocento Sans"/>
                          <a:sym typeface="Quattrocento Sans"/>
                        </a:rPr>
                        <a:t>Soft Skills</a:t>
                      </a:r>
                      <a:endParaRPr b="1"/>
                    </a:p>
                  </a:txBody>
                  <a:tcPr marT="91425" marB="91425" marR="91425" marL="91425"/>
                </a:tc>
                <a:tc>
                  <a:txBody>
                    <a:bodyPr/>
                    <a:lstStyle/>
                    <a:p>
                      <a:pPr indent="0" lvl="0" marL="0" rtl="0" algn="l">
                        <a:lnSpc>
                          <a:spcPct val="115000"/>
                        </a:lnSpc>
                        <a:spcBef>
                          <a:spcPts val="0"/>
                        </a:spcBef>
                        <a:spcAft>
                          <a:spcPts val="0"/>
                        </a:spcAft>
                        <a:buNone/>
                      </a:pPr>
                      <a:r>
                        <a:rPr b="1" lang="en" sz="1300">
                          <a:solidFill>
                            <a:schemeClr val="dk1"/>
                          </a:solidFill>
                          <a:latin typeface="Quattrocento Sans"/>
                          <a:ea typeface="Quattrocento Sans"/>
                          <a:cs typeface="Quattrocento Sans"/>
                          <a:sym typeface="Quattrocento Sans"/>
                        </a:rPr>
                        <a:t>Skill Gap</a:t>
                      </a:r>
                      <a:endParaRPr b="1"/>
                    </a:p>
                  </a:txBody>
                  <a:tcPr marT="91425" marB="91425" marR="91425" marL="91425"/>
                </a:tc>
              </a:tr>
              <a:tr h="381000">
                <a:tc>
                  <a:txBody>
                    <a:bodyPr/>
                    <a:lstStyle/>
                    <a:p>
                      <a:pPr indent="0" lvl="0" marL="0" rtl="0" algn="l">
                        <a:lnSpc>
                          <a:spcPct val="115000"/>
                        </a:lnSpc>
                        <a:spcBef>
                          <a:spcPts val="0"/>
                        </a:spcBef>
                        <a:spcAft>
                          <a:spcPts val="0"/>
                        </a:spcAft>
                        <a:buNone/>
                      </a:pPr>
                      <a:r>
                        <a:rPr b="1" lang="en" sz="1300">
                          <a:solidFill>
                            <a:schemeClr val="dk1"/>
                          </a:solidFill>
                          <a:latin typeface="Quattrocento Sans"/>
                          <a:ea typeface="Quattrocento Sans"/>
                          <a:cs typeface="Quattrocento Sans"/>
                          <a:sym typeface="Quattrocento Sans"/>
                        </a:rPr>
                        <a:t>Accuracy</a:t>
                      </a:r>
                      <a:endParaRPr b="1"/>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Quattrocento Sans"/>
                          <a:ea typeface="Quattrocento Sans"/>
                          <a:cs typeface="Quattrocento Sans"/>
                          <a:sym typeface="Quattrocento Sans"/>
                        </a:rPr>
                        <a:t>0.6923</a:t>
                      </a:r>
                      <a:endParaRPr/>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latin typeface="Quattrocento Sans"/>
                          <a:ea typeface="Quattrocento Sans"/>
                          <a:cs typeface="Quattrocento Sans"/>
                          <a:sym typeface="Quattrocento Sans"/>
                        </a:rPr>
                        <a:t>0.6342</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Quattrocento Sans"/>
                          <a:ea typeface="Quattrocento Sans"/>
                          <a:cs typeface="Quattrocento Sans"/>
                          <a:sym typeface="Quattrocento Sans"/>
                        </a:rPr>
                        <a:t>Precision</a:t>
                      </a:r>
                      <a:endParaRPr b="1"/>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latin typeface="Quattrocento Sans"/>
                          <a:ea typeface="Quattrocento Sans"/>
                          <a:cs typeface="Quattrocento Sans"/>
                          <a:sym typeface="Quattrocento Sans"/>
                        </a:rPr>
                        <a:t>0.7344</a:t>
                      </a:r>
                      <a:endParaRPr/>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latin typeface="Quattrocento Sans"/>
                          <a:ea typeface="Quattrocento Sans"/>
                          <a:cs typeface="Quattrocento Sans"/>
                          <a:sym typeface="Quattrocento Sans"/>
                        </a:rPr>
                        <a:t>0.6727</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Quattrocento Sans"/>
                          <a:ea typeface="Quattrocento Sans"/>
                          <a:cs typeface="Quattrocento Sans"/>
                          <a:sym typeface="Quattrocento Sans"/>
                        </a:rPr>
                        <a:t>Recall</a:t>
                      </a:r>
                      <a:endParaRPr b="1"/>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latin typeface="Quattrocento Sans"/>
                          <a:ea typeface="Quattrocento Sans"/>
                          <a:cs typeface="Quattrocento Sans"/>
                          <a:sym typeface="Quattrocento Sans"/>
                        </a:rPr>
                        <a:t>0.6410</a:t>
                      </a:r>
                      <a:endParaRPr/>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latin typeface="Quattrocento Sans"/>
                          <a:ea typeface="Quattrocento Sans"/>
                          <a:cs typeface="Quattrocento Sans"/>
                          <a:sym typeface="Quattrocento Sans"/>
                        </a:rPr>
                        <a:t>0.7772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