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08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3523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504188" y="0"/>
            <a:ext cx="10689590" cy="1015365"/>
          </a:xfrm>
          <a:custGeom>
            <a:avLst/>
            <a:gdLst/>
            <a:ahLst/>
            <a:cxnLst/>
            <a:rect l="l" t="t" r="r" b="b"/>
            <a:pathLst>
              <a:path w="10689590" h="1015365">
                <a:moveTo>
                  <a:pt x="10689335" y="0"/>
                </a:moveTo>
                <a:lnTo>
                  <a:pt x="0" y="0"/>
                </a:lnTo>
                <a:lnTo>
                  <a:pt x="0" y="1014984"/>
                </a:lnTo>
                <a:lnTo>
                  <a:pt x="10689335" y="1014984"/>
                </a:lnTo>
                <a:lnTo>
                  <a:pt x="106893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37376"/>
            <a:ext cx="12193905" cy="402590"/>
          </a:xfrm>
          <a:custGeom>
            <a:avLst/>
            <a:gdLst/>
            <a:ahLst/>
            <a:cxnLst/>
            <a:rect l="l" t="t" r="r" b="b"/>
            <a:pathLst>
              <a:path w="12193905" h="402590">
                <a:moveTo>
                  <a:pt x="12193524" y="0"/>
                </a:moveTo>
                <a:lnTo>
                  <a:pt x="0" y="0"/>
                </a:lnTo>
                <a:lnTo>
                  <a:pt x="0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572"/>
            <a:ext cx="1504188" cy="101955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6441947"/>
            <a:ext cx="12175490" cy="402590"/>
          </a:xfrm>
          <a:custGeom>
            <a:avLst/>
            <a:gdLst/>
            <a:ahLst/>
            <a:cxnLst/>
            <a:rect l="l" t="t" r="r" b="b"/>
            <a:pathLst>
              <a:path w="12175490" h="402590">
                <a:moveTo>
                  <a:pt x="12175236" y="0"/>
                </a:moveTo>
                <a:lnTo>
                  <a:pt x="0" y="0"/>
                </a:lnTo>
                <a:lnTo>
                  <a:pt x="0" y="402335"/>
                </a:lnTo>
                <a:lnTo>
                  <a:pt x="12175236" y="402335"/>
                </a:lnTo>
                <a:lnTo>
                  <a:pt x="1217523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3523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32" y="-2006"/>
            <a:ext cx="12152884" cy="1282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6224" y="1403045"/>
            <a:ext cx="11380470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9BCC-A47C-EAEB-FC93-48535459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2005"/>
            <a:ext cx="10651616" cy="492443"/>
          </a:xfrm>
        </p:spPr>
        <p:txBody>
          <a:bodyPr/>
          <a:lstStyle/>
          <a:p>
            <a:r>
              <a:rPr lang="en-IN" dirty="0"/>
              <a:t>              School of computer Science and Engineering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690FB5B5-B1A1-C36A-7F5E-9631119317D4}"/>
              </a:ext>
            </a:extLst>
          </p:cNvPr>
          <p:cNvSpPr/>
          <p:nvPr/>
        </p:nvSpPr>
        <p:spPr>
          <a:xfrm>
            <a:off x="1504950" y="9779"/>
            <a:ext cx="10687050" cy="1174798"/>
          </a:xfrm>
          <a:custGeom>
            <a:avLst/>
            <a:gdLst/>
            <a:ahLst/>
            <a:cxnLst/>
            <a:rect l="l" t="t" r="r" b="b"/>
            <a:pathLst>
              <a:path w="10687050" h="1016635">
                <a:moveTo>
                  <a:pt x="10687050" y="0"/>
                </a:moveTo>
                <a:lnTo>
                  <a:pt x="0" y="0"/>
                </a:lnTo>
                <a:lnTo>
                  <a:pt x="0" y="1016508"/>
                </a:lnTo>
                <a:lnTo>
                  <a:pt x="10687050" y="1016508"/>
                </a:lnTo>
                <a:lnTo>
                  <a:pt x="1068705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FC9A79B-22DD-259F-6FFD-8F1CD4062F5B}"/>
              </a:ext>
            </a:extLst>
          </p:cNvPr>
          <p:cNvSpPr txBox="1">
            <a:spLocks noGrp="1"/>
          </p:cNvSpPr>
          <p:nvPr/>
        </p:nvSpPr>
        <p:spPr>
          <a:xfrm>
            <a:off x="1832355" y="13842"/>
            <a:ext cx="10032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Name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School: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5BD0A9D-F751-7F7C-A6C7-EC680B566313}"/>
              </a:ext>
            </a:extLst>
          </p:cNvPr>
          <p:cNvSpPr txBox="1"/>
          <p:nvPr/>
        </p:nvSpPr>
        <p:spPr>
          <a:xfrm>
            <a:off x="1964944" y="690244"/>
            <a:ext cx="98856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2592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sz="20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Code:R1UC424T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	Course</a:t>
            </a:r>
            <a:r>
              <a:rPr sz="2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Name:Data</a:t>
            </a:r>
            <a:r>
              <a:rPr sz="20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Analytics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644094A-D8A9-6559-350E-F5840C8C7944}"/>
              </a:ext>
            </a:extLst>
          </p:cNvPr>
          <p:cNvSpPr/>
          <p:nvPr/>
        </p:nvSpPr>
        <p:spPr>
          <a:xfrm>
            <a:off x="0" y="6445630"/>
            <a:ext cx="12192000" cy="465223"/>
          </a:xfrm>
          <a:custGeom>
            <a:avLst/>
            <a:gdLst/>
            <a:ahLst/>
            <a:cxnLst/>
            <a:rect l="l" t="t" r="r" b="b"/>
            <a:pathLst>
              <a:path w="12192000" h="402590">
                <a:moveTo>
                  <a:pt x="12192000" y="0"/>
                </a:moveTo>
                <a:lnTo>
                  <a:pt x="0" y="0"/>
                </a:lnTo>
                <a:lnTo>
                  <a:pt x="0" y="402336"/>
                </a:lnTo>
                <a:lnTo>
                  <a:pt x="12192000" y="4023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pic>
        <p:nvPicPr>
          <p:cNvPr id="15" name="object 6">
            <a:extLst>
              <a:ext uri="{FF2B5EF4-FFF2-40B4-BE49-F238E27FC236}">
                <a16:creationId xmlns:a16="http://schemas.microsoft.com/office/drawing/2014/main" id="{F72686B2-9677-9786-D3AB-BC834319CB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113"/>
            <a:ext cx="1504950" cy="1183457"/>
          </a:xfrm>
          <a:prstGeom prst="rect">
            <a:avLst/>
          </a:prstGeom>
        </p:spPr>
      </p:pic>
      <p:sp>
        <p:nvSpPr>
          <p:cNvPr id="16" name="object 7">
            <a:extLst>
              <a:ext uri="{FF2B5EF4-FFF2-40B4-BE49-F238E27FC236}">
                <a16:creationId xmlns:a16="http://schemas.microsoft.com/office/drawing/2014/main" id="{3231A761-7626-CD71-FA7B-7242E3DC550B}"/>
              </a:ext>
            </a:extLst>
          </p:cNvPr>
          <p:cNvSpPr txBox="1"/>
          <p:nvPr/>
        </p:nvSpPr>
        <p:spPr>
          <a:xfrm>
            <a:off x="1142619" y="1681226"/>
            <a:ext cx="9258300" cy="1446530"/>
          </a:xfrm>
          <a:prstGeom prst="rect">
            <a:avLst/>
          </a:prstGeom>
          <a:solidFill>
            <a:srgbClr val="FFFFFF"/>
          </a:solidFill>
          <a:ln w="12953">
            <a:solidFill>
              <a:srgbClr val="5B9BD4"/>
            </a:solidFill>
          </a:ln>
        </p:spPr>
        <p:txBody>
          <a:bodyPr vert="horz" wrap="square" lIns="0" tIns="26034" rIns="0" bIns="0" rtlCol="0">
            <a:spAutoFit/>
          </a:bodyPr>
          <a:lstStyle>
            <a:defPPr>
              <a:defRPr kern="0"/>
            </a:defPPr>
          </a:lstStyle>
          <a:p>
            <a:pPr marL="3479165" marR="1899285" indent="-1573530">
              <a:lnSpc>
                <a:spcPct val="100000"/>
              </a:lnSpc>
              <a:spcBef>
                <a:spcPts val="204"/>
              </a:spcBef>
            </a:pPr>
            <a:r>
              <a:rPr sz="4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FRAUD</a:t>
            </a:r>
            <a:r>
              <a:rPr sz="4400" b="1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4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DETECTION</a:t>
            </a:r>
            <a:r>
              <a:rPr sz="4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SYSTEM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7" name="object 30">
            <a:extLst>
              <a:ext uri="{FF2B5EF4-FFF2-40B4-BE49-F238E27FC236}">
                <a16:creationId xmlns:a16="http://schemas.microsoft.com/office/drawing/2014/main" id="{567D919B-9454-408C-58AF-ACD9D9DFF409}"/>
              </a:ext>
            </a:extLst>
          </p:cNvPr>
          <p:cNvSpPr txBox="1"/>
          <p:nvPr/>
        </p:nvSpPr>
        <p:spPr>
          <a:xfrm>
            <a:off x="6922857" y="3941876"/>
            <a:ext cx="45751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Presented</a:t>
            </a:r>
            <a:r>
              <a:rPr sz="2400" b="1" spc="-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By</a:t>
            </a:r>
            <a:r>
              <a:rPr sz="2400" b="1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 marR="318770">
              <a:lnSpc>
                <a:spcPct val="100000"/>
              </a:lnSpc>
            </a:pPr>
            <a:r>
              <a:rPr lang="en-IN" sz="2400" b="1" spc="-10" dirty="0">
                <a:solidFill>
                  <a:srgbClr val="00AFEF"/>
                </a:solidFill>
                <a:latin typeface="Calibri"/>
                <a:cs typeface="Calibri"/>
              </a:rPr>
              <a:t>Naman Tiwari -23scse1410235</a:t>
            </a:r>
          </a:p>
          <a:p>
            <a:pPr marL="12700" marR="318770">
              <a:lnSpc>
                <a:spcPct val="100000"/>
              </a:lnSpc>
            </a:pPr>
            <a:r>
              <a:rPr lang="en-IN" sz="2400" b="1" spc="-10" dirty="0">
                <a:solidFill>
                  <a:srgbClr val="00AFEF"/>
                </a:solidFill>
                <a:latin typeface="Calibri"/>
                <a:cs typeface="Calibri"/>
              </a:rPr>
              <a:t>Priyanshu -23scse1410281</a:t>
            </a:r>
          </a:p>
          <a:p>
            <a:pPr marL="12700" marR="318770">
              <a:lnSpc>
                <a:spcPct val="100000"/>
              </a:lnSpc>
            </a:pPr>
            <a:r>
              <a:rPr lang="en-IN" sz="2400" b="1" spc="-10" dirty="0">
                <a:solidFill>
                  <a:srgbClr val="00AFEF"/>
                </a:solidFill>
                <a:latin typeface="Calibri"/>
                <a:cs typeface="Calibri"/>
              </a:rPr>
              <a:t>Gopal- 23scse1570003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8" name="object 34">
            <a:extLst>
              <a:ext uri="{FF2B5EF4-FFF2-40B4-BE49-F238E27FC236}">
                <a16:creationId xmlns:a16="http://schemas.microsoft.com/office/drawing/2014/main" id="{5775BB58-B2D1-11CA-9AD0-6BFE1E498A42}"/>
              </a:ext>
            </a:extLst>
          </p:cNvPr>
          <p:cNvSpPr txBox="1"/>
          <p:nvPr/>
        </p:nvSpPr>
        <p:spPr>
          <a:xfrm>
            <a:off x="1142619" y="4029773"/>
            <a:ext cx="2134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Guided</a:t>
            </a:r>
            <a:r>
              <a:rPr sz="24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55A11"/>
                </a:solidFill>
                <a:latin typeface="Calibri"/>
                <a:cs typeface="Calibri"/>
              </a:rPr>
              <a:t>By</a:t>
            </a:r>
            <a:r>
              <a:rPr sz="2400" b="1" spc="-3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0" dirty="0">
                <a:solidFill>
                  <a:srgbClr val="C55A11"/>
                </a:solidFill>
                <a:latin typeface="Calibri"/>
                <a:cs typeface="Calibri"/>
              </a:rPr>
              <a:t>Dr.</a:t>
            </a:r>
            <a:r>
              <a:rPr sz="2400" b="1" spc="-8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C55A11"/>
                </a:solidFill>
                <a:latin typeface="Calibri"/>
                <a:cs typeface="Calibri"/>
              </a:rPr>
              <a:t>Ravi Sharma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210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88" y="0"/>
            <a:ext cx="10689590" cy="1015365"/>
          </a:xfrm>
          <a:custGeom>
            <a:avLst/>
            <a:gdLst/>
            <a:ahLst/>
            <a:cxnLst/>
            <a:rect l="l" t="t" r="r" b="b"/>
            <a:pathLst>
              <a:path w="10689590" h="1015365">
                <a:moveTo>
                  <a:pt x="10689335" y="0"/>
                </a:moveTo>
                <a:lnTo>
                  <a:pt x="0" y="0"/>
                </a:lnTo>
                <a:lnTo>
                  <a:pt x="0" y="1014984"/>
                </a:lnTo>
                <a:lnTo>
                  <a:pt x="10689335" y="1014984"/>
                </a:lnTo>
                <a:lnTo>
                  <a:pt x="106893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659" rIns="0" bIns="0" rtlCol="0">
            <a:spAutoFit/>
          </a:bodyPr>
          <a:lstStyle/>
          <a:p>
            <a:pPr marL="4392295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  <a:r>
              <a:rPr spc="-8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Future</a:t>
            </a:r>
            <a:r>
              <a:rPr spc="-35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437376"/>
            <a:ext cx="12193905" cy="407034"/>
          </a:xfrm>
          <a:custGeom>
            <a:avLst/>
            <a:gdLst/>
            <a:ahLst/>
            <a:cxnLst/>
            <a:rect l="l" t="t" r="r" b="b"/>
            <a:pathLst>
              <a:path w="12193905" h="407034">
                <a:moveTo>
                  <a:pt x="12193524" y="0"/>
                </a:moveTo>
                <a:lnTo>
                  <a:pt x="0" y="0"/>
                </a:lnTo>
                <a:lnTo>
                  <a:pt x="0" y="4584"/>
                </a:lnTo>
                <a:lnTo>
                  <a:pt x="0" y="402336"/>
                </a:lnTo>
                <a:lnTo>
                  <a:pt x="0" y="406908"/>
                </a:lnTo>
                <a:lnTo>
                  <a:pt x="12175236" y="406908"/>
                </a:lnTo>
                <a:lnTo>
                  <a:pt x="12175236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-4572" y="-4572"/>
            <a:ext cx="12202795" cy="1028700"/>
            <a:chOff x="-4572" y="-4572"/>
            <a:chExt cx="12202795" cy="1028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72"/>
              <a:ext cx="1504188" cy="10195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2193905" cy="13970"/>
            </a:xfrm>
            <a:custGeom>
              <a:avLst/>
              <a:gdLst/>
              <a:ahLst/>
              <a:cxnLst/>
              <a:rect l="l" t="t" r="r" b="b"/>
              <a:pathLst>
                <a:path w="12193905" h="13970">
                  <a:moveTo>
                    <a:pt x="12193524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2193524" y="13716"/>
                  </a:lnTo>
                  <a:lnTo>
                    <a:pt x="12193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12193905" cy="13970"/>
            </a:xfrm>
            <a:custGeom>
              <a:avLst/>
              <a:gdLst/>
              <a:ahLst/>
              <a:cxnLst/>
              <a:rect l="l" t="t" r="r" b="b"/>
              <a:pathLst>
                <a:path w="12193905" h="13970">
                  <a:moveTo>
                    <a:pt x="0" y="13716"/>
                  </a:moveTo>
                  <a:lnTo>
                    <a:pt x="12193524" y="13716"/>
                  </a:lnTo>
                  <a:lnTo>
                    <a:pt x="12193524" y="0"/>
                  </a:lnTo>
                  <a:lnTo>
                    <a:pt x="0" y="0"/>
                  </a:lnTo>
                  <a:lnTo>
                    <a:pt x="0" y="137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1596" y="1679270"/>
            <a:ext cx="6287135" cy="33801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9060" indent="-97155">
              <a:lnSpc>
                <a:spcPts val="2390"/>
              </a:lnSpc>
              <a:spcBef>
                <a:spcPts val="114"/>
              </a:spcBef>
              <a:buSzPct val="95000"/>
              <a:buChar char="•"/>
              <a:tabLst>
                <a:tab pos="99060" algn="l"/>
              </a:tabLst>
            </a:pPr>
            <a:r>
              <a:rPr sz="2000" dirty="0">
                <a:latin typeface="Arial"/>
                <a:cs typeface="Arial"/>
              </a:rPr>
              <a:t>Power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provides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accessible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powerful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latin typeface="Arial"/>
                <a:cs typeface="Arial"/>
              </a:rPr>
              <a:t>detect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fraud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visually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interactively.</a:t>
            </a:r>
            <a:endParaRPr sz="2000">
              <a:latin typeface="Arial"/>
              <a:cs typeface="Arial"/>
            </a:endParaRPr>
          </a:p>
          <a:p>
            <a:pPr marL="12700" marR="605155" indent="-10795">
              <a:lnSpc>
                <a:spcPts val="2410"/>
              </a:lnSpc>
              <a:spcBef>
                <a:spcPts val="85"/>
              </a:spcBef>
              <a:buSzPct val="95000"/>
              <a:buChar char="•"/>
              <a:tabLst>
                <a:tab pos="99060" algn="l"/>
              </a:tabLst>
            </a:pPr>
            <a:r>
              <a:rPr sz="2000" dirty="0">
                <a:latin typeface="Arial"/>
                <a:cs typeface="Arial"/>
              </a:rPr>
              <a:t>	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helps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organizations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react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faster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make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data- </a:t>
            </a:r>
            <a:r>
              <a:rPr sz="2000" dirty="0">
                <a:latin typeface="Arial"/>
                <a:cs typeface="Arial"/>
              </a:rPr>
              <a:t>driven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decisions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combat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fraud.</a:t>
            </a:r>
            <a:endParaRPr sz="2000">
              <a:latin typeface="Arial"/>
              <a:cs typeface="Arial"/>
            </a:endParaRPr>
          </a:p>
          <a:p>
            <a:pPr marL="99060" indent="-97155">
              <a:lnSpc>
                <a:spcPts val="2300"/>
              </a:lnSpc>
              <a:buSzPct val="95000"/>
              <a:buChar char="•"/>
              <a:tabLst>
                <a:tab pos="99060" algn="l"/>
              </a:tabLst>
            </a:pPr>
            <a:r>
              <a:rPr sz="2000" dirty="0">
                <a:latin typeface="Arial"/>
                <a:cs typeface="Arial"/>
              </a:rPr>
              <a:t>Future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improvements:</a:t>
            </a:r>
            <a:endParaRPr sz="2000">
              <a:latin typeface="Arial"/>
              <a:cs typeface="Arial"/>
            </a:endParaRPr>
          </a:p>
          <a:p>
            <a:pPr marL="556260" lvl="1" indent="-97155">
              <a:lnSpc>
                <a:spcPct val="100000"/>
              </a:lnSpc>
              <a:spcBef>
                <a:spcPts val="15"/>
              </a:spcBef>
              <a:buSzPct val="95000"/>
              <a:buChar char="•"/>
              <a:tabLst>
                <a:tab pos="556260" algn="l"/>
              </a:tabLst>
            </a:pPr>
            <a:r>
              <a:rPr sz="2000" dirty="0">
                <a:latin typeface="Arial"/>
                <a:cs typeface="Arial"/>
              </a:rPr>
              <a:t>Integrate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real-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feeds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detection.</a:t>
            </a:r>
            <a:endParaRPr sz="2000">
              <a:latin typeface="Arial"/>
              <a:cs typeface="Arial"/>
            </a:endParaRPr>
          </a:p>
          <a:p>
            <a:pPr marL="556260" lvl="1" indent="-97155">
              <a:lnSpc>
                <a:spcPts val="2390"/>
              </a:lnSpc>
              <a:spcBef>
                <a:spcPts val="10"/>
              </a:spcBef>
              <a:buSzPct val="95000"/>
              <a:buChar char="•"/>
              <a:tabLst>
                <a:tab pos="556260" algn="l"/>
              </a:tabLst>
            </a:pPr>
            <a:r>
              <a:rPr sz="2000" dirty="0">
                <a:latin typeface="Arial"/>
                <a:cs typeface="Arial"/>
              </a:rPr>
              <a:t>Apply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machine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learning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models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predictive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fraud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90"/>
              </a:lnSpc>
            </a:pPr>
            <a:r>
              <a:rPr sz="2000" spc="-10" dirty="0">
                <a:latin typeface="Arial"/>
                <a:cs typeface="Arial"/>
              </a:rPr>
              <a:t>analysis.</a:t>
            </a:r>
            <a:endParaRPr sz="2000">
              <a:latin typeface="Arial"/>
              <a:cs typeface="Arial"/>
            </a:endParaRPr>
          </a:p>
          <a:p>
            <a:pPr marL="556260" lvl="1" indent="-97155">
              <a:lnSpc>
                <a:spcPct val="100000"/>
              </a:lnSpc>
              <a:spcBef>
                <a:spcPts val="15"/>
              </a:spcBef>
              <a:buSzPct val="95000"/>
              <a:buChar char="•"/>
              <a:tabLst>
                <a:tab pos="556260" algn="l"/>
              </a:tabLst>
            </a:pPr>
            <a:r>
              <a:rPr sz="2000" dirty="0">
                <a:latin typeface="Arial"/>
                <a:cs typeface="Arial"/>
              </a:rPr>
              <a:t>Enhance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automation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alert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mechanisms.</a:t>
            </a:r>
            <a:endParaRPr sz="2000">
              <a:latin typeface="Arial"/>
              <a:cs typeface="Arial"/>
            </a:endParaRPr>
          </a:p>
          <a:p>
            <a:pPr marL="556260" lvl="1" indent="-97155">
              <a:lnSpc>
                <a:spcPts val="2390"/>
              </a:lnSpc>
              <a:spcBef>
                <a:spcPts val="15"/>
              </a:spcBef>
              <a:buSzPct val="95000"/>
              <a:buChar char="•"/>
              <a:tabLst>
                <a:tab pos="556260" algn="l"/>
              </a:tabLst>
            </a:pPr>
            <a:r>
              <a:rPr sz="2000" dirty="0">
                <a:latin typeface="Arial"/>
                <a:cs typeface="Arial"/>
              </a:rPr>
              <a:t>Continuously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refine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detection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logic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new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390"/>
              </a:lnSpc>
            </a:pPr>
            <a:r>
              <a:rPr sz="2000" dirty="0">
                <a:latin typeface="Arial"/>
                <a:cs typeface="Arial"/>
              </a:rPr>
              <a:t>fraud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patterns.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2047" y="2025395"/>
            <a:ext cx="4521708" cy="3204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3073" y="3046552"/>
            <a:ext cx="3056890" cy="755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800" dirty="0"/>
              <a:t>THANK</a:t>
            </a:r>
            <a:r>
              <a:rPr sz="4800" spc="-114" dirty="0"/>
              <a:t> </a:t>
            </a:r>
            <a:r>
              <a:rPr sz="4800" spc="-25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6723" y="4325111"/>
            <a:ext cx="4800600" cy="20299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0472" y="246888"/>
            <a:ext cx="10685145" cy="103378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0" tIns="1866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470"/>
              </a:spcBef>
            </a:pPr>
            <a:r>
              <a:rPr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TODAY’S</a:t>
            </a:r>
            <a:r>
              <a:rPr b="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572"/>
            <a:ext cx="1504188" cy="10195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37376"/>
            <a:ext cx="12193905" cy="407034"/>
          </a:xfrm>
          <a:custGeom>
            <a:avLst/>
            <a:gdLst/>
            <a:ahLst/>
            <a:cxnLst/>
            <a:rect l="l" t="t" r="r" b="b"/>
            <a:pathLst>
              <a:path w="12193905" h="407034">
                <a:moveTo>
                  <a:pt x="12193524" y="0"/>
                </a:moveTo>
                <a:lnTo>
                  <a:pt x="0" y="0"/>
                </a:lnTo>
                <a:lnTo>
                  <a:pt x="0" y="4584"/>
                </a:lnTo>
                <a:lnTo>
                  <a:pt x="0" y="402336"/>
                </a:lnTo>
                <a:lnTo>
                  <a:pt x="0" y="406908"/>
                </a:lnTo>
                <a:lnTo>
                  <a:pt x="12175236" y="406908"/>
                </a:lnTo>
                <a:lnTo>
                  <a:pt x="12175236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5343" y="1621282"/>
            <a:ext cx="11348085" cy="2469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4965" marR="229235" indent="-342900">
              <a:lnSpc>
                <a:spcPct val="99800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modern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world,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fraud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widespread,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sophisticated,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detect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ever </a:t>
            </a:r>
            <a:r>
              <a:rPr sz="2000" spc="-10" dirty="0">
                <a:latin typeface="Calibri"/>
                <a:cs typeface="Calibri"/>
              </a:rPr>
              <a:t>before.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rapid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digital</a:t>
            </a:r>
            <a:r>
              <a:rPr sz="2000" spc="-20" dirty="0">
                <a:latin typeface="Calibri"/>
                <a:cs typeface="Calibri"/>
              </a:rPr>
              <a:t> technology,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online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banking,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mobile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payments,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commerce,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opportunities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fraudsters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exploit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systems</a:t>
            </a:r>
            <a:r>
              <a:rPr sz="2000" dirty="0">
                <a:latin typeface="Calibri"/>
                <a:cs typeface="Calibri"/>
              </a:rPr>
              <a:t> have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dramatically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increased.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ct val="100099"/>
              </a:lnSpc>
              <a:spcBef>
                <a:spcPts val="242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everyday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lives,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swipe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cards,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online,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money,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entire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finances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phone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It’s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convenient—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we’re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constantly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exposed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risks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can’t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always </a:t>
            </a:r>
            <a:r>
              <a:rPr sz="2000" dirty="0">
                <a:latin typeface="Calibri"/>
                <a:cs typeface="Calibri"/>
              </a:rPr>
              <a:t>see.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Today’s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fraud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isn’t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just someone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stealing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wallet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writing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It’s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silent,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invisible,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often digital.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88" y="0"/>
            <a:ext cx="10689590" cy="1015365"/>
          </a:xfrm>
          <a:custGeom>
            <a:avLst/>
            <a:gdLst/>
            <a:ahLst/>
            <a:cxnLst/>
            <a:rect l="l" t="t" r="r" b="b"/>
            <a:pathLst>
              <a:path w="10689590" h="1015365">
                <a:moveTo>
                  <a:pt x="10689335" y="0"/>
                </a:moveTo>
                <a:lnTo>
                  <a:pt x="0" y="0"/>
                </a:lnTo>
                <a:lnTo>
                  <a:pt x="0" y="1014984"/>
                </a:lnTo>
                <a:lnTo>
                  <a:pt x="10689335" y="1014984"/>
                </a:lnTo>
                <a:lnTo>
                  <a:pt x="106893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659" rIns="0" bIns="0" rtlCol="0">
            <a:spAutoFit/>
          </a:bodyPr>
          <a:lstStyle/>
          <a:p>
            <a:pPr marL="557657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FFFFFF"/>
                </a:solidFill>
                <a:latin typeface="Times New Roman"/>
                <a:cs typeface="Times New Roman"/>
              </a:rPr>
              <a:t>What</a:t>
            </a:r>
            <a:r>
              <a:rPr b="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b="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Fraud?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1504188" cy="10195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37376"/>
            <a:ext cx="12193905" cy="407034"/>
          </a:xfrm>
          <a:custGeom>
            <a:avLst/>
            <a:gdLst/>
            <a:ahLst/>
            <a:cxnLst/>
            <a:rect l="l" t="t" r="r" b="b"/>
            <a:pathLst>
              <a:path w="12193905" h="407034">
                <a:moveTo>
                  <a:pt x="12193524" y="0"/>
                </a:moveTo>
                <a:lnTo>
                  <a:pt x="0" y="0"/>
                </a:lnTo>
                <a:lnTo>
                  <a:pt x="0" y="4584"/>
                </a:lnTo>
                <a:lnTo>
                  <a:pt x="0" y="402336"/>
                </a:lnTo>
                <a:lnTo>
                  <a:pt x="0" y="406908"/>
                </a:lnTo>
                <a:lnTo>
                  <a:pt x="12175236" y="406908"/>
                </a:lnTo>
                <a:lnTo>
                  <a:pt x="12175236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9615" y="1602689"/>
            <a:ext cx="4687570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257810" indent="-28765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0990" algn="l"/>
              </a:tabLst>
            </a:pPr>
            <a:r>
              <a:rPr sz="1800" dirty="0">
                <a:latin typeface="Calibri"/>
                <a:cs typeface="Calibri"/>
              </a:rPr>
              <a:t>Fraud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someone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tricks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	</a:t>
            </a:r>
            <a:r>
              <a:rPr sz="1800" dirty="0">
                <a:latin typeface="Calibri"/>
                <a:cs typeface="Calibri"/>
              </a:rPr>
              <a:t>steal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something—</a:t>
            </a:r>
            <a:r>
              <a:rPr sz="1800" dirty="0">
                <a:latin typeface="Calibri"/>
                <a:cs typeface="Calibri"/>
              </a:rPr>
              <a:t>usually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money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 	</a:t>
            </a:r>
            <a:r>
              <a:rPr sz="1800" spc="-25" dirty="0">
                <a:latin typeface="Calibri"/>
                <a:cs typeface="Calibri"/>
              </a:rPr>
              <a:t>information—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someone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It’s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30099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always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loud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obvious.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Sometimes,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it’s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simple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phone call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pretending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bank,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email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looks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10" dirty="0">
                <a:latin typeface="Calibri"/>
                <a:cs typeface="Calibri"/>
              </a:rPr>
              <a:t> isn’t.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times,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it’s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someone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secretly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your </a:t>
            </a: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card,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changing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hide 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truth.</a:t>
            </a:r>
            <a:endParaRPr sz="1800">
              <a:latin typeface="Calibri"/>
              <a:cs typeface="Calibri"/>
            </a:endParaRPr>
          </a:p>
          <a:p>
            <a:pPr marL="300355" indent="-287655">
              <a:lnSpc>
                <a:spcPct val="100000"/>
              </a:lnSpc>
              <a:spcBef>
                <a:spcPts val="2170"/>
              </a:spcBef>
              <a:buFont typeface="Arial"/>
              <a:buChar char="•"/>
              <a:tabLst>
                <a:tab pos="300355" algn="l"/>
              </a:tabLst>
            </a:pPr>
            <a:r>
              <a:rPr sz="1800" spc="-55" dirty="0">
                <a:latin typeface="Calibri"/>
                <a:cs typeface="Calibri"/>
              </a:rPr>
              <a:t>Today,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because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life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happens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online,</a:t>
            </a:r>
            <a:endParaRPr sz="1800">
              <a:latin typeface="Calibri"/>
              <a:cs typeface="Calibri"/>
            </a:endParaRPr>
          </a:p>
          <a:p>
            <a:pPr marL="3009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fraud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become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smarter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harder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300990" marR="52069">
              <a:lnSpc>
                <a:spcPct val="997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detect.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That’s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recognize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dirty="0">
                <a:latin typeface="Calibri"/>
                <a:cs typeface="Calibri"/>
              </a:rPr>
              <a:t>Power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important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protect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ourselves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communities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6088" y="1508759"/>
            <a:ext cx="6647688" cy="47045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88" y="0"/>
            <a:ext cx="10689590" cy="1015365"/>
          </a:xfrm>
          <a:custGeom>
            <a:avLst/>
            <a:gdLst/>
            <a:ahLst/>
            <a:cxnLst/>
            <a:rect l="l" t="t" r="r" b="b"/>
            <a:pathLst>
              <a:path w="10689590" h="1015365">
                <a:moveTo>
                  <a:pt x="10689335" y="0"/>
                </a:moveTo>
                <a:lnTo>
                  <a:pt x="0" y="0"/>
                </a:lnTo>
                <a:lnTo>
                  <a:pt x="0" y="1014984"/>
                </a:lnTo>
                <a:lnTo>
                  <a:pt x="10689335" y="1014984"/>
                </a:lnTo>
                <a:lnTo>
                  <a:pt x="106893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659" rIns="0" bIns="0" rtlCol="0">
            <a:spAutoFit/>
          </a:bodyPr>
          <a:lstStyle/>
          <a:p>
            <a:pPr marL="3454400">
              <a:lnSpc>
                <a:spcPct val="100000"/>
              </a:lnSpc>
              <a:spcBef>
                <a:spcPts val="105"/>
              </a:spcBef>
            </a:pPr>
            <a:r>
              <a:rPr dirty="0"/>
              <a:t>Role</a:t>
            </a:r>
            <a:r>
              <a:rPr spc="-5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Analysis</a:t>
            </a:r>
            <a:r>
              <a:rPr spc="-10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Fraud</a:t>
            </a:r>
            <a:r>
              <a:rPr spc="-80" dirty="0"/>
              <a:t> </a:t>
            </a:r>
            <a:r>
              <a:rPr spc="-10" dirty="0"/>
              <a:t>Detection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1504188" cy="10195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37376"/>
            <a:ext cx="12193905" cy="407034"/>
          </a:xfrm>
          <a:custGeom>
            <a:avLst/>
            <a:gdLst/>
            <a:ahLst/>
            <a:cxnLst/>
            <a:rect l="l" t="t" r="r" b="b"/>
            <a:pathLst>
              <a:path w="12193905" h="407034">
                <a:moveTo>
                  <a:pt x="12193524" y="0"/>
                </a:moveTo>
                <a:lnTo>
                  <a:pt x="0" y="0"/>
                </a:lnTo>
                <a:lnTo>
                  <a:pt x="0" y="4584"/>
                </a:lnTo>
                <a:lnTo>
                  <a:pt x="0" y="402336"/>
                </a:lnTo>
                <a:lnTo>
                  <a:pt x="0" y="406908"/>
                </a:lnTo>
                <a:lnTo>
                  <a:pt x="12175236" y="406908"/>
                </a:lnTo>
                <a:lnTo>
                  <a:pt x="12175236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Data</a:t>
            </a:r>
            <a:r>
              <a:rPr sz="1800" spc="-75" dirty="0"/>
              <a:t> </a:t>
            </a:r>
            <a:r>
              <a:rPr sz="1800" dirty="0"/>
              <a:t>analysis</a:t>
            </a:r>
            <a:r>
              <a:rPr sz="1800" spc="-55" dirty="0"/>
              <a:t> </a:t>
            </a:r>
            <a:r>
              <a:rPr sz="1800" spc="-10" dirty="0"/>
              <a:t>plays</a:t>
            </a:r>
            <a:r>
              <a:rPr sz="1800" spc="-90" dirty="0"/>
              <a:t> </a:t>
            </a:r>
            <a:r>
              <a:rPr sz="1800" dirty="0"/>
              <a:t>a</a:t>
            </a:r>
            <a:r>
              <a:rPr sz="1800" spc="-40" dirty="0"/>
              <a:t> </a:t>
            </a:r>
            <a:r>
              <a:rPr sz="1800" dirty="0"/>
              <a:t>critical</a:t>
            </a:r>
            <a:r>
              <a:rPr sz="1800" spc="-25" dirty="0"/>
              <a:t> </a:t>
            </a:r>
            <a:r>
              <a:rPr sz="1800" dirty="0"/>
              <a:t>role</a:t>
            </a:r>
            <a:r>
              <a:rPr sz="1800" spc="-40" dirty="0"/>
              <a:t> </a:t>
            </a:r>
            <a:r>
              <a:rPr sz="1800" dirty="0"/>
              <a:t>in</a:t>
            </a:r>
            <a:r>
              <a:rPr sz="1800" spc="-20" dirty="0"/>
              <a:t> </a:t>
            </a:r>
            <a:r>
              <a:rPr sz="1800" dirty="0"/>
              <a:t>identifying</a:t>
            </a:r>
            <a:r>
              <a:rPr sz="1800" spc="5" dirty="0"/>
              <a:t> </a:t>
            </a:r>
            <a:r>
              <a:rPr sz="1800" spc="-10" dirty="0"/>
              <a:t>fraudulent</a:t>
            </a:r>
            <a:r>
              <a:rPr sz="1800" spc="-5" dirty="0"/>
              <a:t> </a:t>
            </a:r>
            <a:r>
              <a:rPr sz="1800" dirty="0"/>
              <a:t>activity</a:t>
            </a:r>
            <a:r>
              <a:rPr sz="1800" spc="-60" dirty="0"/>
              <a:t> </a:t>
            </a:r>
            <a:r>
              <a:rPr sz="1800" dirty="0"/>
              <a:t>by</a:t>
            </a:r>
            <a:r>
              <a:rPr sz="1800" spc="-65" dirty="0"/>
              <a:t> </a:t>
            </a:r>
            <a:r>
              <a:rPr sz="1800" dirty="0"/>
              <a:t>detecting</a:t>
            </a:r>
            <a:r>
              <a:rPr sz="1800" spc="-30" dirty="0"/>
              <a:t> </a:t>
            </a:r>
            <a:r>
              <a:rPr sz="1800" spc="-10" dirty="0"/>
              <a:t>patterns,</a:t>
            </a:r>
            <a:r>
              <a:rPr sz="1800" spc="-50" dirty="0"/>
              <a:t> </a:t>
            </a:r>
            <a:r>
              <a:rPr sz="1800" dirty="0"/>
              <a:t>trends,</a:t>
            </a:r>
            <a:r>
              <a:rPr sz="1800" spc="-25" dirty="0"/>
              <a:t> </a:t>
            </a:r>
            <a:r>
              <a:rPr sz="1800" dirty="0"/>
              <a:t>and</a:t>
            </a:r>
            <a:r>
              <a:rPr sz="1800" spc="-50" dirty="0"/>
              <a:t> </a:t>
            </a:r>
            <a:r>
              <a:rPr sz="1800" dirty="0"/>
              <a:t>anomalies</a:t>
            </a:r>
            <a:r>
              <a:rPr sz="1800" spc="-30" dirty="0"/>
              <a:t> </a:t>
            </a:r>
            <a:r>
              <a:rPr sz="1800" dirty="0"/>
              <a:t>in</a:t>
            </a:r>
            <a:r>
              <a:rPr sz="1800" spc="-20" dirty="0"/>
              <a:t> </a:t>
            </a:r>
            <a:r>
              <a:rPr sz="1800" spc="-10" dirty="0"/>
              <a:t>large datasets.</a:t>
            </a:r>
            <a:r>
              <a:rPr sz="1800" spc="-95" dirty="0"/>
              <a:t> </a:t>
            </a:r>
            <a:r>
              <a:rPr sz="1800" dirty="0"/>
              <a:t>Fraud</a:t>
            </a:r>
            <a:r>
              <a:rPr sz="1800" spc="-45" dirty="0"/>
              <a:t> </a:t>
            </a:r>
            <a:r>
              <a:rPr sz="1800" dirty="0"/>
              <a:t>is</a:t>
            </a:r>
            <a:r>
              <a:rPr sz="1800" spc="-55" dirty="0"/>
              <a:t> </a:t>
            </a:r>
            <a:r>
              <a:rPr sz="1800" dirty="0"/>
              <a:t>often</a:t>
            </a:r>
            <a:r>
              <a:rPr sz="1800" spc="-10" dirty="0"/>
              <a:t> </a:t>
            </a:r>
            <a:r>
              <a:rPr sz="1800" dirty="0"/>
              <a:t>not</a:t>
            </a:r>
            <a:r>
              <a:rPr sz="1800" spc="-60" dirty="0"/>
              <a:t> </a:t>
            </a:r>
            <a:r>
              <a:rPr sz="1800" dirty="0"/>
              <a:t>immediately</a:t>
            </a:r>
            <a:r>
              <a:rPr sz="1800" spc="5" dirty="0"/>
              <a:t> </a:t>
            </a:r>
            <a:r>
              <a:rPr sz="1800" dirty="0"/>
              <a:t>obvious,</a:t>
            </a:r>
            <a:r>
              <a:rPr sz="1800" spc="-25" dirty="0"/>
              <a:t> </a:t>
            </a:r>
            <a:r>
              <a:rPr sz="1800" dirty="0"/>
              <a:t>and</a:t>
            </a:r>
            <a:r>
              <a:rPr sz="1800" spc="-45" dirty="0"/>
              <a:t> </a:t>
            </a:r>
            <a:r>
              <a:rPr sz="1800" spc="-10" dirty="0"/>
              <a:t>traditional</a:t>
            </a:r>
            <a:r>
              <a:rPr sz="1800" spc="-20" dirty="0"/>
              <a:t> </a:t>
            </a:r>
            <a:r>
              <a:rPr sz="1800" dirty="0"/>
              <a:t>methods</a:t>
            </a:r>
            <a:r>
              <a:rPr sz="1800" spc="-25" dirty="0"/>
              <a:t> </a:t>
            </a:r>
            <a:r>
              <a:rPr sz="1800" dirty="0"/>
              <a:t>of</a:t>
            </a:r>
            <a:r>
              <a:rPr sz="1800" spc="-50" dirty="0"/>
              <a:t> </a:t>
            </a:r>
            <a:r>
              <a:rPr sz="1800" dirty="0"/>
              <a:t>detection</a:t>
            </a:r>
            <a:r>
              <a:rPr sz="1800" spc="-15" dirty="0"/>
              <a:t> </a:t>
            </a:r>
            <a:r>
              <a:rPr sz="1800" dirty="0"/>
              <a:t>can</a:t>
            </a:r>
            <a:r>
              <a:rPr sz="1800" spc="-75" dirty="0"/>
              <a:t> </a:t>
            </a:r>
            <a:r>
              <a:rPr sz="1800" dirty="0"/>
              <a:t>miss</a:t>
            </a:r>
            <a:r>
              <a:rPr sz="1800" spc="-55" dirty="0"/>
              <a:t> </a:t>
            </a:r>
            <a:r>
              <a:rPr sz="1800" dirty="0"/>
              <a:t>subtle</a:t>
            </a:r>
            <a:r>
              <a:rPr sz="1800" spc="-30" dirty="0"/>
              <a:t> </a:t>
            </a:r>
            <a:r>
              <a:rPr sz="1800" spc="-10" dirty="0"/>
              <a:t>indicators.</a:t>
            </a:r>
            <a:r>
              <a:rPr sz="1800" spc="-60" dirty="0"/>
              <a:t> </a:t>
            </a:r>
            <a:r>
              <a:rPr sz="1800" dirty="0"/>
              <a:t>This</a:t>
            </a:r>
            <a:r>
              <a:rPr sz="1800" spc="-25" dirty="0"/>
              <a:t> is </a:t>
            </a:r>
            <a:r>
              <a:rPr sz="1800" dirty="0"/>
              <a:t>where</a:t>
            </a:r>
            <a:r>
              <a:rPr sz="1800" spc="-30" dirty="0"/>
              <a:t> </a:t>
            </a:r>
            <a:r>
              <a:rPr sz="1800" dirty="0"/>
              <a:t>data</a:t>
            </a:r>
            <a:r>
              <a:rPr sz="1800" spc="-35" dirty="0"/>
              <a:t> </a:t>
            </a:r>
            <a:r>
              <a:rPr sz="1800" dirty="0"/>
              <a:t>analysis</a:t>
            </a:r>
            <a:r>
              <a:rPr sz="1800" spc="-85" dirty="0"/>
              <a:t> </a:t>
            </a:r>
            <a:r>
              <a:rPr sz="1800" spc="-10" dirty="0"/>
              <a:t>shines—</a:t>
            </a:r>
            <a:r>
              <a:rPr sz="1800" dirty="0"/>
              <a:t>it</a:t>
            </a:r>
            <a:r>
              <a:rPr sz="1800" spc="-25" dirty="0"/>
              <a:t> </a:t>
            </a:r>
            <a:r>
              <a:rPr sz="1800" dirty="0"/>
              <a:t>can</a:t>
            </a:r>
            <a:r>
              <a:rPr sz="1800" spc="-40" dirty="0"/>
              <a:t> </a:t>
            </a:r>
            <a:r>
              <a:rPr sz="1800" dirty="0"/>
              <a:t>sift</a:t>
            </a:r>
            <a:r>
              <a:rPr sz="1800" spc="-60" dirty="0"/>
              <a:t> </a:t>
            </a:r>
            <a:r>
              <a:rPr sz="1800" dirty="0"/>
              <a:t>through</a:t>
            </a:r>
            <a:r>
              <a:rPr sz="1800" spc="-10" dirty="0"/>
              <a:t> </a:t>
            </a:r>
            <a:r>
              <a:rPr sz="1800" dirty="0"/>
              <a:t>vast</a:t>
            </a:r>
            <a:r>
              <a:rPr sz="1800" spc="-55" dirty="0"/>
              <a:t> </a:t>
            </a:r>
            <a:r>
              <a:rPr sz="1800" dirty="0"/>
              <a:t>amounts</a:t>
            </a:r>
            <a:r>
              <a:rPr sz="1800" spc="-55" dirty="0"/>
              <a:t> </a:t>
            </a:r>
            <a:r>
              <a:rPr sz="1800" dirty="0"/>
              <a:t>of</a:t>
            </a:r>
            <a:r>
              <a:rPr sz="1800" spc="-40" dirty="0"/>
              <a:t> </a:t>
            </a:r>
            <a:r>
              <a:rPr sz="1800" spc="-10" dirty="0"/>
              <a:t>transaction</a:t>
            </a:r>
            <a:r>
              <a:rPr sz="1800" spc="-45" dirty="0"/>
              <a:t> </a:t>
            </a:r>
            <a:r>
              <a:rPr sz="1800" dirty="0"/>
              <a:t>data</a:t>
            </a:r>
            <a:r>
              <a:rPr sz="1800" spc="-30" dirty="0"/>
              <a:t> </a:t>
            </a:r>
            <a:r>
              <a:rPr sz="1800" dirty="0"/>
              <a:t>to</a:t>
            </a:r>
            <a:r>
              <a:rPr sz="1800" spc="-80" dirty="0"/>
              <a:t> </a:t>
            </a:r>
            <a:r>
              <a:rPr sz="1800" dirty="0"/>
              <a:t>uncover</a:t>
            </a:r>
            <a:r>
              <a:rPr sz="1800" spc="-75" dirty="0"/>
              <a:t> </a:t>
            </a:r>
            <a:r>
              <a:rPr sz="1800" dirty="0"/>
              <a:t>suspicious</a:t>
            </a:r>
            <a:r>
              <a:rPr sz="1800" spc="10" dirty="0"/>
              <a:t> </a:t>
            </a:r>
            <a:r>
              <a:rPr sz="1800" dirty="0"/>
              <a:t>behavior</a:t>
            </a:r>
            <a:r>
              <a:rPr sz="1800" spc="-15" dirty="0"/>
              <a:t> </a:t>
            </a:r>
            <a:r>
              <a:rPr sz="1800" dirty="0"/>
              <a:t>that</a:t>
            </a:r>
            <a:r>
              <a:rPr sz="1800" spc="-55" dirty="0"/>
              <a:t> </a:t>
            </a:r>
            <a:r>
              <a:rPr sz="1800" spc="-10" dirty="0"/>
              <a:t>might </a:t>
            </a:r>
            <a:r>
              <a:rPr sz="1800" dirty="0"/>
              <a:t>go</a:t>
            </a:r>
            <a:r>
              <a:rPr sz="1800" spc="-75" dirty="0"/>
              <a:t> </a:t>
            </a:r>
            <a:r>
              <a:rPr sz="1800" dirty="0"/>
              <a:t>unnoticed</a:t>
            </a:r>
            <a:r>
              <a:rPr sz="1800" spc="20" dirty="0"/>
              <a:t> </a:t>
            </a:r>
            <a:r>
              <a:rPr sz="1800" dirty="0"/>
              <a:t>by</a:t>
            </a:r>
            <a:r>
              <a:rPr sz="1800" spc="-50" dirty="0"/>
              <a:t> </a:t>
            </a:r>
            <a:r>
              <a:rPr sz="1800" dirty="0"/>
              <a:t>the</a:t>
            </a:r>
            <a:r>
              <a:rPr sz="1800" spc="-60" dirty="0"/>
              <a:t> </a:t>
            </a:r>
            <a:r>
              <a:rPr sz="1800" dirty="0"/>
              <a:t>human</a:t>
            </a:r>
            <a:r>
              <a:rPr sz="1800" spc="-10" dirty="0"/>
              <a:t> </a:t>
            </a:r>
            <a:r>
              <a:rPr sz="1800" spc="-20" dirty="0"/>
              <a:t>eye.</a:t>
            </a:r>
            <a:endParaRPr sz="1800"/>
          </a:p>
          <a:p>
            <a:pPr marL="12700" marR="102235">
              <a:lnSpc>
                <a:spcPct val="100000"/>
              </a:lnSpc>
              <a:spcBef>
                <a:spcPts val="5"/>
              </a:spcBef>
            </a:pPr>
            <a:r>
              <a:rPr sz="1800" dirty="0"/>
              <a:t>The</a:t>
            </a:r>
            <a:r>
              <a:rPr sz="1800" spc="-50" dirty="0"/>
              <a:t> </a:t>
            </a:r>
            <a:r>
              <a:rPr sz="1800" dirty="0"/>
              <a:t>process</a:t>
            </a:r>
            <a:r>
              <a:rPr sz="1800" spc="-40" dirty="0"/>
              <a:t> </a:t>
            </a:r>
            <a:r>
              <a:rPr sz="1800" dirty="0"/>
              <a:t>starts</a:t>
            </a:r>
            <a:r>
              <a:rPr sz="1800" spc="-65" dirty="0"/>
              <a:t> </a:t>
            </a:r>
            <a:r>
              <a:rPr sz="1800" dirty="0"/>
              <a:t>by</a:t>
            </a:r>
            <a:r>
              <a:rPr sz="1800" spc="-75" dirty="0"/>
              <a:t> </a:t>
            </a:r>
            <a:r>
              <a:rPr sz="1800" dirty="0"/>
              <a:t>analyzing</a:t>
            </a:r>
            <a:r>
              <a:rPr sz="1800" spc="-35" dirty="0"/>
              <a:t> </a:t>
            </a:r>
            <a:r>
              <a:rPr sz="1800" spc="-10" dirty="0"/>
              <a:t>historical</a:t>
            </a:r>
            <a:r>
              <a:rPr sz="1800" spc="-65" dirty="0"/>
              <a:t> </a:t>
            </a:r>
            <a:r>
              <a:rPr sz="1800" dirty="0"/>
              <a:t>transaction</a:t>
            </a:r>
            <a:r>
              <a:rPr sz="1800" spc="-30" dirty="0"/>
              <a:t> </a:t>
            </a:r>
            <a:r>
              <a:rPr sz="1800" dirty="0"/>
              <a:t>data,</a:t>
            </a:r>
            <a:r>
              <a:rPr sz="1800" spc="-65" dirty="0"/>
              <a:t> </a:t>
            </a:r>
            <a:r>
              <a:rPr sz="1800" dirty="0"/>
              <a:t>customer</a:t>
            </a:r>
            <a:r>
              <a:rPr sz="1800" spc="-90" dirty="0"/>
              <a:t> </a:t>
            </a:r>
            <a:r>
              <a:rPr sz="1800" dirty="0"/>
              <a:t>profiles,</a:t>
            </a:r>
            <a:r>
              <a:rPr sz="1800" spc="-5" dirty="0"/>
              <a:t> </a:t>
            </a:r>
            <a:r>
              <a:rPr sz="1800" dirty="0"/>
              <a:t>and</a:t>
            </a:r>
            <a:r>
              <a:rPr sz="1800" spc="-60" dirty="0"/>
              <a:t> </a:t>
            </a:r>
            <a:r>
              <a:rPr sz="1800" dirty="0"/>
              <a:t>other</a:t>
            </a:r>
            <a:r>
              <a:rPr sz="1800" spc="-30" dirty="0"/>
              <a:t> </a:t>
            </a:r>
            <a:r>
              <a:rPr sz="1800" spc="-10" dirty="0"/>
              <a:t>relevant</a:t>
            </a:r>
            <a:r>
              <a:rPr sz="1800" spc="-70" dirty="0"/>
              <a:t> </a:t>
            </a:r>
            <a:r>
              <a:rPr sz="1800" spc="-10" dirty="0"/>
              <a:t>factors,</a:t>
            </a:r>
            <a:r>
              <a:rPr sz="1800" spc="-65" dirty="0"/>
              <a:t> </a:t>
            </a:r>
            <a:r>
              <a:rPr sz="1800" dirty="0"/>
              <a:t>looking</a:t>
            </a:r>
            <a:r>
              <a:rPr sz="1800" spc="-10" dirty="0"/>
              <a:t> </a:t>
            </a:r>
            <a:r>
              <a:rPr sz="1800" spc="-25" dirty="0"/>
              <a:t>for </a:t>
            </a:r>
            <a:r>
              <a:rPr sz="1800" dirty="0"/>
              <a:t>unusual</a:t>
            </a:r>
            <a:r>
              <a:rPr sz="1800" spc="-30" dirty="0"/>
              <a:t> </a:t>
            </a:r>
            <a:r>
              <a:rPr sz="1800" spc="-10" dirty="0"/>
              <a:t>patterns.</a:t>
            </a:r>
            <a:r>
              <a:rPr sz="1800" spc="-65" dirty="0"/>
              <a:t> </a:t>
            </a:r>
            <a:r>
              <a:rPr sz="1800" dirty="0"/>
              <a:t>For</a:t>
            </a:r>
            <a:r>
              <a:rPr sz="1800" spc="-60" dirty="0"/>
              <a:t> </a:t>
            </a:r>
            <a:r>
              <a:rPr sz="1800" dirty="0"/>
              <a:t>example,</a:t>
            </a:r>
            <a:r>
              <a:rPr sz="1800" spc="-30" dirty="0"/>
              <a:t> </a:t>
            </a:r>
            <a:r>
              <a:rPr sz="1800" dirty="0"/>
              <a:t>a</a:t>
            </a:r>
            <a:r>
              <a:rPr sz="1800" spc="-75" dirty="0"/>
              <a:t> </a:t>
            </a:r>
            <a:r>
              <a:rPr sz="1800" dirty="0"/>
              <a:t>customer</a:t>
            </a:r>
            <a:r>
              <a:rPr sz="1800" spc="-55" dirty="0"/>
              <a:t> </a:t>
            </a:r>
            <a:r>
              <a:rPr sz="1800" dirty="0"/>
              <a:t>who</a:t>
            </a:r>
            <a:r>
              <a:rPr sz="1800" spc="-60" dirty="0"/>
              <a:t> </a:t>
            </a:r>
            <a:r>
              <a:rPr sz="1800" dirty="0"/>
              <a:t>typically</a:t>
            </a:r>
            <a:r>
              <a:rPr sz="1800" spc="-35" dirty="0"/>
              <a:t> </a:t>
            </a:r>
            <a:r>
              <a:rPr sz="1800" dirty="0"/>
              <a:t>makes</a:t>
            </a:r>
            <a:r>
              <a:rPr sz="1800" spc="-60" dirty="0"/>
              <a:t> </a:t>
            </a:r>
            <a:r>
              <a:rPr sz="1800" dirty="0"/>
              <a:t>small,</a:t>
            </a:r>
            <a:r>
              <a:rPr sz="1800" spc="-60" dirty="0"/>
              <a:t> </a:t>
            </a:r>
            <a:r>
              <a:rPr sz="1800" dirty="0"/>
              <a:t>local</a:t>
            </a:r>
            <a:r>
              <a:rPr sz="1800" spc="-60" dirty="0"/>
              <a:t> </a:t>
            </a:r>
            <a:r>
              <a:rPr sz="1800" dirty="0"/>
              <a:t>purchases suddenly</a:t>
            </a:r>
            <a:r>
              <a:rPr sz="1800" spc="-35" dirty="0"/>
              <a:t> </a:t>
            </a:r>
            <a:r>
              <a:rPr sz="1800" dirty="0"/>
              <a:t>makes</a:t>
            </a:r>
            <a:r>
              <a:rPr sz="1800" spc="-60" dirty="0"/>
              <a:t> </a:t>
            </a:r>
            <a:r>
              <a:rPr sz="1800" dirty="0"/>
              <a:t>a</a:t>
            </a:r>
            <a:r>
              <a:rPr sz="1800" spc="-75" dirty="0"/>
              <a:t> </a:t>
            </a:r>
            <a:r>
              <a:rPr sz="1800" dirty="0"/>
              <a:t>large</a:t>
            </a:r>
            <a:r>
              <a:rPr sz="1800" spc="-45" dirty="0"/>
              <a:t> </a:t>
            </a:r>
            <a:r>
              <a:rPr sz="1800" spc="-10" dirty="0"/>
              <a:t>overseas </a:t>
            </a:r>
            <a:r>
              <a:rPr sz="1800" spc="-25" dirty="0"/>
              <a:t>purchase—</a:t>
            </a:r>
            <a:r>
              <a:rPr sz="1800" dirty="0"/>
              <a:t>this</a:t>
            </a:r>
            <a:r>
              <a:rPr sz="1800" spc="20" dirty="0"/>
              <a:t> </a:t>
            </a:r>
            <a:r>
              <a:rPr sz="1800" dirty="0"/>
              <a:t>could</a:t>
            </a:r>
            <a:r>
              <a:rPr sz="1800" spc="5" dirty="0"/>
              <a:t> </a:t>
            </a:r>
            <a:r>
              <a:rPr sz="1800" dirty="0"/>
              <a:t>trigger</a:t>
            </a:r>
            <a:r>
              <a:rPr sz="1800" spc="-65" dirty="0"/>
              <a:t> </a:t>
            </a:r>
            <a:r>
              <a:rPr sz="1800" dirty="0"/>
              <a:t>an</a:t>
            </a:r>
            <a:r>
              <a:rPr sz="1800" spc="-25" dirty="0"/>
              <a:t> </a:t>
            </a:r>
            <a:r>
              <a:rPr sz="1800" dirty="0"/>
              <a:t>alert.</a:t>
            </a:r>
            <a:r>
              <a:rPr sz="1800" spc="-5" dirty="0"/>
              <a:t> </a:t>
            </a:r>
            <a:r>
              <a:rPr sz="1800" dirty="0"/>
              <a:t>Data</a:t>
            </a:r>
            <a:r>
              <a:rPr sz="1800" spc="-85" dirty="0"/>
              <a:t> </a:t>
            </a:r>
            <a:r>
              <a:rPr sz="1800" dirty="0"/>
              <a:t>analysis</a:t>
            </a:r>
            <a:r>
              <a:rPr sz="1800" spc="-40" dirty="0"/>
              <a:t> </a:t>
            </a:r>
            <a:r>
              <a:rPr sz="1800" dirty="0"/>
              <a:t>also</a:t>
            </a:r>
            <a:r>
              <a:rPr sz="1800" spc="-30" dirty="0"/>
              <a:t> </a:t>
            </a:r>
            <a:r>
              <a:rPr sz="1800" dirty="0"/>
              <a:t>helps</a:t>
            </a:r>
            <a:r>
              <a:rPr sz="1800" spc="-5" dirty="0"/>
              <a:t> </a:t>
            </a:r>
            <a:r>
              <a:rPr sz="1800" dirty="0"/>
              <a:t>develop</a:t>
            </a:r>
            <a:r>
              <a:rPr sz="1800" spc="15" dirty="0"/>
              <a:t> </a:t>
            </a:r>
            <a:r>
              <a:rPr sz="1800" b="1" dirty="0">
                <a:latin typeface="Calibri"/>
                <a:cs typeface="Calibri"/>
              </a:rPr>
              <a:t>risk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models</a:t>
            </a:r>
            <a:r>
              <a:rPr sz="1800" dirty="0"/>
              <a:t>,</a:t>
            </a:r>
            <a:r>
              <a:rPr sz="1800" spc="-65" dirty="0"/>
              <a:t> </a:t>
            </a:r>
            <a:r>
              <a:rPr sz="1800" dirty="0"/>
              <a:t>scoring</a:t>
            </a:r>
            <a:r>
              <a:rPr sz="1800" spc="-10" dirty="0"/>
              <a:t> transactions</a:t>
            </a:r>
            <a:r>
              <a:rPr sz="1800" spc="-40" dirty="0"/>
              <a:t> </a:t>
            </a:r>
            <a:r>
              <a:rPr sz="1800" dirty="0"/>
              <a:t>or users</a:t>
            </a:r>
            <a:r>
              <a:rPr sz="1800" spc="-40" dirty="0"/>
              <a:t> </a:t>
            </a:r>
            <a:r>
              <a:rPr sz="1800" dirty="0"/>
              <a:t>based</a:t>
            </a:r>
            <a:r>
              <a:rPr sz="1800" spc="-55" dirty="0"/>
              <a:t> </a:t>
            </a:r>
            <a:r>
              <a:rPr sz="1800" spc="-25" dirty="0"/>
              <a:t>on </a:t>
            </a:r>
            <a:r>
              <a:rPr sz="1800" dirty="0"/>
              <a:t>their</a:t>
            </a:r>
            <a:r>
              <a:rPr sz="1800" spc="-70" dirty="0"/>
              <a:t> </a:t>
            </a:r>
            <a:r>
              <a:rPr sz="1800" spc="-10" dirty="0"/>
              <a:t>likelihood</a:t>
            </a:r>
            <a:r>
              <a:rPr sz="1800" spc="60" dirty="0"/>
              <a:t> </a:t>
            </a:r>
            <a:r>
              <a:rPr sz="1800" dirty="0"/>
              <a:t>of</a:t>
            </a:r>
            <a:r>
              <a:rPr sz="1800" spc="-40" dirty="0"/>
              <a:t> </a:t>
            </a:r>
            <a:r>
              <a:rPr sz="1800" dirty="0"/>
              <a:t>being</a:t>
            </a:r>
            <a:r>
              <a:rPr sz="1800" spc="15" dirty="0"/>
              <a:t> </a:t>
            </a:r>
            <a:r>
              <a:rPr sz="1800" spc="-10" dirty="0"/>
              <a:t>fraudulent.</a:t>
            </a:r>
            <a:r>
              <a:rPr sz="1800" spc="-20" dirty="0"/>
              <a:t> </a:t>
            </a:r>
            <a:r>
              <a:rPr sz="1800" dirty="0"/>
              <a:t>These</a:t>
            </a:r>
            <a:r>
              <a:rPr sz="1800" spc="-25" dirty="0"/>
              <a:t> </a:t>
            </a:r>
            <a:r>
              <a:rPr sz="1800" dirty="0"/>
              <a:t>models</a:t>
            </a:r>
            <a:r>
              <a:rPr sz="1800" spc="-20" dirty="0"/>
              <a:t> </a:t>
            </a:r>
            <a:r>
              <a:rPr sz="1800" spc="-10" dirty="0"/>
              <a:t>constantly</a:t>
            </a:r>
            <a:r>
              <a:rPr sz="1800" spc="-20" dirty="0"/>
              <a:t> </a:t>
            </a:r>
            <a:r>
              <a:rPr sz="1800" dirty="0"/>
              <a:t>evolve</a:t>
            </a:r>
            <a:r>
              <a:rPr sz="1800" spc="-90" dirty="0"/>
              <a:t> </a:t>
            </a:r>
            <a:r>
              <a:rPr sz="1800" dirty="0"/>
              <a:t>as</a:t>
            </a:r>
            <a:r>
              <a:rPr sz="1800" spc="-45" dirty="0"/>
              <a:t> </a:t>
            </a:r>
            <a:r>
              <a:rPr sz="1800" dirty="0"/>
              <a:t>new</a:t>
            </a:r>
            <a:r>
              <a:rPr sz="1800" spc="-55" dirty="0"/>
              <a:t> </a:t>
            </a:r>
            <a:r>
              <a:rPr sz="1800" dirty="0"/>
              <a:t>data</a:t>
            </a:r>
            <a:r>
              <a:rPr sz="1800" spc="-60" dirty="0"/>
              <a:t> </a:t>
            </a:r>
            <a:r>
              <a:rPr sz="1800" dirty="0"/>
              <a:t>is</a:t>
            </a:r>
            <a:r>
              <a:rPr sz="1800" spc="-20" dirty="0"/>
              <a:t> </a:t>
            </a:r>
            <a:r>
              <a:rPr sz="1800" dirty="0"/>
              <a:t>fed</a:t>
            </a:r>
            <a:r>
              <a:rPr sz="1800" spc="-35" dirty="0"/>
              <a:t> </a:t>
            </a:r>
            <a:r>
              <a:rPr sz="1800" dirty="0"/>
              <a:t>into</a:t>
            </a:r>
            <a:r>
              <a:rPr sz="1800" spc="-75" dirty="0"/>
              <a:t> </a:t>
            </a:r>
            <a:r>
              <a:rPr sz="1800" dirty="0"/>
              <a:t>the</a:t>
            </a:r>
            <a:r>
              <a:rPr sz="1800" spc="-25" dirty="0"/>
              <a:t> </a:t>
            </a:r>
            <a:r>
              <a:rPr sz="1800" spc="-20" dirty="0"/>
              <a:t>system,</a:t>
            </a:r>
            <a:r>
              <a:rPr sz="1800" spc="-85" dirty="0"/>
              <a:t> </a:t>
            </a:r>
            <a:r>
              <a:rPr sz="1800" dirty="0"/>
              <a:t>allowing</a:t>
            </a:r>
            <a:r>
              <a:rPr sz="1800" spc="15" dirty="0"/>
              <a:t> </a:t>
            </a:r>
            <a:r>
              <a:rPr sz="1800" spc="-25" dirty="0"/>
              <a:t>the </a:t>
            </a:r>
            <a:r>
              <a:rPr sz="1800" dirty="0"/>
              <a:t>detection</a:t>
            </a:r>
            <a:r>
              <a:rPr sz="1800" spc="-35" dirty="0"/>
              <a:t> </a:t>
            </a:r>
            <a:r>
              <a:rPr sz="1800" dirty="0"/>
              <a:t>of</a:t>
            </a:r>
            <a:r>
              <a:rPr sz="1800" spc="-65" dirty="0"/>
              <a:t> </a:t>
            </a:r>
            <a:r>
              <a:rPr sz="1800" dirty="0"/>
              <a:t>more</a:t>
            </a:r>
            <a:r>
              <a:rPr sz="1800" spc="-50" dirty="0"/>
              <a:t> </a:t>
            </a:r>
            <a:r>
              <a:rPr sz="1800" spc="-10" dirty="0"/>
              <a:t>sophisticated</a:t>
            </a:r>
            <a:r>
              <a:rPr sz="1800" spc="-35" dirty="0"/>
              <a:t> </a:t>
            </a:r>
            <a:r>
              <a:rPr sz="1800" dirty="0"/>
              <a:t>fraud</a:t>
            </a:r>
            <a:r>
              <a:rPr sz="1800" spc="-30" dirty="0"/>
              <a:t> </a:t>
            </a:r>
            <a:r>
              <a:rPr sz="1800" dirty="0"/>
              <a:t>tactics</a:t>
            </a:r>
            <a:r>
              <a:rPr sz="1800" spc="-75" dirty="0"/>
              <a:t> </a:t>
            </a:r>
            <a:r>
              <a:rPr sz="1800" dirty="0"/>
              <a:t>over</a:t>
            </a:r>
            <a:r>
              <a:rPr sz="1800" spc="-90" dirty="0"/>
              <a:t> </a:t>
            </a:r>
            <a:r>
              <a:rPr sz="1800" spc="-10" dirty="0"/>
              <a:t>time.</a:t>
            </a:r>
            <a:endParaRPr sz="1800">
              <a:latin typeface="Calibri"/>
              <a:cs typeface="Calibri"/>
            </a:endParaRPr>
          </a:p>
          <a:p>
            <a:pPr marL="12700" marR="10160">
              <a:lnSpc>
                <a:spcPct val="100000"/>
              </a:lnSpc>
              <a:spcBef>
                <a:spcPts val="10"/>
              </a:spcBef>
            </a:pPr>
            <a:r>
              <a:rPr sz="1800" spc="-25" dirty="0"/>
              <a:t>Moreover,</a:t>
            </a:r>
            <a:r>
              <a:rPr sz="1800" spc="-50" dirty="0"/>
              <a:t> </a:t>
            </a:r>
            <a:r>
              <a:rPr sz="1800" dirty="0"/>
              <a:t>data</a:t>
            </a:r>
            <a:r>
              <a:rPr sz="1800" spc="-65" dirty="0"/>
              <a:t> </a:t>
            </a:r>
            <a:r>
              <a:rPr sz="1800" dirty="0"/>
              <a:t>analysis</a:t>
            </a:r>
            <a:r>
              <a:rPr sz="1800" spc="-50" dirty="0"/>
              <a:t> </a:t>
            </a:r>
            <a:r>
              <a:rPr sz="1800" dirty="0"/>
              <a:t>enables</a:t>
            </a:r>
            <a:r>
              <a:rPr sz="1800" spc="5" dirty="0"/>
              <a:t> </a:t>
            </a:r>
            <a:r>
              <a:rPr sz="1800" b="1" spc="-20" dirty="0">
                <a:latin typeface="Calibri"/>
                <a:cs typeface="Calibri"/>
              </a:rPr>
              <a:t>real-</a:t>
            </a:r>
            <a:r>
              <a:rPr sz="1800" b="1" dirty="0">
                <a:latin typeface="Calibri"/>
                <a:cs typeface="Calibri"/>
              </a:rPr>
              <a:t>time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detection</a:t>
            </a:r>
            <a:r>
              <a:rPr sz="1800" dirty="0"/>
              <a:t>.</a:t>
            </a:r>
            <a:r>
              <a:rPr sz="1800" spc="-50" dirty="0"/>
              <a:t> </a:t>
            </a:r>
            <a:r>
              <a:rPr sz="1800" dirty="0"/>
              <a:t>This</a:t>
            </a:r>
            <a:r>
              <a:rPr sz="1800" spc="-20" dirty="0"/>
              <a:t> </a:t>
            </a:r>
            <a:r>
              <a:rPr sz="1800" dirty="0"/>
              <a:t>means,</a:t>
            </a:r>
            <a:r>
              <a:rPr sz="1800" spc="-45" dirty="0"/>
              <a:t> </a:t>
            </a:r>
            <a:r>
              <a:rPr sz="1800" dirty="0"/>
              <a:t>as</a:t>
            </a:r>
            <a:r>
              <a:rPr sz="1800" spc="-45" dirty="0"/>
              <a:t> </a:t>
            </a:r>
            <a:r>
              <a:rPr sz="1800" dirty="0"/>
              <a:t>transactions</a:t>
            </a:r>
            <a:r>
              <a:rPr sz="1800" spc="-50" dirty="0"/>
              <a:t> </a:t>
            </a:r>
            <a:r>
              <a:rPr sz="1800" dirty="0"/>
              <a:t>happen,</a:t>
            </a:r>
            <a:r>
              <a:rPr sz="1800" spc="15" dirty="0"/>
              <a:t> </a:t>
            </a:r>
            <a:r>
              <a:rPr sz="1800" dirty="0"/>
              <a:t>the</a:t>
            </a:r>
            <a:r>
              <a:rPr sz="1800" spc="-60" dirty="0"/>
              <a:t> </a:t>
            </a:r>
            <a:r>
              <a:rPr sz="1800" spc="-10" dirty="0"/>
              <a:t>system</a:t>
            </a:r>
            <a:r>
              <a:rPr sz="1800" spc="-90" dirty="0"/>
              <a:t> </a:t>
            </a:r>
            <a:r>
              <a:rPr sz="1800" dirty="0"/>
              <a:t>can</a:t>
            </a:r>
            <a:r>
              <a:rPr sz="1800" spc="-40" dirty="0"/>
              <a:t> </a:t>
            </a:r>
            <a:r>
              <a:rPr sz="1800" dirty="0"/>
              <a:t>immediately</a:t>
            </a:r>
            <a:r>
              <a:rPr sz="1800" spc="-20" dirty="0"/>
              <a:t> flag </a:t>
            </a:r>
            <a:r>
              <a:rPr sz="1800" spc="-10" dirty="0"/>
              <a:t>anything</a:t>
            </a:r>
            <a:r>
              <a:rPr sz="1800" spc="-15" dirty="0"/>
              <a:t> </a:t>
            </a:r>
            <a:r>
              <a:rPr sz="1800" dirty="0"/>
              <a:t>out</a:t>
            </a:r>
            <a:r>
              <a:rPr sz="1800" spc="-20" dirty="0"/>
              <a:t> </a:t>
            </a:r>
            <a:r>
              <a:rPr sz="1800" dirty="0"/>
              <a:t>of</a:t>
            </a:r>
            <a:r>
              <a:rPr sz="1800" spc="-35" dirty="0"/>
              <a:t> </a:t>
            </a:r>
            <a:r>
              <a:rPr sz="1800" dirty="0"/>
              <a:t>the</a:t>
            </a:r>
            <a:r>
              <a:rPr sz="1800" spc="-20" dirty="0"/>
              <a:t> </a:t>
            </a:r>
            <a:r>
              <a:rPr sz="1800" spc="-25" dirty="0"/>
              <a:t>ordinary—</a:t>
            </a:r>
            <a:r>
              <a:rPr sz="1800" dirty="0"/>
              <a:t>such</a:t>
            </a:r>
            <a:r>
              <a:rPr sz="1800" spc="25" dirty="0"/>
              <a:t> </a:t>
            </a:r>
            <a:r>
              <a:rPr sz="1800" dirty="0"/>
              <a:t>as</a:t>
            </a:r>
            <a:r>
              <a:rPr sz="1800" spc="-45" dirty="0"/>
              <a:t> </a:t>
            </a:r>
            <a:r>
              <a:rPr sz="1800" spc="-10" dirty="0"/>
              <a:t>duplicate</a:t>
            </a:r>
            <a:r>
              <a:rPr sz="1800" spc="10" dirty="0"/>
              <a:t> </a:t>
            </a:r>
            <a:r>
              <a:rPr sz="1800" spc="-10" dirty="0"/>
              <a:t>transactions,</a:t>
            </a:r>
            <a:r>
              <a:rPr sz="1800" spc="-40" dirty="0"/>
              <a:t> </a:t>
            </a:r>
            <a:r>
              <a:rPr sz="1800" dirty="0"/>
              <a:t>rapid</a:t>
            </a:r>
            <a:r>
              <a:rPr sz="1800" spc="-5" dirty="0"/>
              <a:t> </a:t>
            </a:r>
            <a:r>
              <a:rPr sz="1800" dirty="0"/>
              <a:t>changes</a:t>
            </a:r>
            <a:r>
              <a:rPr sz="1800" spc="-40" dirty="0"/>
              <a:t> </a:t>
            </a:r>
            <a:r>
              <a:rPr sz="1800" dirty="0"/>
              <a:t>in</a:t>
            </a:r>
            <a:r>
              <a:rPr sz="1800" spc="-5" dirty="0"/>
              <a:t> </a:t>
            </a:r>
            <a:r>
              <a:rPr sz="1800" dirty="0"/>
              <a:t>spending</a:t>
            </a:r>
            <a:r>
              <a:rPr sz="1800" spc="-15" dirty="0"/>
              <a:t> </a:t>
            </a:r>
            <a:r>
              <a:rPr sz="1800" spc="-10" dirty="0"/>
              <a:t>patterns,</a:t>
            </a:r>
            <a:r>
              <a:rPr sz="1800" spc="-40" dirty="0"/>
              <a:t> </a:t>
            </a:r>
            <a:r>
              <a:rPr sz="1800" dirty="0"/>
              <a:t>or</a:t>
            </a:r>
            <a:r>
              <a:rPr sz="1800" spc="-40" dirty="0"/>
              <a:t> </a:t>
            </a:r>
            <a:r>
              <a:rPr sz="1800" dirty="0"/>
              <a:t>purchases</a:t>
            </a:r>
            <a:r>
              <a:rPr sz="1800" spc="25" dirty="0"/>
              <a:t> </a:t>
            </a:r>
            <a:r>
              <a:rPr sz="1800" dirty="0"/>
              <a:t>made</a:t>
            </a:r>
            <a:r>
              <a:rPr sz="1800" spc="-55" dirty="0"/>
              <a:t> </a:t>
            </a:r>
            <a:r>
              <a:rPr sz="1800" spc="-25" dirty="0"/>
              <a:t>at </a:t>
            </a:r>
            <a:r>
              <a:rPr sz="1800" dirty="0"/>
              <a:t>odd</a:t>
            </a:r>
            <a:r>
              <a:rPr sz="1800" spc="-30" dirty="0"/>
              <a:t> </a:t>
            </a:r>
            <a:r>
              <a:rPr sz="1800" dirty="0"/>
              <a:t>hours.</a:t>
            </a:r>
            <a:r>
              <a:rPr sz="1800" spc="-40" dirty="0"/>
              <a:t> </a:t>
            </a:r>
            <a:r>
              <a:rPr sz="1800" dirty="0"/>
              <a:t>By</a:t>
            </a:r>
            <a:r>
              <a:rPr sz="1800" spc="-100" dirty="0"/>
              <a:t> </a:t>
            </a:r>
            <a:r>
              <a:rPr sz="1800" dirty="0"/>
              <a:t>catching</a:t>
            </a:r>
            <a:r>
              <a:rPr sz="1800" spc="-35" dirty="0"/>
              <a:t> </a:t>
            </a:r>
            <a:r>
              <a:rPr sz="1800" dirty="0"/>
              <a:t>fraud</a:t>
            </a:r>
            <a:r>
              <a:rPr sz="1800" spc="-30" dirty="0"/>
              <a:t> </a:t>
            </a:r>
            <a:r>
              <a:rPr sz="1800" spc="-20" dirty="0"/>
              <a:t>early,</a:t>
            </a:r>
            <a:r>
              <a:rPr sz="1800" spc="-35" dirty="0"/>
              <a:t> </a:t>
            </a:r>
            <a:r>
              <a:rPr sz="1800" dirty="0"/>
              <a:t>businesses</a:t>
            </a:r>
            <a:r>
              <a:rPr sz="1800" spc="-60" dirty="0"/>
              <a:t> </a:t>
            </a:r>
            <a:r>
              <a:rPr sz="1800" dirty="0"/>
              <a:t>can</a:t>
            </a:r>
            <a:r>
              <a:rPr sz="1800" spc="-85" dirty="0"/>
              <a:t> </a:t>
            </a:r>
            <a:r>
              <a:rPr sz="1800" dirty="0"/>
              <a:t>minimize</a:t>
            </a:r>
            <a:r>
              <a:rPr sz="1800" spc="-15" dirty="0"/>
              <a:t> </a:t>
            </a:r>
            <a:r>
              <a:rPr sz="1800" dirty="0"/>
              <a:t>losses</a:t>
            </a:r>
            <a:r>
              <a:rPr sz="1800" spc="-95" dirty="0"/>
              <a:t> </a:t>
            </a:r>
            <a:r>
              <a:rPr sz="1800" dirty="0"/>
              <a:t>and</a:t>
            </a:r>
            <a:r>
              <a:rPr sz="1800" spc="-25" dirty="0"/>
              <a:t> </a:t>
            </a:r>
            <a:r>
              <a:rPr sz="1800" spc="-10" dirty="0"/>
              <a:t>prevent</a:t>
            </a:r>
            <a:r>
              <a:rPr sz="1800" spc="-75" dirty="0"/>
              <a:t> </a:t>
            </a:r>
            <a:r>
              <a:rPr sz="1800" dirty="0"/>
              <a:t>the</a:t>
            </a:r>
            <a:r>
              <a:rPr sz="1800" spc="-75" dirty="0"/>
              <a:t> </a:t>
            </a:r>
            <a:r>
              <a:rPr sz="1800" dirty="0"/>
              <a:t>spread</a:t>
            </a:r>
            <a:r>
              <a:rPr sz="1800" spc="-20" dirty="0"/>
              <a:t> </a:t>
            </a:r>
            <a:r>
              <a:rPr sz="1800" dirty="0"/>
              <a:t>of</a:t>
            </a:r>
            <a:r>
              <a:rPr sz="1800" spc="-55" dirty="0"/>
              <a:t> </a:t>
            </a:r>
            <a:r>
              <a:rPr sz="1800" spc="-10" dirty="0"/>
              <a:t>fraudulent</a:t>
            </a:r>
            <a:r>
              <a:rPr sz="1800" spc="-15" dirty="0"/>
              <a:t> </a:t>
            </a:r>
            <a:r>
              <a:rPr sz="1800" dirty="0"/>
              <a:t>activity</a:t>
            </a:r>
            <a:r>
              <a:rPr sz="1800" spc="-65" dirty="0"/>
              <a:t> </a:t>
            </a:r>
            <a:r>
              <a:rPr sz="1800" spc="-10" dirty="0"/>
              <a:t>before</a:t>
            </a:r>
            <a:r>
              <a:rPr sz="1800" spc="-20" dirty="0"/>
              <a:t> </a:t>
            </a:r>
            <a:r>
              <a:rPr sz="1800" spc="-25" dirty="0"/>
              <a:t>it </a:t>
            </a:r>
            <a:r>
              <a:rPr sz="1800" spc="-10" dirty="0"/>
              <a:t>escalates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88" y="0"/>
            <a:ext cx="10689590" cy="1015365"/>
          </a:xfrm>
          <a:custGeom>
            <a:avLst/>
            <a:gdLst/>
            <a:ahLst/>
            <a:cxnLst/>
            <a:rect l="l" t="t" r="r" b="b"/>
            <a:pathLst>
              <a:path w="10689590" h="1015365">
                <a:moveTo>
                  <a:pt x="10689335" y="0"/>
                </a:moveTo>
                <a:lnTo>
                  <a:pt x="0" y="0"/>
                </a:lnTo>
                <a:lnTo>
                  <a:pt x="0" y="1014984"/>
                </a:lnTo>
                <a:lnTo>
                  <a:pt x="10689335" y="1014984"/>
                </a:lnTo>
                <a:lnTo>
                  <a:pt x="106893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8405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rgbClr val="FFFFFF"/>
                </a:solidFill>
                <a:latin typeface="Times New Roman"/>
                <a:cs typeface="Times New Roman"/>
              </a:rPr>
              <a:t>Fraud</a:t>
            </a:r>
            <a:r>
              <a:rPr sz="4400" b="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1504188" cy="10195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37376"/>
            <a:ext cx="12193905" cy="407034"/>
          </a:xfrm>
          <a:custGeom>
            <a:avLst/>
            <a:gdLst/>
            <a:ahLst/>
            <a:cxnLst/>
            <a:rect l="l" t="t" r="r" b="b"/>
            <a:pathLst>
              <a:path w="12193905" h="407034">
                <a:moveTo>
                  <a:pt x="12193524" y="0"/>
                </a:moveTo>
                <a:lnTo>
                  <a:pt x="0" y="0"/>
                </a:lnTo>
                <a:lnTo>
                  <a:pt x="0" y="4584"/>
                </a:lnTo>
                <a:lnTo>
                  <a:pt x="0" y="402336"/>
                </a:lnTo>
                <a:lnTo>
                  <a:pt x="0" y="406908"/>
                </a:lnTo>
                <a:lnTo>
                  <a:pt x="12175236" y="406908"/>
                </a:lnTo>
                <a:lnTo>
                  <a:pt x="12175236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777" rIns="0" bIns="0" rtlCol="0">
            <a:spAutoFit/>
          </a:bodyPr>
          <a:lstStyle/>
          <a:p>
            <a:pPr marL="197485" marR="5080">
              <a:lnSpc>
                <a:spcPct val="100200"/>
              </a:lnSpc>
              <a:spcBef>
                <a:spcPts val="110"/>
              </a:spcBef>
            </a:pPr>
            <a:r>
              <a:rPr dirty="0"/>
              <a:t>Fraud</a:t>
            </a:r>
            <a:r>
              <a:rPr spc="-65" dirty="0"/>
              <a:t> </a:t>
            </a:r>
            <a:r>
              <a:rPr spc="-10" dirty="0"/>
              <a:t>detection</a:t>
            </a:r>
            <a:r>
              <a:rPr spc="-11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essential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20" dirty="0"/>
              <a:t>today’s</a:t>
            </a:r>
            <a:r>
              <a:rPr spc="-90" dirty="0"/>
              <a:t> </a:t>
            </a:r>
            <a:r>
              <a:rPr dirty="0"/>
              <a:t>digital</a:t>
            </a:r>
            <a:r>
              <a:rPr spc="-30" dirty="0"/>
              <a:t> </a:t>
            </a:r>
            <a:r>
              <a:rPr dirty="0"/>
              <a:t>world</a:t>
            </a:r>
            <a:r>
              <a:rPr spc="-45" dirty="0"/>
              <a:t> </a:t>
            </a:r>
            <a:r>
              <a:rPr dirty="0"/>
              <a:t>where</a:t>
            </a:r>
            <a:r>
              <a:rPr spc="-65" dirty="0"/>
              <a:t> </a:t>
            </a:r>
            <a:r>
              <a:rPr dirty="0"/>
              <a:t>transactions</a:t>
            </a:r>
            <a:r>
              <a:rPr spc="-100" dirty="0"/>
              <a:t> </a:t>
            </a:r>
            <a:r>
              <a:rPr dirty="0"/>
              <a:t>happen</a:t>
            </a:r>
            <a:r>
              <a:rPr spc="-4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seconds</a:t>
            </a:r>
            <a:r>
              <a:rPr spc="-6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personal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dirty="0"/>
              <a:t>is</a:t>
            </a:r>
            <a:r>
              <a:rPr spc="-50" dirty="0"/>
              <a:t> </a:t>
            </a:r>
            <a:r>
              <a:rPr spc="-10" dirty="0"/>
              <a:t>constantly</a:t>
            </a:r>
            <a:r>
              <a:rPr spc="-40" dirty="0"/>
              <a:t> </a:t>
            </a:r>
            <a:r>
              <a:rPr spc="-10" dirty="0"/>
              <a:t>shared</a:t>
            </a:r>
            <a:r>
              <a:rPr spc="-85" dirty="0"/>
              <a:t> </a:t>
            </a:r>
            <a:r>
              <a:rPr dirty="0"/>
              <a:t>online.</a:t>
            </a:r>
            <a:r>
              <a:rPr spc="-40" dirty="0"/>
              <a:t> </a:t>
            </a:r>
            <a:r>
              <a:rPr dirty="0"/>
              <a:t>Without</a:t>
            </a:r>
            <a:r>
              <a:rPr spc="-100" dirty="0"/>
              <a:t> </a:t>
            </a:r>
            <a:r>
              <a:rPr dirty="0"/>
              <a:t>strong</a:t>
            </a:r>
            <a:r>
              <a:rPr spc="-50" dirty="0"/>
              <a:t> </a:t>
            </a:r>
            <a:r>
              <a:rPr dirty="0"/>
              <a:t>fraud</a:t>
            </a:r>
            <a:r>
              <a:rPr spc="-55" dirty="0"/>
              <a:t> </a:t>
            </a:r>
            <a:r>
              <a:rPr spc="-10" dirty="0"/>
              <a:t>detection</a:t>
            </a:r>
            <a:r>
              <a:rPr spc="-110" dirty="0"/>
              <a:t> </a:t>
            </a:r>
            <a:r>
              <a:rPr spc="-10" dirty="0"/>
              <a:t>systems,</a:t>
            </a:r>
            <a:r>
              <a:rPr dirty="0"/>
              <a:t> individuals</a:t>
            </a:r>
            <a:r>
              <a:rPr spc="-35" dirty="0"/>
              <a:t> </a:t>
            </a:r>
            <a:r>
              <a:rPr dirty="0"/>
              <a:t>can</a:t>
            </a:r>
            <a:r>
              <a:rPr spc="-80" dirty="0"/>
              <a:t> </a:t>
            </a:r>
            <a:r>
              <a:rPr dirty="0"/>
              <a:t>lose</a:t>
            </a:r>
            <a:r>
              <a:rPr spc="-30" dirty="0"/>
              <a:t> </a:t>
            </a:r>
            <a:r>
              <a:rPr dirty="0"/>
              <a:t>their</a:t>
            </a:r>
            <a:r>
              <a:rPr spc="-60" dirty="0"/>
              <a:t> </a:t>
            </a:r>
            <a:r>
              <a:rPr spc="-10" dirty="0"/>
              <a:t>savings, </a:t>
            </a:r>
            <a:r>
              <a:rPr dirty="0"/>
              <a:t>businesses</a:t>
            </a:r>
            <a:r>
              <a:rPr spc="-65" dirty="0"/>
              <a:t> </a:t>
            </a:r>
            <a:r>
              <a:rPr dirty="0"/>
              <a:t>can</a:t>
            </a:r>
            <a:r>
              <a:rPr spc="-100" dirty="0"/>
              <a:t> </a:t>
            </a:r>
            <a:r>
              <a:rPr dirty="0"/>
              <a:t>face</a:t>
            </a:r>
            <a:r>
              <a:rPr spc="-45" dirty="0"/>
              <a:t> </a:t>
            </a:r>
            <a:r>
              <a:rPr dirty="0"/>
              <a:t>massive</a:t>
            </a:r>
            <a:r>
              <a:rPr spc="-50" dirty="0"/>
              <a:t> </a:t>
            </a:r>
            <a:r>
              <a:rPr dirty="0"/>
              <a:t>financial</a:t>
            </a:r>
            <a:r>
              <a:rPr spc="-80" dirty="0"/>
              <a:t> </a:t>
            </a:r>
            <a:r>
              <a:rPr dirty="0"/>
              <a:t>damage,</a:t>
            </a:r>
            <a:r>
              <a:rPr spc="-8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public</a:t>
            </a:r>
            <a:r>
              <a:rPr spc="-10" dirty="0"/>
              <a:t> </a:t>
            </a:r>
            <a:r>
              <a:rPr dirty="0"/>
              <a:t>trust</a:t>
            </a:r>
            <a:r>
              <a:rPr spc="-45" dirty="0"/>
              <a:t> </a:t>
            </a:r>
            <a:r>
              <a:rPr dirty="0"/>
              <a:t>can</a:t>
            </a:r>
            <a:r>
              <a:rPr spc="-95" dirty="0"/>
              <a:t> </a:t>
            </a:r>
            <a:r>
              <a:rPr dirty="0"/>
              <a:t>quickly</a:t>
            </a:r>
            <a:r>
              <a:rPr spc="-30" dirty="0"/>
              <a:t> </a:t>
            </a:r>
            <a:r>
              <a:rPr spc="-10" dirty="0"/>
              <a:t>erode.</a:t>
            </a:r>
            <a:r>
              <a:rPr spc="-105" dirty="0"/>
              <a:t> </a:t>
            </a:r>
            <a:r>
              <a:rPr dirty="0"/>
              <a:t>Detecting</a:t>
            </a:r>
            <a:r>
              <a:rPr spc="-60" dirty="0"/>
              <a:t> </a:t>
            </a:r>
            <a:r>
              <a:rPr dirty="0"/>
              <a:t>fraud</a:t>
            </a:r>
            <a:r>
              <a:rPr spc="-70" dirty="0"/>
              <a:t> </a:t>
            </a:r>
            <a:r>
              <a:rPr spc="-10" dirty="0"/>
              <a:t>early </a:t>
            </a:r>
            <a:r>
              <a:rPr dirty="0"/>
              <a:t>means</a:t>
            </a:r>
            <a:r>
              <a:rPr spc="-80" dirty="0"/>
              <a:t> </a:t>
            </a:r>
            <a:r>
              <a:rPr dirty="0"/>
              <a:t>stopping</a:t>
            </a:r>
            <a:r>
              <a:rPr spc="-15" dirty="0"/>
              <a:t> </a:t>
            </a:r>
            <a:r>
              <a:rPr dirty="0"/>
              <a:t>criminal</a:t>
            </a:r>
            <a:r>
              <a:rPr spc="-100" dirty="0"/>
              <a:t> </a:t>
            </a:r>
            <a:r>
              <a:rPr dirty="0"/>
              <a:t>activity</a:t>
            </a:r>
            <a:r>
              <a:rPr spc="-85" dirty="0"/>
              <a:t> </a:t>
            </a:r>
            <a:r>
              <a:rPr dirty="0"/>
              <a:t>before</a:t>
            </a:r>
            <a:r>
              <a:rPr spc="-7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spreads—</a:t>
            </a:r>
            <a:r>
              <a:rPr spc="-10" dirty="0"/>
              <a:t>protecting</a:t>
            </a:r>
            <a:r>
              <a:rPr spc="-145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dirty="0"/>
              <a:t>just </a:t>
            </a:r>
            <a:r>
              <a:rPr spc="-20" dirty="0"/>
              <a:t>money,</a:t>
            </a:r>
            <a:r>
              <a:rPr spc="-75" dirty="0"/>
              <a:t> </a:t>
            </a:r>
            <a:r>
              <a:rPr dirty="0"/>
              <a:t>but</a:t>
            </a:r>
            <a:r>
              <a:rPr spc="-25" dirty="0"/>
              <a:t> </a:t>
            </a:r>
            <a:r>
              <a:rPr spc="-10" dirty="0"/>
              <a:t>people’s</a:t>
            </a:r>
            <a:r>
              <a:rPr spc="-70" dirty="0"/>
              <a:t> </a:t>
            </a:r>
            <a:r>
              <a:rPr spc="-10" dirty="0"/>
              <a:t>identities, reputations,</a:t>
            </a:r>
            <a:r>
              <a:rPr spc="-7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peace</a:t>
            </a:r>
            <a:r>
              <a:rPr spc="-7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mind.</a:t>
            </a:r>
            <a:r>
              <a:rPr spc="-45" dirty="0"/>
              <a:t> </a:t>
            </a:r>
            <a:r>
              <a:rPr dirty="0"/>
              <a:t>As fraud</a:t>
            </a:r>
            <a:r>
              <a:rPr spc="-55" dirty="0"/>
              <a:t> </a:t>
            </a:r>
            <a:r>
              <a:rPr dirty="0"/>
              <a:t>becomes</a:t>
            </a:r>
            <a:r>
              <a:rPr spc="-100" dirty="0"/>
              <a:t> </a:t>
            </a:r>
            <a:r>
              <a:rPr dirty="0"/>
              <a:t>more</a:t>
            </a:r>
            <a:r>
              <a:rPr spc="-100" dirty="0"/>
              <a:t> </a:t>
            </a:r>
            <a:r>
              <a:rPr spc="-10" dirty="0"/>
              <a:t>sophisticated</a:t>
            </a:r>
            <a:r>
              <a:rPr spc="-8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harder</a:t>
            </a:r>
            <a:r>
              <a:rPr spc="-5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spot,</a:t>
            </a:r>
            <a:r>
              <a:rPr spc="-75" dirty="0"/>
              <a:t> </a:t>
            </a:r>
            <a:r>
              <a:rPr spc="-10" dirty="0"/>
              <a:t>effective</a:t>
            </a:r>
          </a:p>
          <a:p>
            <a:pPr marL="197485">
              <a:lnSpc>
                <a:spcPts val="2380"/>
              </a:lnSpc>
            </a:pPr>
            <a:r>
              <a:rPr dirty="0"/>
              <a:t>detection</a:t>
            </a:r>
            <a:r>
              <a:rPr spc="-100" dirty="0"/>
              <a:t> </a:t>
            </a:r>
            <a:r>
              <a:rPr dirty="0"/>
              <a:t>isn’t</a:t>
            </a:r>
            <a:r>
              <a:rPr spc="-30" dirty="0"/>
              <a:t> </a:t>
            </a:r>
            <a:r>
              <a:rPr dirty="0"/>
              <a:t>optional—</a:t>
            </a:r>
            <a:r>
              <a:rPr spc="-25" dirty="0"/>
              <a:t>it’s</a:t>
            </a:r>
            <a:r>
              <a:rPr spc="-1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critical</a:t>
            </a:r>
            <a:r>
              <a:rPr spc="-100" dirty="0"/>
              <a:t> </a:t>
            </a:r>
            <a:r>
              <a:rPr dirty="0"/>
              <a:t>layer</a:t>
            </a:r>
            <a:r>
              <a:rPr spc="-2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defense</a:t>
            </a:r>
            <a:r>
              <a:rPr spc="-6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every</a:t>
            </a:r>
            <a:r>
              <a:rPr spc="-50" dirty="0"/>
              <a:t> </a:t>
            </a:r>
            <a:r>
              <a:rPr spc="-10" dirty="0"/>
              <a:t>organization</a:t>
            </a:r>
            <a:r>
              <a:rPr spc="-8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individual</a:t>
            </a:r>
            <a:r>
              <a:rPr spc="-30" dirty="0"/>
              <a:t> </a:t>
            </a:r>
            <a:r>
              <a:rPr spc="-10" dirty="0"/>
              <a:t>navigating</a:t>
            </a:r>
          </a:p>
          <a:p>
            <a:pPr marL="197485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today’s</a:t>
            </a:r>
            <a:r>
              <a:rPr spc="-35" dirty="0"/>
              <a:t> </a:t>
            </a:r>
            <a:r>
              <a:rPr spc="-10" dirty="0"/>
              <a:t>connected</a:t>
            </a:r>
            <a:r>
              <a:rPr spc="-85" dirty="0"/>
              <a:t> </a:t>
            </a:r>
            <a:r>
              <a:rPr spc="-10" dirty="0"/>
              <a:t>world.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8032" y="3515867"/>
            <a:ext cx="6880859" cy="29032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0472" y="18288"/>
            <a:ext cx="10685145" cy="1033780"/>
          </a:xfrm>
          <a:custGeom>
            <a:avLst/>
            <a:gdLst/>
            <a:ahLst/>
            <a:cxnLst/>
            <a:rect l="l" t="t" r="r" b="b"/>
            <a:pathLst>
              <a:path w="10685145" h="1033780">
                <a:moveTo>
                  <a:pt x="10684764" y="0"/>
                </a:moveTo>
                <a:lnTo>
                  <a:pt x="0" y="0"/>
                </a:lnTo>
                <a:lnTo>
                  <a:pt x="0" y="1033271"/>
                </a:lnTo>
                <a:lnTo>
                  <a:pt x="10684764" y="1033271"/>
                </a:lnTo>
                <a:lnTo>
                  <a:pt x="106847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235" rIns="0" bIns="0" rtlCol="0">
            <a:spAutoFit/>
          </a:bodyPr>
          <a:lstStyle/>
          <a:p>
            <a:pPr marL="475996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Used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System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1504188" cy="10195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37376"/>
            <a:ext cx="12193905" cy="407034"/>
          </a:xfrm>
          <a:custGeom>
            <a:avLst/>
            <a:gdLst/>
            <a:ahLst/>
            <a:cxnLst/>
            <a:rect l="l" t="t" r="r" b="b"/>
            <a:pathLst>
              <a:path w="12193905" h="407034">
                <a:moveTo>
                  <a:pt x="12193524" y="0"/>
                </a:moveTo>
                <a:lnTo>
                  <a:pt x="0" y="0"/>
                </a:lnTo>
                <a:lnTo>
                  <a:pt x="0" y="4584"/>
                </a:lnTo>
                <a:lnTo>
                  <a:pt x="0" y="402336"/>
                </a:lnTo>
                <a:lnTo>
                  <a:pt x="0" y="406908"/>
                </a:lnTo>
                <a:lnTo>
                  <a:pt x="12175236" y="406908"/>
                </a:lnTo>
                <a:lnTo>
                  <a:pt x="12175236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845" y="1467053"/>
            <a:ext cx="9406255" cy="414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effectively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detect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fraud,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several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comprehensive </a:t>
            </a:r>
            <a:r>
              <a:rPr sz="1800" dirty="0">
                <a:latin typeface="Calibri"/>
                <a:cs typeface="Calibri"/>
              </a:rPr>
              <a:t>profile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behavior.</a:t>
            </a:r>
            <a:r>
              <a:rPr sz="1800" dirty="0">
                <a:latin typeface="Calibri"/>
                <a:cs typeface="Calibri"/>
              </a:rPr>
              <a:t> These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crucial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identifying patterns,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anomalies,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potential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fraud.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Below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types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used:</a:t>
            </a:r>
            <a:endParaRPr sz="1800">
              <a:latin typeface="Calibri"/>
              <a:cs typeface="Calibri"/>
            </a:endParaRPr>
          </a:p>
          <a:p>
            <a:pPr marL="190500" indent="-17907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190500" algn="l"/>
              </a:tabLst>
            </a:pPr>
            <a:r>
              <a:rPr sz="1800" b="1" spc="-10" dirty="0">
                <a:latin typeface="Calibri"/>
                <a:cs typeface="Calibri"/>
              </a:rPr>
              <a:t>Transaction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757555" lvl="1" indent="-28765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57555" algn="l"/>
              </a:tabLst>
            </a:pPr>
            <a:r>
              <a:rPr sz="1800" b="1" spc="-10" dirty="0">
                <a:latin typeface="Calibri"/>
                <a:cs typeface="Calibri"/>
              </a:rPr>
              <a:t>Amount</a:t>
            </a:r>
            <a:endParaRPr sz="1800">
              <a:latin typeface="Calibri"/>
              <a:cs typeface="Calibri"/>
            </a:endParaRPr>
          </a:p>
          <a:p>
            <a:pPr marL="757555" lvl="1" indent="-287655">
              <a:lnSpc>
                <a:spcPct val="100000"/>
              </a:lnSpc>
              <a:buFont typeface="Arial"/>
              <a:buChar char="•"/>
              <a:tabLst>
                <a:tab pos="757555" algn="l"/>
              </a:tabLst>
            </a:pPr>
            <a:r>
              <a:rPr sz="1800" b="1" spc="-2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757555" lvl="1" indent="-287655">
              <a:lnSpc>
                <a:spcPct val="100000"/>
              </a:lnSpc>
              <a:buFont typeface="Arial"/>
              <a:buChar char="•"/>
              <a:tabLst>
                <a:tab pos="757555" algn="l"/>
              </a:tabLst>
            </a:pPr>
            <a:r>
              <a:rPr sz="1800" b="1" spc="-10" dirty="0"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  <a:p>
            <a:pPr marL="757555" lvl="1" indent="-287655">
              <a:lnSpc>
                <a:spcPct val="100000"/>
              </a:lnSpc>
              <a:buFont typeface="Arial"/>
              <a:buChar char="•"/>
              <a:tabLst>
                <a:tab pos="757555" algn="l"/>
              </a:tabLst>
            </a:pPr>
            <a:r>
              <a:rPr sz="1800" b="1" dirty="0">
                <a:latin typeface="Calibri"/>
                <a:cs typeface="Calibri"/>
              </a:rPr>
              <a:t>Merchant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190500" indent="-17907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190500" algn="l"/>
              </a:tabLst>
            </a:pPr>
            <a:r>
              <a:rPr sz="1800" b="1" dirty="0">
                <a:latin typeface="Calibri"/>
                <a:cs typeface="Calibri"/>
              </a:rPr>
              <a:t>Customer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Profile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757555" lvl="1" indent="-287655">
              <a:lnSpc>
                <a:spcPct val="100000"/>
              </a:lnSpc>
              <a:buFont typeface="Arial"/>
              <a:buChar char="•"/>
              <a:tabLst>
                <a:tab pos="757555" algn="l"/>
              </a:tabLst>
            </a:pPr>
            <a:r>
              <a:rPr sz="1800" b="1" dirty="0">
                <a:latin typeface="Calibri"/>
                <a:cs typeface="Calibri"/>
              </a:rPr>
              <a:t>Age,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Region,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Spending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History</a:t>
            </a:r>
            <a:endParaRPr sz="1800">
              <a:latin typeface="Calibri"/>
              <a:cs typeface="Calibri"/>
            </a:endParaRPr>
          </a:p>
          <a:p>
            <a:pPr marL="757555" lvl="1" indent="-287655">
              <a:lnSpc>
                <a:spcPct val="100000"/>
              </a:lnSpc>
              <a:buFont typeface="Arial"/>
              <a:buChar char="•"/>
              <a:tabLst>
                <a:tab pos="757555" algn="l"/>
              </a:tabLst>
            </a:pPr>
            <a:r>
              <a:rPr sz="1800" b="1" dirty="0">
                <a:latin typeface="Calibri"/>
                <a:cs typeface="Calibri"/>
              </a:rPr>
              <a:t>Account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History</a:t>
            </a:r>
            <a:endParaRPr sz="1800">
              <a:latin typeface="Calibri"/>
              <a:cs typeface="Calibri"/>
            </a:endParaRPr>
          </a:p>
          <a:p>
            <a:pPr marL="190500" indent="-17907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190500" algn="l"/>
              </a:tabLst>
            </a:pPr>
            <a:r>
              <a:rPr sz="1800" b="1" dirty="0">
                <a:latin typeface="Calibri"/>
                <a:cs typeface="Calibri"/>
              </a:rPr>
              <a:t>Device/IP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757555" lvl="1" indent="-287655">
              <a:lnSpc>
                <a:spcPct val="100000"/>
              </a:lnSpc>
              <a:buFont typeface="Arial"/>
              <a:buChar char="•"/>
              <a:tabLst>
                <a:tab pos="757555" algn="l"/>
              </a:tabLst>
            </a:pPr>
            <a:r>
              <a:rPr sz="1800" b="1" dirty="0">
                <a:latin typeface="Calibri"/>
                <a:cs typeface="Calibri"/>
              </a:rPr>
              <a:t>Device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757555" lvl="1" indent="-287655">
              <a:lnSpc>
                <a:spcPct val="100000"/>
              </a:lnSpc>
              <a:buFont typeface="Arial"/>
              <a:buChar char="•"/>
              <a:tabLst>
                <a:tab pos="757555" algn="l"/>
              </a:tabLst>
            </a:pPr>
            <a:r>
              <a:rPr sz="1800" b="1" dirty="0">
                <a:latin typeface="Calibri"/>
                <a:cs typeface="Calibri"/>
              </a:rPr>
              <a:t>IP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90500" indent="-179070">
              <a:lnSpc>
                <a:spcPct val="100000"/>
              </a:lnSpc>
              <a:spcBef>
                <a:spcPts val="5"/>
              </a:spcBef>
              <a:buSzPct val="94444"/>
              <a:buAutoNum type="arabicPeriod"/>
              <a:tabLst>
                <a:tab pos="190500" algn="l"/>
              </a:tabLst>
            </a:pPr>
            <a:r>
              <a:rPr sz="1800" b="1" spc="-10" dirty="0">
                <a:latin typeface="Calibri"/>
                <a:cs typeface="Calibri"/>
              </a:rPr>
              <a:t>Historical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Fraud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Labels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(Training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Data)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8423" y="2441448"/>
            <a:ext cx="5774435" cy="3113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88" y="0"/>
            <a:ext cx="10689590" cy="1015365"/>
          </a:xfrm>
          <a:custGeom>
            <a:avLst/>
            <a:gdLst/>
            <a:ahLst/>
            <a:cxnLst/>
            <a:rect l="l" t="t" r="r" b="b"/>
            <a:pathLst>
              <a:path w="10689590" h="1015365">
                <a:moveTo>
                  <a:pt x="10689335" y="0"/>
                </a:moveTo>
                <a:lnTo>
                  <a:pt x="0" y="0"/>
                </a:lnTo>
                <a:lnTo>
                  <a:pt x="0" y="1014984"/>
                </a:lnTo>
                <a:lnTo>
                  <a:pt x="10689335" y="1014984"/>
                </a:lnTo>
                <a:lnTo>
                  <a:pt x="106893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659" rIns="0" bIns="0" rtlCol="0">
            <a:spAutoFit/>
          </a:bodyPr>
          <a:lstStyle/>
          <a:p>
            <a:pPr marL="4172585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spc="-40" dirty="0"/>
              <a:t> </a:t>
            </a:r>
            <a:r>
              <a:rPr spc="-10" dirty="0"/>
              <a:t>Preparation</a:t>
            </a:r>
            <a:r>
              <a:rPr spc="-10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Modeling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1504188" cy="10195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37376"/>
            <a:ext cx="12193905" cy="407034"/>
          </a:xfrm>
          <a:custGeom>
            <a:avLst/>
            <a:gdLst/>
            <a:ahLst/>
            <a:cxnLst/>
            <a:rect l="l" t="t" r="r" b="b"/>
            <a:pathLst>
              <a:path w="12193905" h="407034">
                <a:moveTo>
                  <a:pt x="12193524" y="0"/>
                </a:moveTo>
                <a:lnTo>
                  <a:pt x="0" y="0"/>
                </a:lnTo>
                <a:lnTo>
                  <a:pt x="0" y="4584"/>
                </a:lnTo>
                <a:lnTo>
                  <a:pt x="0" y="402336"/>
                </a:lnTo>
                <a:lnTo>
                  <a:pt x="0" y="406908"/>
                </a:lnTo>
                <a:lnTo>
                  <a:pt x="12175236" y="406908"/>
                </a:lnTo>
                <a:lnTo>
                  <a:pt x="12175236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1596" y="1635074"/>
            <a:ext cx="5168265" cy="3686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315595" indent="-10795">
              <a:lnSpc>
                <a:spcPct val="99900"/>
              </a:lnSpc>
              <a:spcBef>
                <a:spcPts val="120"/>
              </a:spcBef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dirty="0">
                <a:latin typeface="Calibri"/>
                <a:cs typeface="Calibri"/>
              </a:rPr>
              <a:t>	Data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Cleaning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Removed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duplicates,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handled </a:t>
            </a:r>
            <a:r>
              <a:rPr sz="2000" dirty="0">
                <a:latin typeface="Calibri"/>
                <a:cs typeface="Calibri"/>
              </a:rPr>
              <a:t>missing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standardized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 Power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Query.</a:t>
            </a:r>
            <a:endParaRPr sz="2000">
              <a:latin typeface="Calibri"/>
              <a:cs typeface="Calibri"/>
            </a:endParaRPr>
          </a:p>
          <a:p>
            <a:pPr marL="12700" marR="199390" indent="-10795">
              <a:lnSpc>
                <a:spcPct val="99800"/>
              </a:lnSpc>
              <a:spcBef>
                <a:spcPts val="15"/>
              </a:spcBef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spc="-10" dirty="0">
                <a:latin typeface="Calibri"/>
                <a:cs typeface="Calibri"/>
              </a:rPr>
              <a:t>	Feature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Engineering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features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 </a:t>
            </a:r>
            <a:r>
              <a:rPr sz="2000" spc="-10" dirty="0">
                <a:latin typeface="Calibri"/>
                <a:cs typeface="Calibri"/>
              </a:rPr>
              <a:t>transaction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frequency,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usual </a:t>
            </a:r>
            <a:r>
              <a:rPr sz="2000" dirty="0">
                <a:latin typeface="Calibri"/>
                <a:cs typeface="Calibri"/>
              </a:rPr>
              <a:t>amounts,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time-of-</a:t>
            </a:r>
            <a:r>
              <a:rPr sz="2000" spc="-20" dirty="0">
                <a:latin typeface="Calibri"/>
                <a:cs typeface="Calibri"/>
              </a:rPr>
              <a:t>day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indicators.</a:t>
            </a:r>
            <a:endParaRPr sz="2000">
              <a:latin typeface="Calibri"/>
              <a:cs typeface="Calibri"/>
            </a:endParaRPr>
          </a:p>
          <a:p>
            <a:pPr marL="12700" marR="5080" indent="-10795" algn="just">
              <a:lnSpc>
                <a:spcPct val="99900"/>
              </a:lnSpc>
              <a:spcBef>
                <a:spcPts val="15"/>
              </a:spcBef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spc="-10" dirty="0">
                <a:latin typeface="Calibri"/>
                <a:cs typeface="Calibri"/>
              </a:rPr>
              <a:t>	Relationship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Modeling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Linked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(Users, </a:t>
            </a:r>
            <a:r>
              <a:rPr sz="2000" spc="-20" dirty="0">
                <a:latin typeface="Calibri"/>
                <a:cs typeface="Calibri"/>
              </a:rPr>
              <a:t>Transactions,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Locations)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12700" marR="314960" indent="-10795">
              <a:lnSpc>
                <a:spcPct val="99900"/>
              </a:lnSpc>
              <a:spcBef>
                <a:spcPts val="15"/>
              </a:spcBef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dirty="0">
                <a:latin typeface="Calibri"/>
                <a:cs typeface="Calibri"/>
              </a:rPr>
              <a:t>	Goal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fraud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visible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support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deeper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insights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structured, </a:t>
            </a:r>
            <a:r>
              <a:rPr sz="2000" dirty="0">
                <a:latin typeface="Calibri"/>
                <a:cs typeface="Calibri"/>
              </a:rPr>
              <a:t>connected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4808" y="1449324"/>
            <a:ext cx="5367528" cy="36804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0472" y="18288"/>
            <a:ext cx="10685145" cy="1033780"/>
          </a:xfrm>
          <a:custGeom>
            <a:avLst/>
            <a:gdLst/>
            <a:ahLst/>
            <a:cxnLst/>
            <a:rect l="l" t="t" r="r" b="b"/>
            <a:pathLst>
              <a:path w="10685145" h="1033780">
                <a:moveTo>
                  <a:pt x="10684764" y="0"/>
                </a:moveTo>
                <a:lnTo>
                  <a:pt x="0" y="0"/>
                </a:lnTo>
                <a:lnTo>
                  <a:pt x="0" y="1033271"/>
                </a:lnTo>
                <a:lnTo>
                  <a:pt x="10684764" y="1033271"/>
                </a:lnTo>
                <a:lnTo>
                  <a:pt x="1068476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235" rIns="0" bIns="0" rtlCol="0">
            <a:spAutoFit/>
          </a:bodyPr>
          <a:lstStyle/>
          <a:p>
            <a:pPr marL="524954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Technologies</a:t>
            </a:r>
            <a:r>
              <a:rPr spc="-70" dirty="0"/>
              <a:t> </a:t>
            </a:r>
            <a:r>
              <a:rPr spc="-20" dirty="0"/>
              <a:t>Used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1504188" cy="10195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37376"/>
            <a:ext cx="12193905" cy="407034"/>
          </a:xfrm>
          <a:custGeom>
            <a:avLst/>
            <a:gdLst/>
            <a:ahLst/>
            <a:cxnLst/>
            <a:rect l="l" t="t" r="r" b="b"/>
            <a:pathLst>
              <a:path w="12193905" h="407034">
                <a:moveTo>
                  <a:pt x="12193524" y="0"/>
                </a:moveTo>
                <a:lnTo>
                  <a:pt x="0" y="0"/>
                </a:lnTo>
                <a:lnTo>
                  <a:pt x="0" y="4584"/>
                </a:lnTo>
                <a:lnTo>
                  <a:pt x="0" y="402336"/>
                </a:lnTo>
                <a:lnTo>
                  <a:pt x="0" y="406908"/>
                </a:lnTo>
                <a:lnTo>
                  <a:pt x="12175236" y="406908"/>
                </a:lnTo>
                <a:lnTo>
                  <a:pt x="12175236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5441" y="2010283"/>
            <a:ext cx="5520055" cy="30778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9060" indent="-97155">
              <a:lnSpc>
                <a:spcPct val="100000"/>
              </a:lnSpc>
              <a:spcBef>
                <a:spcPts val="114"/>
              </a:spcBef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dirty="0">
                <a:latin typeface="Calibri"/>
                <a:cs typeface="Calibri"/>
              </a:rPr>
              <a:t>Power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dashboards,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visualizations,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  <a:spcBef>
                <a:spcPts val="10"/>
              </a:spcBef>
            </a:pPr>
            <a:r>
              <a:rPr sz="2000" spc="-10" dirty="0">
                <a:latin typeface="Calibri"/>
                <a:cs typeface="Calibri"/>
              </a:rPr>
              <a:t>interactive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reporting.</a:t>
            </a:r>
            <a:endParaRPr sz="2000">
              <a:latin typeface="Calibri"/>
              <a:cs typeface="Calibri"/>
            </a:endParaRPr>
          </a:p>
          <a:p>
            <a:pPr marL="99060" indent="-97155">
              <a:lnSpc>
                <a:spcPts val="2390"/>
              </a:lnSpc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dirty="0">
                <a:latin typeface="Calibri"/>
                <a:cs typeface="Calibri"/>
              </a:rPr>
              <a:t>Power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Query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cleaning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transformation.</a:t>
            </a:r>
            <a:endParaRPr sz="2000">
              <a:latin typeface="Calibri"/>
              <a:cs typeface="Calibri"/>
            </a:endParaRPr>
          </a:p>
          <a:p>
            <a:pPr marL="99060" indent="-97155">
              <a:lnSpc>
                <a:spcPct val="100000"/>
              </a:lnSpc>
              <a:spcBef>
                <a:spcPts val="15"/>
              </a:spcBef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dirty="0">
                <a:latin typeface="Calibri"/>
                <a:cs typeface="Calibri"/>
              </a:rPr>
              <a:t>DAX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(Data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Analysis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Expressions)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90"/>
              </a:lnSpc>
              <a:spcBef>
                <a:spcPts val="15"/>
              </a:spcBef>
            </a:pPr>
            <a:r>
              <a:rPr sz="2000" spc="-10" dirty="0">
                <a:latin typeface="Calibri"/>
                <a:cs typeface="Calibri"/>
              </a:rPr>
              <a:t>calculations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measures.</a:t>
            </a:r>
            <a:endParaRPr sz="2000">
              <a:latin typeface="Calibri"/>
              <a:cs typeface="Calibri"/>
            </a:endParaRPr>
          </a:p>
          <a:p>
            <a:pPr marL="99060" indent="-97155">
              <a:lnSpc>
                <a:spcPts val="2390"/>
              </a:lnSpc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dirty="0">
                <a:latin typeface="Calibri"/>
                <a:cs typeface="Calibri"/>
              </a:rPr>
              <a:t>Power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Automate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triggering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alerts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latin typeface="Calibri"/>
                <a:cs typeface="Calibri"/>
              </a:rPr>
              <a:t>automating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responses.</a:t>
            </a:r>
            <a:endParaRPr sz="2000">
              <a:latin typeface="Calibri"/>
              <a:cs typeface="Calibri"/>
            </a:endParaRPr>
          </a:p>
          <a:p>
            <a:pPr marL="99060" indent="-97155">
              <a:lnSpc>
                <a:spcPts val="2390"/>
              </a:lnSpc>
              <a:spcBef>
                <a:spcPts val="15"/>
              </a:spcBef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dirty="0">
                <a:latin typeface="Calibri"/>
                <a:cs typeface="Calibri"/>
              </a:rPr>
              <a:t>Microsoft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SQL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Server /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Excel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sources.</a:t>
            </a:r>
            <a:endParaRPr sz="2000">
              <a:latin typeface="Calibri"/>
              <a:cs typeface="Calibri"/>
            </a:endParaRPr>
          </a:p>
          <a:p>
            <a:pPr marL="99060" indent="-97155">
              <a:lnSpc>
                <a:spcPts val="2390"/>
              </a:lnSpc>
              <a:buSzPct val="95000"/>
              <a:buFont typeface="Arial"/>
              <a:buChar char="•"/>
              <a:tabLst>
                <a:tab pos="99060" algn="l"/>
              </a:tabLst>
            </a:pPr>
            <a:r>
              <a:rPr sz="2000" b="1" dirty="0">
                <a:latin typeface="Calibri"/>
                <a:cs typeface="Calibri"/>
              </a:rPr>
              <a:t>Optional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Python/R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Azure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predictive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alibri"/>
                <a:cs typeface="Calibri"/>
              </a:rPr>
              <a:t>analytics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9944" y="1426463"/>
            <a:ext cx="5381244" cy="42839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188" y="0"/>
            <a:ext cx="10689590" cy="1015365"/>
          </a:xfrm>
          <a:custGeom>
            <a:avLst/>
            <a:gdLst/>
            <a:ahLst/>
            <a:cxnLst/>
            <a:rect l="l" t="t" r="r" b="b"/>
            <a:pathLst>
              <a:path w="10689590" h="1015365">
                <a:moveTo>
                  <a:pt x="10689335" y="0"/>
                </a:moveTo>
                <a:lnTo>
                  <a:pt x="0" y="0"/>
                </a:lnTo>
                <a:lnTo>
                  <a:pt x="0" y="1014984"/>
                </a:lnTo>
                <a:lnTo>
                  <a:pt x="10689335" y="1014984"/>
                </a:lnTo>
                <a:lnTo>
                  <a:pt x="1068933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659" rIns="0" bIns="0" rtlCol="0">
            <a:spAutoFit/>
          </a:bodyPr>
          <a:lstStyle/>
          <a:p>
            <a:pPr marL="602488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Arial"/>
                <a:cs typeface="Arial"/>
              </a:rPr>
              <a:t>Benefits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2"/>
            <a:ext cx="1504188" cy="10195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37376"/>
            <a:ext cx="12193905" cy="407034"/>
          </a:xfrm>
          <a:custGeom>
            <a:avLst/>
            <a:gdLst/>
            <a:ahLst/>
            <a:cxnLst/>
            <a:rect l="l" t="t" r="r" b="b"/>
            <a:pathLst>
              <a:path w="12193905" h="407034">
                <a:moveTo>
                  <a:pt x="12193524" y="0"/>
                </a:moveTo>
                <a:lnTo>
                  <a:pt x="0" y="0"/>
                </a:lnTo>
                <a:lnTo>
                  <a:pt x="0" y="4584"/>
                </a:lnTo>
                <a:lnTo>
                  <a:pt x="0" y="402336"/>
                </a:lnTo>
                <a:lnTo>
                  <a:pt x="0" y="406908"/>
                </a:lnTo>
                <a:lnTo>
                  <a:pt x="12175236" y="406908"/>
                </a:lnTo>
                <a:lnTo>
                  <a:pt x="12175236" y="402336"/>
                </a:lnTo>
                <a:lnTo>
                  <a:pt x="12193524" y="402336"/>
                </a:lnTo>
                <a:lnTo>
                  <a:pt x="1219352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2943" y="1725548"/>
            <a:ext cx="51041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Benefits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90170" indent="-88900">
              <a:lnSpc>
                <a:spcPct val="100000"/>
              </a:lnSpc>
              <a:buSzPct val="94444"/>
              <a:buChar char="•"/>
              <a:tabLst>
                <a:tab pos="90170" algn="l"/>
              </a:tabLst>
            </a:pPr>
            <a:r>
              <a:rPr sz="1800" dirty="0">
                <a:latin typeface="Arial"/>
                <a:cs typeface="Arial"/>
              </a:rPr>
              <a:t>Fast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visual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fraud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detection.</a:t>
            </a:r>
            <a:endParaRPr sz="1800">
              <a:latin typeface="Arial"/>
              <a:cs typeface="Arial"/>
            </a:endParaRPr>
          </a:p>
          <a:p>
            <a:pPr marL="90170" indent="-88900">
              <a:lnSpc>
                <a:spcPct val="100000"/>
              </a:lnSpc>
              <a:buSzPct val="94444"/>
              <a:buChar char="•"/>
              <a:tabLst>
                <a:tab pos="90170" algn="l"/>
              </a:tabLst>
            </a:pPr>
            <a:r>
              <a:rPr sz="1800" dirty="0">
                <a:latin typeface="Arial"/>
                <a:cs typeface="Arial"/>
              </a:rPr>
              <a:t>Saves investigation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resources.</a:t>
            </a:r>
            <a:endParaRPr sz="1800">
              <a:latin typeface="Arial"/>
              <a:cs typeface="Arial"/>
            </a:endParaRPr>
          </a:p>
          <a:p>
            <a:pPr marL="90170" indent="-88900">
              <a:lnSpc>
                <a:spcPct val="100000"/>
              </a:lnSpc>
              <a:buSzPct val="94444"/>
              <a:buChar char="•"/>
              <a:tabLst>
                <a:tab pos="90170" algn="l"/>
              </a:tabLst>
            </a:pPr>
            <a:r>
              <a:rPr sz="1800" dirty="0">
                <a:latin typeface="Arial"/>
                <a:cs typeface="Arial"/>
              </a:rPr>
              <a:t>Customizable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scalable.</a:t>
            </a:r>
            <a:endParaRPr sz="1800">
              <a:latin typeface="Arial"/>
              <a:cs typeface="Arial"/>
            </a:endParaRPr>
          </a:p>
          <a:p>
            <a:pPr marL="90170" indent="-889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0170" algn="l"/>
              </a:tabLst>
            </a:pPr>
            <a:r>
              <a:rPr sz="1800" dirty="0">
                <a:latin typeface="Arial"/>
                <a:cs typeface="Arial"/>
              </a:rPr>
              <a:t>Empowers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business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users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real-time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insights.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144" y="1120139"/>
            <a:ext cx="5600700" cy="4617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975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              School of computer Science and Engineering</vt:lpstr>
      <vt:lpstr>TODAY’S PROBLEM</vt:lpstr>
      <vt:lpstr>What is Fraud?</vt:lpstr>
      <vt:lpstr>Role of Data Analysis in Fraud Detection</vt:lpstr>
      <vt:lpstr>Fraud Detection</vt:lpstr>
      <vt:lpstr>Data Used in the System</vt:lpstr>
      <vt:lpstr>Data Preparation and Modeling</vt:lpstr>
      <vt:lpstr>Technologies Used</vt:lpstr>
      <vt:lpstr>Benefits</vt:lpstr>
      <vt:lpstr>Conclusion and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Naman tiwari</cp:lastModifiedBy>
  <cp:revision>1</cp:revision>
  <dcterms:created xsi:type="dcterms:W3CDTF">2025-05-27T12:15:54Z</dcterms:created>
  <dcterms:modified xsi:type="dcterms:W3CDTF">2025-05-27T12:36:40Z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2025-05-27T00:00:00Z</vt:filetime>
  </property>
  <property fmtid="{D5CDD505-2E9C-101B-9397-08002B2CF9AE}" pid="5" name="Producer">
    <vt:lpwstr>www.ilovepdf.com</vt:lpwstr>
  </property>
</Properties>
</file>