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Naman Jain</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8"/>
            <a:ext cx="6334526" cy="535112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Data Management and Storage: Shell uses PostgreSQL for managing and storing large volumes of structured data. This helps in maintaining data integrity and supports complex queries and transactions efficiently.</a:t>
            </a:r>
          </a:p>
          <a:p>
            <a:r>
              <a:rPr lang="en-GB" sz="2000" dirty="0"/>
              <a:t>Integration with Applications: PostgreSQL is integrated with various applications and services within Shell, enabling seamless data flow and real-time analytics. This integration supports decision-making processes and operational efficiency.</a:t>
            </a:r>
          </a:p>
          <a:p>
            <a:r>
              <a:rPr lang="en-GB" sz="2000" dirty="0"/>
              <a:t>Scalability and Performance: PostgreSQL excels at handling large volumes of data and concurrent transactions efficiently, making it ideal for Shell’s high-demand environments.</a:t>
            </a:r>
          </a:p>
          <a:p>
            <a:r>
              <a:rPr lang="en-GB" sz="2000" dirty="0"/>
              <a:t>Advanced Data Management: PostgreSQL’s robust feature set, including support for complex queries, data types, and full-text search, allows Shell to manage and </a:t>
            </a:r>
            <a:r>
              <a:rPr lang="en-GB" sz="2000" dirty="0" err="1"/>
              <a:t>analyze</a:t>
            </a:r>
            <a:r>
              <a:rPr lang="en-GB" sz="2000" dirty="0"/>
              <a:t> data effectively.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969759" y="1860993"/>
            <a:ext cx="4781745"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194" name="Picture 2" descr="PostgreSQL vs MySQL: A comparison of database technologies">
            <a:extLst>
              <a:ext uri="{FF2B5EF4-FFF2-40B4-BE49-F238E27FC236}">
                <a16:creationId xmlns:a16="http://schemas.microsoft.com/office/drawing/2014/main" id="{F89BFF81-7413-3A76-C603-554C569D56E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920712" y="1191918"/>
            <a:ext cx="5117078" cy="519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Difficulties</a:t>
            </a:r>
          </a:p>
          <a:p>
            <a:r>
              <a:rPr lang="en-US" sz="2000" dirty="0"/>
              <a:t>I faced some difficulties in making the test cases which need to be detailed for every action/step.</a:t>
            </a:r>
          </a:p>
          <a:p>
            <a:r>
              <a:rPr lang="en-US" sz="2000" dirty="0"/>
              <a:t>Reporting/ finding a bug was another issue that I faced because it was a bit difficult for some functionalities to define whether those were documented or not.</a:t>
            </a:r>
          </a:p>
          <a:p>
            <a:pPr marL="0" indent="0">
              <a:buNone/>
            </a:pPr>
            <a:r>
              <a:rPr lang="en-US" sz="2000" dirty="0"/>
              <a:t>Overcoming</a:t>
            </a:r>
          </a:p>
          <a:p>
            <a:r>
              <a:rPr lang="en-US" sz="2000" dirty="0"/>
              <a:t>I will overcome these by making multiple test cases and bug reports on different websites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Explore Software Testing Services for Enterprises Today with T/DG | T ...">
            <a:extLst>
              <a:ext uri="{FF2B5EF4-FFF2-40B4-BE49-F238E27FC236}">
                <a16:creationId xmlns:a16="http://schemas.microsoft.com/office/drawing/2014/main" id="{E59570FF-6503-303E-0ADC-53C75BA5F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2779" y="2012536"/>
            <a:ext cx="3586746" cy="377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Difficulties:</a:t>
            </a:r>
          </a:p>
          <a:p>
            <a:r>
              <a:rPr lang="en-US" sz="2000" dirty="0"/>
              <a:t>I faced this learning a bit different as it was a bit challenging to set up the pipeline as multiple files were needed to be configured to run the deployment successfully.</a:t>
            </a:r>
          </a:p>
          <a:p>
            <a:pPr marL="0" indent="0">
              <a:buNone/>
            </a:pPr>
            <a:r>
              <a:rPr lang="en-US" sz="2000" dirty="0"/>
              <a:t>Overcoming:</a:t>
            </a:r>
          </a:p>
          <a:p>
            <a:r>
              <a:rPr lang="en-US" sz="2000" dirty="0"/>
              <a:t>I practiced making the pipeline in </a:t>
            </a:r>
            <a:r>
              <a:rPr lang="en-US" sz="2000" dirty="0" err="1"/>
              <a:t>Github</a:t>
            </a:r>
            <a:r>
              <a:rPr lang="en-US" sz="2000" dirty="0"/>
              <a:t> which I ran on an Azure Virtual Machine and this hand on helped me to learn the concept in much more depth.</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Image result for devops challenges">
            <a:extLst>
              <a:ext uri="{FF2B5EF4-FFF2-40B4-BE49-F238E27FC236}">
                <a16:creationId xmlns:a16="http://schemas.microsoft.com/office/drawing/2014/main" id="{1C4D35D2-5300-2AD1-FE4D-A24F6F4C67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1920" y="2132114"/>
            <a:ext cx="5161280" cy="338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Challenges:</a:t>
            </a:r>
          </a:p>
          <a:p>
            <a:r>
              <a:rPr lang="en-US" sz="2000" dirty="0"/>
              <a:t>Efficient CRUD operations implementation and how each operation is different from other</a:t>
            </a:r>
          </a:p>
          <a:p>
            <a:r>
              <a:rPr lang="en-US" sz="2000" dirty="0"/>
              <a:t>Revisiting the SQL basics as I didn’t get the time for that.</a:t>
            </a:r>
          </a:p>
          <a:p>
            <a:pPr marL="0" indent="0">
              <a:buNone/>
            </a:pPr>
            <a:r>
              <a:rPr lang="en-US" sz="2000" dirty="0"/>
              <a:t>Overcoming:</a:t>
            </a:r>
          </a:p>
          <a:p>
            <a:r>
              <a:rPr lang="en-US" sz="2000" dirty="0"/>
              <a:t>Going through the SQL basics and practicing query.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8" name="Picture 2" descr="Microsoft SQL Server 2012 Solves Challenges - AIS Network">
            <a:extLst>
              <a:ext uri="{FF2B5EF4-FFF2-40B4-BE49-F238E27FC236}">
                <a16:creationId xmlns:a16="http://schemas.microsoft.com/office/drawing/2014/main" id="{9C192A22-F8E2-0B8C-6FF7-6F6C28F2C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3534" y="2032213"/>
            <a:ext cx="466534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Test case development and bug report practice.</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SQL queries.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Configuration of Virtual Machines and its usage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Test case and </a:t>
            </a:r>
            <a:r>
              <a:rPr lang="en-US" sz="2000" dirty="0" err="1">
                <a:effectLst>
                  <a:outerShdw blurRad="38100" dist="38100" dir="2700000" algn="tl">
                    <a:srgbClr val="000000">
                      <a:alpha val="43137"/>
                    </a:srgbClr>
                  </a:outerShdw>
                </a:effectLst>
              </a:rPr>
              <a:t>sql</a:t>
            </a:r>
            <a:r>
              <a:rPr lang="en-US" sz="2000" dirty="0">
                <a:effectLst>
                  <a:outerShdw blurRad="38100" dist="38100" dir="2700000" algn="tl">
                    <a:srgbClr val="000000">
                      <a:alpha val="43137"/>
                    </a:srgbClr>
                  </a:outerShdw>
                </a:effectLst>
              </a:rPr>
              <a:t> queries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Gain more knowledge and revisiting the concepts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be completed by the end of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The technical session were full of information along with the real-life stories of the Mr. Mohammad </a:t>
            </a:r>
            <a:r>
              <a:rPr lang="en-US" sz="2000" dirty="0" err="1"/>
              <a:t>Sohel</a:t>
            </a:r>
            <a:r>
              <a:rPr lang="en-US" sz="2000" dirty="0"/>
              <a:t> Abbasi which helps us to understand the concepts not just theoretically but also practically. His real-life incidents mapped to the theoretical concepts made a significant amount increase in my knowledge.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 name="Picture 5" descr="A group of people posing for a photo&#10;&#10;Description automatically generated">
            <a:extLst>
              <a:ext uri="{FF2B5EF4-FFF2-40B4-BE49-F238E27FC236}">
                <a16:creationId xmlns:a16="http://schemas.microsoft.com/office/drawing/2014/main" id="{D72D9878-A112-8BF8-18D1-1FA4B81BB871}"/>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31102" y="2017165"/>
            <a:ext cx="5292726" cy="396954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The overall sessions were very knowledgeable and filled with creative way of teaching.</a:t>
            </a:r>
          </a:p>
          <a:p>
            <a:pPr>
              <a:lnSpc>
                <a:spcPct val="100000"/>
              </a:lnSpc>
            </a:pPr>
            <a:r>
              <a:rPr lang="en-US" sz="2000" dirty="0"/>
              <a:t>CI/CD pipeline using GitHub actions is very necessary to automate the process and make the process efficient and less time consuming.</a:t>
            </a:r>
          </a:p>
          <a:p>
            <a:pPr>
              <a:lnSpc>
                <a:spcPct val="100000"/>
              </a:lnSpc>
            </a:pPr>
            <a:r>
              <a:rPr lang="en-US" sz="2000" dirty="0" err="1"/>
              <a:t>PostGreSQL</a:t>
            </a:r>
            <a:r>
              <a:rPr lang="en-US" sz="2000" dirty="0"/>
              <a:t> is a relational database management system which implement structured query </a:t>
            </a:r>
            <a:r>
              <a:rPr lang="en-US" sz="2000"/>
              <a:t>language.</a:t>
            </a:r>
          </a:p>
          <a:p>
            <a:pPr>
              <a:lnSpc>
                <a:spcPct val="100000"/>
              </a:lnSpc>
            </a:pPr>
            <a:r>
              <a:rPr lang="en-US" sz="2000"/>
              <a:t>Software </a:t>
            </a:r>
            <a:r>
              <a:rPr lang="en-US" sz="2000" dirty="0"/>
              <a:t>testing is one of the important part of software development life cycle as any bug or default in functionality of an application developed is identified in this stage and reported to the developer team for fixing those bugs.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2000" dirty="0"/>
              <a:t>Never stop learning</a:t>
            </a:r>
            <a:endParaRPr lang="en-US" sz="1800" dirty="0"/>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1" descr="never stop learning Royalty Free Vector ...">
            <a:extLst>
              <a:ext uri="{FF2B5EF4-FFF2-40B4-BE49-F238E27FC236}">
                <a16:creationId xmlns:a16="http://schemas.microsoft.com/office/drawing/2014/main" id="{4B1FF1C0-159A-0DAF-1821-C3E390A738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569"/>
          <a:stretch/>
        </p:blipFill>
        <p:spPr bwMode="auto">
          <a:xfrm>
            <a:off x="7271483" y="2089974"/>
            <a:ext cx="3609340" cy="355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Software Testing</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17601"/>
            <a:ext cx="6868266" cy="481963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Software testing is one of the important part of software development life cycle as any bug or default in functionality of an application developed is identified in this stage and reported to the developer team for fixing those bugs.</a:t>
            </a:r>
          </a:p>
          <a:p>
            <a:r>
              <a:rPr lang="en-US" sz="2000" dirty="0"/>
              <a:t>Functional Testing</a:t>
            </a:r>
          </a:p>
          <a:p>
            <a:r>
              <a:rPr lang="en-US" sz="2000" dirty="0"/>
              <a:t>Non-Functional Testing</a:t>
            </a:r>
          </a:p>
          <a:p>
            <a:r>
              <a:rPr lang="en-US" sz="2000" dirty="0"/>
              <a:t>Software Testing Hierarchy</a:t>
            </a:r>
          </a:p>
          <a:p>
            <a:r>
              <a:rPr lang="en-US" sz="2000" dirty="0"/>
              <a:t>Testing Types: Smoke, regression, performance, Ad hoc, 508 Compliance testing</a:t>
            </a:r>
          </a:p>
          <a:p>
            <a:r>
              <a:rPr lang="en-GB" sz="2000" dirty="0"/>
              <a:t>Ensuring Reliability and Efficiency: Software testing identifies and fixes bugs, optimizes performance, and ensures compliance with industry standards, crucial for managing energy grids and monitoring renewable sources.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385508" y="1117601"/>
            <a:ext cx="4338320" cy="481963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6" name="Picture 2" descr="Your Qa Tester S Hierarchy Of Needs What Is The Agile - vrogue.co">
            <a:extLst>
              <a:ext uri="{FF2B5EF4-FFF2-40B4-BE49-F238E27FC236}">
                <a16:creationId xmlns:a16="http://schemas.microsoft.com/office/drawing/2014/main" id="{6E6D981C-2460-B28F-D64F-E892C64254E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85508" y="1941742"/>
            <a:ext cx="4338320" cy="389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DevOps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9"/>
            <a:ext cx="6466606" cy="534096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0" i="0" dirty="0">
                <a:solidFill>
                  <a:srgbClr val="111111"/>
                </a:solidFill>
                <a:effectLst/>
                <a:highlight>
                  <a:srgbClr val="F7F7F7"/>
                </a:highlight>
              </a:rPr>
              <a:t>DevOps is essential as it unites development and operations, enabling faster, more reliable software delivery through automation, collaboration, and continuous improvement, leading to innovative and resilient solutions.</a:t>
            </a:r>
            <a:endParaRPr lang="en-US" sz="2000" dirty="0"/>
          </a:p>
          <a:p>
            <a:r>
              <a:rPr lang="en-US" sz="2000" dirty="0"/>
              <a:t>Development and Operations</a:t>
            </a:r>
          </a:p>
          <a:p>
            <a:r>
              <a:rPr lang="en-US" sz="2000" dirty="0"/>
              <a:t>Continuous Integration</a:t>
            </a:r>
          </a:p>
          <a:p>
            <a:r>
              <a:rPr lang="en-US" sz="2000" dirty="0"/>
              <a:t>Continuous Deployment</a:t>
            </a:r>
          </a:p>
          <a:p>
            <a:r>
              <a:rPr lang="en-GB" sz="2000" dirty="0"/>
              <a:t>Streamlining Operations: DevOps practices can automate and optimize the deployment and management of software systems used in energy production and distribution.</a:t>
            </a:r>
          </a:p>
          <a:p>
            <a:r>
              <a:rPr lang="en-GB" sz="2000" dirty="0"/>
              <a:t>Facilitating Innovation: DevOps enables rapid development and deployment of new technologies, such as smart grids and IoT devices, helping the energy sector adapt to evolving demands and integrate renewable energy sources more effectively.</a:t>
            </a:r>
          </a:p>
          <a:p>
            <a:endParaRPr lang="en-US" sz="2000" dirty="0"/>
          </a:p>
          <a:p>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052792" y="1191919"/>
            <a:ext cx="4698712" cy="534096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How Serverless Computing Can Take DevOps to the Next Level">
            <a:extLst>
              <a:ext uri="{FF2B5EF4-FFF2-40B4-BE49-F238E27FC236}">
                <a16:creationId xmlns:a16="http://schemas.microsoft.com/office/drawing/2014/main" id="{A0BD0155-C313-087A-B10C-00E3B9974D0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52792" y="2037079"/>
            <a:ext cx="4697014" cy="392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a:t>
            </a:r>
            <a:r>
              <a:rPr lang="en-US" b="1" dirty="0" err="1">
                <a:effectLst>
                  <a:outerShdw blurRad="38100" dist="38100" dir="2700000" algn="tl">
                    <a:srgbClr val="000000">
                      <a:alpha val="43137"/>
                    </a:srgbClr>
                  </a:outerShdw>
                </a:effectLst>
                <a:latin typeface="+mn-lt"/>
                <a:cs typeface="+mj-cs"/>
              </a:rPr>
              <a:t>PostGreSQL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8"/>
            <a:ext cx="6669806" cy="531048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0" i="0" dirty="0">
                <a:solidFill>
                  <a:srgbClr val="111111"/>
                </a:solidFill>
                <a:effectLst/>
                <a:highlight>
                  <a:srgbClr val="F7F7F7"/>
                </a:highlight>
              </a:rPr>
              <a:t>PostgreSQL is a robust, open-source database system that uses Structured Query Language(SQL). It supports complex queries and ensures data integrity, making it great for managing large datasets and delivering reliable performance.</a:t>
            </a:r>
            <a:endParaRPr lang="en-US" sz="2000" dirty="0"/>
          </a:p>
          <a:p>
            <a:r>
              <a:rPr lang="en-US" sz="2000" dirty="0"/>
              <a:t>CRUD Operations: Creation, Retrieval, </a:t>
            </a:r>
            <a:r>
              <a:rPr lang="en-US" sz="2000" dirty="0" err="1"/>
              <a:t>Updation</a:t>
            </a:r>
            <a:r>
              <a:rPr lang="en-US" sz="2000" dirty="0"/>
              <a:t> and Deletion</a:t>
            </a:r>
          </a:p>
          <a:p>
            <a:r>
              <a:rPr lang="en-US" sz="2000" dirty="0"/>
              <a:t>Data Definition Language, Data Manipulation Language, Data Query Language</a:t>
            </a:r>
          </a:p>
          <a:p>
            <a:r>
              <a:rPr lang="en-GB" sz="2000" dirty="0"/>
              <a:t>Data Management and Analysis: PostgreSQL can handle large volumes of data from various sources, such as smart meters and sensors, enabling efficient storage, retrieval, and analysis to optimize energy usage and distribution.</a:t>
            </a:r>
          </a:p>
          <a:p>
            <a:r>
              <a:rPr lang="en-GB" sz="2000" dirty="0"/>
              <a:t>Real-time Monitoring: With its support for complex queries and real-time data processing, PostgreSQL can be used to monitor energy grids.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355840" y="1191917"/>
            <a:ext cx="4395664" cy="5310482"/>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What is CRUD? | Perform CRUD Operations with SQL and PostgreSQL - YouTube">
            <a:extLst>
              <a:ext uri="{FF2B5EF4-FFF2-40B4-BE49-F238E27FC236}">
                <a16:creationId xmlns:a16="http://schemas.microsoft.com/office/drawing/2014/main" id="{1F9F9973-3406-93E5-7262-77F0DE3F08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9680" y="1312112"/>
            <a:ext cx="3708400" cy="486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8"/>
            <a:ext cx="6771406" cy="545905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Rigorous Testing for Reliability: Shell likely conducts extensive testing to identify and fix bugs, optimize performance, and ensure compliance with industry standards, which is crucial for maintaining the stability of their energy systems.</a:t>
            </a:r>
          </a:p>
          <a:p>
            <a:r>
              <a:rPr lang="en-GB" sz="2000" dirty="0"/>
              <a:t>Supporting Innovation: By integrating automated testing and continuous improvement practices, Shell can quickly adapt to new technologies and market demands, ensuring their solutions remain cutting-edge and effective.</a:t>
            </a:r>
            <a:endParaRPr lang="en-US" sz="2000" dirty="0"/>
          </a:p>
          <a:p>
            <a:r>
              <a:rPr lang="en-GB" sz="2000" dirty="0"/>
              <a:t>Early Defect Detection: Software testing helps identify and fix defects early in the development process. This ensures that Shell’s applications are more reliable and stable, reducing the risk of critical failures in production.</a:t>
            </a:r>
          </a:p>
          <a:p>
            <a:r>
              <a:rPr lang="en-GB" sz="2000" dirty="0"/>
              <a:t>Cost Efficiency: By catching bugs early, software testing helps Shell save on the costs associated with fixing defects later in the development cycle.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406640" y="1191919"/>
            <a:ext cx="4344864" cy="531048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AutoShape 4" descr="Software Testing Methodology">
            <a:extLst>
              <a:ext uri="{FF2B5EF4-FFF2-40B4-BE49-F238E27FC236}">
                <a16:creationId xmlns:a16="http://schemas.microsoft.com/office/drawing/2014/main" id="{6122E1BF-7873-6E1A-4BDB-E22E7E7990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2" name="Picture 6" descr="Software Quality and Management Testing Services at Rs 1000/hour in ...">
            <a:extLst>
              <a:ext uri="{FF2B5EF4-FFF2-40B4-BE49-F238E27FC236}">
                <a16:creationId xmlns:a16="http://schemas.microsoft.com/office/drawing/2014/main" id="{C9051021-9E5D-594F-2349-F5F1EE0672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4956" y="1465909"/>
            <a:ext cx="422823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191918"/>
            <a:ext cx="5893605" cy="519625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Continuous Integration and Continuous Delivery (CI/CD): Shell uses CI/CD pipelines to automate code integration and delivery, ensuring faster and more reliable updates.</a:t>
            </a:r>
          </a:p>
          <a:p>
            <a:r>
              <a:rPr lang="en-GB" sz="2000" dirty="0"/>
              <a:t>Agile and Lean Practices: Shell adopts agile and lean methodologies to enhance team collaboration and flexibility, leading to efficient project management and quicker iterations.</a:t>
            </a:r>
            <a:endParaRPr lang="en-US" sz="2000" dirty="0"/>
          </a:p>
          <a:p>
            <a:r>
              <a:rPr lang="en-GB" sz="2000" dirty="0"/>
              <a:t>Enhanced Efficiency: By adopting CI/CD and agile practices, Shell can streamline its development processes, leading to faster delivery of updates and new features.</a:t>
            </a:r>
          </a:p>
          <a:p>
            <a:r>
              <a:rPr lang="en-GB" sz="2000" dirty="0"/>
              <a:t>Improved Collaboration: DevOps fosters better communication and collaboration between development and operations teams, resulting in more cohesive and effective project management.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593839" y="1860993"/>
            <a:ext cx="5157665"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6 steps to devops success | CIO">
            <a:extLst>
              <a:ext uri="{FF2B5EF4-FFF2-40B4-BE49-F238E27FC236}">
                <a16:creationId xmlns:a16="http://schemas.microsoft.com/office/drawing/2014/main" id="{00D6DF24-733C-85D0-4033-63C7B682090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67854" y="1990086"/>
            <a:ext cx="5081953" cy="394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19808</TotalTime>
  <Words>1168</Words>
  <Application>Microsoft Office PowerPoint</Application>
  <PresentationFormat>Widescreen</PresentationFormat>
  <Paragraphs>95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Software Testing</vt:lpstr>
      <vt:lpstr>Learning 2 | DevOps</vt:lpstr>
      <vt:lpstr>Learning 3 |PostGreSQL</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Jain, Naman SBOBNG-PTIY/BFF</cp:lastModifiedBy>
  <cp:revision>500</cp:revision>
  <dcterms:created xsi:type="dcterms:W3CDTF">2022-01-18T12:35:56Z</dcterms:created>
  <dcterms:modified xsi:type="dcterms:W3CDTF">2024-09-06T11:50:48Z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