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147375589" r:id="rId6"/>
    <p:sldId id="4848" r:id="rId7"/>
    <p:sldId id="2147375597" r:id="rId8"/>
    <p:sldId id="2147375600" r:id="rId9"/>
    <p:sldId id="2147375601" r:id="rId10"/>
    <p:sldId id="2147375615" r:id="rId11"/>
    <p:sldId id="2147375616" r:id="rId12"/>
    <p:sldId id="2147375602" r:id="rId13"/>
    <p:sldId id="2147375603" r:id="rId14"/>
    <p:sldId id="2147375604" r:id="rId15"/>
    <p:sldId id="2147375617" r:id="rId16"/>
    <p:sldId id="2147375605" r:id="rId17"/>
    <p:sldId id="2147375618" r:id="rId18"/>
    <p:sldId id="2147375606" r:id="rId19"/>
    <p:sldId id="2147375607" r:id="rId20"/>
    <p:sldId id="2147375608" r:id="rId21"/>
    <p:sldId id="2147375609" r:id="rId22"/>
    <p:sldId id="2147375619" r:id="rId23"/>
    <p:sldId id="2147375620" r:id="rId24"/>
    <p:sldId id="2147375610" r:id="rId25"/>
    <p:sldId id="2147375611" r:id="rId26"/>
    <p:sldId id="2147375612" r:id="rId27"/>
    <p:sldId id="2147375613" r:id="rId28"/>
    <p:sldId id="2147375614" r:id="rId29"/>
    <p:sldId id="163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NAMAN JAIN</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31-Aug-2024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t>Shell cultivates a growth mindset by encouraging employees to embrace continuous learning, adaptability, and innovation. Professionalism is upheld through high standards of conduct, integrity, and excellence in all interactions. The emphasis on appropriate attire reinforces a respectful, inclusive, and business-focused environment, reflecting the company's commitment to a positive workplace culture.</a:t>
            </a:r>
            <a:endParaRPr lang="en-US" sz="2000" dirty="0"/>
          </a:p>
          <a:p>
            <a:pPr marL="0" indent="0">
              <a:buNone/>
            </a:pPr>
            <a:r>
              <a:rPr lang="en-US" sz="1700" dirty="0"/>
              <a:t>Shell gains significant advantages from promoting a growth mindset, professionalism, and appropriate attire by boosting employee productivity, fostering innovation, and upholding a positive corporate image. These practices encourage better teamwork, improve customer relationships, and ensure consistent quality in service delivery, ultimately driving long-term business success in the competitive energy sector.</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endParaRPr lang="en-US" sz="2000" dirty="0"/>
          </a:p>
          <a:p>
            <a:pPr marL="0" indent="0">
              <a:buNone/>
            </a:pPr>
            <a:r>
              <a:rPr lang="en-US" sz="1500" dirty="0"/>
              <a:t>These were the activity carried out in session for teamwork.</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descr="A paper with lines drawn on it&#10;&#10;Description automatically generated">
            <a:extLst>
              <a:ext uri="{FF2B5EF4-FFF2-40B4-BE49-F238E27FC236}">
                <a16:creationId xmlns:a16="http://schemas.microsoft.com/office/drawing/2014/main" id="{B40D285A-A8F7-E6BF-5387-B25DFBE7D384}"/>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32875" r="9671"/>
          <a:stretch/>
        </p:blipFill>
        <p:spPr>
          <a:xfrm rot="16200000">
            <a:off x="6243977" y="2057398"/>
            <a:ext cx="3056847" cy="2743203"/>
          </a:xfrm>
          <a:prstGeom prst="rect">
            <a:avLst/>
          </a:prstGeom>
        </p:spPr>
      </p:pic>
      <p:pic>
        <p:nvPicPr>
          <p:cNvPr id="6" name="Picture 5" descr="A drawing of a bear on a paper&#10;&#10;Description automatically generated">
            <a:extLst>
              <a:ext uri="{FF2B5EF4-FFF2-40B4-BE49-F238E27FC236}">
                <a16:creationId xmlns:a16="http://schemas.microsoft.com/office/drawing/2014/main" id="{755FE623-31D8-6399-99D3-8BA261A83DD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9184572" y="1829495"/>
            <a:ext cx="2539256" cy="3127928"/>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t>Shell effectively implements stakeholder management principles by actively engaging with a diverse range of stakeholders, including customers, regulators, and community members. The company prioritizes open communication, transparency, and collaboration, ensuring stakeholder interests are considered. By aligning business strategies with stakeholder needs, Shell fosters mutual trust and long-term partnerships</a:t>
            </a:r>
            <a:r>
              <a:rPr lang="en-US" sz="2000" dirty="0"/>
              <a:t>.</a:t>
            </a:r>
          </a:p>
          <a:p>
            <a:pPr marL="0" indent="0" algn="just">
              <a:buNone/>
            </a:pPr>
            <a:endParaRPr lang="en-US" sz="10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By implementing robust stakeholder management principles, Shell builds strong, trusting relationships, enhances its reputation, and gains valuable insights that drive strategic decisions. This proactive approach minimizes risks, improves project outcomes, and ensures sustainable growth, ultimately supporting Shell’s leadership in the global energy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39841" y="1860993"/>
            <a:ext cx="5411664"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7171" name="Picture 3" descr="How To Control Stakeholder Management Effectively? | Simplilearn">
            <a:extLst>
              <a:ext uri="{FF2B5EF4-FFF2-40B4-BE49-F238E27FC236}">
                <a16:creationId xmlns:a16="http://schemas.microsoft.com/office/drawing/2014/main" id="{4C0213EC-7FAB-D5DE-8137-5263B26758B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4438" b="5845"/>
          <a:stretch/>
        </p:blipFill>
        <p:spPr bwMode="auto">
          <a:xfrm>
            <a:off x="6655533" y="1941742"/>
            <a:ext cx="4780280" cy="383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Shell implements elements of an effective presentation by focusing on clarity, relevance, and engagement. They use well-designed slides, clear messaging, and a structured flow to convey key information. Shell also tailor content to the audience, ensuring that complex ideas are easily understood and actionable.</a:t>
            </a:r>
          </a:p>
          <a:p>
            <a:pPr marL="0" indent="0" algn="just">
              <a:buNone/>
            </a:pPr>
            <a:endParaRPr lang="en-US" dirty="0"/>
          </a:p>
          <a:p>
            <a:pPr marL="0" indent="0" algn="just">
              <a:buNone/>
            </a:pPr>
            <a:r>
              <a:rPr lang="en-US" sz="1800" dirty="0"/>
              <a:t>By implementing effective presentation elements, Shell enhances communication, aligns stakeholders, and supports informed decision-making. This approach helps convey strategic goals, fosters collaboration, and ensures that critical information is retained, ultimately contributing to Shell's operational efficiency and business success.</a:t>
            </a: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218" name="Picture 2" descr="Pin page">
            <a:extLst>
              <a:ext uri="{FF2B5EF4-FFF2-40B4-BE49-F238E27FC236}">
                <a16:creationId xmlns:a16="http://schemas.microsoft.com/office/drawing/2014/main" id="{C4AE5C68-9448-05A1-13ED-A5E0BF0C07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6628" y="2425592"/>
            <a:ext cx="3319048" cy="294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9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t>Shell effectively implements business analyst roles by emphasizing the importance of clear BRD and SRS documentation to define project requirements. Business analysts are involved in software project management, ensuring alignment between business goals and IT solutions. They collaborate with stakeholders to streamline processes and drive successful project outcomes.</a:t>
            </a:r>
          </a:p>
          <a:p>
            <a:pPr marL="0" indent="0">
              <a:buNone/>
            </a:pPr>
            <a:endParaRPr lang="en-US" sz="1050" dirty="0"/>
          </a:p>
          <a:p>
            <a:pPr marL="0" indent="0" algn="just">
              <a:buNone/>
            </a:pPr>
            <a:r>
              <a:rPr lang="en-US" sz="1700" dirty="0"/>
              <a:t>By leveraging business analysts, Shell ensures accurate BRD and SRS documentation, leading to well-defined project requirements and better resource allocation. This role enhances software project management, aligning technology with business objectives, reducing risks, and ultimately improving operational efficiency and project success.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42" name="Picture 2" descr="Business Analyst Job Profile – Duties ...">
            <a:extLst>
              <a:ext uri="{FF2B5EF4-FFF2-40B4-BE49-F238E27FC236}">
                <a16:creationId xmlns:a16="http://schemas.microsoft.com/office/drawing/2014/main" id="{46051D99-0122-C806-760E-2E8F81B705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6967" y="2302564"/>
            <a:ext cx="4798370" cy="319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t>Shell implements the Software Development Life Cycle (SDLC) by focusing on Agile methodologies. </a:t>
            </a:r>
            <a:r>
              <a:rPr lang="en-US" sz="1700" dirty="0" err="1"/>
              <a:t>Agile's</a:t>
            </a:r>
            <a:r>
              <a:rPr lang="en-US" sz="1700" dirty="0"/>
              <a:t> iterative and flexible approach allows Shell to adapt quickly to changes, enhance collaboration, and continuously improve project outcomes. This method ensures that development aligns with evolving business needs and stakeholder feedback.</a:t>
            </a:r>
          </a:p>
          <a:p>
            <a:pPr marL="0" indent="0">
              <a:buNone/>
            </a:pPr>
            <a:endParaRPr lang="en-US" sz="17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By prioritizing Agile within the SDLC, Shell benefits from increased adaptability, faster iterations, and continuous improvement. This leads to more responsive project development, better alignment with business objectives, and efficient delivery of software solutions that meet stakeholder needs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195" name="Picture 3" descr="Agile Software Development Life Cycle, Phases, Tools">
            <a:extLst>
              <a:ext uri="{FF2B5EF4-FFF2-40B4-BE49-F238E27FC236}">
                <a16:creationId xmlns:a16="http://schemas.microsoft.com/office/drawing/2014/main" id="{BB09F853-8559-BFA3-39BD-B7478A400F6A}"/>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b="7218"/>
          <a:stretch/>
        </p:blipFill>
        <p:spPr bwMode="auto">
          <a:xfrm>
            <a:off x="6582010" y="2357333"/>
            <a:ext cx="4988284" cy="308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22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t>Challenges:</a:t>
            </a:r>
            <a:r>
              <a:rPr lang="en-US" sz="2000" dirty="0"/>
              <a:t> Implementing a growth mindset, appropriate attire, and professionalism can be challenging due to resistance to change, varying personal standards, and inconsistent enforcement.</a:t>
            </a:r>
          </a:p>
          <a:p>
            <a:pPr algn="just"/>
            <a:r>
              <a:rPr lang="en-US" sz="2000" b="1" dirty="0"/>
              <a:t>Overcoming:</a:t>
            </a:r>
            <a:r>
              <a:rPr lang="en-US" sz="2000" dirty="0"/>
              <a:t> I will address these issues through clear guidelines, regular training, and positive reinforcement, ensuring everyone understands expectations and their benefits for fostering a productive, respectful workplace.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1266" name="Picture 2" descr="growth mindset. Source ...">
            <a:extLst>
              <a:ext uri="{FF2B5EF4-FFF2-40B4-BE49-F238E27FC236}">
                <a16:creationId xmlns:a16="http://schemas.microsoft.com/office/drawing/2014/main" id="{1870FDC1-DD05-EE8C-6C1A-A82A6669D8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7242" y="2346955"/>
            <a:ext cx="2877820" cy="310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t>Challenges:</a:t>
            </a:r>
            <a:r>
              <a:rPr lang="en-US" sz="2000" dirty="0"/>
              <a:t> Implementing stakeholder management principles can be challenging due to diverse stakeholder interests, communication barriers, and conflict resolution difficulties.</a:t>
            </a:r>
          </a:p>
          <a:p>
            <a:pPr algn="just"/>
            <a:r>
              <a:rPr lang="en-US" sz="2000" b="1" dirty="0"/>
              <a:t>Overcoming:</a:t>
            </a:r>
            <a:r>
              <a:rPr lang="en-US" sz="2000" dirty="0"/>
              <a:t> I will address these challenges by establishing clear communication channels, actively listening to stakeholder concerns, and fostering collaboration through regular updates and transparent decision-making processes to align interests and build trust.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780F1CA7-73FA-BF1F-1581-FE023F3C664E}"/>
              </a:ext>
            </a:extLst>
          </p:cNvPr>
          <p:cNvPicPr>
            <a:picLocks noChangeAspect="1"/>
          </p:cNvPicPr>
          <p:nvPr/>
        </p:nvPicPr>
        <p:blipFill>
          <a:blip r:embed="rId7"/>
          <a:stretch>
            <a:fillRect/>
          </a:stretch>
        </p:blipFill>
        <p:spPr>
          <a:xfrm>
            <a:off x="6473281" y="2317156"/>
            <a:ext cx="5205741" cy="3163913"/>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t>Challenges: </a:t>
            </a:r>
            <a:r>
              <a:rPr lang="en-US" sz="2000" dirty="0"/>
              <a:t>It includes good communication skills, simplifying complex content, engaging a diverse audience, and managing technical issues. These can hinder clarity, audience interest, and overall effectiveness.</a:t>
            </a:r>
          </a:p>
          <a:p>
            <a:pPr algn="just"/>
            <a:r>
              <a:rPr lang="en-US" sz="2000" b="1" dirty="0"/>
              <a:t>Overcoming</a:t>
            </a:r>
            <a:r>
              <a:rPr lang="en-US" sz="2000" dirty="0"/>
              <a:t>: I will be distilling content, using clear visuals, and practicing delivery. Test all technical equipment beforehand and incorporate interactive elements to maintain audience engagement and ensure a smooth presentation.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3314" name="Picture 2" descr="High Impact Presentations Skills | Whitepaper - What are the 6 elements  that go to create high impact in a presentation? Presentation Skills are  vital to successful Sales Presentations, in personal, team">
            <a:extLst>
              <a:ext uri="{FF2B5EF4-FFF2-40B4-BE49-F238E27FC236}">
                <a16:creationId xmlns:a16="http://schemas.microsoft.com/office/drawing/2014/main" id="{B082450B-36B0-CCE3-1A3E-E0A656E5DC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0458" y="2107770"/>
            <a:ext cx="3851387" cy="358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t>Challenges:</a:t>
            </a:r>
            <a:r>
              <a:rPr lang="en-US" sz="1800" dirty="0"/>
              <a:t> Defining clear requirements, managing stakeholder expectations, and coordinating between technical and non-technical teams. Misalignment and communication issues can hinder effective project outcomes and decision-making.</a:t>
            </a:r>
          </a:p>
          <a:p>
            <a:pPr algn="just"/>
            <a:r>
              <a:rPr lang="en-US" sz="1800" b="1" dirty="0"/>
              <a:t>Overcoming: </a:t>
            </a:r>
            <a:r>
              <a:rPr lang="en-US" sz="1800" dirty="0"/>
              <a:t>By establishing clear communication channels, using structured documentation, and regularly engaging with stakeholders. Ensure thorough requirement analysis and foster collaboration between teams to align objectives and improve project outcomes. Proper documentation of business requirement document.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4338" name="Picture 2">
            <a:extLst>
              <a:ext uri="{FF2B5EF4-FFF2-40B4-BE49-F238E27FC236}">
                <a16:creationId xmlns:a16="http://schemas.microsoft.com/office/drawing/2014/main" id="{D9123A19-21B4-6060-4B5E-B787AD2C5BF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3659" y="1963373"/>
            <a:ext cx="5184986" cy="378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2400" dirty="0"/>
              <a:t>Never stop learning</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never stop learning Royalty Free Vector ...">
            <a:extLst>
              <a:ext uri="{FF2B5EF4-FFF2-40B4-BE49-F238E27FC236}">
                <a16:creationId xmlns:a16="http://schemas.microsoft.com/office/drawing/2014/main" id="{4B1FF1C0-159A-0DAF-1821-C3E390A738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569"/>
          <a:stretch/>
        </p:blipFill>
        <p:spPr bwMode="auto">
          <a:xfrm>
            <a:off x="7271483" y="2089974"/>
            <a:ext cx="3609340" cy="355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t>Challenges:</a:t>
            </a:r>
            <a:r>
              <a:rPr lang="en-US" sz="1800" dirty="0"/>
              <a:t> Managing frequent changes in requirements, ensuring consistent team collaboration, and maintaining clear communication. Resistance to Agile principles, misaligned priorities, and balancing iterative development with deadlines can disrupt the workflow and impact overall project success.</a:t>
            </a:r>
          </a:p>
          <a:p>
            <a:pPr algn="just"/>
            <a:r>
              <a:rPr lang="en-US" sz="1800" b="1" dirty="0"/>
              <a:t>Overcoming:</a:t>
            </a:r>
            <a:r>
              <a:rPr lang="en-US" sz="1800" dirty="0"/>
              <a:t> By embracing a flexible approach to change, establishing clear communication channels, and prioritizing tasks through regular backlog grooming. Encourage a collaborative team culture, utilize iterative feedback to refine requirements, and set realistic deadlines to balance agility with delivery.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Software Development Challenges PowerPoint and Google Slides Template ...">
            <a:extLst>
              <a:ext uri="{FF2B5EF4-FFF2-40B4-BE49-F238E27FC236}">
                <a16:creationId xmlns:a16="http://schemas.microsoft.com/office/drawing/2014/main" id="{F6452912-0216-CC9A-DC3A-FB184A884EE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94593" y="2400645"/>
            <a:ext cx="5163117" cy="299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15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the documentation of  BRD and SRS on a specific scenario.</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Revisiting and gaining more knowledge on the topics covered.</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Working on my communication and presentation skills.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Weekend: Gain more knowledge on SDLC and scrum. </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The soft skill sessions were full of hands on and those activities were fun and educative at the same time. One of the activity which was focused to build team -work quality was drawing a word on a piece of paper by holding the string by all the group members and the knots tied to the pen.</a:t>
            </a:r>
          </a:p>
          <a:p>
            <a:r>
              <a:rPr lang="en-US" sz="2000" dirty="0"/>
              <a:t>The technical session were full of information along with the real-life stories of the trainer which helps us to understand the concepts not just theoretically but also practically.</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descr="A paper with lines drawn on it&#10;&#10;Description automatically generated">
            <a:extLst>
              <a:ext uri="{FF2B5EF4-FFF2-40B4-BE49-F238E27FC236}">
                <a16:creationId xmlns:a16="http://schemas.microsoft.com/office/drawing/2014/main" id="{120579F0-4CB5-2C83-072B-180B58FCFC8F}"/>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32875" r="9671" b="9719"/>
          <a:stretch/>
        </p:blipFill>
        <p:spPr>
          <a:xfrm rot="16200000">
            <a:off x="7530985" y="1237099"/>
            <a:ext cx="3088642" cy="5349002"/>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000" dirty="0"/>
              <a:t>This summary covers key professional concepts like grooming, professionalism, email etiquette, thought leadership, and teamwork. It highlights pacing oneself and being efficient, and understanding different SDLC models including Waterfall, V-Model, Prototype, and Agile. Key learnings include Growth Mindset, Power Interest Grid, effective presentations, Scrum ceremonies, and user story estimation.</a:t>
            </a:r>
          </a:p>
          <a:p>
            <a:pPr algn="just">
              <a:lnSpc>
                <a:spcPct val="100000"/>
              </a:lnSpc>
            </a:pPr>
            <a:r>
              <a:rPr kumimoji="0" lang="en-US" altLang="en-US" sz="2000" b="0" i="0" u="none" strike="noStrike" cap="none" normalizeH="0" baseline="0" dirty="0">
                <a:ln>
                  <a:noFill/>
                </a:ln>
                <a:solidFill>
                  <a:schemeClr val="tx1"/>
                </a:solidFill>
                <a:effectLst/>
              </a:rPr>
              <a:t>The upcoming topics on Agile, DBMS, DevOps, and Software Testing will be valuable for our careers at Shell. Learning about Scrum, Azure DevOps, and testing will enhance my skills as a Software Engineer, enabling me to apply these concepts effectively in my role.</a:t>
            </a:r>
            <a:endParaRPr kumimoji="0" lang="en-US" altLang="en-US" sz="1800" b="0" i="0" u="none" strike="noStrike" cap="none" normalizeH="0" baseline="0" dirty="0">
              <a:ln>
                <a:noFill/>
              </a:ln>
              <a:solidFill>
                <a:schemeClr val="tx1"/>
              </a:solidFill>
              <a:effectLst/>
            </a:endParaRPr>
          </a:p>
          <a:p>
            <a:pPr algn="just">
              <a:lnSpc>
                <a:spcPct val="100000"/>
              </a:lnSpc>
            </a:pPr>
            <a:r>
              <a:rPr lang="en-US" sz="1800" dirty="0"/>
              <a:t>The topics which were taught this week provides the basic blocks for the topics scheduled for next week as the topics like software development life cycle is the base on which a project works.</a:t>
            </a:r>
          </a:p>
        </p:txBody>
      </p:sp>
    </p:spTree>
    <p:extLst>
      <p:ext uri="{BB962C8B-B14F-4D97-AF65-F5344CB8AC3E}">
        <p14:creationId xmlns:p14="http://schemas.microsoft.com/office/powerpoint/2010/main" val="386585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87732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None/>
            </a:pPr>
            <a:r>
              <a:rPr lang="en-US" sz="2000" b="1" dirty="0"/>
              <a:t>Growth mindset, right attire and professionalism at workplace</a:t>
            </a:r>
          </a:p>
          <a:p>
            <a:r>
              <a:rPr lang="en-US" sz="2000" dirty="0"/>
              <a:t>E-mail etiquettes </a:t>
            </a:r>
          </a:p>
          <a:p>
            <a:r>
              <a:rPr lang="en-US" sz="2000" dirty="0">
                <a:latin typeface="+mj-lt"/>
                <a:cs typeface="Times New Roman" panose="02020603050405020304" pitchFamily="18" charset="0"/>
              </a:rPr>
              <a:t>A growth mindset combined with appropriate attire creates a strong professional impression, fostering confidence, respect, and career advancement.</a:t>
            </a:r>
          </a:p>
          <a:p>
            <a:r>
              <a:rPr lang="en-US" sz="2000" dirty="0"/>
              <a:t>By adopting these principles, energy professionals can enhance their performance, build strong relationships, and contribute to the industry's sustainability goals.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31278"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Growth Mindset' Trend">
            <a:extLst>
              <a:ext uri="{FF2B5EF4-FFF2-40B4-BE49-F238E27FC236}">
                <a16:creationId xmlns:a16="http://schemas.microsoft.com/office/drawing/2014/main" id="{89524232-463A-44D5-6EE6-0A8AD262E7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7361" y="2663403"/>
            <a:ext cx="4120143" cy="231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b="1" dirty="0"/>
              <a:t>Stakeholder Management</a:t>
            </a:r>
            <a:endParaRPr lang="en-US" sz="2000" dirty="0"/>
          </a:p>
          <a:p>
            <a:r>
              <a:rPr lang="en-US" sz="2000" dirty="0"/>
              <a:t>Power interest grid technique: Inform, Monitor, Collaborate with and manage closely, satisfy</a:t>
            </a:r>
          </a:p>
          <a:p>
            <a:pPr algn="just"/>
            <a:r>
              <a:rPr lang="en-US" sz="2000" dirty="0"/>
              <a:t>Stakeholder management is vital for the energy sector, particularly for Shell. By effectively engaging with stakeholders, Shell can secure necessary permits, mitigate environmental risks, build strong relationships with communities, and ensure the long-term sustainability of its energy projects.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ProjectManagement.com - Stakeholder Analysis using the Power Interest Grid">
            <a:extLst>
              <a:ext uri="{FF2B5EF4-FFF2-40B4-BE49-F238E27FC236}">
                <a16:creationId xmlns:a16="http://schemas.microsoft.com/office/drawing/2014/main" id="{D31E76F1-C565-5BC7-AF74-019F6210D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0075" y="2414997"/>
            <a:ext cx="4008755" cy="296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None/>
            </a:pPr>
            <a:r>
              <a:rPr lang="en-US" sz="2000" b="1" dirty="0"/>
              <a:t>Elements of an effective presentation</a:t>
            </a:r>
          </a:p>
          <a:p>
            <a:r>
              <a:rPr lang="en-US" sz="2000" dirty="0"/>
              <a:t>Audience analysis, content, design, delivery</a:t>
            </a:r>
          </a:p>
          <a:p>
            <a:r>
              <a:rPr lang="en-US" sz="2000" dirty="0"/>
              <a:t>In the energy sector, successful presentations require customizing content for different stakeholders, using clean and professional slide designs, and delivering messages convincingly to foster understanding and gain support for initiatives. This method improves communication and increases the likelihood of project success.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27887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124" name="Picture 4" descr="Presentation Basics | Communication for ...">
            <a:extLst>
              <a:ext uri="{FF2B5EF4-FFF2-40B4-BE49-F238E27FC236}">
                <a16:creationId xmlns:a16="http://schemas.microsoft.com/office/drawing/2014/main" id="{0765B791-0361-AA3F-0223-E4E0BA1894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895" y="2557040"/>
            <a:ext cx="3308674" cy="268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87732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None/>
            </a:pPr>
            <a:r>
              <a:rPr lang="en-US" sz="2000" b="1" dirty="0"/>
              <a:t>Business Analyst Roles and Responsibilities </a:t>
            </a:r>
          </a:p>
          <a:p>
            <a:r>
              <a:rPr lang="en-US" sz="2000" dirty="0"/>
              <a:t>BRD and SRS documentation</a:t>
            </a:r>
          </a:p>
          <a:p>
            <a:r>
              <a:rPr lang="en-US" sz="2000" dirty="0"/>
              <a:t>Requirement analysis</a:t>
            </a:r>
          </a:p>
          <a:p>
            <a:r>
              <a:rPr lang="en-US" sz="2000" dirty="0"/>
              <a:t>Software Project Management</a:t>
            </a:r>
          </a:p>
          <a:p>
            <a:pPr algn="just"/>
            <a:r>
              <a:rPr lang="en-US" sz="2000" dirty="0"/>
              <a:t>Business analysts in the energy sector align business strategies with operational objectives to boost efficiency and sustainability.</a:t>
            </a:r>
          </a:p>
          <a:p>
            <a:pPr algn="just"/>
            <a:r>
              <a:rPr lang="en-US" sz="2000" dirty="0"/>
              <a:t>BRD and SRS is</a:t>
            </a:r>
            <a:r>
              <a:rPr lang="en-US" dirty="0"/>
              <a:t> </a:t>
            </a:r>
            <a:r>
              <a:rPr lang="en-US" sz="2000" dirty="0"/>
              <a:t>used to define project goals and requirements for renewable energy, smart grids, and energy management systems.</a:t>
            </a: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146" name="Picture 2" descr="8 Major Roles and Responsibilities Of A Business Analyst">
            <a:extLst>
              <a:ext uri="{FF2B5EF4-FFF2-40B4-BE49-F238E27FC236}">
                <a16:creationId xmlns:a16="http://schemas.microsoft.com/office/drawing/2014/main" id="{0D7CBD6E-88C4-C9CC-B39D-CF92A3CAD9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001" y="1860993"/>
            <a:ext cx="4886960"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90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87732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Software Development Life Cycle</a:t>
            </a:r>
          </a:p>
          <a:p>
            <a:r>
              <a:rPr lang="en-US" sz="2000" dirty="0"/>
              <a:t>Waterfall model</a:t>
            </a:r>
          </a:p>
          <a:p>
            <a:r>
              <a:rPr lang="en-US" sz="2000" dirty="0" err="1"/>
              <a:t>Vmodel</a:t>
            </a:r>
            <a:r>
              <a:rPr lang="en-US" sz="2000" dirty="0"/>
              <a:t> </a:t>
            </a:r>
          </a:p>
          <a:p>
            <a:r>
              <a:rPr lang="en-US" sz="2000" dirty="0"/>
              <a:t>Prototyping model </a:t>
            </a:r>
          </a:p>
          <a:p>
            <a:r>
              <a:rPr lang="en-US" sz="2000" dirty="0"/>
              <a:t>AGILE</a:t>
            </a:r>
          </a:p>
          <a:p>
            <a:pPr algn="just"/>
            <a:r>
              <a:rPr kumimoji="0" lang="en-US" altLang="en-US" sz="2000" b="0" i="0" u="none" strike="noStrike" cap="none" normalizeH="0" baseline="0" dirty="0">
                <a:ln>
                  <a:noFill/>
                </a:ln>
                <a:solidFill>
                  <a:schemeClr val="tx1"/>
                </a:solidFill>
                <a:effectLst/>
                <a:latin typeface="Arial" panose="020B0604020202020204" pitchFamily="34" charset="0"/>
              </a:rPr>
              <a:t>In the energy sector, SDLC is applied to develop and maintain smart grids, manage renewable energy projects, and build energy management systems. It promotes efficient energy distribution, optimizes usage, and improves reliability with predictive maintenance.</a:t>
            </a:r>
          </a:p>
          <a:p>
            <a:endParaRPr lang="en-US" sz="2000" dirty="0"/>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9" name="Picture 3" descr="Is Agile always the best solution for software development projects? -  SolDevelo">
            <a:extLst>
              <a:ext uri="{FF2B5EF4-FFF2-40B4-BE49-F238E27FC236}">
                <a16:creationId xmlns:a16="http://schemas.microsoft.com/office/drawing/2014/main" id="{4CB046DC-672E-11BF-4D0E-5EEA73EBFC7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93631" y="2211283"/>
            <a:ext cx="4765041" cy="337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3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20714</TotalTime>
  <Words>1622</Words>
  <Application>Microsoft Office PowerPoint</Application>
  <PresentationFormat>Widescreen</PresentationFormat>
  <Paragraphs>120</Paragraphs>
  <Slides>26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PowerPoint Presentation</vt:lpstr>
      <vt:lpstr>Learning 1 | Relevance for Shell</vt:lpstr>
      <vt:lpstr>Learning 2 | Relevance for Shell</vt:lpstr>
      <vt:lpstr>Learning 3 | Relevance for Shell</vt:lpstr>
      <vt:lpstr>Learning 4 | Relevance for Shell</vt:lpstr>
      <vt:lpstr>Learning 5 | Relevance for Shell</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Challenge faced while implementing Learning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ruchit jain</cp:lastModifiedBy>
  <cp:revision>506</cp:revision>
  <dcterms:created xsi:type="dcterms:W3CDTF">2022-01-18T12:35:56Z</dcterms:created>
  <dcterms:modified xsi:type="dcterms:W3CDTF">2024-09-01T07:11:31Z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