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0287000" cx="18288000"/>
  <p:notesSz cx="6858000" cy="9144000"/>
  <p:embeddedFontLst>
    <p:embeddedFont>
      <p:font typeface="Montserrat SemiBold"/>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jWMk+3J4K+/XRTN474nvpk1lYX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159A94-D6C3-4961-8BBF-432CCA0FE07C}">
  <a:tblStyle styleId="{C2159A94-D6C3-4961-8BBF-432CCA0FE0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SemiBold-regular.fntdata"/><Relationship Id="rId21" Type="http://schemas.openxmlformats.org/officeDocument/2006/relationships/slide" Target="slides/slide15.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mfortaa-regular.fntdata"/><Relationship Id="rId25" Type="http://schemas.openxmlformats.org/officeDocument/2006/relationships/font" Target="fonts/MontserratSemiBold-boldItalic.fntdata"/><Relationship Id="rId28" Type="http://customschemas.google.com/relationships/presentationmetadata" Target="metadata"/><Relationship Id="rId27"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ColorStyle" Target="colors1.xml"/><Relationship Id="rId3"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pieChart>
        <c:varyColors val="1"/>
        <c:dLbls/>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pieChart>
        <c:varyColors val="1"/>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c6b9a19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13c6b9a19d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d6fdb6ab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13d6fdb6ab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c6b9a19d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13c6b9a19d0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c6b9a19d0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13c6b9a19d0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c6b9a19d0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13c6b9a19d0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c6b9a19d0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13c6b9a19d0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c6b9a19d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13c6b9a19d0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05c471c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1405c471cb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chart" Target="../charts/chart3.xm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chart" Target="../charts/chart4.xml"/><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chart" Target="../charts/chart1.xm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chart" Target="../charts/chart2.xml"/><Relationship Id="rId5" Type="http://schemas.openxmlformats.org/officeDocument/2006/relationships/image" Target="../media/image1.png"/><Relationship Id="rId6" Type="http://schemas.openxmlformats.org/officeDocument/2006/relationships/hyperlink" Target="https://www.niti.gov.in/state-statistic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51000"/>
          </a:blip>
          <a:stretch>
            <a:fillRect/>
          </a:stretch>
        </a:blipFill>
      </p:bgPr>
    </p:bg>
    <p:spTree>
      <p:nvGrpSpPr>
        <p:cNvPr id="83" name="Shape 83"/>
        <p:cNvGrpSpPr/>
        <p:nvPr/>
      </p:nvGrpSpPr>
      <p:grpSpPr>
        <a:xfrm>
          <a:off x="0" y="0"/>
          <a:ext cx="0" cy="0"/>
          <a:chOff x="0" y="0"/>
          <a:chExt cx="0" cy="0"/>
        </a:xfrm>
      </p:grpSpPr>
      <p:sp>
        <p:nvSpPr>
          <p:cNvPr id="84" name="Google Shape;84;p1"/>
          <p:cNvSpPr/>
          <p:nvPr/>
        </p:nvSpPr>
        <p:spPr>
          <a:xfrm>
            <a:off x="1311833" y="937260"/>
            <a:ext cx="16095300" cy="7524600"/>
          </a:xfrm>
          <a:prstGeom prst="rect">
            <a:avLst/>
          </a:prstGeom>
          <a:solidFill>
            <a:srgbClr val="00A1FF">
              <a:alpha val="8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2425603" y="2965198"/>
            <a:ext cx="17269127" cy="2333250"/>
          </a:xfrm>
          <a:prstGeom prst="rect">
            <a:avLst/>
          </a:prstGeom>
          <a:noFill/>
          <a:ln>
            <a:noFill/>
          </a:ln>
        </p:spPr>
        <p:txBody>
          <a:bodyPr anchorCtr="0" anchor="t" bIns="0" lIns="0" spcFirstLastPara="1" rIns="0" wrap="square" tIns="0">
            <a:noAutofit/>
          </a:bodyPr>
          <a:lstStyle/>
          <a:p>
            <a:pPr indent="0" lvl="0" marL="0" marR="0" rtl="0" algn="l">
              <a:lnSpc>
                <a:spcPct val="138997"/>
              </a:lnSpc>
              <a:spcBef>
                <a:spcPts val="0"/>
              </a:spcBef>
              <a:spcAft>
                <a:spcPts val="0"/>
              </a:spcAft>
              <a:buClr>
                <a:srgbClr val="000000"/>
              </a:buClr>
              <a:buSzPts val="9334"/>
              <a:buFont typeface="Arial"/>
              <a:buNone/>
            </a:pPr>
            <a:r>
              <a:rPr b="1" i="0" lang="en-GB" sz="7200" u="none" cap="none" strike="noStrike">
                <a:solidFill>
                  <a:srgbClr val="012622"/>
                </a:solidFill>
                <a:latin typeface="Comfortaa"/>
                <a:ea typeface="Comfortaa"/>
                <a:cs typeface="Comfortaa"/>
                <a:sym typeface="Comfortaa"/>
              </a:rPr>
              <a:t>EDA – </a:t>
            </a:r>
            <a:r>
              <a:rPr b="1" lang="en-GB" sz="7200">
                <a:solidFill>
                  <a:srgbClr val="012622"/>
                </a:solidFill>
                <a:latin typeface="Comfortaa"/>
                <a:ea typeface="Comfortaa"/>
                <a:cs typeface="Comfortaa"/>
                <a:sym typeface="Comfortaa"/>
              </a:rPr>
              <a:t>PMO</a:t>
            </a:r>
            <a:endParaRPr b="1" i="0" sz="7200" u="none" cap="none" strike="noStrike">
              <a:solidFill>
                <a:srgbClr val="012622"/>
              </a:solidFill>
              <a:latin typeface="Comfortaa"/>
              <a:ea typeface="Comfortaa"/>
              <a:cs typeface="Comfortaa"/>
              <a:sym typeface="Comfortaa"/>
            </a:endParaRPr>
          </a:p>
        </p:txBody>
      </p:sp>
      <p:pic>
        <p:nvPicPr>
          <p:cNvPr id="86" name="Google Shape;86;p1"/>
          <p:cNvPicPr preferRelativeResize="0"/>
          <p:nvPr/>
        </p:nvPicPr>
        <p:blipFill rotWithShape="1">
          <a:blip r:embed="rId4">
            <a:alphaModFix/>
          </a:blip>
          <a:srcRect b="0" l="0" r="0" t="0"/>
          <a:stretch/>
        </p:blipFill>
        <p:spPr>
          <a:xfrm>
            <a:off x="1311833" y="8999643"/>
            <a:ext cx="2227540" cy="568023"/>
          </a:xfrm>
          <a:prstGeom prst="rect">
            <a:avLst/>
          </a:prstGeom>
          <a:noFill/>
          <a:ln>
            <a:noFill/>
          </a:ln>
        </p:spPr>
      </p:pic>
      <p:pic>
        <p:nvPicPr>
          <p:cNvPr id="87" name="Google Shape;87;p1"/>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6"/>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53" name="Google Shape;153;p6"/>
          <p:cNvGraphicFramePr/>
          <p:nvPr/>
        </p:nvGraphicFramePr>
        <p:xfrm>
          <a:off x="10391776" y="1500089"/>
          <a:ext cx="2967038" cy="2527493"/>
        </p:xfrm>
        <a:graphic>
          <a:graphicData uri="http://schemas.openxmlformats.org/drawingml/2006/chart">
            <c:chart r:id="rId4"/>
          </a:graphicData>
        </a:graphic>
      </p:graphicFrame>
      <p:pic>
        <p:nvPicPr>
          <p:cNvPr id="154" name="Google Shape;154;p6"/>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55" name="Google Shape;155;p6"/>
          <p:cNvSpPr txBox="1"/>
          <p:nvPr/>
        </p:nvSpPr>
        <p:spPr>
          <a:xfrm>
            <a:off x="1067265" y="1297930"/>
            <a:ext cx="158442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lang="en-GB" sz="3300"/>
              <a:t>Areas of Analysis:</a:t>
            </a:r>
            <a:endParaRPr b="1" sz="3300"/>
          </a:p>
          <a:p>
            <a:pPr indent="0" lvl="0" marL="0" marR="0" rtl="0" algn="l">
              <a:lnSpc>
                <a:spcPct val="100000"/>
              </a:lnSpc>
              <a:spcBef>
                <a:spcPts val="0"/>
              </a:spcBef>
              <a:spcAft>
                <a:spcPts val="0"/>
              </a:spcAft>
              <a:buClr>
                <a:schemeClr val="dk1"/>
              </a:buClr>
              <a:buSzPts val="1100"/>
              <a:buFont typeface="Arial"/>
              <a:buNone/>
            </a:pPr>
            <a:r>
              <a:t/>
            </a:r>
            <a:endParaRPr sz="3300"/>
          </a:p>
          <a:p>
            <a:pPr indent="0" lvl="0" marL="0" marR="0" rtl="0" algn="l">
              <a:lnSpc>
                <a:spcPct val="100000"/>
              </a:lnSpc>
              <a:spcBef>
                <a:spcPts val="0"/>
              </a:spcBef>
              <a:spcAft>
                <a:spcPts val="0"/>
              </a:spcAft>
              <a:buClr>
                <a:schemeClr val="dk1"/>
              </a:buClr>
              <a:buSzPts val="1100"/>
              <a:buFont typeface="Arial"/>
              <a:buNone/>
            </a:pPr>
            <a:r>
              <a:rPr b="1" lang="en-GB" sz="3300"/>
              <a:t>Electricity Generation</a:t>
            </a:r>
            <a:endParaRPr b="1" sz="3300"/>
          </a:p>
          <a:p>
            <a:pPr indent="0" lvl="0" marL="0" marR="0" rtl="0" algn="l">
              <a:lnSpc>
                <a:spcPct val="100000"/>
              </a:lnSpc>
              <a:spcBef>
                <a:spcPts val="0"/>
              </a:spcBef>
              <a:spcAft>
                <a:spcPts val="0"/>
              </a:spcAft>
              <a:buClr>
                <a:schemeClr val="dk1"/>
              </a:buClr>
              <a:buSzPts val="1100"/>
              <a:buFont typeface="Arial"/>
              <a:buNone/>
            </a:pPr>
            <a:r>
              <a:t/>
            </a:r>
            <a:endParaRPr sz="3300"/>
          </a:p>
          <a:p>
            <a:pPr indent="-438150" lvl="0" marL="457200" marR="0" rtl="0" algn="l">
              <a:lnSpc>
                <a:spcPct val="100000"/>
              </a:lnSpc>
              <a:spcBef>
                <a:spcPts val="0"/>
              </a:spcBef>
              <a:spcAft>
                <a:spcPts val="0"/>
              </a:spcAft>
              <a:buSzPts val="3300"/>
              <a:buChar char="●"/>
            </a:pPr>
            <a:r>
              <a:rPr lang="en-GB" sz="3300"/>
              <a:t>Find the top 3 states according to the total electricity generated by them between the years 2006 to 2016(including both)</a:t>
            </a:r>
            <a:endParaRPr sz="3300"/>
          </a:p>
          <a:p>
            <a:pPr indent="-438150" lvl="0" marL="457200" marR="0" rtl="0" algn="l">
              <a:lnSpc>
                <a:spcPct val="100000"/>
              </a:lnSpc>
              <a:spcBef>
                <a:spcPts val="0"/>
              </a:spcBef>
              <a:spcAft>
                <a:spcPts val="0"/>
              </a:spcAft>
              <a:buSzPts val="3300"/>
              <a:buChar char="●"/>
            </a:pPr>
            <a:r>
              <a:rPr lang="en-GB" sz="3300"/>
              <a:t>Once you find out the top 3 states according to the total electricity generated by them, use the following PDF file and look at the Renewable Energy Potential of these top states. </a:t>
            </a:r>
            <a:endParaRPr sz="3300"/>
          </a:p>
          <a:p>
            <a:pPr indent="-438150" lvl="2" marL="1371600" marR="0" rtl="0" algn="l">
              <a:lnSpc>
                <a:spcPct val="100000"/>
              </a:lnSpc>
              <a:spcBef>
                <a:spcPts val="0"/>
              </a:spcBef>
              <a:spcAft>
                <a:spcPts val="0"/>
              </a:spcAft>
              <a:buSzPts val="3300"/>
              <a:buChar char="■"/>
            </a:pPr>
            <a:r>
              <a:rPr lang="en-GB" sz="3300"/>
              <a:t>Analyze their solar potential.</a:t>
            </a:r>
            <a:endParaRPr sz="3300"/>
          </a:p>
          <a:p>
            <a:pPr indent="-438150" lvl="2" marL="1371600" marR="0" rtl="0" algn="l">
              <a:lnSpc>
                <a:spcPct val="100000"/>
              </a:lnSpc>
              <a:spcBef>
                <a:spcPts val="0"/>
              </a:spcBef>
              <a:spcAft>
                <a:spcPts val="0"/>
              </a:spcAft>
              <a:buSzPts val="3300"/>
              <a:buChar char="■"/>
            </a:pPr>
            <a:r>
              <a:rPr lang="en-GB" sz="3300"/>
              <a:t>Grid Connected Solar Projects</a:t>
            </a:r>
            <a:endParaRPr sz="3300"/>
          </a:p>
          <a:p>
            <a:pPr indent="-438150" lvl="2" marL="1371600" marR="0" rtl="0" algn="l">
              <a:lnSpc>
                <a:spcPct val="100000"/>
              </a:lnSpc>
              <a:spcBef>
                <a:spcPts val="0"/>
              </a:spcBef>
              <a:spcAft>
                <a:spcPts val="0"/>
              </a:spcAft>
              <a:buSzPts val="3300"/>
              <a:buChar char="■"/>
            </a:pPr>
            <a:r>
              <a:rPr lang="en-GB" sz="3300"/>
              <a:t>Rooftop Systems Capacity Commissioned</a:t>
            </a:r>
            <a:endParaRPr sz="3300"/>
          </a:p>
          <a:p>
            <a:pPr indent="-438150" lvl="2" marL="1371600" marR="0" rtl="0" algn="l">
              <a:lnSpc>
                <a:spcPct val="100000"/>
              </a:lnSpc>
              <a:spcBef>
                <a:spcPts val="0"/>
              </a:spcBef>
              <a:spcAft>
                <a:spcPts val="0"/>
              </a:spcAft>
              <a:buSzPts val="3300"/>
              <a:buChar char="■"/>
            </a:pPr>
            <a:r>
              <a:rPr lang="en-GB" sz="3300"/>
              <a:t>Solar PV Pumps Installed</a:t>
            </a:r>
            <a:endParaRPr sz="3300"/>
          </a:p>
          <a:p>
            <a:pPr indent="0" lvl="0" marL="0" marR="0" rtl="0" algn="l">
              <a:lnSpc>
                <a:spcPct val="100000"/>
              </a:lnSpc>
              <a:spcBef>
                <a:spcPts val="0"/>
              </a:spcBef>
              <a:spcAft>
                <a:spcPts val="0"/>
              </a:spcAft>
              <a:buClr>
                <a:schemeClr val="dk1"/>
              </a:buClr>
              <a:buSzPts val="1100"/>
              <a:buFont typeface="Arial"/>
              <a:buNone/>
            </a:pPr>
            <a:r>
              <a:t/>
            </a:r>
            <a:endParaRPr sz="3300"/>
          </a:p>
          <a:p>
            <a:pPr indent="0" lvl="0" marL="0" marR="0" rtl="0" algn="l">
              <a:lnSpc>
                <a:spcPct val="100000"/>
              </a:lnSpc>
              <a:spcBef>
                <a:spcPts val="0"/>
              </a:spcBef>
              <a:spcAft>
                <a:spcPts val="0"/>
              </a:spcAft>
              <a:buClr>
                <a:schemeClr val="dk1"/>
              </a:buClr>
              <a:buSzPts val="1100"/>
              <a:buFont typeface="Arial"/>
              <a:buNone/>
            </a:pPr>
            <a:r>
              <a:t/>
            </a:r>
            <a:endParaRPr sz="3300"/>
          </a:p>
          <a:p>
            <a:pPr indent="0" lvl="0" marL="0" marR="0" rtl="0" algn="l">
              <a:lnSpc>
                <a:spcPct val="100000"/>
              </a:lnSpc>
              <a:spcBef>
                <a:spcPts val="0"/>
              </a:spcBef>
              <a:spcAft>
                <a:spcPts val="0"/>
              </a:spcAft>
              <a:buNone/>
            </a:pPr>
            <a:r>
              <a:t/>
            </a:r>
            <a:endParaRPr sz="3300"/>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7"/>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62" name="Google Shape;162;p7"/>
          <p:cNvGraphicFramePr/>
          <p:nvPr/>
        </p:nvGraphicFramePr>
        <p:xfrm>
          <a:off x="10391776" y="1500089"/>
          <a:ext cx="2967038" cy="2527493"/>
        </p:xfrm>
        <a:graphic>
          <a:graphicData uri="http://schemas.openxmlformats.org/drawingml/2006/chart">
            <c:chart r:id="rId4"/>
          </a:graphicData>
        </a:graphic>
      </p:graphicFrame>
      <p:pic>
        <p:nvPicPr>
          <p:cNvPr id="163" name="Google Shape;163;p7"/>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64" name="Google Shape;164;p7"/>
          <p:cNvSpPr txBox="1"/>
          <p:nvPr/>
        </p:nvSpPr>
        <p:spPr>
          <a:xfrm>
            <a:off x="1067240" y="1297955"/>
            <a:ext cx="15844200" cy="6234000"/>
          </a:xfrm>
          <a:prstGeom prst="rect">
            <a:avLst/>
          </a:prstGeom>
          <a:noFill/>
          <a:ln>
            <a:noFill/>
          </a:ln>
        </p:spPr>
        <p:txBody>
          <a:bodyPr anchorCtr="0" anchor="t" bIns="0" lIns="0" spcFirstLastPara="1" rIns="0" wrap="square" tIns="0">
            <a:noAutofit/>
          </a:bodyPr>
          <a:lstStyle/>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438150" lvl="0" marL="457200" marR="0" rtl="0" algn="l">
              <a:lnSpc>
                <a:spcPct val="100000"/>
              </a:lnSpc>
              <a:spcBef>
                <a:spcPts val="0"/>
              </a:spcBef>
              <a:spcAft>
                <a:spcPts val="0"/>
              </a:spcAft>
              <a:buSzPts val="3300"/>
              <a:buChar char="●"/>
            </a:pPr>
            <a:r>
              <a:rPr lang="en-GB" sz="3300"/>
              <a:t>Perform a similar analysis for Wind.</a:t>
            </a:r>
            <a:endParaRPr sz="3300"/>
          </a:p>
          <a:p>
            <a:pPr indent="-438150" lvl="0" marL="457200" marR="0" rtl="0" algn="l">
              <a:lnSpc>
                <a:spcPct val="100000"/>
              </a:lnSpc>
              <a:spcBef>
                <a:spcPts val="0"/>
              </a:spcBef>
              <a:spcAft>
                <a:spcPts val="0"/>
              </a:spcAft>
              <a:buSzPts val="3300"/>
              <a:buChar char="●"/>
            </a:pPr>
            <a:r>
              <a:rPr lang="en-GB" sz="3300"/>
              <a:t>Estimate the total investments made by them towards renewable energy project implementations.</a:t>
            </a:r>
            <a:endParaRPr sz="3300"/>
          </a:p>
          <a:p>
            <a:pPr indent="-438150" lvl="0" marL="457200" marR="0" rtl="0" algn="l">
              <a:lnSpc>
                <a:spcPct val="100000"/>
              </a:lnSpc>
              <a:spcBef>
                <a:spcPts val="0"/>
              </a:spcBef>
              <a:spcAft>
                <a:spcPts val="0"/>
              </a:spcAft>
              <a:buSzPts val="3300"/>
              <a:buChar char="●"/>
            </a:pPr>
            <a:r>
              <a:rPr lang="en-GB" sz="3300"/>
              <a:t>Look at the yearly power generation for the top 3 states, do you find any pattern? Write your observations.</a:t>
            </a:r>
            <a:endParaRPr sz="3300"/>
          </a:p>
          <a:p>
            <a:pPr indent="-438150" lvl="0" marL="457200" marR="0" rtl="0" algn="l">
              <a:lnSpc>
                <a:spcPct val="100000"/>
              </a:lnSpc>
              <a:spcBef>
                <a:spcPts val="0"/>
              </a:spcBef>
              <a:spcAft>
                <a:spcPts val="0"/>
              </a:spcAft>
              <a:buSzPts val="3300"/>
              <a:buChar char="●"/>
            </a:pPr>
            <a:r>
              <a:rPr lang="en-GB" sz="3300"/>
              <a:t>Analyze the power generation pattern for the capital Delhi. Do you find any pattern?</a:t>
            </a:r>
            <a:endParaRPr sz="3300"/>
          </a:p>
          <a:p>
            <a:pPr indent="-438150" lvl="0" marL="457200" marR="0" rtl="0" algn="l">
              <a:lnSpc>
                <a:spcPct val="100000"/>
              </a:lnSpc>
              <a:spcBef>
                <a:spcPts val="0"/>
              </a:spcBef>
              <a:spcAft>
                <a:spcPts val="0"/>
              </a:spcAft>
              <a:buSzPts val="3300"/>
              <a:buChar char="●"/>
            </a:pPr>
            <a:r>
              <a:rPr lang="en-GB" sz="3300"/>
              <a:t>Filter the data for Union Territories and perform a similar analysis as done for the top-3 states.</a:t>
            </a:r>
            <a:endParaRPr sz="3300"/>
          </a:p>
          <a:p>
            <a:pPr indent="0" lvl="0" marL="0" marR="0" rtl="0" algn="l">
              <a:lnSpc>
                <a:spcPct val="100000"/>
              </a:lnSpc>
              <a:spcBef>
                <a:spcPts val="0"/>
              </a:spcBef>
              <a:spcAft>
                <a:spcPts val="0"/>
              </a:spcAft>
              <a:buNone/>
            </a:pPr>
            <a:r>
              <a:t/>
            </a:r>
            <a:endParaRPr sz="3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3c6b9a19d0_0_0"/>
          <p:cNvSpPr txBox="1"/>
          <p:nvPr/>
        </p:nvSpPr>
        <p:spPr>
          <a:xfrm>
            <a:off x="654421" y="2763835"/>
            <a:ext cx="15844200" cy="63339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g13c6b9a19d0_0_0"/>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71" name="Google Shape;171;g13c6b9a19d0_0_0"/>
          <p:cNvPicPr preferRelativeResize="0"/>
          <p:nvPr/>
        </p:nvPicPr>
        <p:blipFill rotWithShape="1">
          <a:blip r:embed="rId4">
            <a:alphaModFix/>
          </a:blip>
          <a:srcRect b="0" l="0" r="0" t="0"/>
          <a:stretch/>
        </p:blipFill>
        <p:spPr>
          <a:xfrm>
            <a:off x="10391776" y="1500089"/>
            <a:ext cx="2967000" cy="2527500"/>
          </a:xfrm>
          <a:prstGeom prst="rect">
            <a:avLst/>
          </a:prstGeom>
          <a:noFill/>
          <a:ln>
            <a:noFill/>
          </a:ln>
        </p:spPr>
      </p:pic>
      <p:pic>
        <p:nvPicPr>
          <p:cNvPr id="172" name="Google Shape;172;g13c6b9a19d0_0_0"/>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73" name="Google Shape;173;g13c6b9a19d0_0_0"/>
          <p:cNvSpPr txBox="1"/>
          <p:nvPr/>
        </p:nvSpPr>
        <p:spPr>
          <a:xfrm>
            <a:off x="1094115" y="1324805"/>
            <a:ext cx="158442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lang="en-GB" sz="3300"/>
              <a:t>Roads: </a:t>
            </a:r>
            <a:endParaRPr b="1" sz="3300"/>
          </a:p>
          <a:p>
            <a:pPr indent="-438150" lvl="0" marL="914400" marR="0" rtl="0" algn="l">
              <a:lnSpc>
                <a:spcPct val="100000"/>
              </a:lnSpc>
              <a:spcBef>
                <a:spcPts val="0"/>
              </a:spcBef>
              <a:spcAft>
                <a:spcPts val="0"/>
              </a:spcAft>
              <a:buSzPts val="3300"/>
              <a:buChar char="●"/>
            </a:pPr>
            <a:r>
              <a:rPr lang="en-GB" sz="3300"/>
              <a:t>Find the top 3 states according to the total KMs of road constructed.</a:t>
            </a:r>
            <a:endParaRPr sz="3300"/>
          </a:p>
          <a:p>
            <a:pPr indent="-438150" lvl="0" marL="914400" marR="0" rtl="0" algn="l">
              <a:lnSpc>
                <a:spcPct val="100000"/>
              </a:lnSpc>
              <a:spcBef>
                <a:spcPts val="0"/>
              </a:spcBef>
              <a:spcAft>
                <a:spcPts val="0"/>
              </a:spcAft>
              <a:buSzPts val="3300"/>
              <a:buChar char="●"/>
            </a:pPr>
            <a:r>
              <a:rPr lang="en-GB" sz="3300"/>
              <a:t>National Highways					</a:t>
            </a:r>
            <a:endParaRPr sz="3300"/>
          </a:p>
          <a:p>
            <a:pPr indent="-438150" lvl="0" marL="914400" marR="0" rtl="0" algn="l">
              <a:lnSpc>
                <a:spcPct val="100000"/>
              </a:lnSpc>
              <a:spcBef>
                <a:spcPts val="0"/>
              </a:spcBef>
              <a:spcAft>
                <a:spcPts val="0"/>
              </a:spcAft>
              <a:buSzPts val="3300"/>
              <a:buChar char="●"/>
            </a:pPr>
            <a:r>
              <a:rPr lang="en-GB" sz="3300"/>
              <a:t>State Highways					</a:t>
            </a:r>
            <a:endParaRPr sz="3300"/>
          </a:p>
          <a:p>
            <a:pPr indent="-438150" lvl="0" marL="914400" marR="0" rtl="0" algn="l">
              <a:lnSpc>
                <a:spcPct val="100000"/>
              </a:lnSpc>
              <a:spcBef>
                <a:spcPts val="0"/>
              </a:spcBef>
              <a:spcAft>
                <a:spcPts val="0"/>
              </a:spcAft>
              <a:buSzPts val="3300"/>
              <a:buChar char="●"/>
            </a:pPr>
            <a:r>
              <a:rPr lang="en-GB" sz="3300"/>
              <a:t>PWD Roads					</a:t>
            </a:r>
            <a:endParaRPr sz="3300"/>
          </a:p>
          <a:p>
            <a:pPr indent="-438150" lvl="0" marL="914400" marR="0" rtl="0" algn="l">
              <a:lnSpc>
                <a:spcPct val="100000"/>
              </a:lnSpc>
              <a:spcBef>
                <a:spcPts val="0"/>
              </a:spcBef>
              <a:spcAft>
                <a:spcPts val="0"/>
              </a:spcAft>
              <a:buSzPts val="3300"/>
              <a:buChar char="●"/>
            </a:pPr>
            <a:r>
              <a:rPr lang="en-GB" sz="3300"/>
              <a:t>Urban Roads					</a:t>
            </a:r>
            <a:endParaRPr sz="3300"/>
          </a:p>
          <a:p>
            <a:pPr indent="-438150" lvl="0" marL="914400" marR="0" rtl="0" algn="l">
              <a:lnSpc>
                <a:spcPct val="100000"/>
              </a:lnSpc>
              <a:spcBef>
                <a:spcPts val="0"/>
              </a:spcBef>
              <a:spcAft>
                <a:spcPts val="0"/>
              </a:spcAft>
              <a:buSzPts val="3300"/>
              <a:buChar char="●"/>
            </a:pPr>
            <a:r>
              <a:rPr lang="en-GB" sz="3300"/>
              <a:t>Project Roads						</a:t>
            </a:r>
            <a:endParaRPr sz="3300"/>
          </a:p>
          <a:p>
            <a:pPr indent="-438150" lvl="0" marL="914400" marR="0" rtl="0" algn="l">
              <a:lnSpc>
                <a:spcPct val="100000"/>
              </a:lnSpc>
              <a:spcBef>
                <a:spcPts val="0"/>
              </a:spcBef>
              <a:spcAft>
                <a:spcPts val="0"/>
              </a:spcAft>
              <a:buSzPts val="3300"/>
              <a:buChar char="●"/>
            </a:pPr>
            <a:r>
              <a:rPr lang="en-GB" sz="3300"/>
              <a:t>Rural Roads</a:t>
            </a:r>
            <a:endParaRPr sz="3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3d6fdb6abb_0_6"/>
          <p:cNvSpPr txBox="1"/>
          <p:nvPr/>
        </p:nvSpPr>
        <p:spPr>
          <a:xfrm>
            <a:off x="654421" y="2763835"/>
            <a:ext cx="15844200" cy="63339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g13d6fdb6abb_0_6"/>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80" name="Google Shape;180;g13d6fdb6abb_0_6"/>
          <p:cNvPicPr preferRelativeResize="0"/>
          <p:nvPr/>
        </p:nvPicPr>
        <p:blipFill rotWithShape="1">
          <a:blip r:embed="rId4">
            <a:alphaModFix/>
          </a:blip>
          <a:srcRect b="0" l="0" r="0" t="0"/>
          <a:stretch/>
        </p:blipFill>
        <p:spPr>
          <a:xfrm>
            <a:off x="10391776" y="1500089"/>
            <a:ext cx="2967000" cy="2527501"/>
          </a:xfrm>
          <a:prstGeom prst="rect">
            <a:avLst/>
          </a:prstGeom>
          <a:noFill/>
          <a:ln>
            <a:noFill/>
          </a:ln>
        </p:spPr>
      </p:pic>
      <p:pic>
        <p:nvPicPr>
          <p:cNvPr id="181" name="Google Shape;181;g13d6fdb6abb_0_6"/>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82" name="Google Shape;182;g13d6fdb6abb_0_6"/>
          <p:cNvSpPr txBox="1"/>
          <p:nvPr/>
        </p:nvSpPr>
        <p:spPr>
          <a:xfrm>
            <a:off x="1094115" y="1324805"/>
            <a:ext cx="158442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3300"/>
              <a:t>Create a new dataframe with the following columns:</a:t>
            </a:r>
            <a:endParaRPr sz="3300"/>
          </a:p>
          <a:p>
            <a:pPr indent="0" lvl="0" marL="0" marR="0" rtl="0" algn="l">
              <a:lnSpc>
                <a:spcPct val="100000"/>
              </a:lnSpc>
              <a:spcBef>
                <a:spcPts val="0"/>
              </a:spcBef>
              <a:spcAft>
                <a:spcPts val="0"/>
              </a:spcAft>
              <a:buClr>
                <a:schemeClr val="dk1"/>
              </a:buClr>
              <a:buSzPts val="1100"/>
              <a:buFont typeface="Arial"/>
              <a:buNone/>
            </a:pPr>
            <a:r>
              <a:t/>
            </a:r>
            <a:endParaRPr b="1" sz="3300"/>
          </a:p>
          <a:p>
            <a:pPr indent="0" lvl="0" marL="0" marR="0" rtl="0" algn="l">
              <a:lnSpc>
                <a:spcPct val="100000"/>
              </a:lnSpc>
              <a:spcBef>
                <a:spcPts val="0"/>
              </a:spcBef>
              <a:spcAft>
                <a:spcPts val="0"/>
              </a:spcAft>
              <a:buClr>
                <a:schemeClr val="dk1"/>
              </a:buClr>
              <a:buSzPts val="1100"/>
              <a:buFont typeface="Arial"/>
              <a:buNone/>
            </a:pPr>
            <a:r>
              <a:t/>
            </a:r>
            <a:endParaRPr b="1" sz="3300"/>
          </a:p>
          <a:p>
            <a:pPr indent="0" lvl="0" marL="0" marR="0" rtl="0" algn="l">
              <a:lnSpc>
                <a:spcPct val="100000"/>
              </a:lnSpc>
              <a:spcBef>
                <a:spcPts val="0"/>
              </a:spcBef>
              <a:spcAft>
                <a:spcPts val="0"/>
              </a:spcAft>
              <a:buClr>
                <a:schemeClr val="dk1"/>
              </a:buClr>
              <a:buSzPts val="1100"/>
              <a:buFont typeface="Arial"/>
              <a:buNone/>
            </a:pPr>
            <a:r>
              <a:t/>
            </a:r>
            <a:endParaRPr b="1" sz="3300"/>
          </a:p>
          <a:p>
            <a:pPr indent="0" lvl="0" marL="0" marR="0" rtl="0" algn="l">
              <a:lnSpc>
                <a:spcPct val="100000"/>
              </a:lnSpc>
              <a:spcBef>
                <a:spcPts val="0"/>
              </a:spcBef>
              <a:spcAft>
                <a:spcPts val="0"/>
              </a:spcAft>
              <a:buNone/>
            </a:pPr>
            <a:r>
              <a:t/>
            </a:r>
            <a:endParaRPr sz="3300"/>
          </a:p>
          <a:p>
            <a:pPr indent="0" lvl="0" marL="0" marR="0" rtl="0" algn="l">
              <a:lnSpc>
                <a:spcPct val="100000"/>
              </a:lnSpc>
              <a:spcBef>
                <a:spcPts val="0"/>
              </a:spcBef>
              <a:spcAft>
                <a:spcPts val="0"/>
              </a:spcAft>
              <a:buNone/>
            </a:pPr>
            <a:r>
              <a:t/>
            </a:r>
            <a:endParaRPr sz="3300"/>
          </a:p>
          <a:p>
            <a:pPr indent="0" lvl="0" marL="0" marR="0" rtl="0" algn="l">
              <a:lnSpc>
                <a:spcPct val="100000"/>
              </a:lnSpc>
              <a:spcBef>
                <a:spcPts val="0"/>
              </a:spcBef>
              <a:spcAft>
                <a:spcPts val="0"/>
              </a:spcAft>
              <a:buClr>
                <a:schemeClr val="dk1"/>
              </a:buClr>
              <a:buSzPts val="1100"/>
              <a:buFont typeface="Arial"/>
              <a:buNone/>
            </a:pPr>
            <a:r>
              <a:rPr lang="en-GB" sz="3300"/>
              <a:t>Using the above table find the top states that constructed maximum road per person in their state. </a:t>
            </a:r>
            <a:endParaRPr sz="3300"/>
          </a:p>
          <a:p>
            <a:pPr indent="0" lvl="0" marL="0" marR="0" rtl="0" algn="l">
              <a:lnSpc>
                <a:spcPct val="100000"/>
              </a:lnSpc>
              <a:spcBef>
                <a:spcPts val="0"/>
              </a:spcBef>
              <a:spcAft>
                <a:spcPts val="0"/>
              </a:spcAft>
              <a:buClr>
                <a:schemeClr val="dk1"/>
              </a:buClr>
              <a:buSzPts val="1100"/>
              <a:buFont typeface="Arial"/>
              <a:buNone/>
            </a:pPr>
            <a:r>
              <a:t/>
            </a:r>
            <a:endParaRPr b="1" sz="3300"/>
          </a:p>
          <a:p>
            <a:pPr indent="0" lvl="0" marL="0" marR="0" rtl="0" algn="l">
              <a:lnSpc>
                <a:spcPct val="100000"/>
              </a:lnSpc>
              <a:spcBef>
                <a:spcPts val="0"/>
              </a:spcBef>
              <a:spcAft>
                <a:spcPts val="0"/>
              </a:spcAft>
              <a:buNone/>
            </a:pPr>
            <a:r>
              <a:t/>
            </a:r>
            <a:endParaRPr b="1" sz="3300"/>
          </a:p>
        </p:txBody>
      </p:sp>
      <p:graphicFrame>
        <p:nvGraphicFramePr>
          <p:cNvPr id="183" name="Google Shape;183;g13d6fdb6abb_0_6"/>
          <p:cNvGraphicFramePr/>
          <p:nvPr/>
        </p:nvGraphicFramePr>
        <p:xfrm>
          <a:off x="824725" y="2573350"/>
          <a:ext cx="3000000" cy="3000000"/>
        </p:xfrm>
        <a:graphic>
          <a:graphicData uri="http://schemas.openxmlformats.org/drawingml/2006/table">
            <a:tbl>
              <a:tblPr>
                <a:noFill/>
                <a:tableStyleId>{C2159A94-D6C3-4961-8BBF-432CCA0FE07C}</a:tableStyleId>
              </a:tblPr>
              <a:tblGrid>
                <a:gridCol w="3276600"/>
                <a:gridCol w="3276600"/>
                <a:gridCol w="3276600"/>
                <a:gridCol w="3276600"/>
                <a:gridCol w="3276600"/>
              </a:tblGrid>
              <a:tr h="381000">
                <a:tc>
                  <a:txBody>
                    <a:bodyPr/>
                    <a:lstStyle/>
                    <a:p>
                      <a:pPr indent="0" lvl="0" marL="0" rtl="0" algn="l">
                        <a:spcBef>
                          <a:spcPts val="0"/>
                        </a:spcBef>
                        <a:spcAft>
                          <a:spcPts val="0"/>
                        </a:spcAft>
                        <a:buNone/>
                      </a:pPr>
                      <a:r>
                        <a:rPr lang="en-GB" sz="3300"/>
                        <a:t>State Name</a:t>
                      </a:r>
                      <a:endParaRPr sz="3300"/>
                    </a:p>
                  </a:txBody>
                  <a:tcPr marT="91425" marB="91425" marR="91425" marL="91425"/>
                </a:tc>
                <a:tc>
                  <a:txBody>
                    <a:bodyPr/>
                    <a:lstStyle/>
                    <a:p>
                      <a:pPr indent="0" lvl="0" marL="0" rtl="0" algn="l">
                        <a:spcBef>
                          <a:spcPts val="0"/>
                        </a:spcBef>
                        <a:spcAft>
                          <a:spcPts val="0"/>
                        </a:spcAft>
                        <a:buNone/>
                      </a:pPr>
                      <a:r>
                        <a:rPr lang="en-GB" sz="3300"/>
                        <a:t>Total Urban Road</a:t>
                      </a:r>
                      <a:endParaRPr sz="3300"/>
                    </a:p>
                  </a:txBody>
                  <a:tcPr marT="91425" marB="91425" marR="91425" marL="91425"/>
                </a:tc>
                <a:tc>
                  <a:txBody>
                    <a:bodyPr/>
                    <a:lstStyle/>
                    <a:p>
                      <a:pPr indent="0" lvl="0" marL="0" rtl="0" algn="l">
                        <a:spcBef>
                          <a:spcPts val="0"/>
                        </a:spcBef>
                        <a:spcAft>
                          <a:spcPts val="0"/>
                        </a:spcAft>
                        <a:buNone/>
                      </a:pPr>
                      <a:r>
                        <a:rPr lang="en-GB" sz="3300"/>
                        <a:t>Total Rural Road</a:t>
                      </a:r>
                      <a:endParaRPr sz="3300"/>
                    </a:p>
                  </a:txBody>
                  <a:tcPr marT="91425" marB="91425" marR="91425" marL="91425"/>
                </a:tc>
                <a:tc>
                  <a:txBody>
                    <a:bodyPr/>
                    <a:lstStyle/>
                    <a:p>
                      <a:pPr indent="0" lvl="0" marL="0" rtl="0" algn="l">
                        <a:spcBef>
                          <a:spcPts val="0"/>
                        </a:spcBef>
                        <a:spcAft>
                          <a:spcPts val="0"/>
                        </a:spcAft>
                        <a:buNone/>
                      </a:pPr>
                      <a:r>
                        <a:rPr lang="en-GB" sz="3300"/>
                        <a:t>Total</a:t>
                      </a:r>
                      <a:endParaRPr sz="3300"/>
                    </a:p>
                  </a:txBody>
                  <a:tcPr marT="91425" marB="91425" marR="91425" marL="91425"/>
                </a:tc>
                <a:tc>
                  <a:txBody>
                    <a:bodyPr/>
                    <a:lstStyle/>
                    <a:p>
                      <a:pPr indent="0" lvl="0" marL="0" rtl="0" algn="l">
                        <a:spcBef>
                          <a:spcPts val="0"/>
                        </a:spcBef>
                        <a:spcAft>
                          <a:spcPts val="0"/>
                        </a:spcAft>
                        <a:buNone/>
                      </a:pPr>
                      <a:r>
                        <a:rPr lang="en-GB" sz="3300"/>
                        <a:t>Population as on 2013</a:t>
                      </a:r>
                      <a:endParaRPr sz="33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3c6b9a19d0_0_24"/>
          <p:cNvSpPr txBox="1"/>
          <p:nvPr/>
        </p:nvSpPr>
        <p:spPr>
          <a:xfrm>
            <a:off x="654421" y="2763835"/>
            <a:ext cx="15844200" cy="63339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9" name="Google Shape;189;g13c6b9a19d0_0_24"/>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90" name="Google Shape;190;g13c6b9a19d0_0_24"/>
          <p:cNvPicPr preferRelativeResize="0"/>
          <p:nvPr/>
        </p:nvPicPr>
        <p:blipFill rotWithShape="1">
          <a:blip r:embed="rId4">
            <a:alphaModFix/>
          </a:blip>
          <a:srcRect b="0" l="0" r="0" t="0"/>
          <a:stretch/>
        </p:blipFill>
        <p:spPr>
          <a:xfrm>
            <a:off x="10391776" y="1500089"/>
            <a:ext cx="2967000" cy="2527500"/>
          </a:xfrm>
          <a:prstGeom prst="rect">
            <a:avLst/>
          </a:prstGeom>
          <a:noFill/>
          <a:ln>
            <a:noFill/>
          </a:ln>
        </p:spPr>
      </p:pic>
      <p:pic>
        <p:nvPicPr>
          <p:cNvPr id="191" name="Google Shape;191;g13c6b9a19d0_0_24"/>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92" name="Google Shape;192;g13c6b9a19d0_0_24"/>
          <p:cNvSpPr txBox="1"/>
          <p:nvPr/>
        </p:nvSpPr>
        <p:spPr>
          <a:xfrm>
            <a:off x="1067265" y="1163630"/>
            <a:ext cx="158442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GB" sz="3300" u="none" cap="none" strike="noStrike">
                <a:solidFill>
                  <a:schemeClr val="dk1"/>
                </a:solidFill>
                <a:latin typeface="Arial"/>
                <a:ea typeface="Arial"/>
                <a:cs typeface="Arial"/>
                <a:sym typeface="Arial"/>
              </a:rPr>
              <a:t>Results:</a:t>
            </a:r>
            <a:endParaRPr b="1" i="0" sz="33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33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300"/>
              <a:buFont typeface="Arial"/>
              <a:buNone/>
            </a:pPr>
            <a:r>
              <a:rPr b="0" i="0" lang="en-GB" sz="3300" u="none" cap="none" strike="noStrike">
                <a:solidFill>
                  <a:schemeClr val="dk1"/>
                </a:solidFill>
                <a:latin typeface="Arial"/>
                <a:ea typeface="Arial"/>
                <a:cs typeface="Arial"/>
                <a:sym typeface="Arial"/>
              </a:rPr>
              <a:t>Present your result in a business presentation and record a video explaining your analysis to the CEOs of the company and your suggestions to them.</a:t>
            </a:r>
            <a:endParaRPr b="0" i="0" sz="55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3c6b9a19d0_0_42"/>
          <p:cNvSpPr txBox="1"/>
          <p:nvPr/>
        </p:nvSpPr>
        <p:spPr>
          <a:xfrm>
            <a:off x="654421" y="2763835"/>
            <a:ext cx="15844200" cy="63339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8" name="Google Shape;198;g13c6b9a19d0_0_42"/>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99" name="Google Shape;199;g13c6b9a19d0_0_42"/>
          <p:cNvPicPr preferRelativeResize="0"/>
          <p:nvPr/>
        </p:nvPicPr>
        <p:blipFill rotWithShape="1">
          <a:blip r:embed="rId4">
            <a:alphaModFix/>
          </a:blip>
          <a:srcRect b="0" l="0" r="0" t="0"/>
          <a:stretch/>
        </p:blipFill>
        <p:spPr>
          <a:xfrm>
            <a:off x="10391776" y="1500089"/>
            <a:ext cx="2967000" cy="2527500"/>
          </a:xfrm>
          <a:prstGeom prst="rect">
            <a:avLst/>
          </a:prstGeom>
          <a:noFill/>
          <a:ln>
            <a:noFill/>
          </a:ln>
        </p:spPr>
      </p:pic>
      <p:pic>
        <p:nvPicPr>
          <p:cNvPr id="200" name="Google Shape;200;g13c6b9a19d0_0_42"/>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201" name="Google Shape;201;g13c6b9a19d0_0_42"/>
          <p:cNvSpPr txBox="1"/>
          <p:nvPr/>
        </p:nvSpPr>
        <p:spPr>
          <a:xfrm>
            <a:off x="1067240" y="1109930"/>
            <a:ext cx="15844200" cy="6234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300"/>
              <a:buFont typeface="Arial"/>
              <a:buNone/>
            </a:pPr>
            <a:r>
              <a:rPr b="1" i="0" lang="en-GB" sz="3300" u="none" cap="none" strike="noStrike">
                <a:solidFill>
                  <a:schemeClr val="dk1"/>
                </a:solidFill>
                <a:latin typeface="Arial"/>
                <a:ea typeface="Arial"/>
                <a:cs typeface="Arial"/>
                <a:sym typeface="Arial"/>
              </a:rPr>
              <a:t>Important Notes:</a:t>
            </a:r>
            <a:endParaRPr b="1" i="0" sz="33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300"/>
              <a:buFont typeface="Arial"/>
              <a:buNone/>
            </a:pPr>
            <a:r>
              <a:t/>
            </a:r>
            <a:endParaRPr b="0" i="0" sz="3300" u="none" cap="none" strike="noStrike">
              <a:solidFill>
                <a:schemeClr val="dk1"/>
              </a:solidFill>
              <a:latin typeface="Arial"/>
              <a:ea typeface="Arial"/>
              <a:cs typeface="Arial"/>
              <a:sym typeface="Arial"/>
            </a:endParaRPr>
          </a:p>
          <a:p>
            <a:pPr indent="-438150" lvl="0" marL="457200" marR="0" rtl="0" algn="l">
              <a:lnSpc>
                <a:spcPct val="115000"/>
              </a:lnSpc>
              <a:spcBef>
                <a:spcPts val="0"/>
              </a:spcBef>
              <a:spcAft>
                <a:spcPts val="0"/>
              </a:spcAft>
              <a:buClr>
                <a:schemeClr val="dk1"/>
              </a:buClr>
              <a:buSzPts val="3300"/>
              <a:buFont typeface="Arial"/>
              <a:buAutoNum type="arabicPeriod"/>
            </a:pPr>
            <a:r>
              <a:rPr b="0" i="0" lang="en-GB" sz="3300" u="none" cap="none" strike="noStrike">
                <a:solidFill>
                  <a:schemeClr val="dk1"/>
                </a:solidFill>
                <a:latin typeface="Arial"/>
                <a:ea typeface="Arial"/>
                <a:cs typeface="Arial"/>
                <a:sym typeface="Arial"/>
              </a:rPr>
              <a:t>Please note that since this is an EDA Case Study, your analysis should not be just limited to the questions asked above. You are required to take extra steps in order to find out more interesting insights from the data.</a:t>
            </a:r>
            <a:endParaRPr b="0" i="0" sz="3300" u="none" cap="none" strike="noStrike">
              <a:solidFill>
                <a:schemeClr val="dk1"/>
              </a:solidFill>
              <a:latin typeface="Arial"/>
              <a:ea typeface="Arial"/>
              <a:cs typeface="Arial"/>
              <a:sym typeface="Arial"/>
            </a:endParaRPr>
          </a:p>
          <a:p>
            <a:pPr indent="-438150" lvl="0" marL="457200" marR="0" rtl="0" algn="l">
              <a:lnSpc>
                <a:spcPct val="115000"/>
              </a:lnSpc>
              <a:spcBef>
                <a:spcPts val="0"/>
              </a:spcBef>
              <a:spcAft>
                <a:spcPts val="0"/>
              </a:spcAft>
              <a:buClr>
                <a:schemeClr val="dk1"/>
              </a:buClr>
              <a:buSzPts val="3300"/>
              <a:buFont typeface="Arial"/>
              <a:buAutoNum type="arabicPeriod"/>
            </a:pPr>
            <a:r>
              <a:rPr b="0" i="0" lang="en-GB" sz="3300" u="none" cap="none" strike="noStrike">
                <a:solidFill>
                  <a:schemeClr val="dk1"/>
                </a:solidFill>
                <a:latin typeface="Arial"/>
                <a:ea typeface="Arial"/>
                <a:cs typeface="Arial"/>
                <a:sym typeface="Arial"/>
              </a:rPr>
              <a:t>If you are generating plots, please make sure that you have also added the inference that you may derive from the plot. Any plot generated without your observation/inference will not be considered for evaluation.</a:t>
            </a:r>
            <a:endParaRPr b="0" i="0" sz="3300" u="none" cap="none" strike="noStrike">
              <a:solidFill>
                <a:schemeClr val="dk1"/>
              </a:solidFill>
              <a:latin typeface="Arial"/>
              <a:ea typeface="Arial"/>
              <a:cs typeface="Arial"/>
              <a:sym typeface="Arial"/>
            </a:endParaRPr>
          </a:p>
          <a:p>
            <a:pPr indent="-438150" lvl="0" marL="457200" marR="0" rtl="0" algn="l">
              <a:lnSpc>
                <a:spcPct val="115000"/>
              </a:lnSpc>
              <a:spcBef>
                <a:spcPts val="0"/>
              </a:spcBef>
              <a:spcAft>
                <a:spcPts val="0"/>
              </a:spcAft>
              <a:buClr>
                <a:schemeClr val="dk1"/>
              </a:buClr>
              <a:buSzPts val="3300"/>
              <a:buFont typeface="Arial"/>
              <a:buAutoNum type="arabicPeriod"/>
            </a:pPr>
            <a:r>
              <a:rPr b="0" i="0" lang="en-GB" sz="3300" u="none" cap="none" strike="noStrike">
                <a:solidFill>
                  <a:schemeClr val="dk1"/>
                </a:solidFill>
                <a:latin typeface="Arial"/>
                <a:ea typeface="Arial"/>
                <a:cs typeface="Arial"/>
                <a:sym typeface="Arial"/>
              </a:rPr>
              <a:t>Add details regarding any assumptions that you make while working on the case study. You are free to make assumptions or add more insights to the analysis by adding data from various sources but any such steps taken by you need to be mentioned in your solution file.</a:t>
            </a:r>
            <a:endParaRPr b="0" i="0" sz="5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93" name="Google Shape;93;p2"/>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13c6b9a19d0_0_9"/>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99" name="Google Shape;99;g13c6b9a19d0_0_9"/>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g13c6b9a19d0_0_14"/>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05" name="Google Shape;105;g13c6b9a19d0_0_14"/>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13c6b9a19d0_0_19"/>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11" name="Google Shape;111;g13c6b9a19d0_0_19"/>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nvSpPr>
        <p:spPr>
          <a:xfrm>
            <a:off x="1311832" y="979622"/>
            <a:ext cx="14507287" cy="1040935"/>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rgbClr val="000000"/>
              </a:buClr>
              <a:buSzPts val="6714"/>
              <a:buFont typeface="Arial"/>
              <a:buNone/>
            </a:pPr>
            <a:r>
              <a:rPr b="1" lang="en-GB" sz="6714">
                <a:solidFill>
                  <a:srgbClr val="00A1FF"/>
                </a:solidFill>
                <a:latin typeface="Montserrat SemiBold"/>
                <a:ea typeface="Montserrat SemiBold"/>
                <a:cs typeface="Montserrat SemiBold"/>
                <a:sym typeface="Montserrat SemiBold"/>
              </a:rPr>
              <a:t>PMO</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1094115" y="2452880"/>
            <a:ext cx="15844203" cy="6233919"/>
          </a:xfrm>
          <a:prstGeom prst="rect">
            <a:avLst/>
          </a:prstGeom>
          <a:noFill/>
          <a:ln>
            <a:noFill/>
          </a:ln>
        </p:spPr>
        <p:txBody>
          <a:bodyPr anchorCtr="0" anchor="t" bIns="0" lIns="0" spcFirstLastPara="1" rIns="0" wrap="square" tIns="0">
            <a:noAutofit/>
          </a:bodyPr>
          <a:lstStyle/>
          <a:p>
            <a:pPr indent="0" lvl="1" marL="297181" marR="0" rtl="0" algn="l">
              <a:lnSpc>
                <a:spcPct val="150000"/>
              </a:lnSpc>
              <a:spcBef>
                <a:spcPts val="0"/>
              </a:spcBef>
              <a:spcAft>
                <a:spcPts val="0"/>
              </a:spcAft>
              <a:buClr>
                <a:srgbClr val="000000"/>
              </a:buClr>
              <a:buSzPts val="3600"/>
              <a:buFont typeface="Arial"/>
              <a:buNone/>
            </a:pPr>
            <a:r>
              <a:rPr lang="en-GB" sz="3600"/>
              <a:t>You have recently joined the Prime Minister's Office under the leadership of a Senior Data Officer as a Data Analyst. You have been assigned the following task to help the Prime Minister take a few decisions. </a:t>
            </a:r>
            <a:endParaRPr b="0" i="0" sz="3600" u="none" cap="none" strike="noStrike">
              <a:solidFill>
                <a:srgbClr val="000000"/>
              </a:solidFill>
              <a:latin typeface="Comfortaa"/>
              <a:ea typeface="Comfortaa"/>
              <a:cs typeface="Comfortaa"/>
              <a:sym typeface="Comfortaa"/>
            </a:endParaRPr>
          </a:p>
        </p:txBody>
      </p:sp>
      <p:pic>
        <p:nvPicPr>
          <p:cNvPr id="118" name="Google Shape;118;p3"/>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19" name="Google Shape;119;p3"/>
          <p:cNvPicPr preferRelativeResize="0"/>
          <p:nvPr/>
        </p:nvPicPr>
        <p:blipFill rotWithShape="1">
          <a:blip r:embed="rId4">
            <a:alphaModFix/>
          </a:blip>
          <a:srcRect b="0" l="0" r="0" t="0"/>
          <a:stretch/>
        </p:blipFill>
        <p:spPr>
          <a:xfrm>
            <a:off x="17648238" y="9647238"/>
            <a:ext cx="487362" cy="4873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405c471cb9_0_0"/>
          <p:cNvSpPr txBox="1"/>
          <p:nvPr/>
        </p:nvSpPr>
        <p:spPr>
          <a:xfrm>
            <a:off x="1762532" y="241722"/>
            <a:ext cx="14507400" cy="1041000"/>
          </a:xfrm>
          <a:prstGeom prst="rect">
            <a:avLst/>
          </a:prstGeom>
          <a:noFill/>
          <a:ln>
            <a:noFill/>
          </a:ln>
        </p:spPr>
        <p:txBody>
          <a:bodyPr anchorCtr="0" anchor="t" bIns="0" lIns="0" spcFirstLastPara="1" rIns="0" wrap="square" tIns="0">
            <a:noAutofit/>
          </a:bodyPr>
          <a:lstStyle/>
          <a:p>
            <a:pPr indent="0" lvl="0" marL="0" marR="0" rtl="0" algn="ctr">
              <a:lnSpc>
                <a:spcPct val="121000"/>
              </a:lnSpc>
              <a:spcBef>
                <a:spcPts val="0"/>
              </a:spcBef>
              <a:spcAft>
                <a:spcPts val="0"/>
              </a:spcAft>
              <a:buClr>
                <a:srgbClr val="000000"/>
              </a:buClr>
              <a:buSzPts val="6714"/>
              <a:buFont typeface="Arial"/>
              <a:buNone/>
            </a:pPr>
            <a:r>
              <a:rPr b="1" lang="en-GB" sz="4414">
                <a:solidFill>
                  <a:srgbClr val="00A1FF"/>
                </a:solidFill>
                <a:latin typeface="Montserrat SemiBold"/>
                <a:ea typeface="Montserrat SemiBold"/>
                <a:cs typeface="Montserrat SemiBold"/>
                <a:sym typeface="Montserrat SemiBold"/>
              </a:rPr>
              <a:t>PMO</a:t>
            </a:r>
            <a:endParaRPr b="0" i="0" sz="100" u="none" cap="none" strike="noStrike">
              <a:solidFill>
                <a:srgbClr val="000000"/>
              </a:solidFill>
              <a:latin typeface="Arial"/>
              <a:ea typeface="Arial"/>
              <a:cs typeface="Arial"/>
              <a:sym typeface="Arial"/>
            </a:endParaRPr>
          </a:p>
        </p:txBody>
      </p:sp>
      <p:sp>
        <p:nvSpPr>
          <p:cNvPr id="125" name="Google Shape;125;g1405c471cb9_0_0"/>
          <p:cNvSpPr txBox="1"/>
          <p:nvPr/>
        </p:nvSpPr>
        <p:spPr>
          <a:xfrm>
            <a:off x="1094115" y="2452880"/>
            <a:ext cx="15844200" cy="6234000"/>
          </a:xfrm>
          <a:prstGeom prst="rect">
            <a:avLst/>
          </a:prstGeom>
          <a:noFill/>
          <a:ln>
            <a:noFill/>
          </a:ln>
        </p:spPr>
        <p:txBody>
          <a:bodyPr anchorCtr="0" anchor="t" bIns="0" lIns="0" spcFirstLastPara="1" rIns="0" wrap="square" tIns="0">
            <a:noAutofit/>
          </a:bodyPr>
          <a:lstStyle/>
          <a:p>
            <a:pPr indent="0" lvl="1" marL="297181" marR="0" rtl="0" algn="l">
              <a:lnSpc>
                <a:spcPct val="150000"/>
              </a:lnSpc>
              <a:spcBef>
                <a:spcPts val="0"/>
              </a:spcBef>
              <a:spcAft>
                <a:spcPts val="0"/>
              </a:spcAft>
              <a:buClr>
                <a:srgbClr val="000000"/>
              </a:buClr>
              <a:buSzPts val="3600"/>
              <a:buFont typeface="Arial"/>
              <a:buNone/>
            </a:pPr>
            <a:r>
              <a:t/>
            </a:r>
            <a:endParaRPr b="0" i="0" sz="3600" u="none" cap="none" strike="noStrike">
              <a:solidFill>
                <a:srgbClr val="000000"/>
              </a:solidFill>
              <a:latin typeface="Comfortaa"/>
              <a:ea typeface="Comfortaa"/>
              <a:cs typeface="Comfortaa"/>
              <a:sym typeface="Comfortaa"/>
            </a:endParaRPr>
          </a:p>
        </p:txBody>
      </p:sp>
      <p:pic>
        <p:nvPicPr>
          <p:cNvPr id="126" name="Google Shape;126;g1405c471cb9_0_0"/>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pic>
        <p:nvPicPr>
          <p:cNvPr id="127" name="Google Shape;127;g1405c471cb9_0_0"/>
          <p:cNvPicPr preferRelativeResize="0"/>
          <p:nvPr/>
        </p:nvPicPr>
        <p:blipFill rotWithShape="1">
          <a:blip r:embed="rId4">
            <a:alphaModFix/>
          </a:blip>
          <a:srcRect b="0" l="0" r="0" t="7011"/>
          <a:stretch/>
        </p:blipFill>
        <p:spPr>
          <a:xfrm>
            <a:off x="1220875" y="1236062"/>
            <a:ext cx="15590675" cy="866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nvSpPr>
        <p:spPr>
          <a:xfrm>
            <a:off x="1311833" y="979622"/>
            <a:ext cx="14421300" cy="1041000"/>
          </a:xfrm>
          <a:prstGeom prst="rect">
            <a:avLst/>
          </a:prstGeom>
          <a:noFill/>
          <a:ln>
            <a:noFill/>
          </a:ln>
        </p:spPr>
        <p:txBody>
          <a:bodyPr anchorCtr="0" anchor="t" bIns="0" lIns="0" spcFirstLastPara="1" rIns="0" wrap="square" tIns="0">
            <a:noAutofit/>
          </a:bodyPr>
          <a:lstStyle/>
          <a:p>
            <a:pPr indent="0" lvl="0" marL="0" marR="0" rtl="0" algn="l">
              <a:lnSpc>
                <a:spcPct val="121000"/>
              </a:lnSpc>
              <a:spcBef>
                <a:spcPts val="0"/>
              </a:spcBef>
              <a:spcAft>
                <a:spcPts val="0"/>
              </a:spcAft>
              <a:buClr>
                <a:srgbClr val="000000"/>
              </a:buClr>
              <a:buSzPts val="7200"/>
              <a:buFont typeface="Arial"/>
              <a:buNone/>
            </a:pPr>
            <a:r>
              <a:rPr b="1" i="0" lang="en-GB" sz="7200" u="none" cap="none" strike="noStrike">
                <a:solidFill>
                  <a:srgbClr val="000000"/>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p:txBody>
      </p:sp>
      <p:sp>
        <p:nvSpPr>
          <p:cNvPr id="133" name="Google Shape;133;p4"/>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4"/>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35" name="Google Shape;135;p4"/>
          <p:cNvGraphicFramePr/>
          <p:nvPr/>
        </p:nvGraphicFramePr>
        <p:xfrm>
          <a:off x="10391776" y="1500089"/>
          <a:ext cx="2967038" cy="2527493"/>
        </p:xfrm>
        <a:graphic>
          <a:graphicData uri="http://schemas.openxmlformats.org/drawingml/2006/chart">
            <c:chart r:id="rId4"/>
          </a:graphicData>
        </a:graphic>
      </p:graphicFrame>
      <p:pic>
        <p:nvPicPr>
          <p:cNvPr id="136" name="Google Shape;136;p4"/>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37" name="Google Shape;137;p4"/>
          <p:cNvSpPr txBox="1"/>
          <p:nvPr/>
        </p:nvSpPr>
        <p:spPr>
          <a:xfrm>
            <a:off x="1094125" y="2211150"/>
            <a:ext cx="15844200" cy="6788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GB" sz="3200"/>
              <a:t>Prime Minister Narendra Damodar Das Modi has recently joined his second innings at the PMO and now he is looking to take some crucial decisions regarding improving various Infrastructure and Services across all states. </a:t>
            </a:r>
            <a:endParaRPr sz="3200"/>
          </a:p>
          <a:p>
            <a:pPr indent="0" lvl="0" marL="0" marR="0" rtl="0" algn="l">
              <a:lnSpc>
                <a:spcPct val="100000"/>
              </a:lnSpc>
              <a:spcBef>
                <a:spcPts val="0"/>
              </a:spcBef>
              <a:spcAft>
                <a:spcPts val="0"/>
              </a:spcAft>
              <a:buClr>
                <a:schemeClr val="dk1"/>
              </a:buClr>
              <a:buSzPts val="1100"/>
              <a:buFont typeface="Arial"/>
              <a:buNone/>
            </a:pPr>
            <a:r>
              <a:t/>
            </a:r>
            <a:endParaRPr sz="3200"/>
          </a:p>
          <a:p>
            <a:pPr indent="0" lvl="0" marL="0" marR="0" rtl="0" algn="l">
              <a:lnSpc>
                <a:spcPct val="100000"/>
              </a:lnSpc>
              <a:spcBef>
                <a:spcPts val="0"/>
              </a:spcBef>
              <a:spcAft>
                <a:spcPts val="0"/>
              </a:spcAft>
              <a:buClr>
                <a:schemeClr val="dk1"/>
              </a:buClr>
              <a:buSzPts val="1100"/>
              <a:buFont typeface="Arial"/>
              <a:buNone/>
            </a:pPr>
            <a:r>
              <a:rPr lang="en-GB" sz="3200"/>
              <a:t>Prime Minister has asked the Senior Data Officer to analyze the data for various States across various sectors to find out where the improvement is needed to be made and what all states are already doing great in providing services and infrastructure to their citizens.</a:t>
            </a:r>
            <a:endParaRPr sz="3200"/>
          </a:p>
          <a:p>
            <a:pPr indent="0" lvl="0" marL="0" marR="0" rtl="0" algn="l">
              <a:lnSpc>
                <a:spcPct val="100000"/>
              </a:lnSpc>
              <a:spcBef>
                <a:spcPts val="0"/>
              </a:spcBef>
              <a:spcAft>
                <a:spcPts val="0"/>
              </a:spcAft>
              <a:buClr>
                <a:schemeClr val="dk1"/>
              </a:buClr>
              <a:buSzPts val="1100"/>
              <a:buFont typeface="Arial"/>
              <a:buNone/>
            </a:pPr>
            <a:r>
              <a:t/>
            </a:r>
            <a:endParaRPr sz="3200"/>
          </a:p>
          <a:p>
            <a:pPr indent="0" lvl="0" marL="0" marR="0" rtl="0" algn="l">
              <a:lnSpc>
                <a:spcPct val="100000"/>
              </a:lnSpc>
              <a:spcBef>
                <a:spcPts val="0"/>
              </a:spcBef>
              <a:spcAft>
                <a:spcPts val="0"/>
              </a:spcAft>
              <a:buClr>
                <a:schemeClr val="dk1"/>
              </a:buClr>
              <a:buSzPts val="1100"/>
              <a:buFont typeface="Arial"/>
              <a:buNone/>
            </a:pPr>
            <a:r>
              <a:rPr lang="en-GB" sz="3200"/>
              <a:t>Since there are a lot of sectors and services, the chief data officer has assigned you with two most important sectors.</a:t>
            </a:r>
            <a:endParaRPr sz="3200"/>
          </a:p>
          <a:p>
            <a:pPr indent="-431800" lvl="0" marL="914400" marR="0" rtl="0" algn="l">
              <a:lnSpc>
                <a:spcPct val="100000"/>
              </a:lnSpc>
              <a:spcBef>
                <a:spcPts val="0"/>
              </a:spcBef>
              <a:spcAft>
                <a:spcPts val="0"/>
              </a:spcAft>
              <a:buSzPts val="3200"/>
              <a:buChar char="●"/>
            </a:pPr>
            <a:r>
              <a:rPr lang="en-GB" sz="3200"/>
              <a:t>Roads</a:t>
            </a:r>
            <a:endParaRPr sz="3200"/>
          </a:p>
          <a:p>
            <a:pPr indent="-431800" lvl="0" marL="914400" marR="0" rtl="0" algn="l">
              <a:lnSpc>
                <a:spcPct val="100000"/>
              </a:lnSpc>
              <a:spcBef>
                <a:spcPts val="0"/>
              </a:spcBef>
              <a:spcAft>
                <a:spcPts val="0"/>
              </a:spcAft>
              <a:buSzPts val="3200"/>
              <a:buChar char="●"/>
            </a:pPr>
            <a:r>
              <a:rPr lang="en-GB" sz="3200"/>
              <a:t>Electricity Generation</a:t>
            </a:r>
            <a:endParaRPr sz="3200"/>
          </a:p>
          <a:p>
            <a:pPr indent="0" lvl="0" marL="0" marR="0" rtl="0" algn="l">
              <a:lnSpc>
                <a:spcPct val="100000"/>
              </a:lnSpc>
              <a:spcBef>
                <a:spcPts val="0"/>
              </a:spcBef>
              <a:spcAft>
                <a:spcPts val="0"/>
              </a:spcAft>
              <a:buClr>
                <a:schemeClr val="dk1"/>
              </a:buClr>
              <a:buSzPts val="1100"/>
              <a:buFont typeface="Arial"/>
              <a:buNone/>
            </a:pPr>
            <a:r>
              <a:t/>
            </a:r>
            <a:endParaRPr sz="3200"/>
          </a:p>
          <a:p>
            <a:pPr indent="0" lvl="0" marL="0" marR="0" rtl="0" algn="l">
              <a:lnSpc>
                <a:spcPct val="100000"/>
              </a:lnSpc>
              <a:spcBef>
                <a:spcPts val="0"/>
              </a:spcBef>
              <a:spcAft>
                <a:spcPts val="0"/>
              </a:spcAft>
              <a:buClr>
                <a:srgbClr val="000000"/>
              </a:buClr>
              <a:buSzPts val="3200"/>
              <a:buFont typeface="Arial"/>
              <a:buNone/>
            </a:pPr>
            <a:r>
              <a:t/>
            </a:r>
            <a:endParaRPr sz="3200"/>
          </a:p>
          <a:p>
            <a:pPr indent="0" lvl="0" marL="0" marR="0" rtl="0" algn="l">
              <a:lnSpc>
                <a:spcPct val="100000"/>
              </a:lnSpc>
              <a:spcBef>
                <a:spcPts val="0"/>
              </a:spcBef>
              <a:spcAft>
                <a:spcPts val="0"/>
              </a:spcAft>
              <a:buClr>
                <a:srgbClr val="000000"/>
              </a:buClr>
              <a:buSzPts val="2000"/>
              <a:buFont typeface="Arial"/>
              <a:buNone/>
            </a:pPr>
            <a:br>
              <a:rPr b="0" i="0" lang="en-GB" sz="2000" u="none" cap="none" strike="noStrike">
                <a:solidFill>
                  <a:srgbClr val="000000"/>
                </a:solidFill>
                <a:latin typeface="Arial"/>
                <a:ea typeface="Arial"/>
                <a:cs typeface="Arial"/>
                <a:sym typeface="Arial"/>
              </a:rPr>
            </a:b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nvSpPr>
        <p:spPr>
          <a:xfrm>
            <a:off x="654421" y="2763835"/>
            <a:ext cx="15844203" cy="633403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 name="Google Shape;143;p5"/>
          <p:cNvPicPr preferRelativeResize="0"/>
          <p:nvPr/>
        </p:nvPicPr>
        <p:blipFill rotWithShape="1">
          <a:blip r:embed="rId3">
            <a:alphaModFix/>
          </a:blip>
          <a:srcRect b="0" l="0" r="0" t="0"/>
          <a:stretch/>
        </p:blipFill>
        <p:spPr>
          <a:xfrm>
            <a:off x="1311833" y="8999643"/>
            <a:ext cx="2227540" cy="568023"/>
          </a:xfrm>
          <a:prstGeom prst="rect">
            <a:avLst/>
          </a:prstGeom>
          <a:noFill/>
          <a:ln>
            <a:noFill/>
          </a:ln>
        </p:spPr>
      </p:pic>
      <p:graphicFrame>
        <p:nvGraphicFramePr>
          <p:cNvPr id="144" name="Google Shape;144;p5"/>
          <p:cNvGraphicFramePr/>
          <p:nvPr/>
        </p:nvGraphicFramePr>
        <p:xfrm>
          <a:off x="10391776" y="1500089"/>
          <a:ext cx="2967038" cy="2527493"/>
        </p:xfrm>
        <a:graphic>
          <a:graphicData uri="http://schemas.openxmlformats.org/drawingml/2006/chart">
            <c:chart r:id="rId4"/>
          </a:graphicData>
        </a:graphic>
      </p:graphicFrame>
      <p:pic>
        <p:nvPicPr>
          <p:cNvPr id="145" name="Google Shape;145;p5"/>
          <p:cNvPicPr preferRelativeResize="0"/>
          <p:nvPr/>
        </p:nvPicPr>
        <p:blipFill rotWithShape="1">
          <a:blip r:embed="rId5">
            <a:alphaModFix/>
          </a:blip>
          <a:srcRect b="0" l="0" r="0" t="0"/>
          <a:stretch/>
        </p:blipFill>
        <p:spPr>
          <a:xfrm>
            <a:off x="17648238" y="9647238"/>
            <a:ext cx="487362" cy="487362"/>
          </a:xfrm>
          <a:prstGeom prst="rect">
            <a:avLst/>
          </a:prstGeom>
          <a:noFill/>
          <a:ln>
            <a:noFill/>
          </a:ln>
        </p:spPr>
      </p:pic>
      <p:sp>
        <p:nvSpPr>
          <p:cNvPr id="146" name="Google Shape;146;p5"/>
          <p:cNvSpPr txBox="1"/>
          <p:nvPr/>
        </p:nvSpPr>
        <p:spPr>
          <a:xfrm>
            <a:off x="1020625" y="1345600"/>
            <a:ext cx="16466400" cy="6234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GB" sz="3300"/>
              <a:t>Data: </a:t>
            </a:r>
            <a:endParaRPr b="1" sz="3300"/>
          </a:p>
          <a:p>
            <a:pPr indent="0" lvl="0" marL="0" marR="0" rtl="0" algn="l">
              <a:lnSpc>
                <a:spcPct val="100000"/>
              </a:lnSpc>
              <a:spcBef>
                <a:spcPts val="0"/>
              </a:spcBef>
              <a:spcAft>
                <a:spcPts val="0"/>
              </a:spcAft>
              <a:buNone/>
            </a:pPr>
            <a:r>
              <a:t/>
            </a:r>
            <a:endParaRPr b="1" sz="3300"/>
          </a:p>
          <a:p>
            <a:pPr indent="-438150" lvl="0" marL="914400" marR="0" rtl="0" algn="l">
              <a:lnSpc>
                <a:spcPct val="100000"/>
              </a:lnSpc>
              <a:spcBef>
                <a:spcPts val="0"/>
              </a:spcBef>
              <a:spcAft>
                <a:spcPts val="0"/>
              </a:spcAft>
              <a:buSzPts val="3300"/>
              <a:buChar char="●"/>
            </a:pPr>
            <a:r>
              <a:rPr lang="en-GB" sz="3300"/>
              <a:t>To download the data, follow the following steps:</a:t>
            </a:r>
            <a:endParaRPr sz="3300"/>
          </a:p>
          <a:p>
            <a:pPr indent="-438150" lvl="0" marL="914400" marR="0" rtl="0" algn="l">
              <a:lnSpc>
                <a:spcPct val="100000"/>
              </a:lnSpc>
              <a:spcBef>
                <a:spcPts val="0"/>
              </a:spcBef>
              <a:spcAft>
                <a:spcPts val="0"/>
              </a:spcAft>
              <a:buSzPts val="3300"/>
              <a:buChar char="●"/>
            </a:pPr>
            <a:r>
              <a:rPr lang="en-GB" sz="3300"/>
              <a:t>Visit </a:t>
            </a:r>
            <a:r>
              <a:rPr lang="en-GB" sz="3300" u="sng">
                <a:solidFill>
                  <a:schemeClr val="hlink"/>
                </a:solidFill>
                <a:hlinkClick r:id="rId6"/>
              </a:rPr>
              <a:t>https://www.niti.gov.in/state-statistics</a:t>
            </a:r>
            <a:endParaRPr sz="3300"/>
          </a:p>
          <a:p>
            <a:pPr indent="-438150" lvl="0" marL="914400" marR="0" rtl="0" algn="l">
              <a:lnSpc>
                <a:spcPct val="100000"/>
              </a:lnSpc>
              <a:spcBef>
                <a:spcPts val="0"/>
              </a:spcBef>
              <a:spcAft>
                <a:spcPts val="0"/>
              </a:spcAft>
              <a:buSzPts val="3300"/>
              <a:buChar char="●"/>
            </a:pPr>
            <a:r>
              <a:rPr lang="en-GB" sz="3300"/>
              <a:t>Scroll down to the Infrastructure section</a:t>
            </a:r>
            <a:endParaRPr sz="3300"/>
          </a:p>
          <a:p>
            <a:pPr indent="-438150" lvl="0" marL="914400" marR="0" rtl="0" algn="l">
              <a:lnSpc>
                <a:spcPct val="100000"/>
              </a:lnSpc>
              <a:spcBef>
                <a:spcPts val="0"/>
              </a:spcBef>
              <a:spcAft>
                <a:spcPts val="0"/>
              </a:spcAft>
              <a:buSzPts val="3300"/>
              <a:buChar char="●"/>
            </a:pPr>
            <a:r>
              <a:rPr lang="en-GB" sz="3300"/>
              <a:t>Download the data for Roads and Electricity Generation</a:t>
            </a:r>
            <a:endParaRPr sz="3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2020-06-19T04:06:28Z</dcterms:created>
  <dc:creator>Prasuna Atreyapurapu</dc:creator>
</cp:coreProperties>
</file>