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Montserrat SemiBold"/>
      <p:regular r:id="rId19"/>
      <p:bold r:id="rId20"/>
      <p:italic r:id="rId21"/>
      <p:boldItalic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5" roundtripDataSignature="AMtx7mg6Uq6Dl9iZcRAN2pQKzkvK++aP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fntdata"/><Relationship Id="rId22" Type="http://schemas.openxmlformats.org/officeDocument/2006/relationships/font" Target="fonts/MontserratSemiBold-boldItalic.fntdata"/><Relationship Id="rId21" Type="http://schemas.openxmlformats.org/officeDocument/2006/relationships/font" Target="fonts/MontserratSemiBold-italic.fntdata"/><Relationship Id="rId24" Type="http://schemas.openxmlformats.org/officeDocument/2006/relationships/font" Target="fonts/Comfortaa-bold.fntdata"/><Relationship Id="rId23" Type="http://schemas.openxmlformats.org/officeDocument/2006/relationships/font" Target="fonts/Comforta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regular.fntdata"/><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ColorStyle" Target="colors1.xml"/><Relationship Id="rId3"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pieChart>
        <c:varyColors val="1"/>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pieChart>
        <c:varyColors val="1"/>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pieChart>
        <c:varyColors val="1"/>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pieChart>
        <c:varyColors val="1"/>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c6b9a19d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13c6b9a19d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c6b9a19d0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13c6b9a19d0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c6b9a19d0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13c6b9a19d0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c6b9a19d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13c6b9a19d0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c6b9a19d0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13c6b9a19d0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c6b9a19d0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13c6b9a19d0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chart" Target="../charts/chart4.xml"/><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chart" Target="../charts/chart1.xml"/><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chart" Target="../charts/chart2.xml"/><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chart" Target="../charts/chart3.xm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51000"/>
          </a:blip>
          <a:stretch>
            <a:fillRect/>
          </a:stretch>
        </a:blipFill>
      </p:bgPr>
    </p:bg>
    <p:spTree>
      <p:nvGrpSpPr>
        <p:cNvPr id="83" name="Shape 83"/>
        <p:cNvGrpSpPr/>
        <p:nvPr/>
      </p:nvGrpSpPr>
      <p:grpSpPr>
        <a:xfrm>
          <a:off x="0" y="0"/>
          <a:ext cx="0" cy="0"/>
          <a:chOff x="0" y="0"/>
          <a:chExt cx="0" cy="0"/>
        </a:xfrm>
      </p:grpSpPr>
      <p:sp>
        <p:nvSpPr>
          <p:cNvPr id="84" name="Google Shape;84;p1"/>
          <p:cNvSpPr/>
          <p:nvPr/>
        </p:nvSpPr>
        <p:spPr>
          <a:xfrm>
            <a:off x="1311833" y="937260"/>
            <a:ext cx="16095300" cy="7524600"/>
          </a:xfrm>
          <a:prstGeom prst="rect">
            <a:avLst/>
          </a:prstGeom>
          <a:solidFill>
            <a:srgbClr val="00A1FF">
              <a:alpha val="8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txBox="1"/>
          <p:nvPr/>
        </p:nvSpPr>
        <p:spPr>
          <a:xfrm>
            <a:off x="2425603" y="2965198"/>
            <a:ext cx="17269127" cy="2333250"/>
          </a:xfrm>
          <a:prstGeom prst="rect">
            <a:avLst/>
          </a:prstGeom>
          <a:noFill/>
          <a:ln>
            <a:noFill/>
          </a:ln>
        </p:spPr>
        <p:txBody>
          <a:bodyPr anchorCtr="0" anchor="t" bIns="0" lIns="0" spcFirstLastPara="1" rIns="0" wrap="square" tIns="0">
            <a:noAutofit/>
          </a:bodyPr>
          <a:lstStyle/>
          <a:p>
            <a:pPr indent="0" lvl="0" marL="0" marR="0" rtl="0" algn="l">
              <a:lnSpc>
                <a:spcPct val="138997"/>
              </a:lnSpc>
              <a:spcBef>
                <a:spcPts val="0"/>
              </a:spcBef>
              <a:spcAft>
                <a:spcPts val="0"/>
              </a:spcAft>
              <a:buClr>
                <a:srgbClr val="000000"/>
              </a:buClr>
              <a:buSzPts val="9334"/>
              <a:buFont typeface="Arial"/>
              <a:buNone/>
            </a:pPr>
            <a:r>
              <a:rPr b="1" i="0" lang="en-GB" sz="7200" u="none" cap="none" strike="noStrike">
                <a:solidFill>
                  <a:srgbClr val="012622"/>
                </a:solidFill>
                <a:latin typeface="Comfortaa"/>
                <a:ea typeface="Comfortaa"/>
                <a:cs typeface="Comfortaa"/>
                <a:sym typeface="Comfortaa"/>
              </a:rPr>
              <a:t>EDA – Crazy Monkey </a:t>
            </a:r>
            <a:endParaRPr/>
          </a:p>
          <a:p>
            <a:pPr indent="0" lvl="0" marL="0" marR="0" rtl="0" algn="l">
              <a:lnSpc>
                <a:spcPct val="138997"/>
              </a:lnSpc>
              <a:spcBef>
                <a:spcPts val="0"/>
              </a:spcBef>
              <a:spcAft>
                <a:spcPts val="0"/>
              </a:spcAft>
              <a:buClr>
                <a:srgbClr val="000000"/>
              </a:buClr>
              <a:buSzPts val="9334"/>
              <a:buFont typeface="Arial"/>
              <a:buNone/>
            </a:pPr>
            <a:r>
              <a:rPr b="1" i="0" lang="en-GB" sz="7200" u="none" cap="none" strike="noStrike">
                <a:solidFill>
                  <a:srgbClr val="012622"/>
                </a:solidFill>
                <a:latin typeface="Comfortaa"/>
                <a:ea typeface="Comfortaa"/>
                <a:cs typeface="Comfortaa"/>
                <a:sym typeface="Comfortaa"/>
              </a:rPr>
              <a:t>E-Commerce Company</a:t>
            </a:r>
            <a:endParaRPr b="1" i="0" sz="7200" u="none" cap="none" strike="noStrike">
              <a:solidFill>
                <a:srgbClr val="012622"/>
              </a:solidFill>
              <a:latin typeface="Comfortaa"/>
              <a:ea typeface="Comfortaa"/>
              <a:cs typeface="Comfortaa"/>
              <a:sym typeface="Comfortaa"/>
            </a:endParaRPr>
          </a:p>
        </p:txBody>
      </p:sp>
      <p:pic>
        <p:nvPicPr>
          <p:cNvPr id="86" name="Google Shape;86;p1"/>
          <p:cNvPicPr preferRelativeResize="0"/>
          <p:nvPr/>
        </p:nvPicPr>
        <p:blipFill rotWithShape="1">
          <a:blip r:embed="rId4">
            <a:alphaModFix/>
          </a:blip>
          <a:srcRect b="0" l="0" r="0" t="0"/>
          <a:stretch/>
        </p:blipFill>
        <p:spPr>
          <a:xfrm>
            <a:off x="1311833" y="8999643"/>
            <a:ext cx="2227540" cy="568023"/>
          </a:xfrm>
          <a:prstGeom prst="rect">
            <a:avLst/>
          </a:prstGeom>
          <a:noFill/>
          <a:ln>
            <a:noFill/>
          </a:ln>
        </p:spPr>
      </p:pic>
      <p:pic>
        <p:nvPicPr>
          <p:cNvPr id="87" name="Google Shape;87;p1"/>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nvSpPr>
        <p:spPr>
          <a:xfrm>
            <a:off x="654421" y="2763835"/>
            <a:ext cx="15844203" cy="633403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p7"/>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graphicFrame>
        <p:nvGraphicFramePr>
          <p:cNvPr id="154" name="Google Shape;154;p7"/>
          <p:cNvGraphicFramePr/>
          <p:nvPr/>
        </p:nvGraphicFramePr>
        <p:xfrm>
          <a:off x="10391776" y="1500089"/>
          <a:ext cx="2967038" cy="2527493"/>
        </p:xfrm>
        <a:graphic>
          <a:graphicData uri="http://schemas.openxmlformats.org/drawingml/2006/chart">
            <c:chart r:id="rId4"/>
          </a:graphicData>
        </a:graphic>
      </p:graphicFrame>
      <p:pic>
        <p:nvPicPr>
          <p:cNvPr id="155" name="Google Shape;155;p7"/>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56" name="Google Shape;156;p7"/>
          <p:cNvSpPr txBox="1"/>
          <p:nvPr/>
        </p:nvSpPr>
        <p:spPr>
          <a:xfrm>
            <a:off x="1067240" y="1297955"/>
            <a:ext cx="15844200" cy="6234000"/>
          </a:xfrm>
          <a:prstGeom prst="rect">
            <a:avLst/>
          </a:prstGeom>
          <a:noFill/>
          <a:ln>
            <a:noFill/>
          </a:ln>
        </p:spPr>
        <p:txBody>
          <a:bodyPr anchorCtr="0" anchor="t" bIns="0" lIns="0" spcFirstLastPara="1" rIns="0" wrap="square" tIns="0">
            <a:noAutofit/>
          </a:bodyPr>
          <a:lstStyle/>
          <a:p>
            <a:pPr indent="0" lvl="1" marL="0" marR="0" rtl="0" algn="l">
              <a:lnSpc>
                <a:spcPct val="100000"/>
              </a:lnSpc>
              <a:spcBef>
                <a:spcPts val="0"/>
              </a:spcBef>
              <a:spcAft>
                <a:spcPts val="0"/>
              </a:spcAft>
              <a:buNone/>
            </a:pPr>
            <a:r>
              <a:t/>
            </a:r>
            <a:endParaRPr/>
          </a:p>
          <a:p>
            <a:pPr indent="-438150" lvl="0" marL="4572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Find what the old and new customers are buying, at what time they are buying, and at what day of the month they are buying?</a:t>
            </a:r>
            <a:endParaRPr sz="2700"/>
          </a:p>
          <a:p>
            <a:pPr indent="-438150" lvl="0" marL="4572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What are some interesting insights that you can infer from the data?</a:t>
            </a:r>
            <a:endParaRPr sz="2700"/>
          </a:p>
          <a:p>
            <a:pPr indent="-438150" lvl="0" marL="4572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Is it fine to launch offers on weekdays or weekends?</a:t>
            </a:r>
            <a:endParaRPr b="0" i="0" sz="33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3c6b9a19d0_0_0"/>
          <p:cNvSpPr txBox="1"/>
          <p:nvPr/>
        </p:nvSpPr>
        <p:spPr>
          <a:xfrm>
            <a:off x="654421" y="2763835"/>
            <a:ext cx="15844200" cy="63339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2" name="Google Shape;162;g13c6b9a19d0_0_0"/>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63" name="Google Shape;163;g13c6b9a19d0_0_0"/>
          <p:cNvPicPr preferRelativeResize="0"/>
          <p:nvPr/>
        </p:nvPicPr>
        <p:blipFill rotWithShape="1">
          <a:blip r:embed="rId4">
            <a:alphaModFix/>
          </a:blip>
          <a:srcRect b="0" l="0" r="0" t="0"/>
          <a:stretch/>
        </p:blipFill>
        <p:spPr>
          <a:xfrm>
            <a:off x="10391776" y="1500089"/>
            <a:ext cx="2967000" cy="2527500"/>
          </a:xfrm>
          <a:prstGeom prst="rect">
            <a:avLst/>
          </a:prstGeom>
          <a:noFill/>
          <a:ln>
            <a:noFill/>
          </a:ln>
        </p:spPr>
      </p:pic>
      <p:pic>
        <p:nvPicPr>
          <p:cNvPr id="164" name="Google Shape;164;g13c6b9a19d0_0_0"/>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65" name="Google Shape;165;g13c6b9a19d0_0_0"/>
          <p:cNvSpPr txBox="1"/>
          <p:nvPr/>
        </p:nvSpPr>
        <p:spPr>
          <a:xfrm>
            <a:off x="1094115" y="1324805"/>
            <a:ext cx="15844200" cy="623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a:p>
            <a:pPr indent="-438150" lvl="0" marL="4572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Which day of the month gets them the best sales?</a:t>
            </a:r>
            <a:endParaRPr sz="3300"/>
          </a:p>
          <a:p>
            <a:pPr indent="-438150" lvl="0" marL="4572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At what time of the day their website gets the maximum impressions? (Number of orders)</a:t>
            </a:r>
            <a:endParaRPr sz="3300"/>
          </a:p>
          <a:p>
            <a:pPr indent="-438150" lvl="0" marL="4572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Are men placing more orders than women?</a:t>
            </a:r>
            <a:endParaRPr sz="3300"/>
          </a:p>
          <a:p>
            <a:pPr indent="-438150" lvl="0" marL="4572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Is it a good idea for the company to open an offline store at this early stage of its start-up journey?</a:t>
            </a:r>
            <a:endParaRPr b="0" i="0" sz="33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3c6b9a19d0_0_24"/>
          <p:cNvSpPr txBox="1"/>
          <p:nvPr/>
        </p:nvSpPr>
        <p:spPr>
          <a:xfrm>
            <a:off x="654421" y="2763835"/>
            <a:ext cx="15844200" cy="63339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1" name="Google Shape;171;g13c6b9a19d0_0_24"/>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72" name="Google Shape;172;g13c6b9a19d0_0_24"/>
          <p:cNvPicPr preferRelativeResize="0"/>
          <p:nvPr/>
        </p:nvPicPr>
        <p:blipFill rotWithShape="1">
          <a:blip r:embed="rId4">
            <a:alphaModFix/>
          </a:blip>
          <a:srcRect b="0" l="0" r="0" t="0"/>
          <a:stretch/>
        </p:blipFill>
        <p:spPr>
          <a:xfrm>
            <a:off x="10391776" y="1500089"/>
            <a:ext cx="2967000" cy="2527500"/>
          </a:xfrm>
          <a:prstGeom prst="rect">
            <a:avLst/>
          </a:prstGeom>
          <a:noFill/>
          <a:ln>
            <a:noFill/>
          </a:ln>
        </p:spPr>
      </p:pic>
      <p:pic>
        <p:nvPicPr>
          <p:cNvPr id="173" name="Google Shape;173;g13c6b9a19d0_0_24"/>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74" name="Google Shape;174;g13c6b9a19d0_0_24"/>
          <p:cNvSpPr txBox="1"/>
          <p:nvPr/>
        </p:nvSpPr>
        <p:spPr>
          <a:xfrm>
            <a:off x="1067265" y="1163630"/>
            <a:ext cx="15844200" cy="623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3100"/>
          </a:p>
          <a:p>
            <a:pPr indent="0" lvl="0" marL="0" rtl="0" algn="l">
              <a:lnSpc>
                <a:spcPct val="115000"/>
              </a:lnSpc>
              <a:spcBef>
                <a:spcPts val="0"/>
              </a:spcBef>
              <a:spcAft>
                <a:spcPts val="0"/>
              </a:spcAft>
              <a:buClr>
                <a:schemeClr val="dk1"/>
              </a:buClr>
              <a:buSzPts val="1100"/>
              <a:buFont typeface="Arial"/>
              <a:buNone/>
            </a:pPr>
            <a:r>
              <a:rPr b="1" lang="en-GB" sz="3300">
                <a:solidFill>
                  <a:schemeClr val="dk1"/>
                </a:solidFill>
              </a:rPr>
              <a:t>Results:</a:t>
            </a:r>
            <a:endParaRPr b="1" sz="3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3300">
              <a:solidFill>
                <a:schemeClr val="dk1"/>
              </a:solidFill>
            </a:endParaRPr>
          </a:p>
          <a:p>
            <a:pPr indent="0" lvl="0" marL="0" rtl="0" algn="l">
              <a:lnSpc>
                <a:spcPct val="115000"/>
              </a:lnSpc>
              <a:spcBef>
                <a:spcPts val="0"/>
              </a:spcBef>
              <a:spcAft>
                <a:spcPts val="0"/>
              </a:spcAft>
              <a:buNone/>
            </a:pPr>
            <a:r>
              <a:rPr lang="en-GB" sz="3300">
                <a:solidFill>
                  <a:schemeClr val="dk1"/>
                </a:solidFill>
              </a:rPr>
              <a:t>Present your result in a business presentation and record a video explaining your analysis to the CEOs of the company and your suggestions to them.</a:t>
            </a:r>
            <a:endParaRPr sz="5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3c6b9a19d0_0_42"/>
          <p:cNvSpPr txBox="1"/>
          <p:nvPr/>
        </p:nvSpPr>
        <p:spPr>
          <a:xfrm>
            <a:off x="654421" y="2763835"/>
            <a:ext cx="15844200" cy="63339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0" name="Google Shape;180;g13c6b9a19d0_0_42"/>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81" name="Google Shape;181;g13c6b9a19d0_0_42"/>
          <p:cNvPicPr preferRelativeResize="0"/>
          <p:nvPr/>
        </p:nvPicPr>
        <p:blipFill rotWithShape="1">
          <a:blip r:embed="rId4">
            <a:alphaModFix/>
          </a:blip>
          <a:srcRect b="0" l="0" r="0" t="0"/>
          <a:stretch/>
        </p:blipFill>
        <p:spPr>
          <a:xfrm>
            <a:off x="10391776" y="1500089"/>
            <a:ext cx="2967000" cy="2527500"/>
          </a:xfrm>
          <a:prstGeom prst="rect">
            <a:avLst/>
          </a:prstGeom>
          <a:noFill/>
          <a:ln>
            <a:noFill/>
          </a:ln>
        </p:spPr>
      </p:pic>
      <p:pic>
        <p:nvPicPr>
          <p:cNvPr id="182" name="Google Shape;182;g13c6b9a19d0_0_42"/>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83" name="Google Shape;183;g13c6b9a19d0_0_42"/>
          <p:cNvSpPr txBox="1"/>
          <p:nvPr/>
        </p:nvSpPr>
        <p:spPr>
          <a:xfrm>
            <a:off x="1067240" y="1109930"/>
            <a:ext cx="15844200" cy="6234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GB" sz="3300">
                <a:solidFill>
                  <a:schemeClr val="dk1"/>
                </a:solidFill>
              </a:rPr>
              <a:t>Important Notes:</a:t>
            </a:r>
            <a:endParaRPr b="1" sz="3300">
              <a:solidFill>
                <a:schemeClr val="dk1"/>
              </a:solidFill>
            </a:endParaRPr>
          </a:p>
          <a:p>
            <a:pPr indent="0" lvl="0" marL="0" rtl="0" algn="l">
              <a:lnSpc>
                <a:spcPct val="115000"/>
              </a:lnSpc>
              <a:spcBef>
                <a:spcPts val="0"/>
              </a:spcBef>
              <a:spcAft>
                <a:spcPts val="0"/>
              </a:spcAft>
              <a:buNone/>
            </a:pPr>
            <a:r>
              <a:t/>
            </a:r>
            <a:endParaRPr sz="3300">
              <a:solidFill>
                <a:schemeClr val="dk1"/>
              </a:solidFill>
            </a:endParaRPr>
          </a:p>
          <a:p>
            <a:pPr indent="-438150" lvl="0" marL="457200" rtl="0" algn="l">
              <a:lnSpc>
                <a:spcPct val="115000"/>
              </a:lnSpc>
              <a:spcBef>
                <a:spcPts val="0"/>
              </a:spcBef>
              <a:spcAft>
                <a:spcPts val="0"/>
              </a:spcAft>
              <a:buClr>
                <a:schemeClr val="dk1"/>
              </a:buClr>
              <a:buSzPts val="3300"/>
              <a:buAutoNum type="arabicPeriod"/>
            </a:pPr>
            <a:r>
              <a:rPr lang="en-GB" sz="3300">
                <a:solidFill>
                  <a:schemeClr val="dk1"/>
                </a:solidFill>
              </a:rPr>
              <a:t>Please note that since this is an EDA Case Study, your analysis should not be just limited to the questions asked above. You are required to take extra steps in order to find out more interesting insights from the data.</a:t>
            </a:r>
            <a:endParaRPr sz="3300">
              <a:solidFill>
                <a:schemeClr val="dk1"/>
              </a:solidFill>
            </a:endParaRPr>
          </a:p>
          <a:p>
            <a:pPr indent="-438150" lvl="0" marL="457200" rtl="0" algn="l">
              <a:lnSpc>
                <a:spcPct val="115000"/>
              </a:lnSpc>
              <a:spcBef>
                <a:spcPts val="0"/>
              </a:spcBef>
              <a:spcAft>
                <a:spcPts val="0"/>
              </a:spcAft>
              <a:buClr>
                <a:schemeClr val="dk1"/>
              </a:buClr>
              <a:buSzPts val="3300"/>
              <a:buAutoNum type="arabicPeriod"/>
            </a:pPr>
            <a:r>
              <a:rPr lang="en-GB" sz="3300">
                <a:solidFill>
                  <a:schemeClr val="dk1"/>
                </a:solidFill>
              </a:rPr>
              <a:t>If you are generating plots, please make sure that you have also added the inference that you may derive from the plot. Any plot generated without your observation/inference will not be considered for evaluation.</a:t>
            </a:r>
            <a:endParaRPr sz="3300">
              <a:solidFill>
                <a:schemeClr val="dk1"/>
              </a:solidFill>
            </a:endParaRPr>
          </a:p>
          <a:p>
            <a:pPr indent="-438150" lvl="0" marL="457200" rtl="0" algn="l">
              <a:lnSpc>
                <a:spcPct val="115000"/>
              </a:lnSpc>
              <a:spcBef>
                <a:spcPts val="0"/>
              </a:spcBef>
              <a:spcAft>
                <a:spcPts val="0"/>
              </a:spcAft>
              <a:buClr>
                <a:schemeClr val="dk1"/>
              </a:buClr>
              <a:buSzPts val="3300"/>
              <a:buAutoNum type="arabicPeriod"/>
            </a:pPr>
            <a:r>
              <a:rPr lang="en-GB" sz="3300">
                <a:solidFill>
                  <a:schemeClr val="dk1"/>
                </a:solidFill>
              </a:rPr>
              <a:t>Add details regarding any assumptions that you make while working on the case study. You are free to make assumptions or add more insights to the analysis by adding data from various sources but any such steps taken by you need to be mentioned in your solution file.</a:t>
            </a:r>
            <a:endParaRPr sz="5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93" name="Google Shape;93;p2"/>
          <p:cNvPicPr preferRelativeResize="0"/>
          <p:nvPr/>
        </p:nvPicPr>
        <p:blipFill rotWithShape="1">
          <a:blip r:embed="rId4">
            <a:alphaModFix/>
          </a:blip>
          <a:srcRect b="0" l="0" r="0" t="0"/>
          <a:stretch/>
        </p:blipFill>
        <p:spPr>
          <a:xfrm>
            <a:off x="17648238" y="9647238"/>
            <a:ext cx="487362" cy="487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g13c6b9a19d0_0_9"/>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99" name="Google Shape;99;g13c6b9a19d0_0_9"/>
          <p:cNvPicPr preferRelativeResize="0"/>
          <p:nvPr/>
        </p:nvPicPr>
        <p:blipFill rotWithShape="1">
          <a:blip r:embed="rId4">
            <a:alphaModFix/>
          </a:blip>
          <a:srcRect b="0" l="0" r="0" t="0"/>
          <a:stretch/>
        </p:blipFill>
        <p:spPr>
          <a:xfrm>
            <a:off x="17648238" y="9647238"/>
            <a:ext cx="487362" cy="487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13c6b9a19d0_0_14"/>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05" name="Google Shape;105;g13c6b9a19d0_0_14"/>
          <p:cNvPicPr preferRelativeResize="0"/>
          <p:nvPr/>
        </p:nvPicPr>
        <p:blipFill rotWithShape="1">
          <a:blip r:embed="rId4">
            <a:alphaModFix/>
          </a:blip>
          <a:srcRect b="0" l="0" r="0" t="0"/>
          <a:stretch/>
        </p:blipFill>
        <p:spPr>
          <a:xfrm>
            <a:off x="17648238" y="9647238"/>
            <a:ext cx="487362" cy="487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13c6b9a19d0_0_19"/>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11" name="Google Shape;111;g13c6b9a19d0_0_19"/>
          <p:cNvPicPr preferRelativeResize="0"/>
          <p:nvPr/>
        </p:nvPicPr>
        <p:blipFill rotWithShape="1">
          <a:blip r:embed="rId4">
            <a:alphaModFix/>
          </a:blip>
          <a:srcRect b="0" l="0" r="0" t="0"/>
          <a:stretch/>
        </p:blipFill>
        <p:spPr>
          <a:xfrm>
            <a:off x="17648238" y="9647238"/>
            <a:ext cx="487362" cy="487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nvSpPr>
        <p:spPr>
          <a:xfrm>
            <a:off x="1311832" y="979622"/>
            <a:ext cx="14507287" cy="1040935"/>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rgbClr val="000000"/>
              </a:buClr>
              <a:buSzPts val="6714"/>
              <a:buFont typeface="Arial"/>
              <a:buNone/>
            </a:pPr>
            <a:r>
              <a:rPr b="1" i="0" lang="en-GB" sz="6714" u="none" cap="none" strike="noStrike">
                <a:solidFill>
                  <a:srgbClr val="00A1FF"/>
                </a:solidFill>
                <a:latin typeface="Montserrat SemiBold"/>
                <a:ea typeface="Montserrat SemiBold"/>
                <a:cs typeface="Montserrat SemiBold"/>
                <a:sym typeface="Montserrat SemiBold"/>
              </a:rPr>
              <a:t>Crazy Monkey</a:t>
            </a:r>
            <a:endParaRPr b="0" i="0" sz="1400" u="none" cap="none" strike="noStrike">
              <a:solidFill>
                <a:srgbClr val="000000"/>
              </a:solidFill>
              <a:latin typeface="Arial"/>
              <a:ea typeface="Arial"/>
              <a:cs typeface="Arial"/>
              <a:sym typeface="Arial"/>
            </a:endParaRPr>
          </a:p>
        </p:txBody>
      </p:sp>
      <p:sp>
        <p:nvSpPr>
          <p:cNvPr id="117" name="Google Shape;117;p3"/>
          <p:cNvSpPr txBox="1"/>
          <p:nvPr/>
        </p:nvSpPr>
        <p:spPr>
          <a:xfrm>
            <a:off x="1094115" y="2452880"/>
            <a:ext cx="15844203" cy="6233919"/>
          </a:xfrm>
          <a:prstGeom prst="rect">
            <a:avLst/>
          </a:prstGeom>
          <a:noFill/>
          <a:ln>
            <a:noFill/>
          </a:ln>
        </p:spPr>
        <p:txBody>
          <a:bodyPr anchorCtr="0" anchor="t" bIns="0" lIns="0" spcFirstLastPara="1" rIns="0" wrap="square" tIns="0">
            <a:noAutofit/>
          </a:bodyPr>
          <a:lstStyle/>
          <a:p>
            <a:pPr indent="0" lvl="1" marL="297181" marR="0" rtl="0" algn="l">
              <a:lnSpc>
                <a:spcPct val="150000"/>
              </a:lnSpc>
              <a:spcBef>
                <a:spcPts val="0"/>
              </a:spcBef>
              <a:spcAft>
                <a:spcPts val="0"/>
              </a:spcAft>
              <a:buNone/>
            </a:pPr>
            <a:r>
              <a:rPr b="0" i="0" lang="en-GB" sz="3600" u="none" cap="none" strike="noStrike">
                <a:solidFill>
                  <a:srgbClr val="000000"/>
                </a:solidFill>
                <a:latin typeface="Arial"/>
                <a:ea typeface="Arial"/>
                <a:cs typeface="Arial"/>
                <a:sym typeface="Arial"/>
              </a:rPr>
              <a:t>Crazy Monkey is a recent start-up started by the 3 friends from IIT Delhi. The company deals with apparel and trending millennium clothing and accessories.</a:t>
            </a:r>
            <a:endParaRPr b="0" i="0" sz="3600" u="none" cap="none" strike="noStrike">
              <a:solidFill>
                <a:srgbClr val="000000"/>
              </a:solidFill>
              <a:latin typeface="Comfortaa"/>
              <a:ea typeface="Comfortaa"/>
              <a:cs typeface="Comfortaa"/>
              <a:sym typeface="Comfortaa"/>
            </a:endParaRPr>
          </a:p>
        </p:txBody>
      </p:sp>
      <p:pic>
        <p:nvPicPr>
          <p:cNvPr id="118" name="Google Shape;118;p3"/>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19" name="Google Shape;119;p3"/>
          <p:cNvPicPr preferRelativeResize="0"/>
          <p:nvPr/>
        </p:nvPicPr>
        <p:blipFill rotWithShape="1">
          <a:blip r:embed="rId4">
            <a:alphaModFix/>
          </a:blip>
          <a:srcRect b="0" l="0" r="0" t="0"/>
          <a:stretch/>
        </p:blipFill>
        <p:spPr>
          <a:xfrm>
            <a:off x="17648238" y="9647238"/>
            <a:ext cx="487362" cy="487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nvSpPr>
        <p:spPr>
          <a:xfrm>
            <a:off x="1311833" y="979622"/>
            <a:ext cx="14421300" cy="10410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None/>
            </a:pPr>
            <a:r>
              <a:rPr b="1" i="0" lang="en-GB" sz="7200" u="none" cap="none" strike="noStrike">
                <a:solidFill>
                  <a:srgbClr val="000000"/>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p:txBody>
      </p:sp>
      <p:sp>
        <p:nvSpPr>
          <p:cNvPr id="125" name="Google Shape;125;p4"/>
          <p:cNvSpPr txBox="1"/>
          <p:nvPr/>
        </p:nvSpPr>
        <p:spPr>
          <a:xfrm>
            <a:off x="654421" y="2763835"/>
            <a:ext cx="15844203" cy="633403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6" name="Google Shape;126;p4"/>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graphicFrame>
        <p:nvGraphicFramePr>
          <p:cNvPr id="127" name="Google Shape;127;p4"/>
          <p:cNvGraphicFramePr/>
          <p:nvPr/>
        </p:nvGraphicFramePr>
        <p:xfrm>
          <a:off x="10391776" y="1500089"/>
          <a:ext cx="2967038" cy="2527493"/>
        </p:xfrm>
        <a:graphic>
          <a:graphicData uri="http://schemas.openxmlformats.org/drawingml/2006/chart">
            <c:chart r:id="rId4"/>
          </a:graphicData>
        </a:graphic>
      </p:graphicFrame>
      <p:pic>
        <p:nvPicPr>
          <p:cNvPr id="128" name="Google Shape;128;p4"/>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29" name="Google Shape;129;p4"/>
          <p:cNvSpPr txBox="1"/>
          <p:nvPr/>
        </p:nvSpPr>
        <p:spPr>
          <a:xfrm>
            <a:off x="1094115" y="2452880"/>
            <a:ext cx="15844203" cy="623391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GB" sz="3200" u="none" cap="none" strike="noStrike">
                <a:solidFill>
                  <a:srgbClr val="000000"/>
                </a:solidFill>
                <a:latin typeface="Arial"/>
                <a:ea typeface="Arial"/>
                <a:cs typeface="Arial"/>
                <a:sym typeface="Arial"/>
              </a:rPr>
              <a:t>The company wants to expand across India through an online web market and various offline stores. Still, before taking this step, they wanted to be double sure regarding the demand and the sector they should target. The company has a limited cash reserve and they want to utilize it in the best possible way.</a:t>
            </a:r>
            <a:r>
              <a:rPr b="0" i="0" lang="en-GB" sz="40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br>
              <a:rPr b="0" i="0" lang="en-GB"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nvSpPr>
        <p:spPr>
          <a:xfrm>
            <a:off x="654421" y="2763835"/>
            <a:ext cx="15844203" cy="633403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5"/>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graphicFrame>
        <p:nvGraphicFramePr>
          <p:cNvPr id="136" name="Google Shape;136;p5"/>
          <p:cNvGraphicFramePr/>
          <p:nvPr/>
        </p:nvGraphicFramePr>
        <p:xfrm>
          <a:off x="10391776" y="1500089"/>
          <a:ext cx="2967038" cy="2527493"/>
        </p:xfrm>
        <a:graphic>
          <a:graphicData uri="http://schemas.openxmlformats.org/drawingml/2006/chart">
            <c:chart r:id="rId4"/>
          </a:graphicData>
        </a:graphic>
      </p:graphicFrame>
      <p:pic>
        <p:nvPicPr>
          <p:cNvPr id="137" name="Google Shape;137;p5"/>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38" name="Google Shape;138;p5"/>
          <p:cNvSpPr txBox="1"/>
          <p:nvPr/>
        </p:nvSpPr>
        <p:spPr>
          <a:xfrm>
            <a:off x="1020625" y="1345600"/>
            <a:ext cx="16466400" cy="623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GB" sz="3300" u="none" cap="none" strike="noStrike">
                <a:solidFill>
                  <a:srgbClr val="000000"/>
                </a:solidFill>
                <a:latin typeface="Arial"/>
                <a:ea typeface="Arial"/>
                <a:cs typeface="Arial"/>
                <a:sym typeface="Arial"/>
              </a:rPr>
              <a:t>The company has hired you as an External Data Analyst and wanted you to help them with the following questions:</a:t>
            </a:r>
            <a:endParaRPr sz="2700"/>
          </a:p>
          <a:p>
            <a:pPr indent="0" lvl="0" marL="0" marR="0" rtl="0" algn="l">
              <a:lnSpc>
                <a:spcPct val="100000"/>
              </a:lnSpc>
              <a:spcBef>
                <a:spcPts val="0"/>
              </a:spcBef>
              <a:spcAft>
                <a:spcPts val="0"/>
              </a:spcAft>
              <a:buNone/>
            </a:pPr>
            <a:r>
              <a:t/>
            </a:r>
            <a:endParaRPr sz="3300"/>
          </a:p>
          <a:p>
            <a:pPr indent="0" lvl="0" marL="0" marR="0" rtl="0" algn="l">
              <a:lnSpc>
                <a:spcPct val="100000"/>
              </a:lnSpc>
              <a:spcBef>
                <a:spcPts val="0"/>
              </a:spcBef>
              <a:spcAft>
                <a:spcPts val="0"/>
              </a:spcAft>
              <a:buNone/>
            </a:pPr>
            <a:r>
              <a:rPr b="0" i="0" lang="en-GB" sz="3300" u="none" cap="none" strike="noStrike">
                <a:solidFill>
                  <a:srgbClr val="000000"/>
                </a:solidFill>
                <a:latin typeface="Arial"/>
                <a:ea typeface="Arial"/>
                <a:cs typeface="Arial"/>
                <a:sym typeface="Arial"/>
              </a:rPr>
              <a:t>The top 3 cities that the company should target. Suggest where the company may launch their first offline stores with the product that they may sell at their first offline store. Also, suggest the same for the online web store. Top cities on which they should focus the most and the type of apparel.</a:t>
            </a:r>
            <a:endParaRPr sz="2700"/>
          </a:p>
          <a:p>
            <a:pPr indent="-438150" lvl="0" marL="9144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Top categories and types</a:t>
            </a:r>
            <a:endParaRPr sz="2700"/>
          </a:p>
          <a:p>
            <a:pPr indent="-438150" lvl="0" marL="9144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Top products</a:t>
            </a:r>
            <a:endParaRPr sz="2700"/>
          </a:p>
          <a:p>
            <a:pPr indent="-438150" lvl="0" marL="9144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Top product type</a:t>
            </a:r>
            <a:endParaRPr b="0" i="0" sz="33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nvSpPr>
        <p:spPr>
          <a:xfrm>
            <a:off x="654421" y="2763835"/>
            <a:ext cx="15844203" cy="633403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p6"/>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graphicFrame>
        <p:nvGraphicFramePr>
          <p:cNvPr id="145" name="Google Shape;145;p6"/>
          <p:cNvGraphicFramePr/>
          <p:nvPr/>
        </p:nvGraphicFramePr>
        <p:xfrm>
          <a:off x="10391776" y="1500089"/>
          <a:ext cx="2967038" cy="2527493"/>
        </p:xfrm>
        <a:graphic>
          <a:graphicData uri="http://schemas.openxmlformats.org/drawingml/2006/chart">
            <c:chart r:id="rId4"/>
          </a:graphicData>
        </a:graphic>
      </p:graphicFrame>
      <p:pic>
        <p:nvPicPr>
          <p:cNvPr id="146" name="Google Shape;146;p6"/>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47" name="Google Shape;147;p6"/>
          <p:cNvSpPr txBox="1"/>
          <p:nvPr/>
        </p:nvSpPr>
        <p:spPr>
          <a:xfrm>
            <a:off x="1067265" y="1297930"/>
            <a:ext cx="15844200" cy="623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a:p>
            <a:pPr indent="-438150" lvl="0" marL="4572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What insights can you offer about new and returning customers? </a:t>
            </a:r>
            <a:endParaRPr sz="2700"/>
          </a:p>
          <a:p>
            <a:pPr indent="-438150" lvl="0" marL="4572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Analyze the old customers based on RFM(Recency, Frequency, and Monetary Value)</a:t>
            </a:r>
            <a:endParaRPr sz="2700"/>
          </a:p>
          <a:p>
            <a:pPr indent="-438150" lvl="0" marL="457200" marR="0" rtl="0" algn="l">
              <a:lnSpc>
                <a:spcPct val="100000"/>
              </a:lnSpc>
              <a:spcBef>
                <a:spcPts val="0"/>
              </a:spcBef>
              <a:spcAft>
                <a:spcPts val="0"/>
              </a:spcAft>
              <a:buClr>
                <a:srgbClr val="000000"/>
              </a:buClr>
              <a:buSzPts val="3300"/>
              <a:buFont typeface="Arial"/>
              <a:buChar char="●"/>
            </a:pPr>
            <a:r>
              <a:rPr b="0" i="0" lang="en-GB" sz="3300" u="none" cap="none" strike="noStrike">
                <a:solidFill>
                  <a:srgbClr val="000000"/>
                </a:solidFill>
                <a:latin typeface="Arial"/>
                <a:ea typeface="Arial"/>
                <a:cs typeface="Arial"/>
                <a:sym typeface="Arial"/>
              </a:rPr>
              <a:t>Analyze the new customers based on RFM.</a:t>
            </a:r>
            <a:endParaRPr sz="2700"/>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2020-06-19T04:06:28Z</dcterms:created>
  <dc:creator>Prasuna Atreyapurapu</dc:creator>
</cp:coreProperties>
</file>