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4EA7-1C11-865E-4A49-1ADD7E532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A098-E1C9-CF43-28FD-7A002961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71F3-A139-6DE3-911E-5B94DBA6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B72C5-1E74-3970-B1B9-839A193D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DB80-67D4-39C9-F763-D2C54083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0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88FF-6C99-172F-55C0-8069F705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D195-0D00-2F9C-76F4-2E6D676BB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1108-D6E0-9FE2-0772-0C66F8E0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BB62-33CB-583E-0965-EB77D370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BFE9-C279-046B-6455-A4BF4286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8710B-AE9B-F254-D848-81D330F0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FB85-1363-5805-5232-DD936D57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28EF-33A1-554C-2DB8-6012056F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4074-BAE9-7CE6-C477-0EF95D7B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B3B0-2C16-D213-E576-34C94BCC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6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BFEF-4ED1-EE30-6DEC-9D656BF2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5A96-75DC-4E85-4E50-DBA2B86B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EB7E-F866-CDE5-5921-A77ED55A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676A-9441-F8DF-AAC4-B5CFA656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EE2E-673B-953A-F051-D7032960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AF21-51F0-D2F6-07B3-A8FE955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8218-1A0F-1D88-DA35-14DD80E5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F0D7-BD7B-B90C-816D-5D006250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2BE7-D2BA-2F75-EEF7-76DA3340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D3E0-8C9F-24A4-83FA-4965D015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6EC4-F2CE-EE55-1E03-F6AE572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9417-6B0D-8459-CB4C-B859FF15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1444-7CB4-9E0F-0BF9-8589E8426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A0A79-0A47-CE4D-021B-CCA5AB0B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ADCE-F31F-42D2-1CC5-F9DED21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379C-76EA-C973-A4B5-858AC2F7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5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E228-5B33-8014-F820-6BA48ABA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95A9A-B2AD-F84F-C69C-06830497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C7BDB-FF23-F99A-A226-CE0EE3BE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B0896-DAC1-A6E1-0196-02D6BB543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599A2-ECFB-424F-9B84-7C946714A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5F587-8DBA-FE8A-0CCD-A966091B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F7967-283B-5A27-1EAF-8886A37A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6EDB-741B-384D-2A90-9540F83D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0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C8DF-4E7A-39FF-07AB-C840089D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13E81-96B2-DDA1-64B9-684937DF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6E51-A1CF-72CF-9F52-78C61A65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8F6C3-F6C3-0542-A046-37CD14FD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7BAA8-A508-621E-15B9-695214FB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20A72-F942-E30C-B96E-0C2EA2E5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04F9C-DEF5-2A47-A48A-D261455B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3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6F46-2428-CBDE-4DD4-3EF4E351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A950-A08E-2382-63E7-2CFA89A3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73CEA-24FE-35C8-80ED-773FD6ED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B2B8-0EAB-301C-31FE-E9ED68CB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6561-1266-AA60-FAFF-E434B36E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A8B00-148E-890B-F679-D08857BD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5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FFE9-27BB-4D1B-79D9-67A782FA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26121-74F9-68F9-4624-CBE830C95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D1D4C-8787-F7C4-AFD1-A18873275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2DA35-F9B9-E429-C3BD-B0341603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18E4A-F914-684F-D856-7EDBAA33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C1E7-93EA-D3C7-FAC1-5E167F20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E26F8-96A9-CAE4-A746-01E51B45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1D23-2386-1E00-FD82-13D9A9B9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418D-87E3-F6B5-1FCB-D33A2A0B9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BF3A-620E-4DCB-BC15-6892434F8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96E2-5FFF-8897-B40F-57366F851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B432-A70B-FD96-1508-7B1C6564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53C3-0E14-4E1A-8EE8-13BE253AC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28FF-464F-589E-E82C-94040B57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575" y="485945"/>
            <a:ext cx="9144000" cy="2387600"/>
          </a:xfrm>
        </p:spPr>
        <p:txBody>
          <a:bodyPr/>
          <a:lstStyle/>
          <a:p>
            <a:r>
              <a:rPr lang="en-IN" dirty="0"/>
              <a:t>CALL CENTER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BD51F-F148-A494-EACF-1B925287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2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Case Study Based on </a:t>
            </a:r>
            <a:r>
              <a:rPr lang="en-IN" dirty="0" err="1"/>
              <a:t>CallIn</a:t>
            </a:r>
            <a:r>
              <a:rPr lang="en-IN" dirty="0"/>
              <a:t> Call Centre and Royal Bank of Scotland</a:t>
            </a:r>
          </a:p>
          <a:p>
            <a:r>
              <a:rPr lang="en-IN" dirty="0"/>
              <a:t>Old Data Irregularity Audit by Brent Associates</a:t>
            </a:r>
          </a:p>
          <a:p>
            <a:endParaRPr lang="en-IN" dirty="0"/>
          </a:p>
          <a:p>
            <a:r>
              <a:rPr lang="en-IN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7269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706DAA-A17E-989A-1944-F6F807F8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97" y="1135285"/>
            <a:ext cx="6466667" cy="27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A09D2-90EF-D19A-591C-F9A8B49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0FF2-2B93-7157-83EB-0A374CE5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3" y="3551290"/>
            <a:ext cx="5464455" cy="1963890"/>
          </a:xfrm>
        </p:spPr>
        <p:txBody>
          <a:bodyPr>
            <a:normAutofit/>
          </a:bodyPr>
          <a:lstStyle/>
          <a:p>
            <a:r>
              <a:rPr lang="en-IN" sz="2000" dirty="0"/>
              <a:t>Services Handled:</a:t>
            </a:r>
          </a:p>
          <a:p>
            <a:pPr lvl="1"/>
            <a:r>
              <a:rPr lang="en-IN" sz="1800" dirty="0"/>
              <a:t>Transaction information (Existing Customer)</a:t>
            </a:r>
          </a:p>
          <a:p>
            <a:pPr lvl="1"/>
            <a:r>
              <a:rPr lang="en-IN" sz="1800" dirty="0"/>
              <a:t>VRU (Voice Response Unit)</a:t>
            </a:r>
          </a:p>
          <a:p>
            <a:pPr lvl="1"/>
            <a:r>
              <a:rPr lang="en-IN" sz="1800" dirty="0"/>
              <a:t>Other information (Prospective Customers)</a:t>
            </a:r>
          </a:p>
          <a:p>
            <a:pPr lvl="1"/>
            <a:r>
              <a:rPr lang="en-IN" sz="1800" dirty="0"/>
              <a:t>Internet Customer Support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6F1DE-CA53-FB60-08E5-5CA78A6F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0" y="1852174"/>
            <a:ext cx="4790540" cy="9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09D2-90EF-D19A-591C-F9A8B49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Introduction &amp;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0FF2-2B93-7157-83EB-0A374CE5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5" y="1690687"/>
            <a:ext cx="8380781" cy="4593069"/>
          </a:xfrm>
        </p:spPr>
        <p:txBody>
          <a:bodyPr>
            <a:normAutofit/>
          </a:bodyPr>
          <a:lstStyle/>
          <a:p>
            <a:r>
              <a:rPr lang="en-IN" sz="1800" dirty="0"/>
              <a:t>RBS appoints your firm (Brent Associates) to audit</a:t>
            </a:r>
          </a:p>
          <a:p>
            <a:pPr lvl="1"/>
            <a:r>
              <a:rPr lang="en-IN" sz="1400" dirty="0"/>
              <a:t>Apart from current year, one year is assigned randomly for audit</a:t>
            </a:r>
          </a:p>
          <a:p>
            <a:pPr lvl="1"/>
            <a:r>
              <a:rPr lang="en-IN" sz="1400" dirty="0"/>
              <a:t>Any past irregularities by the then auditors</a:t>
            </a:r>
          </a:p>
          <a:p>
            <a:pPr lvl="1"/>
            <a:r>
              <a:rPr lang="en-IN" sz="1400" dirty="0"/>
              <a:t>Any irregularity that was missed in earlier reporting</a:t>
            </a:r>
          </a:p>
          <a:p>
            <a:pPr lvl="1"/>
            <a:r>
              <a:rPr lang="en-IN" sz="1400" dirty="0"/>
              <a:t>To account for any unknown/ unaccounted cash excess and/ or shortfall</a:t>
            </a:r>
          </a:p>
          <a:p>
            <a:r>
              <a:rPr lang="en-IN" sz="1800" dirty="0"/>
              <a:t>Transactions with </a:t>
            </a:r>
            <a:r>
              <a:rPr lang="en-IN" sz="1800" dirty="0" err="1"/>
              <a:t>CallIn</a:t>
            </a:r>
            <a:r>
              <a:rPr lang="en-IN" sz="1800" dirty="0"/>
              <a:t> PLC for February 1999 are to be audited. Statement of </a:t>
            </a:r>
            <a:r>
              <a:rPr lang="en-IN" sz="1800" dirty="0" err="1"/>
              <a:t>payout</a:t>
            </a:r>
            <a:r>
              <a:rPr lang="en-IN" sz="1800" dirty="0"/>
              <a:t> has been given and it has to be assessed whether the transaction was correct.</a:t>
            </a:r>
          </a:p>
          <a:p>
            <a:r>
              <a:rPr lang="en-IN" sz="1800" dirty="0"/>
              <a:t>While solving this case study, answer the Multiple Choice Questions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945DB-9B62-7BE7-2E9D-CCB9D78E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49" y="4163873"/>
            <a:ext cx="2833370" cy="2431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9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09D2-90EF-D19A-591C-F9A8B49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981A6F-DB7D-22A7-4C21-D1EAC5EDC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94910"/>
              </p:ext>
            </p:extLst>
          </p:nvPr>
        </p:nvGraphicFramePr>
        <p:xfrm>
          <a:off x="514045" y="1628955"/>
          <a:ext cx="3921863" cy="487660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54858">
                  <a:extLst>
                    <a:ext uri="{9D8B030D-6E8A-4147-A177-3AD203B41FA5}">
                      <a16:colId xmlns:a16="http://schemas.microsoft.com/office/drawing/2014/main" val="612426948"/>
                    </a:ext>
                  </a:extLst>
                </a:gridCol>
                <a:gridCol w="655001">
                  <a:extLst>
                    <a:ext uri="{9D8B030D-6E8A-4147-A177-3AD203B41FA5}">
                      <a16:colId xmlns:a16="http://schemas.microsoft.com/office/drawing/2014/main" val="4043484609"/>
                    </a:ext>
                  </a:extLst>
                </a:gridCol>
                <a:gridCol w="577247">
                  <a:extLst>
                    <a:ext uri="{9D8B030D-6E8A-4147-A177-3AD203B41FA5}">
                      <a16:colId xmlns:a16="http://schemas.microsoft.com/office/drawing/2014/main" val="64269009"/>
                    </a:ext>
                  </a:extLst>
                </a:gridCol>
                <a:gridCol w="2134757">
                  <a:extLst>
                    <a:ext uri="{9D8B030D-6E8A-4147-A177-3AD203B41FA5}">
                      <a16:colId xmlns:a16="http://schemas.microsoft.com/office/drawing/2014/main" val="3030766059"/>
                    </a:ext>
                  </a:extLst>
                </a:gridCol>
              </a:tblGrid>
              <a:tr h="1664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FIELD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EXPLANATION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extLst>
                  <a:ext uri="{0D108BD9-81ED-4DB2-BD59-A6C34878D82A}">
                    <a16:rowId xmlns:a16="http://schemas.microsoft.com/office/drawing/2014/main" val="1035018585"/>
                  </a:ext>
                </a:extLst>
              </a:tr>
              <a:tr h="349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vru+line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Alpha 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Centre has 65 lines and 6 VRUs. Each call is assigned a VRU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extLst>
                  <a:ext uri="{0D108BD9-81ED-4DB2-BD59-A6C34878D82A}">
                    <a16:rowId xmlns:a16="http://schemas.microsoft.com/office/drawing/2014/main" val="92767597"/>
                  </a:ext>
                </a:extLst>
              </a:tr>
              <a:tr h="234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Call_id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5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Each entering call is assigned a call id.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extLst>
                  <a:ext uri="{0D108BD9-81ED-4DB2-BD59-A6C34878D82A}">
                    <a16:rowId xmlns:a16="http://schemas.microsoft.com/office/drawing/2014/main" val="3540832042"/>
                  </a:ext>
                </a:extLst>
              </a:tr>
              <a:tr h="454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Customer_id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 err="1">
                          <a:effectLst/>
                        </a:rPr>
                        <a:t>Upto</a:t>
                      </a:r>
                      <a:r>
                        <a:rPr lang="en-IN" sz="1100" dirty="0">
                          <a:effectLst/>
                        </a:rPr>
                        <a:t> 12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Unique ID of caller; the ID is zero if the caller is not identified by the system (as is the case for prospective customers, for example).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extLst>
                  <a:ext uri="{0D108BD9-81ED-4DB2-BD59-A6C34878D82A}">
                    <a16:rowId xmlns:a16="http://schemas.microsoft.com/office/drawing/2014/main" val="1825957990"/>
                  </a:ext>
                </a:extLst>
              </a:tr>
              <a:tr h="2935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Priority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tc>
                  <a:txBody>
                    <a:bodyPr/>
                    <a:lstStyle/>
                    <a:p>
                      <a:pPr marL="182563" lvl="0" indent="-182563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0 and 1 indicate unidentified customers or regular customers</a:t>
                      </a:r>
                    </a:p>
                    <a:p>
                      <a:pPr marL="182563" lvl="0" indent="-182563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2 indicates priority customers</a:t>
                      </a:r>
                    </a:p>
                    <a:p>
                      <a:pPr marL="182563" lvl="0" indent="-182563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Customers are served in the order of their "Time in Queue".</a:t>
                      </a:r>
                    </a:p>
                    <a:p>
                      <a:pPr marL="182563" lvl="0" indent="-182563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Priority customers are allocated at the outset of their call 1.5 minutes of waiting-time</a:t>
                      </a:r>
                    </a:p>
                    <a:p>
                      <a:pPr marL="182563" lvl="0" indent="-182563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100" dirty="0">
                          <a:effectLst/>
                        </a:rPr>
                        <a:t>Due to a system bug, customer I.D. was not recorded for those who did not wait in queue; hence, their priority is 0.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5" marR="43965" marT="0" marB="0"/>
                </a:tc>
                <a:extLst>
                  <a:ext uri="{0D108BD9-81ED-4DB2-BD59-A6C34878D82A}">
                    <a16:rowId xmlns:a16="http://schemas.microsoft.com/office/drawing/2014/main" val="38774159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A9D326-A521-68A8-6D94-29730046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60311"/>
              </p:ext>
            </p:extLst>
          </p:nvPr>
        </p:nvGraphicFramePr>
        <p:xfrm>
          <a:off x="4430585" y="1312312"/>
          <a:ext cx="4613908" cy="51932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52766">
                  <a:extLst>
                    <a:ext uri="{9D8B030D-6E8A-4147-A177-3AD203B41FA5}">
                      <a16:colId xmlns:a16="http://schemas.microsoft.com/office/drawing/2014/main" val="3441539940"/>
                    </a:ext>
                  </a:extLst>
                </a:gridCol>
                <a:gridCol w="770581">
                  <a:extLst>
                    <a:ext uri="{9D8B030D-6E8A-4147-A177-3AD203B41FA5}">
                      <a16:colId xmlns:a16="http://schemas.microsoft.com/office/drawing/2014/main" val="844011223"/>
                    </a:ext>
                  </a:extLst>
                </a:gridCol>
                <a:gridCol w="679108">
                  <a:extLst>
                    <a:ext uri="{9D8B030D-6E8A-4147-A177-3AD203B41FA5}">
                      <a16:colId xmlns:a16="http://schemas.microsoft.com/office/drawing/2014/main" val="340319551"/>
                    </a:ext>
                  </a:extLst>
                </a:gridCol>
                <a:gridCol w="2511453">
                  <a:extLst>
                    <a:ext uri="{9D8B030D-6E8A-4147-A177-3AD203B41FA5}">
                      <a16:colId xmlns:a16="http://schemas.microsoft.com/office/drawing/2014/main" val="1758443881"/>
                    </a:ext>
                  </a:extLst>
                </a:gridCol>
              </a:tblGrid>
              <a:tr h="174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FIELD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LENGTH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EXPLANATION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982664462"/>
                  </a:ext>
                </a:extLst>
              </a:tr>
              <a:tr h="1387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PS - regular activity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PE - regular activity in English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IN - internet consulting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NE -stock exchange activity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NW - potential customer getting information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TT – customers who left a message asking the bank to return their call but, while the system returned their call, the calling-agent became busy hence the customers were put on hold in the queue.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2594804820"/>
                  </a:ext>
                </a:extLst>
              </a:tr>
              <a:tr h="115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5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Year-month-date (YYMMDD)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1082289690"/>
                  </a:ext>
                </a:extLst>
              </a:tr>
              <a:tr h="20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vru_entry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Time that the phone-call enters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3698480392"/>
                  </a:ext>
                </a:extLst>
              </a:tr>
              <a:tr h="355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vru_exit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Time of exit from the VRU: either to the queue, or directly to receive service, or to leave the system (abandonment).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2116255906"/>
                  </a:ext>
                </a:extLst>
              </a:tr>
              <a:tr h="355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Q_start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Time of joining the queue (being put on “hold”).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3650754742"/>
                  </a:ext>
                </a:extLst>
              </a:tr>
              <a:tr h="235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Q_exit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Time (in seconds) of exiting the queue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1566212412"/>
                  </a:ext>
                </a:extLst>
              </a:tr>
              <a:tr h="536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Outcome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4/5/7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AGENT – service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HANG - hung up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100" dirty="0">
                          <a:effectLst/>
                        </a:rPr>
                        <a:t>PHANTOM - a virtual call to be ignored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1650298290"/>
                  </a:ext>
                </a:extLst>
              </a:tr>
              <a:tr h="115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Ser_start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Time of beginning of service by agent.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670747057"/>
                  </a:ext>
                </a:extLst>
              </a:tr>
              <a:tr h="115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Ser_exit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6 char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Time of end of service by agent.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3493381356"/>
                  </a:ext>
                </a:extLst>
              </a:tr>
              <a:tr h="235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Server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Undefined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Name of the agent who served the call. This field is NO_SERVER, if no service was provided.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032" marR="46032" marT="0" marB="0"/>
                </a:tc>
                <a:extLst>
                  <a:ext uri="{0D108BD9-81ED-4DB2-BD59-A6C34878D82A}">
                    <a16:rowId xmlns:a16="http://schemas.microsoft.com/office/drawing/2014/main" val="76837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41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09D2-90EF-D19A-591C-F9A8B49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0FF2-2B93-7157-83EB-0A374CE5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5" y="1690687"/>
            <a:ext cx="10633863" cy="4593069"/>
          </a:xfrm>
        </p:spPr>
        <p:txBody>
          <a:bodyPr>
            <a:normAutofit/>
          </a:bodyPr>
          <a:lstStyle/>
          <a:p>
            <a:r>
              <a:rPr lang="en-IN" sz="1800" dirty="0"/>
              <a:t>Manpower information as been given</a:t>
            </a:r>
          </a:p>
          <a:p>
            <a:r>
              <a:rPr lang="en-IN" sz="1800" dirty="0"/>
              <a:t>Operational timing of call centre are given</a:t>
            </a:r>
          </a:p>
          <a:p>
            <a:r>
              <a:rPr lang="en-IN" sz="1800" dirty="0"/>
              <a:t>Summary of Compensation Structure: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F412B-86F7-47F2-C894-30AEF68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4" y="3188483"/>
            <a:ext cx="6686156" cy="26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28FF-464F-589E-E82C-94040B57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318"/>
            <a:ext cx="914400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52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549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CALL CENTER CASE STUDY</vt:lpstr>
      <vt:lpstr>Problem Background</vt:lpstr>
      <vt:lpstr>Problem Introduction &amp; Statement</vt:lpstr>
      <vt:lpstr>Data Dictionary</vt:lpstr>
      <vt:lpstr>Other Information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CASE STUDY</dc:title>
  <dc:creator>135</dc:creator>
  <cp:lastModifiedBy>135</cp:lastModifiedBy>
  <cp:revision>7</cp:revision>
  <dcterms:created xsi:type="dcterms:W3CDTF">2022-09-04T13:31:20Z</dcterms:created>
  <dcterms:modified xsi:type="dcterms:W3CDTF">2022-09-04T18:23:48Z</dcterms:modified>
</cp:coreProperties>
</file>