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Kollektif Bold" charset="1" panose="020B0604020101010102"/>
      <p:regular r:id="rId19"/>
    </p:embeddedFont>
    <p:embeddedFont>
      <p:font typeface="DM Sans" charset="1" panose="00000000000000000000"/>
      <p:regular r:id="rId20"/>
    </p:embeddedFont>
    <p:embeddedFont>
      <p:font typeface="DM Sans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5341315" y="-734942"/>
            <a:ext cx="7605370" cy="6638855"/>
          </a:xfrm>
          <a:custGeom>
            <a:avLst/>
            <a:gdLst/>
            <a:ahLst/>
            <a:cxnLst/>
            <a:rect r="r" b="b" t="t" l="l"/>
            <a:pathLst>
              <a:path h="6638855" w="7605370">
                <a:moveTo>
                  <a:pt x="0" y="0"/>
                </a:moveTo>
                <a:lnTo>
                  <a:pt x="7605370" y="0"/>
                </a:lnTo>
                <a:lnTo>
                  <a:pt x="7605370" y="6638854"/>
                </a:lnTo>
                <a:lnTo>
                  <a:pt x="0" y="66388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3486377" y="4383088"/>
            <a:ext cx="11315247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FINALGO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545397" y="6144357"/>
            <a:ext cx="719720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Algorithmic Trading Solution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419334" y="294681"/>
            <a:ext cx="7605370" cy="6638855"/>
          </a:xfrm>
          <a:custGeom>
            <a:avLst/>
            <a:gdLst/>
            <a:ahLst/>
            <a:cxnLst/>
            <a:rect r="r" b="b" t="t" l="l"/>
            <a:pathLst>
              <a:path h="6638855" w="7605370">
                <a:moveTo>
                  <a:pt x="0" y="0"/>
                </a:moveTo>
                <a:lnTo>
                  <a:pt x="7605370" y="0"/>
                </a:lnTo>
                <a:lnTo>
                  <a:pt x="7605370" y="6638855"/>
                </a:lnTo>
                <a:lnTo>
                  <a:pt x="0" y="663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77433" y="477940"/>
            <a:ext cx="5868888" cy="91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2"/>
              </a:lnSpc>
              <a:spcBef>
                <a:spcPct val="0"/>
              </a:spcBef>
            </a:pPr>
            <a:r>
              <a:rPr lang="en-US" b="true" sz="6371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SCOPE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0785" y="1417544"/>
            <a:ext cx="12661234" cy="854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  <a:spcBef>
                <a:spcPct val="0"/>
              </a:spcBef>
            </a:pPr>
          </a:p>
          <a:p>
            <a:pPr algn="ctr">
              <a:lnSpc>
                <a:spcPts val="4250"/>
              </a:lnSpc>
              <a:spcBef>
                <a:spcPct val="0"/>
              </a:spcBef>
            </a:pPr>
            <a:r>
              <a:rPr lang="en-US" sz="38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</a:t>
            </a:r>
            <a:r>
              <a:rPr lang="en-US" b="true" sz="38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</a:t>
            </a:r>
            <a:r>
              <a:rPr lang="en-US" sz="38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Add support for technical indicators (e.g., Bollinger Bands) to enhance strategy options.</a:t>
            </a:r>
          </a:p>
          <a:p>
            <a:pPr algn="ctr">
              <a:lnSpc>
                <a:spcPts val="4250"/>
              </a:lnSpc>
              <a:spcBef>
                <a:spcPct val="0"/>
              </a:spcBef>
            </a:pPr>
          </a:p>
          <a:p>
            <a:pPr algn="ctr">
              <a:lnSpc>
                <a:spcPts val="4250"/>
              </a:lnSpc>
              <a:spcBef>
                <a:spcPct val="0"/>
              </a:spcBef>
            </a:pPr>
            <a:r>
              <a:rPr lang="en-US" sz="38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38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</a:t>
            </a:r>
            <a:r>
              <a:rPr lang="en-US" sz="38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Integrate with cryptocurrency exchanges (e.g.,         Binance) to expand trading opportunities for</a:t>
            </a:r>
          </a:p>
          <a:p>
            <a:pPr algn="ctr">
              <a:lnSpc>
                <a:spcPts val="4250"/>
              </a:lnSpc>
              <a:spcBef>
                <a:spcPct val="0"/>
              </a:spcBef>
            </a:pPr>
            <a:r>
              <a:rPr lang="en-US" sz="38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users.</a:t>
            </a:r>
          </a:p>
          <a:p>
            <a:pPr algn="ctr">
              <a:lnSpc>
                <a:spcPts val="4250"/>
              </a:lnSpc>
              <a:spcBef>
                <a:spcPct val="0"/>
              </a:spcBef>
            </a:pPr>
          </a:p>
          <a:p>
            <a:pPr algn="ctr">
              <a:lnSpc>
                <a:spcPts val="4250"/>
              </a:lnSpc>
              <a:spcBef>
                <a:spcPct val="0"/>
              </a:spcBef>
            </a:pPr>
            <a:r>
              <a:rPr lang="en-US" b="true" sz="38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</a:t>
            </a:r>
            <a:r>
              <a:rPr lang="en-US" sz="38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Develop a mobile application to allow users to manage their trades on-the-go, increasing </a:t>
            </a:r>
          </a:p>
          <a:p>
            <a:pPr algn="ctr">
              <a:lnSpc>
                <a:spcPts val="4250"/>
              </a:lnSpc>
              <a:spcBef>
                <a:spcPct val="0"/>
              </a:spcBef>
            </a:pPr>
            <a:r>
              <a:rPr lang="en-US" sz="38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accessibility and convenience.</a:t>
            </a:r>
          </a:p>
          <a:p>
            <a:pPr algn="ctr">
              <a:lnSpc>
                <a:spcPts val="4250"/>
              </a:lnSpc>
              <a:spcBef>
                <a:spcPct val="0"/>
              </a:spcBef>
            </a:pPr>
          </a:p>
          <a:p>
            <a:pPr algn="ctr">
              <a:lnSpc>
                <a:spcPts val="4250"/>
              </a:lnSpc>
              <a:spcBef>
                <a:spcPct val="0"/>
              </a:spcBef>
            </a:pPr>
            <a:r>
              <a:rPr lang="en-US" sz="38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lang="en-US" b="true" sz="38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</a:t>
            </a:r>
            <a:r>
              <a:rPr lang="en-US" sz="38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Implement machine learning features in a future    version to provide users with optional advanced analytics while maintaining the core rule-based functionality.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4830547" y="0"/>
            <a:ext cx="7605370" cy="6638855"/>
          </a:xfrm>
          <a:custGeom>
            <a:avLst/>
            <a:gdLst/>
            <a:ahLst/>
            <a:cxnLst/>
            <a:rect r="r" b="b" t="t" l="l"/>
            <a:pathLst>
              <a:path h="6638855" w="7605370">
                <a:moveTo>
                  <a:pt x="0" y="0"/>
                </a:moveTo>
                <a:lnTo>
                  <a:pt x="7605371" y="0"/>
                </a:lnTo>
                <a:lnTo>
                  <a:pt x="7605371" y="6638855"/>
                </a:lnTo>
                <a:lnTo>
                  <a:pt x="0" y="663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7865251" y="-933525"/>
            <a:ext cx="7605370" cy="6638855"/>
          </a:xfrm>
          <a:custGeom>
            <a:avLst/>
            <a:gdLst/>
            <a:ahLst/>
            <a:cxnLst/>
            <a:rect r="r" b="b" t="t" l="l"/>
            <a:pathLst>
              <a:path h="6638855" w="7605370">
                <a:moveTo>
                  <a:pt x="0" y="0"/>
                </a:moveTo>
                <a:lnTo>
                  <a:pt x="7605371" y="0"/>
                </a:lnTo>
                <a:lnTo>
                  <a:pt x="7605371" y="6638854"/>
                </a:lnTo>
                <a:lnTo>
                  <a:pt x="0" y="66388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-394695" y="219152"/>
            <a:ext cx="11315247" cy="130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b="true" sz="85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REFERENCES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80456" y="1994090"/>
            <a:ext cx="14132070" cy="745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1"/>
              </a:lnSpc>
              <a:spcBef>
                <a:spcPct val="0"/>
              </a:spcBef>
            </a:pPr>
            <a:r>
              <a:rPr lang="en-US" b="true" sz="3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</a:t>
            </a:r>
            <a:r>
              <a:rPr lang="en-US" sz="353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A. Author, "Rule-Based Trading Systems," Journal of Financial Automation, 2020.</a:t>
            </a:r>
          </a:p>
          <a:p>
            <a:pPr algn="ctr">
              <a:lnSpc>
                <a:spcPts val="3921"/>
              </a:lnSpc>
              <a:spcBef>
                <a:spcPct val="0"/>
              </a:spcBef>
            </a:pPr>
          </a:p>
          <a:p>
            <a:pPr algn="ctr">
              <a:lnSpc>
                <a:spcPts val="3921"/>
              </a:lnSpc>
              <a:spcBef>
                <a:spcPct val="0"/>
              </a:spcBef>
            </a:pPr>
            <a:r>
              <a:rPr lang="en-US" sz="35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3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</a:t>
            </a:r>
            <a:r>
              <a:rPr lang="en-US" sz="353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Alpha Vantage API Documentation, 2023. [Online]. Available: https://www.alphavantage.co</a:t>
            </a:r>
          </a:p>
          <a:p>
            <a:pPr algn="ctr">
              <a:lnSpc>
                <a:spcPts val="3921"/>
              </a:lnSpc>
              <a:spcBef>
                <a:spcPct val="0"/>
              </a:spcBef>
            </a:pPr>
          </a:p>
          <a:p>
            <a:pPr algn="ctr">
              <a:lnSpc>
                <a:spcPts val="3921"/>
              </a:lnSpc>
              <a:spcBef>
                <a:spcPct val="0"/>
              </a:spcBef>
            </a:pPr>
            <a:r>
              <a:rPr lang="en-US" b="true" sz="3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3.</a:t>
            </a:r>
            <a:r>
              <a:rPr lang="en-US" sz="353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B. Author, "Challenges in Hybrid Trading Systems," International Journal of Financial Technology, 2021.</a:t>
            </a:r>
          </a:p>
          <a:p>
            <a:pPr algn="ctr">
              <a:lnSpc>
                <a:spcPts val="3921"/>
              </a:lnSpc>
              <a:spcBef>
                <a:spcPct val="0"/>
              </a:spcBef>
            </a:pPr>
          </a:p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353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</a:t>
            </a:r>
            <a:r>
              <a:rPr lang="en-US" b="true" sz="3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  <a:r>
              <a:rPr lang="en-US" sz="353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. Alpaca Markets, "Trading API," 2023. [Online]. Available:                     </a:t>
            </a:r>
          </a:p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353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   </a:t>
            </a:r>
            <a:r>
              <a:rPr lang="en-US" sz="353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https://alpaca.markets/. </a:t>
            </a:r>
          </a:p>
          <a:p>
            <a:pPr algn="l">
              <a:lnSpc>
                <a:spcPts val="3921"/>
              </a:lnSpc>
              <a:spcBef>
                <a:spcPct val="0"/>
              </a:spcBef>
            </a:pPr>
          </a:p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353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</a:t>
            </a:r>
            <a:r>
              <a:rPr lang="en-US" b="true" sz="35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5.</a:t>
            </a:r>
            <a:r>
              <a:rPr lang="en-US" sz="353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J. Lee and S. Kim, "Enhancing EMA Strategies with Candlestick                      </a:t>
            </a:r>
          </a:p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353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   Filters," Proc. Int. Conf. FinTech, pp. 112–119, 2021.</a:t>
            </a:r>
          </a:p>
          <a:p>
            <a:pPr algn="l">
              <a:lnSpc>
                <a:spcPts val="39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419334" y="294681"/>
            <a:ext cx="7605370" cy="6638855"/>
          </a:xfrm>
          <a:custGeom>
            <a:avLst/>
            <a:gdLst/>
            <a:ahLst/>
            <a:cxnLst/>
            <a:rect r="r" b="b" t="t" l="l"/>
            <a:pathLst>
              <a:path h="6638855" w="7605370">
                <a:moveTo>
                  <a:pt x="0" y="0"/>
                </a:moveTo>
                <a:lnTo>
                  <a:pt x="7605370" y="0"/>
                </a:lnTo>
                <a:lnTo>
                  <a:pt x="7605370" y="6638855"/>
                </a:lnTo>
                <a:lnTo>
                  <a:pt x="0" y="663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830547" y="0"/>
            <a:ext cx="7605370" cy="6638855"/>
          </a:xfrm>
          <a:custGeom>
            <a:avLst/>
            <a:gdLst/>
            <a:ahLst/>
            <a:cxnLst/>
            <a:rect r="r" b="b" t="t" l="l"/>
            <a:pathLst>
              <a:path h="6638855" w="7605370">
                <a:moveTo>
                  <a:pt x="0" y="0"/>
                </a:moveTo>
                <a:lnTo>
                  <a:pt x="7605371" y="0"/>
                </a:lnTo>
                <a:lnTo>
                  <a:pt x="7605371" y="6638855"/>
                </a:lnTo>
                <a:lnTo>
                  <a:pt x="0" y="663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78256" y="1608835"/>
            <a:ext cx="15781044" cy="655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  <a:spcBef>
                <a:spcPct val="0"/>
              </a:spcBef>
            </a:pPr>
            <a:r>
              <a:rPr lang="en-US" sz="357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57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b="true" sz="35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6.</a:t>
            </a:r>
            <a:r>
              <a:rPr lang="en-US" sz="357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D. Kahneman, Thinking, Fast and Slow. New York: Farrar, Straus and Giroux, 2011.</a:t>
            </a:r>
          </a:p>
          <a:p>
            <a:pPr algn="ctr">
              <a:lnSpc>
                <a:spcPts val="3973"/>
              </a:lnSpc>
              <a:spcBef>
                <a:spcPct val="0"/>
              </a:spcBef>
            </a:pPr>
          </a:p>
          <a:p>
            <a:pPr algn="ctr">
              <a:lnSpc>
                <a:spcPts val="3973"/>
              </a:lnSpc>
              <a:spcBef>
                <a:spcPct val="0"/>
              </a:spcBef>
            </a:pPr>
            <a:r>
              <a:rPr lang="en-US" b="true" sz="35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7. </a:t>
            </a:r>
            <a:r>
              <a:rPr lang="en-US" sz="357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S. Nakamoto, "Blockchain-Based Decentralized Trading Systems: A     </a:t>
            </a:r>
          </a:p>
          <a:p>
            <a:pPr algn="ctr">
              <a:lnSpc>
                <a:spcPts val="3973"/>
              </a:lnSpc>
              <a:spcBef>
                <a:spcPct val="0"/>
              </a:spcBef>
            </a:pPr>
            <a:r>
              <a:rPr lang="en-US" sz="357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Framework for Trustless Asset Exchange," Proc. IEEE Int. Conf. Blockchain, pp. 89–94, 2020.</a:t>
            </a:r>
          </a:p>
          <a:p>
            <a:pPr algn="ctr">
              <a:lnSpc>
                <a:spcPts val="3973"/>
              </a:lnSpc>
              <a:spcBef>
                <a:spcPct val="0"/>
              </a:spcBef>
            </a:pPr>
          </a:p>
          <a:p>
            <a:pPr algn="l">
              <a:lnSpc>
                <a:spcPts val="3973"/>
              </a:lnSpc>
              <a:spcBef>
                <a:spcPct val="0"/>
              </a:spcBef>
            </a:pPr>
            <a:r>
              <a:rPr lang="en-US" sz="357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 </a:t>
            </a:r>
            <a:r>
              <a:rPr lang="en-US" b="true" sz="35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8.</a:t>
            </a:r>
            <a:r>
              <a:rPr lang="en-US" sz="357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A. N. Burgess, “High-Frequency Trading and Market  </a:t>
            </a:r>
          </a:p>
          <a:p>
            <a:pPr algn="l">
              <a:lnSpc>
                <a:spcPts val="3973"/>
              </a:lnSpc>
              <a:spcBef>
                <a:spcPct val="0"/>
              </a:spcBef>
            </a:pPr>
            <a:r>
              <a:rPr lang="en-US" sz="357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      Microstructure”.Cambridge:MITPress,2018. </a:t>
            </a:r>
          </a:p>
          <a:p>
            <a:pPr algn="l">
              <a:lnSpc>
                <a:spcPts val="3973"/>
              </a:lnSpc>
              <a:spcBef>
                <a:spcPct val="0"/>
              </a:spcBef>
            </a:pPr>
          </a:p>
          <a:p>
            <a:pPr algn="ctr">
              <a:lnSpc>
                <a:spcPts val="3973"/>
              </a:lnSpc>
              <a:spcBef>
                <a:spcPct val="0"/>
              </a:spcBef>
            </a:pPr>
            <a:r>
              <a:rPr lang="en-US" b="true" sz="35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9.</a:t>
            </a:r>
            <a:r>
              <a:rPr lang="en-US" sz="357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T. Odean, "Behavioral Finance: Lessons for Algorithmic Trading,"     </a:t>
            </a:r>
          </a:p>
          <a:p>
            <a:pPr algn="ctr">
              <a:lnSpc>
                <a:spcPts val="3973"/>
              </a:lnSpc>
              <a:spcBef>
                <a:spcPct val="0"/>
              </a:spcBef>
            </a:pPr>
            <a:r>
              <a:rPr lang="en-US" sz="357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Annual Review of Financial Economics, vol. 14, pp. 213–240, 2022. </a:t>
            </a:r>
          </a:p>
          <a:p>
            <a:pPr algn="ctr">
              <a:lnSpc>
                <a:spcPts val="397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60810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419334" y="294681"/>
            <a:ext cx="7605370" cy="6638855"/>
          </a:xfrm>
          <a:custGeom>
            <a:avLst/>
            <a:gdLst/>
            <a:ahLst/>
            <a:cxnLst/>
            <a:rect r="r" b="b" t="t" l="l"/>
            <a:pathLst>
              <a:path h="6638855" w="7605370">
                <a:moveTo>
                  <a:pt x="0" y="0"/>
                </a:moveTo>
                <a:lnTo>
                  <a:pt x="7605370" y="0"/>
                </a:lnTo>
                <a:lnTo>
                  <a:pt x="7605370" y="6638855"/>
                </a:lnTo>
                <a:lnTo>
                  <a:pt x="0" y="663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121973" y="3129915"/>
            <a:ext cx="12044053" cy="102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0"/>
              </a:lnSpc>
            </a:pPr>
            <a:r>
              <a:rPr lang="en-US" b="true" sz="67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OUR TEAM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46212" y="4450900"/>
            <a:ext cx="12044053" cy="233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0090" indent="-475045" lvl="1">
              <a:lnSpc>
                <a:spcPts val="4400"/>
              </a:lnSpc>
              <a:buFont typeface="Arial"/>
              <a:buChar char="•"/>
            </a:pPr>
            <a:r>
              <a:rPr lang="en-US" b="true" sz="44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AKSHAY KARANWAL</a:t>
            </a:r>
          </a:p>
          <a:p>
            <a:pPr algn="l" marL="950090" indent="-475045" lvl="1">
              <a:lnSpc>
                <a:spcPts val="4400"/>
              </a:lnSpc>
              <a:buFont typeface="Arial"/>
              <a:buChar char="•"/>
            </a:pPr>
            <a:r>
              <a:rPr lang="en-US" b="true" sz="44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NAMAN AGRAWAL</a:t>
            </a:r>
          </a:p>
          <a:p>
            <a:pPr algn="l" marL="950090" indent="-475045" lvl="1">
              <a:lnSpc>
                <a:spcPts val="4400"/>
              </a:lnSpc>
              <a:buFont typeface="Arial"/>
              <a:buChar char="•"/>
            </a:pPr>
            <a:r>
              <a:rPr lang="en-US" b="true" sz="44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ARSHIT TEOTIA</a:t>
            </a:r>
          </a:p>
          <a:p>
            <a:pPr algn="l" marL="950090" indent="-475045" lvl="1">
              <a:lnSpc>
                <a:spcPts val="4400"/>
              </a:lnSpc>
              <a:buFont typeface="Arial"/>
              <a:buChar char="•"/>
            </a:pPr>
            <a:r>
              <a:rPr lang="en-US" b="true" sz="44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PUNEET SINGH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38775" y="5929814"/>
            <a:ext cx="8726663" cy="8486547"/>
            <a:chOff x="0" y="0"/>
            <a:chExt cx="11635550" cy="11315396"/>
          </a:xfrm>
        </p:grpSpPr>
        <p:grpSp>
          <p:nvGrpSpPr>
            <p:cNvPr name="Group 3" id="3"/>
            <p:cNvGrpSpPr/>
            <p:nvPr/>
          </p:nvGrpSpPr>
          <p:grpSpPr>
            <a:xfrm rot="2700000">
              <a:off x="1515698" y="2799524"/>
              <a:ext cx="9887197" cy="4753460"/>
              <a:chOff x="0" y="0"/>
              <a:chExt cx="660400" cy="3175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6" id="6"/>
            <p:cNvSpPr/>
            <p:nvPr/>
          </p:nvSpPr>
          <p:spPr>
            <a:xfrm>
              <a:off x="898880" y="350890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613617" y="3925808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374148" y="4403768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205276" y="491879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13470" y="5505027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4114251" y="1851044"/>
            <a:ext cx="10389549" cy="225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5"/>
              </a:lnSpc>
            </a:pPr>
            <a:r>
              <a:rPr lang="en-US" b="true" sz="8075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43755" y="4127646"/>
            <a:ext cx="13998972" cy="360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2713" indent="-371357" lvl="1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Development of an algorithmic trading system</a:t>
            </a:r>
          </a:p>
          <a:p>
            <a:pPr algn="l" marL="742713" indent="-371357" lvl="1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Utilization of automation for trade execution</a:t>
            </a:r>
          </a:p>
          <a:p>
            <a:pPr algn="l" marL="742713" indent="-371357" lvl="1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Analysis of real-time market data for identifying opportunities</a:t>
            </a:r>
          </a:p>
          <a:p>
            <a:pPr algn="l" marL="742713" indent="-371357" lvl="1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Automatic execution of trades based on predefined strategies</a:t>
            </a:r>
          </a:p>
          <a:p>
            <a:pPr algn="l" marL="742713" indent="-371357" lvl="1">
              <a:lnSpc>
                <a:spcPts val="4128"/>
              </a:lnSpc>
              <a:buFont typeface="Arial"/>
              <a:buChar char="•"/>
            </a:pPr>
            <a:r>
              <a:rPr lang="en-US" sz="344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Objectives include optimizing trading performance, managing risk, and capitalizing on market inefficiencies</a:t>
            </a:r>
          </a:p>
          <a:p>
            <a:pPr algn="l">
              <a:lnSpc>
                <a:spcPts val="4128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-3395055" y="-5659358"/>
            <a:ext cx="8847511" cy="8855676"/>
            <a:chOff x="0" y="0"/>
            <a:chExt cx="11796681" cy="11807568"/>
          </a:xfrm>
        </p:grpSpPr>
        <p:grpSp>
          <p:nvGrpSpPr>
            <p:cNvPr name="Group 14" id="1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17" id="1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24" id="24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450679" y="-597013"/>
            <a:ext cx="3251427" cy="3251427"/>
            <a:chOff x="0" y="0"/>
            <a:chExt cx="4335236" cy="433523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2890157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890157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true" flipV="true" rot="5400000">
              <a:off x="2890157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445079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54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-10800000">
              <a:off x="1445079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true" flipV="true" rot="-10800000">
              <a:off x="0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3608022" y="-597013"/>
            <a:ext cx="1083809" cy="2167618"/>
            <a:chOff x="0" y="0"/>
            <a:chExt cx="1445079" cy="2890157"/>
          </a:xfrm>
        </p:grpSpPr>
        <p:sp>
          <p:nvSpPr>
            <p:cNvPr name="Freeform 34" id="34"/>
            <p:cNvSpPr/>
            <p:nvPr/>
          </p:nvSpPr>
          <p:spPr>
            <a:xfrm flipH="true" flipV="true" rot="5400000">
              <a:off x="0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true" flipV="true" rot="-108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-358167" y="7702938"/>
            <a:ext cx="4405559" cy="3308577"/>
            <a:chOff x="0" y="0"/>
            <a:chExt cx="5874078" cy="4411436"/>
          </a:xfrm>
        </p:grpSpPr>
        <p:sp>
          <p:nvSpPr>
            <p:cNvPr name="Freeform 37" id="37"/>
            <p:cNvSpPr/>
            <p:nvPr/>
          </p:nvSpPr>
          <p:spPr>
            <a:xfrm flipH="false" flipV="false" rot="-10800000">
              <a:off x="12700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445079" y="3810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14831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-10800000">
              <a:off x="0" y="29282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4429000" y="15212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458501" y="7632587"/>
            <a:ext cx="5517295" cy="3251427"/>
            <a:chOff x="0" y="0"/>
            <a:chExt cx="7356393" cy="43352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911315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1315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466236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466236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5400000">
              <a:off x="3021158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true" flipV="true" rot="54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true" rot="-10800000">
              <a:off x="0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120857" y="1028700"/>
            <a:ext cx="6046286" cy="1027869"/>
            <a:chOff x="0" y="0"/>
            <a:chExt cx="1592438" cy="2707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548617" y="1229897"/>
            <a:ext cx="319076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APPROACH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71509" y="2420327"/>
            <a:ext cx="13544983" cy="747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7644" indent="-333822" lvl="1">
              <a:lnSpc>
                <a:spcPts val="3710"/>
              </a:lnSpc>
              <a:buAutoNum type="arabicPeriod" startAt="1"/>
            </a:pPr>
            <a:r>
              <a:rPr lang="en-US" b="true" sz="3092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Collection</a:t>
            </a:r>
            <a:r>
              <a:rPr lang="en-US" sz="309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Fetch real-time market data from IEX cloud API.</a:t>
            </a:r>
          </a:p>
          <a:p>
            <a:pPr algn="l"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Retrieve candlestick data and chart.</a:t>
            </a:r>
          </a:p>
          <a:p>
            <a:pPr algn="l" marL="667644" indent="-333822" lvl="1">
              <a:lnSpc>
                <a:spcPts val="3710"/>
              </a:lnSpc>
              <a:buAutoNum type="arabicPeriod" startAt="1"/>
            </a:pPr>
            <a:r>
              <a:rPr lang="en-US" b="true" sz="3092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Indicator Analysis</a:t>
            </a:r>
            <a:r>
              <a:rPr lang="en-US" sz="309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Use indicators such as moving averages, RSI, Bollinger Bands, and MACD to identify trading signals.</a:t>
            </a:r>
          </a:p>
          <a:p>
            <a:pPr algn="l" marL="667644" indent="-333822" lvl="1">
              <a:lnSpc>
                <a:spcPts val="3710"/>
              </a:lnSpc>
              <a:buAutoNum type="arabicPeriod" startAt="1"/>
            </a:pPr>
            <a:r>
              <a:rPr lang="en-US" b="true" sz="3092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Parameter Calculation:</a:t>
            </a:r>
          </a:p>
          <a:p>
            <a:pPr algn="l"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Calculate breakout levels, retesting conditions, and stop-loss levels.</a:t>
            </a:r>
          </a:p>
          <a:p>
            <a:pPr algn="l"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Set stop-loss levels to mitigate risk.</a:t>
            </a:r>
          </a:p>
          <a:p>
            <a:pPr algn="l" marL="667644" indent="-333822" lvl="1">
              <a:lnSpc>
                <a:spcPts val="3710"/>
              </a:lnSpc>
              <a:buAutoNum type="arabicPeriod" startAt="1"/>
            </a:pPr>
            <a:r>
              <a:rPr lang="en-US" b="true" sz="3092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Live Testing and Deployment:</a:t>
            </a:r>
          </a:p>
          <a:p>
            <a:pPr algn="l"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Conduct live testing in simulated trading environments.</a:t>
            </a:r>
          </a:p>
          <a:p>
            <a:pPr algn="l" marL="1335289" indent="-445096" lvl="2">
              <a:lnSpc>
                <a:spcPts val="3710"/>
              </a:lnSpc>
              <a:buFont typeface="Arial"/>
              <a:buChar char="⚬"/>
            </a:pPr>
            <a:r>
              <a:rPr lang="en-US" sz="309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Monitor real-time performance and execution quality.</a:t>
            </a:r>
          </a:p>
          <a:p>
            <a:pPr algn="l">
              <a:lnSpc>
                <a:spcPts val="3710"/>
              </a:lnSpc>
            </a:pPr>
          </a:p>
          <a:p>
            <a:pPr algn="l">
              <a:lnSpc>
                <a:spcPts val="3710"/>
              </a:lnSpc>
            </a:pPr>
          </a:p>
          <a:p>
            <a:pPr algn="l">
              <a:lnSpc>
                <a:spcPts val="371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458501" y="7632587"/>
            <a:ext cx="5517295" cy="3251427"/>
            <a:chOff x="0" y="0"/>
            <a:chExt cx="7356393" cy="43352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911315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1315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466236" y="0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466236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5400000">
              <a:off x="3021158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true" flipV="true" rot="5400000">
              <a:off x="0" y="1445079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true" rot="-10800000">
              <a:off x="0" y="2890157"/>
              <a:ext cx="1445079" cy="1445079"/>
            </a:xfrm>
            <a:custGeom>
              <a:avLst/>
              <a:gdLst/>
              <a:ahLst/>
              <a:cxnLst/>
              <a:rect r="r" b="b" t="t" l="l"/>
              <a:pathLst>
                <a:path h="1445079" w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98607" y="335447"/>
            <a:ext cx="6046286" cy="1027869"/>
            <a:chOff x="0" y="0"/>
            <a:chExt cx="1592438" cy="2707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1592438" cy="242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40"/>
                </a:lnSpc>
              </a:pPr>
              <a:r>
                <a:rPr lang="en-US" sz="40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WORKING FLOWCHART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6344893" y="0"/>
            <a:ext cx="7318519" cy="10287000"/>
          </a:xfrm>
          <a:custGeom>
            <a:avLst/>
            <a:gdLst/>
            <a:ahLst/>
            <a:cxnLst/>
            <a:rect r="r" b="b" t="t" l="l"/>
            <a:pathLst>
              <a:path h="10287000" w="7318519">
                <a:moveTo>
                  <a:pt x="0" y="0"/>
                </a:moveTo>
                <a:lnTo>
                  <a:pt x="7318519" y="0"/>
                </a:lnTo>
                <a:lnTo>
                  <a:pt x="731851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419334" y="294681"/>
            <a:ext cx="7605370" cy="6638855"/>
          </a:xfrm>
          <a:custGeom>
            <a:avLst/>
            <a:gdLst/>
            <a:ahLst/>
            <a:cxnLst/>
            <a:rect r="r" b="b" t="t" l="l"/>
            <a:pathLst>
              <a:path h="6638855" w="7605370">
                <a:moveTo>
                  <a:pt x="0" y="0"/>
                </a:moveTo>
                <a:lnTo>
                  <a:pt x="7605370" y="0"/>
                </a:lnTo>
                <a:lnTo>
                  <a:pt x="7605370" y="6638855"/>
                </a:lnTo>
                <a:lnTo>
                  <a:pt x="0" y="663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030872" y="596197"/>
            <a:ext cx="937553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4246" b="true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ADVANTAGES OVER ML SYSTEMS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17090" y="1946673"/>
            <a:ext cx="11803099" cy="763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904" b="true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• Transparency:</a:t>
            </a:r>
            <a:r>
              <a:rPr lang="en-US" sz="3904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Rules are user-defined and interpretable, allowing traders to understand the rationale behind each trade. This transparency fosters trust in the system and encourages users to engage more deeply with their trading strategies.</a:t>
            </a:r>
          </a:p>
          <a:p>
            <a:pPr algn="l">
              <a:lnSpc>
                <a:spcPts val="4685"/>
              </a:lnSpc>
            </a:pPr>
          </a:p>
          <a:p>
            <a:pPr algn="l">
              <a:lnSpc>
                <a:spcPts val="4685"/>
              </a:lnSpc>
            </a:pPr>
            <a:r>
              <a:rPr lang="en-US" sz="3904" b="true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• Resource Efficiency:</a:t>
            </a:r>
            <a:r>
              <a:rPr lang="en-US" sz="3904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No GPU/TPU required for training models, making Finalgo a cost-effective solution for traders who may not have access to advanced computational resources. Additionally, the simplicity of the rule-based approach reduces the learning curve for new users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5343984" y="1028700"/>
            <a:ext cx="7600032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BENEFITS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965819" y="3068569"/>
            <a:ext cx="13252474" cy="5427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3"/>
              </a:lnSpc>
              <a:spcBef>
                <a:spcPct val="0"/>
              </a:spcBef>
            </a:pPr>
            <a:r>
              <a:rPr lang="en-US" b="true" sz="4823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Reduce Manual Work: </a:t>
            </a:r>
            <a:r>
              <a:rPr lang="en-US" sz="482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Automates trading     processes, eliminating the need for manual order placement.</a:t>
            </a:r>
          </a:p>
          <a:p>
            <a:pPr algn="ctr">
              <a:lnSpc>
                <a:spcPts val="5353"/>
              </a:lnSpc>
              <a:spcBef>
                <a:spcPct val="0"/>
              </a:spcBef>
            </a:pPr>
          </a:p>
          <a:p>
            <a:pPr algn="ctr">
              <a:lnSpc>
                <a:spcPts val="5353"/>
              </a:lnSpc>
              <a:spcBef>
                <a:spcPct val="0"/>
              </a:spcBef>
            </a:pPr>
            <a:r>
              <a:rPr lang="en-US" sz="482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lang="en-US" b="true" sz="4823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Remove Emotions:</a:t>
            </a:r>
            <a:r>
              <a:rPr lang="en-US" sz="4823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82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Executes trades based on predefined rules, avoiding emotional decision-making.</a:t>
            </a:r>
          </a:p>
          <a:p>
            <a:pPr algn="ctr">
              <a:lnSpc>
                <a:spcPts val="535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17601" y="1066800"/>
            <a:ext cx="12830070" cy="8132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  <a:spcBef>
                <a:spcPct val="0"/>
              </a:spcBef>
            </a:pPr>
          </a:p>
          <a:p>
            <a:pPr algn="ctr">
              <a:lnSpc>
                <a:spcPts val="5336"/>
              </a:lnSpc>
              <a:spcBef>
                <a:spcPct val="0"/>
              </a:spcBef>
            </a:pPr>
            <a:r>
              <a:rPr lang="en-US" sz="480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4807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Save Time:</a:t>
            </a:r>
            <a:r>
              <a:rPr lang="en-US" b="true" sz="480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480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Quickly analyzes data and executes trades, enhancing trading efficiency.</a:t>
            </a:r>
          </a:p>
          <a:p>
            <a:pPr algn="ctr">
              <a:lnSpc>
                <a:spcPts val="5336"/>
              </a:lnSpc>
              <a:spcBef>
                <a:spcPct val="0"/>
              </a:spcBef>
            </a:pPr>
          </a:p>
          <a:p>
            <a:pPr algn="ctr">
              <a:lnSpc>
                <a:spcPts val="5336"/>
              </a:lnSpc>
              <a:spcBef>
                <a:spcPct val="0"/>
              </a:spcBef>
            </a:pPr>
            <a:r>
              <a:rPr lang="en-US" b="true" sz="4807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Back-Test Strategies: </a:t>
            </a:r>
            <a:r>
              <a:rPr lang="en-US" sz="480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Tests trading algorithms on historical data to validate performance.</a:t>
            </a:r>
          </a:p>
          <a:p>
            <a:pPr algn="ctr">
              <a:lnSpc>
                <a:spcPts val="5336"/>
              </a:lnSpc>
              <a:spcBef>
                <a:spcPct val="0"/>
              </a:spcBef>
            </a:pPr>
          </a:p>
          <a:p>
            <a:pPr algn="ctr">
              <a:lnSpc>
                <a:spcPts val="5336"/>
              </a:lnSpc>
              <a:spcBef>
                <a:spcPct val="0"/>
              </a:spcBef>
            </a:pPr>
            <a:r>
              <a:rPr lang="en-US" sz="480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b="true" sz="4807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Quicker Execution: </a:t>
            </a:r>
            <a:r>
              <a:rPr lang="en-US" sz="480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Executes trades at optimal speeds to capitalize on market opportunities.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5510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7707" y="774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DAGCppFrniQ</dc:identifier>
  <dcterms:modified xsi:type="dcterms:W3CDTF">2011-08-01T06:04:30Z</dcterms:modified>
  <cp:revision>1</cp:revision>
  <dc:title>Business</dc:title>
</cp:coreProperties>
</file>