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5341315" y="-734942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4"/>
                </a:lnTo>
                <a:lnTo>
                  <a:pt x="0" y="6638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3486377" y="4383088"/>
            <a:ext cx="11315247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FINALGO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545397" y="6144357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Algorithmic Trading Solution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419334" y="294681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121973" y="3129915"/>
            <a:ext cx="12044053" cy="102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sz="6700">
                <a:solidFill>
                  <a:srgbClr val="FE6D73"/>
                </a:solidFill>
                <a:latin typeface="Kollektif Bold"/>
              </a:rPr>
              <a:t>OUR TEAM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46212" y="4450900"/>
            <a:ext cx="12044053" cy="233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AKSHAY KARANWAL</a:t>
            </a:r>
          </a:p>
          <a:p>
            <a:pPr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NAMAN AGRAWAL</a:t>
            </a:r>
          </a:p>
          <a:p>
            <a:pPr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ARSHIT TEOTIA</a:t>
            </a:r>
          </a:p>
          <a:p>
            <a:pPr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PUNEET SINGH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8775" y="5929814"/>
            <a:ext cx="8726663" cy="8486547"/>
            <a:chOff x="0" y="0"/>
            <a:chExt cx="11635550" cy="11315396"/>
          </a:xfrm>
        </p:grpSpPr>
        <p:grpSp>
          <p:nvGrpSpPr>
            <p:cNvPr name="Group 3" id="3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6" id="6"/>
            <p:cNvSpPr/>
            <p:nvPr/>
          </p:nvSpPr>
          <p:spPr>
            <a:xfrm>
              <a:off x="898880" y="350890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613617" y="3925808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374148" y="4403768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205276" y="491879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13470" y="5505027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4114251" y="1851044"/>
            <a:ext cx="10389549" cy="22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5"/>
              </a:lnSpc>
            </a:pPr>
            <a:r>
              <a:rPr lang="en-US" sz="8075">
                <a:solidFill>
                  <a:srgbClr val="227C9D"/>
                </a:solidFill>
                <a:latin typeface="Kollektif Bold"/>
              </a:rPr>
              <a:t>PROJECT 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60328" y="4378343"/>
            <a:ext cx="13998972" cy="360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Development of an algorithmic trading system</a:t>
            </a:r>
          </a:p>
          <a:p>
            <a:pPr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Utilization of automation for trade execution</a:t>
            </a:r>
          </a:p>
          <a:p>
            <a:pPr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Analysis of real-time market data for identifying opportunities</a:t>
            </a:r>
          </a:p>
          <a:p>
            <a:pPr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Automatic execution of trades based on predefined strategies</a:t>
            </a:r>
          </a:p>
          <a:p>
            <a:pPr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Objectives include optimizing trading performance, managing risk, and capitalizing on market inefficiencies</a:t>
            </a:r>
          </a:p>
          <a:p>
            <a:pPr>
              <a:lnSpc>
                <a:spcPts val="4128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-3395055" y="-5659358"/>
            <a:ext cx="8847511" cy="8855676"/>
            <a:chOff x="0" y="0"/>
            <a:chExt cx="11796681" cy="11807568"/>
          </a:xfrm>
        </p:grpSpPr>
        <p:grpSp>
          <p:nvGrpSpPr>
            <p:cNvPr name="Group 14" id="1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17" id="1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24" id="24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450679" y="-597013"/>
            <a:ext cx="3251427" cy="3251427"/>
            <a:chOff x="0" y="0"/>
            <a:chExt cx="4335236" cy="43352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890157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890157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true" flipV="true" rot="5400000">
              <a:off x="2890157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445079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-10800000">
              <a:off x="1445079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true" flipV="true" rot="-10800000">
              <a:off x="0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608022" y="-597013"/>
            <a:ext cx="1083809" cy="2167618"/>
            <a:chOff x="0" y="0"/>
            <a:chExt cx="1445079" cy="2890157"/>
          </a:xfrm>
        </p:grpSpPr>
        <p:sp>
          <p:nvSpPr>
            <p:cNvPr name="Freeform 34" id="34"/>
            <p:cNvSpPr/>
            <p:nvPr/>
          </p:nvSpPr>
          <p:spPr>
            <a:xfrm flipH="true" flipV="true" rot="5400000">
              <a:off x="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true" flipV="true" rot="-108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358167" y="7702938"/>
            <a:ext cx="4405559" cy="3308577"/>
            <a:chOff x="0" y="0"/>
            <a:chExt cx="5874078" cy="4411436"/>
          </a:xfrm>
        </p:grpSpPr>
        <p:sp>
          <p:nvSpPr>
            <p:cNvPr name="Freeform 37" id="37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-10800000">
              <a:off x="0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4429000" y="15212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458501" y="7632587"/>
            <a:ext cx="5517295" cy="3251427"/>
            <a:chOff x="0" y="0"/>
            <a:chExt cx="7356393" cy="4335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911315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1315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466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466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5400000">
              <a:off x="3021158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true" rot="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true" rot="-10800000">
              <a:off x="0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120857" y="1028700"/>
            <a:ext cx="6046286" cy="1027869"/>
            <a:chOff x="0" y="0"/>
            <a:chExt cx="1592438" cy="2707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548617" y="1229897"/>
            <a:ext cx="319076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APPROACH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71509" y="2420327"/>
            <a:ext cx="13544983" cy="747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7644" indent="-333822" lvl="1">
              <a:lnSpc>
                <a:spcPts val="3710"/>
              </a:lnSpc>
              <a:buAutoNum type="arabicPeriod" startAt="1"/>
            </a:pPr>
            <a:r>
              <a:rPr lang="en-US" sz="3092">
                <a:solidFill>
                  <a:srgbClr val="545454"/>
                </a:solidFill>
                <a:latin typeface="DM Sans Semi-Bold"/>
              </a:rPr>
              <a:t>Data Collection</a:t>
            </a:r>
            <a:r>
              <a:rPr lang="en-US" sz="3092">
                <a:solidFill>
                  <a:srgbClr val="545454"/>
                </a:solidFill>
                <a:latin typeface="DM Sans"/>
              </a:rPr>
              <a:t>: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Fetch real-time market data from IEX cloud API.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Retrieve candlestick data and chart.</a:t>
            </a:r>
          </a:p>
          <a:p>
            <a:pPr marL="667644" indent="-333822" lvl="1">
              <a:lnSpc>
                <a:spcPts val="3710"/>
              </a:lnSpc>
              <a:buAutoNum type="arabicPeriod" startAt="1"/>
            </a:pPr>
            <a:r>
              <a:rPr lang="en-US" sz="3092">
                <a:solidFill>
                  <a:srgbClr val="545454"/>
                </a:solidFill>
                <a:latin typeface="DM Sans Semi-Bold"/>
              </a:rPr>
              <a:t>Indicator Analysis</a:t>
            </a:r>
            <a:r>
              <a:rPr lang="en-US" sz="3092">
                <a:solidFill>
                  <a:srgbClr val="545454"/>
                </a:solidFill>
                <a:latin typeface="DM Sans"/>
              </a:rPr>
              <a:t>: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Use indicators such as moving averages, RSI, Bollinger Bands, and MACD to identify trading signals.</a:t>
            </a:r>
          </a:p>
          <a:p>
            <a:pPr marL="667644" indent="-333822" lvl="1">
              <a:lnSpc>
                <a:spcPts val="3710"/>
              </a:lnSpc>
              <a:buAutoNum type="arabicPeriod" startAt="1"/>
            </a:pPr>
            <a:r>
              <a:rPr lang="en-US" sz="3092">
                <a:solidFill>
                  <a:srgbClr val="545454"/>
                </a:solidFill>
                <a:latin typeface="DM Sans Bold"/>
              </a:rPr>
              <a:t>Parameter Calculation: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Calculate breakout levels, retesting conditions, and stop-loss levels.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Set stop-loss levels to mitigate risk.</a:t>
            </a:r>
          </a:p>
          <a:p>
            <a:pPr marL="667644" indent="-333822" lvl="1">
              <a:lnSpc>
                <a:spcPts val="3710"/>
              </a:lnSpc>
              <a:buAutoNum type="arabicPeriod" startAt="1"/>
            </a:pPr>
            <a:r>
              <a:rPr lang="en-US" sz="3092">
                <a:solidFill>
                  <a:srgbClr val="545454"/>
                </a:solidFill>
                <a:latin typeface="DM Sans Bold"/>
              </a:rPr>
              <a:t>Live Testing and Deployment: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Conduct live testing in simulated trading environments.</a:t>
            </a:r>
          </a:p>
          <a:p>
            <a:pPr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</a:rPr>
              <a:t>Monitor real-time performance and execution quality.</a:t>
            </a:r>
          </a:p>
          <a:p>
            <a:pPr>
              <a:lnSpc>
                <a:spcPts val="3710"/>
              </a:lnSpc>
            </a:pPr>
          </a:p>
          <a:p>
            <a:pPr>
              <a:lnSpc>
                <a:spcPts val="3710"/>
              </a:lnSpc>
            </a:pPr>
          </a:p>
          <a:p>
            <a:pPr>
              <a:lnSpc>
                <a:spcPts val="371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43984" y="1028700"/>
            <a:ext cx="760003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PROJECT TECHSTACK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5819" y="7404917"/>
            <a:ext cx="432222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9"/>
              </a:lnSpc>
            </a:pPr>
            <a:r>
              <a:rPr lang="en-US" sz="2482">
                <a:solidFill>
                  <a:srgbClr val="545454"/>
                </a:solidFill>
                <a:latin typeface="DM Sans"/>
              </a:rPr>
              <a:t>For building the user interface and handling the frontend logic.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395015" y="4265996"/>
            <a:ext cx="10493653" cy="2771796"/>
            <a:chOff x="0" y="0"/>
            <a:chExt cx="13991538" cy="3695728"/>
          </a:xfrm>
        </p:grpSpPr>
        <p:sp>
          <p:nvSpPr>
            <p:cNvPr name="AutoShape 14" id="14"/>
            <p:cNvSpPr/>
            <p:nvPr/>
          </p:nvSpPr>
          <p:spPr>
            <a:xfrm flipV="true">
              <a:off x="2076271" y="1101423"/>
              <a:ext cx="1853156" cy="975428"/>
            </a:xfrm>
            <a:prstGeom prst="line">
              <a:avLst/>
            </a:prstGeom>
            <a:ln cap="flat" w="58922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10061420" y="1101423"/>
              <a:ext cx="1727271" cy="1492881"/>
            </a:xfrm>
            <a:prstGeom prst="line">
              <a:avLst/>
            </a:prstGeom>
            <a:ln cap="flat" w="58922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H="true" flipV="true">
              <a:off x="6132274" y="1101423"/>
              <a:ext cx="1726299" cy="1492881"/>
            </a:xfrm>
            <a:prstGeom prst="line">
              <a:avLst/>
            </a:prstGeom>
            <a:ln cap="flat" w="58922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0" y="1488550"/>
              <a:ext cx="2202847" cy="2202847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3929427" y="0"/>
              <a:ext cx="2202847" cy="220284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7858573" y="1492881"/>
              <a:ext cx="2202847" cy="2202847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11788691" y="0"/>
              <a:ext cx="2202847" cy="2202847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2151113"/>
              <a:ext cx="2202847" cy="763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6"/>
                </a:lnSpc>
              </a:pPr>
              <a:r>
                <a:rPr lang="en-US" sz="3247" spc="392">
                  <a:solidFill>
                    <a:srgbClr val="FFFFFF"/>
                  </a:solidFill>
                  <a:latin typeface="DM Sans Bold"/>
                </a:rPr>
                <a:t>REACT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786495" y="738459"/>
              <a:ext cx="2450976" cy="1098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67"/>
                </a:lnSpc>
              </a:pPr>
              <a:r>
                <a:rPr lang="en-US" sz="2166" spc="262">
                  <a:solidFill>
                    <a:srgbClr val="FFFFFF"/>
                  </a:solidFill>
                  <a:latin typeface="DM Sans Bold"/>
                </a:rPr>
                <a:t>CHARTING LIB.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60000">
              <a:off x="7929572" y="1782425"/>
              <a:ext cx="2120831" cy="1509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75"/>
                </a:lnSpc>
              </a:pPr>
              <a:r>
                <a:rPr lang="en-US" sz="2984" spc="361">
                  <a:solidFill>
                    <a:srgbClr val="FFFFFF"/>
                  </a:solidFill>
                  <a:latin typeface="DM Sans Bold"/>
                </a:rPr>
                <a:t>NODE.JS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887754" y="728934"/>
              <a:ext cx="2043250" cy="1149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7"/>
                </a:lnSpc>
              </a:pPr>
              <a:r>
                <a:rPr lang="en-US" sz="2254" spc="272">
                  <a:solidFill>
                    <a:srgbClr val="FFFFFF"/>
                  </a:solidFill>
                  <a:latin typeface="DM Sans Bold"/>
                </a:rPr>
                <a:t>EXPRESS.JS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193416" y="3088484"/>
            <a:ext cx="469209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6"/>
              </a:lnSpc>
            </a:pPr>
            <a:r>
              <a:rPr lang="en-US" sz="2455">
                <a:solidFill>
                  <a:srgbClr val="545454"/>
                </a:solidFill>
                <a:latin typeface="DM Sans"/>
              </a:rPr>
              <a:t>To visualize the candlestick chart and display technical indicators.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484759" y="7456891"/>
            <a:ext cx="41261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2375">
                <a:solidFill>
                  <a:srgbClr val="545454"/>
                </a:solidFill>
                <a:latin typeface="DM Sans"/>
              </a:rPr>
              <a:t>For building the backend server to handle API requests and business logic.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331820" y="3030469"/>
            <a:ext cx="533046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15"/>
              </a:lnSpc>
            </a:pPr>
            <a:r>
              <a:rPr lang="en-US" sz="2429">
                <a:solidFill>
                  <a:srgbClr val="545454"/>
                </a:solidFill>
                <a:latin typeface="DM Sans"/>
              </a:rPr>
              <a:t>As the web application framework for Node.js, to simplify routing and middleware setup.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43984" y="1028700"/>
            <a:ext cx="760003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BENEFITS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317812" y="2333595"/>
            <a:ext cx="10687964" cy="9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1.Reduce Manual Work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1436" y="3495076"/>
            <a:ext cx="10687964" cy="9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2.Remove Emotions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4506" y="4658427"/>
            <a:ext cx="9529104" cy="9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3.Save Time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88571" y="5821778"/>
            <a:ext cx="10687964" cy="9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4.Back-Test Strategies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01436" y="6985129"/>
            <a:ext cx="10687964" cy="9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5.Quicker Execution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DAGCppFrniQ</dc:identifier>
  <dcterms:modified xsi:type="dcterms:W3CDTF">2011-08-01T06:04:30Z</dcterms:modified>
  <cp:revision>1</cp:revision>
  <dc:title>Business</dc:title>
</cp:coreProperties>
</file>