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163949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8893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30491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4683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88546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3095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03181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7948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38765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940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1640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0711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4114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9115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08021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B02557A-7053-4340-A874-8AB926A8EDA1}" type="datetimeFigureOut">
              <a:rPr lang="en-US" smtClean="0"/>
              <a:t>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824017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2471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4148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B02557A-7053-4340-A874-8AB926A8EDA1}" type="datetimeFigureOut">
              <a:rPr lang="en-US" smtClean="0"/>
              <a:pPr/>
              <a:t>1/4/2020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201781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ACB-3B91-4BA7-95E7-DBFD049B9765}"/>
              </a:ext>
            </a:extLst>
          </p:cNvPr>
          <p:cNvSpPr>
            <a:spLocks noGrp="1"/>
          </p:cNvSpPr>
          <p:nvPr>
            <p:ph type="ctrTitle"/>
          </p:nvPr>
        </p:nvSpPr>
        <p:spPr>
          <a:xfrm>
            <a:off x="255315" y="1330335"/>
            <a:ext cx="7766936" cy="1646302"/>
          </a:xfrm>
        </p:spPr>
        <p:txBody>
          <a:bodyPr/>
          <a:lstStyle/>
          <a:p>
            <a:r>
              <a:rPr lang="en-IN" dirty="0"/>
              <a:t>   </a:t>
            </a:r>
          </a:p>
        </p:txBody>
      </p:sp>
      <p:sp>
        <p:nvSpPr>
          <p:cNvPr id="3" name="Subtitle 2">
            <a:extLst>
              <a:ext uri="{FF2B5EF4-FFF2-40B4-BE49-F238E27FC236}">
                <a16:creationId xmlns:a16="http://schemas.microsoft.com/office/drawing/2014/main" id="{CA99C24D-0CB0-4B77-A85F-CDE5625706CE}"/>
              </a:ext>
            </a:extLst>
          </p:cNvPr>
          <p:cNvSpPr>
            <a:spLocks noGrp="1"/>
          </p:cNvSpPr>
          <p:nvPr>
            <p:ph type="subTitle" idx="1"/>
          </p:nvPr>
        </p:nvSpPr>
        <p:spPr>
          <a:xfrm>
            <a:off x="592667" y="3242966"/>
            <a:ext cx="7766936" cy="1096899"/>
          </a:xfrm>
        </p:spPr>
        <p:txBody>
          <a:bodyPr/>
          <a:lstStyle/>
          <a:p>
            <a:endParaRPr lang="en-IN" dirty="0"/>
          </a:p>
        </p:txBody>
      </p:sp>
      <p:pic>
        <p:nvPicPr>
          <p:cNvPr id="5" name="Picture 4">
            <a:extLst>
              <a:ext uri="{FF2B5EF4-FFF2-40B4-BE49-F238E27FC236}">
                <a16:creationId xmlns:a16="http://schemas.microsoft.com/office/drawing/2014/main" id="{4F1A6C76-1AD9-49E6-8131-0B8C29BDCFDD}"/>
              </a:ext>
            </a:extLst>
          </p:cNvPr>
          <p:cNvPicPr>
            <a:picLocks noChangeAspect="1"/>
          </p:cNvPicPr>
          <p:nvPr/>
        </p:nvPicPr>
        <p:blipFill>
          <a:blip r:embed="rId2"/>
          <a:stretch>
            <a:fillRect/>
          </a:stretch>
        </p:blipFill>
        <p:spPr>
          <a:xfrm>
            <a:off x="6913324" y="2943225"/>
            <a:ext cx="2771775" cy="3914775"/>
          </a:xfrm>
          <a:prstGeom prst="rect">
            <a:avLst/>
          </a:prstGeom>
        </p:spPr>
      </p:pic>
      <p:pic>
        <p:nvPicPr>
          <p:cNvPr id="9" name="Picture 8">
            <a:extLst>
              <a:ext uri="{FF2B5EF4-FFF2-40B4-BE49-F238E27FC236}">
                <a16:creationId xmlns:a16="http://schemas.microsoft.com/office/drawing/2014/main" id="{DE5A9964-E4B4-4C37-8B5B-50D11757D932}"/>
              </a:ext>
            </a:extLst>
          </p:cNvPr>
          <p:cNvPicPr>
            <a:picLocks noChangeAspect="1"/>
          </p:cNvPicPr>
          <p:nvPr/>
        </p:nvPicPr>
        <p:blipFill>
          <a:blip r:embed="rId3"/>
          <a:stretch>
            <a:fillRect/>
          </a:stretch>
        </p:blipFill>
        <p:spPr>
          <a:xfrm>
            <a:off x="1701202" y="73385"/>
            <a:ext cx="6130629" cy="5268509"/>
          </a:xfrm>
          <a:prstGeom prst="rect">
            <a:avLst/>
          </a:prstGeom>
        </p:spPr>
      </p:pic>
      <p:sp>
        <p:nvSpPr>
          <p:cNvPr id="10" name="Rectangle 9">
            <a:extLst>
              <a:ext uri="{FF2B5EF4-FFF2-40B4-BE49-F238E27FC236}">
                <a16:creationId xmlns:a16="http://schemas.microsoft.com/office/drawing/2014/main" id="{489E6A03-3290-44EA-9056-8E0726FEBD84}"/>
              </a:ext>
            </a:extLst>
          </p:cNvPr>
          <p:cNvSpPr/>
          <p:nvPr/>
        </p:nvSpPr>
        <p:spPr>
          <a:xfrm>
            <a:off x="2608783" y="1516106"/>
            <a:ext cx="4226735" cy="923330"/>
          </a:xfrm>
          <a:prstGeom prst="rect">
            <a:avLst/>
          </a:prstGeom>
          <a:noFill/>
        </p:spPr>
        <p:txBody>
          <a:bodyPr wrap="none" lIns="91440" tIns="45720" rIns="91440" bIns="45720">
            <a:spAutoFit/>
          </a:bodyPr>
          <a:lstStyle/>
          <a:p>
            <a:pPr algn="ctr"/>
            <a:r>
              <a:rPr lang="en-IN" sz="5400" dirty="0"/>
              <a:t>OTAKUNATOR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TextBox 10">
            <a:extLst>
              <a:ext uri="{FF2B5EF4-FFF2-40B4-BE49-F238E27FC236}">
                <a16:creationId xmlns:a16="http://schemas.microsoft.com/office/drawing/2014/main" id="{662F6843-B250-47D6-98BD-0BFAD1F84AD4}"/>
              </a:ext>
            </a:extLst>
          </p:cNvPr>
          <p:cNvSpPr txBox="1"/>
          <p:nvPr/>
        </p:nvSpPr>
        <p:spPr>
          <a:xfrm>
            <a:off x="3461450" y="2471530"/>
            <a:ext cx="4784296" cy="369332"/>
          </a:xfrm>
          <a:prstGeom prst="rect">
            <a:avLst/>
          </a:prstGeom>
          <a:noFill/>
        </p:spPr>
        <p:txBody>
          <a:bodyPr wrap="square" rtlCol="0">
            <a:spAutoFit/>
          </a:bodyPr>
          <a:lstStyle/>
          <a:p>
            <a:r>
              <a:rPr lang="en-IN" dirty="0"/>
              <a:t>ASHISH(2017UCO1551)</a:t>
            </a:r>
          </a:p>
        </p:txBody>
      </p:sp>
      <p:pic>
        <p:nvPicPr>
          <p:cNvPr id="14" name="Picture 13">
            <a:extLst>
              <a:ext uri="{FF2B5EF4-FFF2-40B4-BE49-F238E27FC236}">
                <a16:creationId xmlns:a16="http://schemas.microsoft.com/office/drawing/2014/main" id="{44B0B9CB-B8FA-44BF-9817-A936572F8B2F}"/>
              </a:ext>
            </a:extLst>
          </p:cNvPr>
          <p:cNvPicPr>
            <a:picLocks noChangeAspect="1"/>
          </p:cNvPicPr>
          <p:nvPr/>
        </p:nvPicPr>
        <p:blipFill>
          <a:blip r:embed="rId4"/>
          <a:stretch>
            <a:fillRect/>
          </a:stretch>
        </p:blipFill>
        <p:spPr>
          <a:xfrm>
            <a:off x="2115117" y="2167618"/>
            <a:ext cx="4834547" cy="499915"/>
          </a:xfrm>
          <a:prstGeom prst="rect">
            <a:avLst/>
          </a:prstGeom>
        </p:spPr>
      </p:pic>
      <p:sp>
        <p:nvSpPr>
          <p:cNvPr id="15" name="TextBox 14">
            <a:extLst>
              <a:ext uri="{FF2B5EF4-FFF2-40B4-BE49-F238E27FC236}">
                <a16:creationId xmlns:a16="http://schemas.microsoft.com/office/drawing/2014/main" id="{B4DC80CB-91BF-432B-A65C-11EECD3E397E}"/>
              </a:ext>
            </a:extLst>
          </p:cNvPr>
          <p:cNvSpPr txBox="1"/>
          <p:nvPr/>
        </p:nvSpPr>
        <p:spPr>
          <a:xfrm>
            <a:off x="3461450" y="2782608"/>
            <a:ext cx="4784296" cy="369332"/>
          </a:xfrm>
          <a:prstGeom prst="rect">
            <a:avLst/>
          </a:prstGeom>
          <a:noFill/>
        </p:spPr>
        <p:txBody>
          <a:bodyPr wrap="square" rtlCol="0">
            <a:spAutoFit/>
          </a:bodyPr>
          <a:lstStyle/>
          <a:p>
            <a:r>
              <a:rPr lang="en-IN" dirty="0"/>
              <a:t>SAQUIB(2017UCO1556)</a:t>
            </a:r>
          </a:p>
        </p:txBody>
      </p:sp>
      <p:sp>
        <p:nvSpPr>
          <p:cNvPr id="16" name="TextBox 15">
            <a:extLst>
              <a:ext uri="{FF2B5EF4-FFF2-40B4-BE49-F238E27FC236}">
                <a16:creationId xmlns:a16="http://schemas.microsoft.com/office/drawing/2014/main" id="{12D7CD9E-C004-472F-A2D4-9554E6A12EA1}"/>
              </a:ext>
            </a:extLst>
          </p:cNvPr>
          <p:cNvSpPr txBox="1"/>
          <p:nvPr/>
        </p:nvSpPr>
        <p:spPr>
          <a:xfrm>
            <a:off x="3461450" y="3093686"/>
            <a:ext cx="4784296" cy="369332"/>
          </a:xfrm>
          <a:prstGeom prst="rect">
            <a:avLst/>
          </a:prstGeom>
          <a:noFill/>
        </p:spPr>
        <p:txBody>
          <a:bodyPr wrap="square" rtlCol="0">
            <a:spAutoFit/>
          </a:bodyPr>
          <a:lstStyle/>
          <a:p>
            <a:r>
              <a:rPr lang="en-IN" dirty="0"/>
              <a:t>SUMIT YADAV(2017UCO1558)</a:t>
            </a:r>
          </a:p>
        </p:txBody>
      </p:sp>
    </p:spTree>
    <p:extLst>
      <p:ext uri="{BB962C8B-B14F-4D97-AF65-F5344CB8AC3E}">
        <p14:creationId xmlns:p14="http://schemas.microsoft.com/office/powerpoint/2010/main" val="5239139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32A1-4C12-4972-9493-91460E6C00FD}"/>
              </a:ext>
            </a:extLst>
          </p:cNvPr>
          <p:cNvSpPr>
            <a:spLocks noGrp="1"/>
          </p:cNvSpPr>
          <p:nvPr>
            <p:ph type="title"/>
          </p:nvPr>
        </p:nvSpPr>
        <p:spPr/>
        <p:txBody>
          <a:bodyPr/>
          <a:lstStyle/>
          <a:p>
            <a:endParaRPr lang="en-IN"/>
          </a:p>
        </p:txBody>
      </p:sp>
      <p:pic>
        <p:nvPicPr>
          <p:cNvPr id="6" name="Picture Placeholder 5">
            <a:extLst>
              <a:ext uri="{FF2B5EF4-FFF2-40B4-BE49-F238E27FC236}">
                <a16:creationId xmlns:a16="http://schemas.microsoft.com/office/drawing/2014/main" id="{FDD98156-E865-454A-98D5-C61D07185A03}"/>
              </a:ext>
            </a:extLst>
          </p:cNvPr>
          <p:cNvPicPr>
            <a:picLocks noGrp="1" noChangeAspect="1"/>
          </p:cNvPicPr>
          <p:nvPr>
            <p:ph type="pic" idx="1"/>
          </p:nvPr>
        </p:nvPicPr>
        <p:blipFill>
          <a:blip r:embed="rId2"/>
          <a:stretch>
            <a:fillRect/>
          </a:stretch>
        </p:blipFill>
        <p:spPr>
          <a:xfrm>
            <a:off x="814051" y="207925"/>
            <a:ext cx="10240000" cy="5760000"/>
          </a:xfrm>
        </p:spPr>
      </p:pic>
      <p:sp>
        <p:nvSpPr>
          <p:cNvPr id="4" name="Text Placeholder 3">
            <a:extLst>
              <a:ext uri="{FF2B5EF4-FFF2-40B4-BE49-F238E27FC236}">
                <a16:creationId xmlns:a16="http://schemas.microsoft.com/office/drawing/2014/main" id="{2CDB7EA7-DB51-403F-86E0-6665AADE4B5D}"/>
              </a:ext>
            </a:extLst>
          </p:cNvPr>
          <p:cNvSpPr>
            <a:spLocks noGrp="1"/>
          </p:cNvSpPr>
          <p:nvPr>
            <p:ph type="body" sz="half" idx="2"/>
          </p:nvPr>
        </p:nvSpPr>
        <p:spPr>
          <a:xfrm>
            <a:off x="689599" y="6185528"/>
            <a:ext cx="10364452" cy="682472"/>
          </a:xfrm>
        </p:spPr>
        <p:txBody>
          <a:bodyPr>
            <a:normAutofit/>
          </a:bodyPr>
          <a:lstStyle/>
          <a:p>
            <a:r>
              <a:rPr lang="en-IN" sz="2800" b="1" dirty="0">
                <a:latin typeface="Bradley Hand ITC" panose="03070402050302030203" pitchFamily="66" charset="0"/>
              </a:rPr>
              <a:t>SCREENSHOTS OF A WINDOW OF OTAKUNATOR</a:t>
            </a:r>
          </a:p>
        </p:txBody>
      </p:sp>
    </p:spTree>
    <p:extLst>
      <p:ext uri="{BB962C8B-B14F-4D97-AF65-F5344CB8AC3E}">
        <p14:creationId xmlns:p14="http://schemas.microsoft.com/office/powerpoint/2010/main" val="130312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F0AB-A00F-466A-992A-AE9605E4F365}"/>
              </a:ext>
            </a:extLst>
          </p:cNvPr>
          <p:cNvSpPr>
            <a:spLocks noGrp="1"/>
          </p:cNvSpPr>
          <p:nvPr>
            <p:ph type="title"/>
          </p:nvPr>
        </p:nvSpPr>
        <p:spPr>
          <a:xfrm>
            <a:off x="827287" y="5997597"/>
            <a:ext cx="10364432" cy="811610"/>
          </a:xfrm>
        </p:spPr>
        <p:txBody>
          <a:bodyPr/>
          <a:lstStyle/>
          <a:p>
            <a:r>
              <a:rPr lang="en-IN" dirty="0"/>
              <a:t>SCREENSHOT WHERE THE CHARACTER GETS GUESSED</a:t>
            </a:r>
          </a:p>
        </p:txBody>
      </p:sp>
      <p:pic>
        <p:nvPicPr>
          <p:cNvPr id="6" name="Picture Placeholder 5">
            <a:extLst>
              <a:ext uri="{FF2B5EF4-FFF2-40B4-BE49-F238E27FC236}">
                <a16:creationId xmlns:a16="http://schemas.microsoft.com/office/drawing/2014/main" id="{89721642-201E-4EFC-94C7-604E3E74B4CB}"/>
              </a:ext>
            </a:extLst>
          </p:cNvPr>
          <p:cNvPicPr>
            <a:picLocks noGrp="1" noChangeAspect="1"/>
          </p:cNvPicPr>
          <p:nvPr>
            <p:ph type="pic" idx="1"/>
          </p:nvPr>
        </p:nvPicPr>
        <p:blipFill>
          <a:blip r:embed="rId2"/>
          <a:stretch>
            <a:fillRect/>
          </a:stretch>
        </p:blipFill>
        <p:spPr>
          <a:xfrm>
            <a:off x="696000" y="0"/>
            <a:ext cx="10800000" cy="6075000"/>
          </a:xfrm>
        </p:spPr>
      </p:pic>
    </p:spTree>
    <p:extLst>
      <p:ext uri="{BB962C8B-B14F-4D97-AF65-F5344CB8AC3E}">
        <p14:creationId xmlns:p14="http://schemas.microsoft.com/office/powerpoint/2010/main" val="321834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552D-67DE-4785-81E8-34A11737042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4FB40DE-98A6-4C03-9283-3979F253CC9C}"/>
              </a:ext>
            </a:extLst>
          </p:cNvPr>
          <p:cNvSpPr>
            <a:spLocks noGrp="1"/>
          </p:cNvSpPr>
          <p:nvPr>
            <p:ph idx="1"/>
          </p:nvPr>
        </p:nvSpPr>
        <p:spPr/>
        <p:txBody>
          <a:bodyPr>
            <a:normAutofit lnSpcReduction="10000"/>
          </a:bodyPr>
          <a:lstStyle/>
          <a:p>
            <a:r>
              <a:rPr lang="en-IN" dirty="0"/>
              <a:t>This project has given us exposure to various machine learning concepts and their applications. We also gained confidence in expanding our vision and put our knowledge to practical purpose. </a:t>
            </a:r>
          </a:p>
          <a:p>
            <a:r>
              <a:rPr lang="en-IN" dirty="0"/>
              <a:t>We also learnt the importance of team work . With support of each other and by dedication we overcame various hurdles in creation of our project, collection of database being the primary one.</a:t>
            </a:r>
          </a:p>
          <a:p>
            <a:r>
              <a:rPr lang="en-IN" dirty="0"/>
              <a:t>We also interacted with each other to combine our knowledges to combine characteristics of the various algorithm in order to best suit requirements of our application.</a:t>
            </a:r>
          </a:p>
        </p:txBody>
      </p:sp>
    </p:spTree>
    <p:extLst>
      <p:ext uri="{BB962C8B-B14F-4D97-AF65-F5344CB8AC3E}">
        <p14:creationId xmlns:p14="http://schemas.microsoft.com/office/powerpoint/2010/main" val="327741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2BD6-E355-4B6C-AAD9-E261B984C261}"/>
              </a:ext>
            </a:extLst>
          </p:cNvPr>
          <p:cNvSpPr>
            <a:spLocks noGrp="1"/>
          </p:cNvSpPr>
          <p:nvPr>
            <p:ph type="title"/>
          </p:nvPr>
        </p:nvSpPr>
        <p:spPr/>
        <p:txBody>
          <a:bodyPr/>
          <a:lstStyle/>
          <a:p>
            <a:r>
              <a:rPr lang="en-IN" dirty="0" err="1"/>
              <a:t>Akinator</a:t>
            </a:r>
            <a:r>
              <a:rPr lang="en-IN" dirty="0"/>
              <a:t> : An Introduction</a:t>
            </a:r>
          </a:p>
        </p:txBody>
      </p:sp>
      <p:sp>
        <p:nvSpPr>
          <p:cNvPr id="3" name="Content Placeholder 2">
            <a:extLst>
              <a:ext uri="{FF2B5EF4-FFF2-40B4-BE49-F238E27FC236}">
                <a16:creationId xmlns:a16="http://schemas.microsoft.com/office/drawing/2014/main" id="{5DE0AD7A-C96B-4574-B8BD-7383041BD024}"/>
              </a:ext>
            </a:extLst>
          </p:cNvPr>
          <p:cNvSpPr>
            <a:spLocks noGrp="1"/>
          </p:cNvSpPr>
          <p:nvPr>
            <p:ph idx="1"/>
          </p:nvPr>
        </p:nvSpPr>
        <p:spPr/>
        <p:txBody>
          <a:bodyPr>
            <a:normAutofit fontScale="92500" lnSpcReduction="10000"/>
          </a:bodyPr>
          <a:lstStyle/>
          <a:p>
            <a:r>
              <a:rPr lang="en-US" dirty="0"/>
              <a:t>Akinator is an interesting guessing game where a genie guesses the character you have in mind. Basically, all you have to do is to pick a character in your mind and proceed to answer the questions Akinator asks about your character. Akinator will then try to get as many clues as possible and at the end, it will guess your character –and he is often right!</a:t>
            </a:r>
          </a:p>
          <a:p>
            <a:r>
              <a:rPr lang="en-US" dirty="0"/>
              <a:t>Akinator is based on a database made up of about 100000 characters with different fields describing them. This is the initial set of solutions that is reduced every time you answer one of the questions, until only one remains.</a:t>
            </a:r>
            <a:br>
              <a:rPr lang="en-US" dirty="0"/>
            </a:br>
            <a:r>
              <a:rPr lang="en-US" dirty="0"/>
              <a:t>If the algorithm doesn't find a solution after asking 20 questions, you can add your own character to the list .Thus the database is ever expanding.</a:t>
            </a:r>
            <a:endParaRPr lang="en-IN" dirty="0"/>
          </a:p>
        </p:txBody>
      </p:sp>
    </p:spTree>
    <p:extLst>
      <p:ext uri="{BB962C8B-B14F-4D97-AF65-F5344CB8AC3E}">
        <p14:creationId xmlns:p14="http://schemas.microsoft.com/office/powerpoint/2010/main" val="114690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9607-6E80-435B-8FE2-5D33C4A275BE}"/>
              </a:ext>
            </a:extLst>
          </p:cNvPr>
          <p:cNvSpPr>
            <a:spLocks noGrp="1"/>
          </p:cNvSpPr>
          <p:nvPr>
            <p:ph type="title"/>
          </p:nvPr>
        </p:nvSpPr>
        <p:spPr/>
        <p:txBody>
          <a:bodyPr/>
          <a:lstStyle/>
          <a:p>
            <a:r>
              <a:rPr lang="en-IN" dirty="0" err="1"/>
              <a:t>Otakunator</a:t>
            </a:r>
            <a:r>
              <a:rPr lang="en-IN" dirty="0"/>
              <a:t> : A specialized </a:t>
            </a:r>
            <a:r>
              <a:rPr lang="en-IN" dirty="0" err="1"/>
              <a:t>Akinator</a:t>
            </a:r>
            <a:endParaRPr lang="en-IN" dirty="0"/>
          </a:p>
        </p:txBody>
      </p:sp>
      <p:sp>
        <p:nvSpPr>
          <p:cNvPr id="3" name="Content Placeholder 2">
            <a:extLst>
              <a:ext uri="{FF2B5EF4-FFF2-40B4-BE49-F238E27FC236}">
                <a16:creationId xmlns:a16="http://schemas.microsoft.com/office/drawing/2014/main" id="{DA5E7811-E6EB-4BE8-BB02-D48E21599D88}"/>
              </a:ext>
            </a:extLst>
          </p:cNvPr>
          <p:cNvSpPr>
            <a:spLocks noGrp="1"/>
          </p:cNvSpPr>
          <p:nvPr>
            <p:ph idx="1"/>
          </p:nvPr>
        </p:nvSpPr>
        <p:spPr/>
        <p:txBody>
          <a:bodyPr/>
          <a:lstStyle/>
          <a:p>
            <a:r>
              <a:rPr lang="en-IN" dirty="0"/>
              <a:t>Since the initial database for Akinator is practically not viable to create, we have limited our universe of discourse to characters from an anime series named Naruto . </a:t>
            </a:r>
          </a:p>
          <a:p>
            <a:r>
              <a:rPr lang="en-IN" dirty="0"/>
              <a:t>Thus we have created ‘OTAKUNATOR’ a specialized implementation of Akinator .  </a:t>
            </a:r>
          </a:p>
        </p:txBody>
      </p:sp>
    </p:spTree>
    <p:extLst>
      <p:ext uri="{BB962C8B-B14F-4D97-AF65-F5344CB8AC3E}">
        <p14:creationId xmlns:p14="http://schemas.microsoft.com/office/powerpoint/2010/main" val="369577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73D3-E5A6-4F7F-9741-8E3741D3C30F}"/>
              </a:ext>
            </a:extLst>
          </p:cNvPr>
          <p:cNvSpPr>
            <a:spLocks noGrp="1"/>
          </p:cNvSpPr>
          <p:nvPr>
            <p:ph type="title"/>
          </p:nvPr>
        </p:nvSpPr>
        <p:spPr/>
        <p:txBody>
          <a:bodyPr/>
          <a:lstStyle/>
          <a:p>
            <a:r>
              <a:rPr lang="en-IN" dirty="0"/>
              <a:t>OTAKUNATOR : Introduction</a:t>
            </a:r>
          </a:p>
        </p:txBody>
      </p:sp>
      <p:sp>
        <p:nvSpPr>
          <p:cNvPr id="3" name="Content Placeholder 2">
            <a:extLst>
              <a:ext uri="{FF2B5EF4-FFF2-40B4-BE49-F238E27FC236}">
                <a16:creationId xmlns:a16="http://schemas.microsoft.com/office/drawing/2014/main" id="{A75092C2-315B-4DAF-8CA4-5D4AD955D147}"/>
              </a:ext>
            </a:extLst>
          </p:cNvPr>
          <p:cNvSpPr>
            <a:spLocks noGrp="1"/>
          </p:cNvSpPr>
          <p:nvPr>
            <p:ph idx="1"/>
          </p:nvPr>
        </p:nvSpPr>
        <p:spPr/>
        <p:txBody>
          <a:bodyPr>
            <a:normAutofit lnSpcReduction="10000"/>
          </a:bodyPr>
          <a:lstStyle/>
          <a:p>
            <a:r>
              <a:rPr lang="en-IN" dirty="0"/>
              <a:t>OTAKUNATOR is an application that attempts to guess the character from Naruto-verse about which you may be thinking based on a few questions that you need to answer. </a:t>
            </a:r>
          </a:p>
          <a:p>
            <a:endParaRPr lang="en-IN" dirty="0"/>
          </a:p>
          <a:p>
            <a:r>
              <a:rPr lang="en-IN" dirty="0"/>
              <a:t>This application makes use of Naive Bayes to reduce the no. of questions to as small as possible, required to converge to the correct answer .</a:t>
            </a:r>
          </a:p>
          <a:p>
            <a:endParaRPr lang="en-IN" dirty="0"/>
          </a:p>
          <a:p>
            <a:r>
              <a:rPr lang="en-IN" dirty="0"/>
              <a:t>We started from an initial database of 100 characters and 120 questions.</a:t>
            </a:r>
          </a:p>
        </p:txBody>
      </p:sp>
    </p:spTree>
    <p:extLst>
      <p:ext uri="{BB962C8B-B14F-4D97-AF65-F5344CB8AC3E}">
        <p14:creationId xmlns:p14="http://schemas.microsoft.com/office/powerpoint/2010/main" val="190211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45DF-E041-41D1-B74C-67480099A98E}"/>
              </a:ext>
            </a:extLst>
          </p:cNvPr>
          <p:cNvSpPr>
            <a:spLocks noGrp="1"/>
          </p:cNvSpPr>
          <p:nvPr>
            <p:ph type="title"/>
          </p:nvPr>
        </p:nvSpPr>
        <p:spPr/>
        <p:txBody>
          <a:bodyPr/>
          <a:lstStyle/>
          <a:p>
            <a:r>
              <a:rPr lang="en-IN" dirty="0"/>
              <a:t>DATASET COLLECTION</a:t>
            </a:r>
          </a:p>
        </p:txBody>
      </p:sp>
      <p:sp>
        <p:nvSpPr>
          <p:cNvPr id="3" name="Content Placeholder 2">
            <a:extLst>
              <a:ext uri="{FF2B5EF4-FFF2-40B4-BE49-F238E27FC236}">
                <a16:creationId xmlns:a16="http://schemas.microsoft.com/office/drawing/2014/main" id="{37515FF2-F437-41CA-9924-1419A1FA4BA4}"/>
              </a:ext>
            </a:extLst>
          </p:cNvPr>
          <p:cNvSpPr>
            <a:spLocks noGrp="1"/>
          </p:cNvSpPr>
          <p:nvPr>
            <p:ph idx="1"/>
          </p:nvPr>
        </p:nvSpPr>
        <p:spPr/>
        <p:txBody>
          <a:bodyPr/>
          <a:lstStyle/>
          <a:p>
            <a:r>
              <a:rPr lang="en-IN" dirty="0"/>
              <a:t>We have self created the database by referring to different websites and of course using the help of few fellow Otakus. A few notable ones are :</a:t>
            </a:r>
          </a:p>
          <a:p>
            <a:pPr marL="0" indent="0">
              <a:buNone/>
            </a:pPr>
            <a:r>
              <a:rPr lang="en-IN" dirty="0"/>
              <a:t>        &gt;&gt; Naruto Fandom</a:t>
            </a:r>
          </a:p>
          <a:p>
            <a:pPr marL="0" indent="0">
              <a:buNone/>
            </a:pPr>
            <a:r>
              <a:rPr lang="en-IN" dirty="0"/>
              <a:t>        &gt;&gt; </a:t>
            </a:r>
            <a:r>
              <a:rPr lang="en-IN" dirty="0" err="1"/>
              <a:t>NarutoPedia</a:t>
            </a:r>
            <a:endParaRPr lang="en-IN" dirty="0"/>
          </a:p>
          <a:p>
            <a:pPr marL="0" indent="0">
              <a:buNone/>
            </a:pPr>
            <a:r>
              <a:rPr lang="en-IN" dirty="0"/>
              <a:t>        &gt;&gt; Anime-Sensei</a:t>
            </a:r>
          </a:p>
          <a:p>
            <a:pPr marL="0" indent="0">
              <a:buNone/>
            </a:pPr>
            <a:endParaRPr lang="en-IN" dirty="0"/>
          </a:p>
        </p:txBody>
      </p:sp>
    </p:spTree>
    <p:extLst>
      <p:ext uri="{BB962C8B-B14F-4D97-AF65-F5344CB8AC3E}">
        <p14:creationId xmlns:p14="http://schemas.microsoft.com/office/powerpoint/2010/main" val="180492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A5BF-868E-4805-9834-F5CD6EB1C476}"/>
              </a:ext>
            </a:extLst>
          </p:cNvPr>
          <p:cNvSpPr>
            <a:spLocks noGrp="1"/>
          </p:cNvSpPr>
          <p:nvPr>
            <p:ph type="title"/>
          </p:nvPr>
        </p:nvSpPr>
        <p:spPr/>
        <p:txBody>
          <a:bodyPr/>
          <a:lstStyle/>
          <a:p>
            <a:r>
              <a:rPr lang="en-IN" dirty="0"/>
              <a:t>DYNAMICALLY EXTENDING DATASET</a:t>
            </a:r>
          </a:p>
        </p:txBody>
      </p:sp>
      <p:sp>
        <p:nvSpPr>
          <p:cNvPr id="3" name="Content Placeholder 2">
            <a:extLst>
              <a:ext uri="{FF2B5EF4-FFF2-40B4-BE49-F238E27FC236}">
                <a16:creationId xmlns:a16="http://schemas.microsoft.com/office/drawing/2014/main" id="{D09D62B4-E5FD-4B72-B9FC-10255CE83763}"/>
              </a:ext>
            </a:extLst>
          </p:cNvPr>
          <p:cNvSpPr>
            <a:spLocks noGrp="1"/>
          </p:cNvSpPr>
          <p:nvPr>
            <p:ph idx="1"/>
          </p:nvPr>
        </p:nvSpPr>
        <p:spPr/>
        <p:txBody>
          <a:bodyPr/>
          <a:lstStyle/>
          <a:p>
            <a:r>
              <a:rPr lang="en-IN" dirty="0"/>
              <a:t>We have created an option for adding the character to database, in case it didn’t already exist in the initial one and therefore wasn’t be guessed correctly.</a:t>
            </a:r>
          </a:p>
        </p:txBody>
      </p:sp>
    </p:spTree>
    <p:extLst>
      <p:ext uri="{BB962C8B-B14F-4D97-AF65-F5344CB8AC3E}">
        <p14:creationId xmlns:p14="http://schemas.microsoft.com/office/powerpoint/2010/main" val="409150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9B00-BD81-4BD7-96A4-F7171306B266}"/>
              </a:ext>
            </a:extLst>
          </p:cNvPr>
          <p:cNvSpPr>
            <a:spLocks noGrp="1"/>
          </p:cNvSpPr>
          <p:nvPr>
            <p:ph type="title"/>
          </p:nvPr>
        </p:nvSpPr>
        <p:spPr/>
        <p:txBody>
          <a:bodyPr/>
          <a:lstStyle/>
          <a:p>
            <a:r>
              <a:rPr lang="en-IN" dirty="0"/>
              <a:t>TECHNICAL ASPECTS</a:t>
            </a:r>
          </a:p>
        </p:txBody>
      </p:sp>
      <p:sp>
        <p:nvSpPr>
          <p:cNvPr id="3" name="Content Placeholder 2">
            <a:extLst>
              <a:ext uri="{FF2B5EF4-FFF2-40B4-BE49-F238E27FC236}">
                <a16:creationId xmlns:a16="http://schemas.microsoft.com/office/drawing/2014/main" id="{68148919-DED8-480C-B9B2-288C816728C0}"/>
              </a:ext>
            </a:extLst>
          </p:cNvPr>
          <p:cNvSpPr>
            <a:spLocks noGrp="1"/>
          </p:cNvSpPr>
          <p:nvPr>
            <p:ph idx="1"/>
          </p:nvPr>
        </p:nvSpPr>
        <p:spPr>
          <a:xfrm>
            <a:off x="106532" y="2151712"/>
            <a:ext cx="9969623" cy="3880773"/>
          </a:xfrm>
        </p:spPr>
        <p:txBody>
          <a:bodyPr>
            <a:normAutofit/>
          </a:bodyPr>
          <a:lstStyle/>
          <a:p>
            <a:r>
              <a:rPr lang="en-IN" dirty="0"/>
              <a:t>There are two technicalities to be noted:</a:t>
            </a:r>
          </a:p>
          <a:p>
            <a:pPr marL="0" indent="0">
              <a:buNone/>
            </a:pPr>
            <a:r>
              <a:rPr lang="en-IN" dirty="0"/>
              <a:t>           1.) SELECTION OF QUESTIONS: Each question is chosen so as to partition data as close to half as possible. This is achieved by choosing the question which has conditional probability as close to half. We first choose A such that P(A) is most close to ½  for A of all attributes. Then we choose B such that P(B|A) is most close to ½  for B of all attributes besides A. This process is iteratively repeated.</a:t>
            </a:r>
          </a:p>
          <a:p>
            <a:pPr marL="0" indent="0">
              <a:buNone/>
            </a:pPr>
            <a:endParaRPr lang="en-IN" dirty="0"/>
          </a:p>
          <a:p>
            <a:pPr marL="0" indent="0">
              <a:buNone/>
            </a:pPr>
            <a:r>
              <a:rPr lang="en-IN" dirty="0"/>
              <a:t>           </a:t>
            </a:r>
            <a:endParaRPr lang="en-IN" sz="1000" dirty="0"/>
          </a:p>
        </p:txBody>
      </p:sp>
    </p:spTree>
    <p:extLst>
      <p:ext uri="{BB962C8B-B14F-4D97-AF65-F5344CB8AC3E}">
        <p14:creationId xmlns:p14="http://schemas.microsoft.com/office/powerpoint/2010/main" val="17730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076F-E03C-49B2-B53D-D6941CD956CC}"/>
              </a:ext>
            </a:extLst>
          </p:cNvPr>
          <p:cNvSpPr>
            <a:spLocks noGrp="1"/>
          </p:cNvSpPr>
          <p:nvPr>
            <p:ph type="title"/>
          </p:nvPr>
        </p:nvSpPr>
        <p:spPr/>
        <p:txBody>
          <a:bodyPr/>
          <a:lstStyle/>
          <a:p>
            <a:r>
              <a:rPr lang="en-IN" dirty="0"/>
              <a:t>TECHNICAL ASPECTS (</a:t>
            </a:r>
            <a:r>
              <a:rPr lang="en-IN" dirty="0" err="1"/>
              <a:t>Cont</a:t>
            </a:r>
            <a:r>
              <a:rPr lang="en-IN" dirty="0"/>
              <a: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86CEFF-B3E6-4AAF-A5E6-07E5464BABC8}"/>
                  </a:ext>
                </a:extLst>
              </p:cNvPr>
              <p:cNvSpPr>
                <a:spLocks noGrp="1"/>
              </p:cNvSpPr>
              <p:nvPr>
                <p:ph idx="1"/>
              </p:nvPr>
            </p:nvSpPr>
            <p:spPr>
              <a:xfrm>
                <a:off x="348793" y="1753386"/>
                <a:ext cx="11680450" cy="4741682"/>
              </a:xfrm>
            </p:spPr>
            <p:txBody>
              <a:bodyPr>
                <a:normAutofit/>
              </a:bodyPr>
              <a:lstStyle/>
              <a:p>
                <a:pPr marL="0" indent="0">
                  <a:buNone/>
                </a:pPr>
                <a:endParaRPr lang="en-IN" dirty="0"/>
              </a:p>
              <a:p>
                <a:pPr marL="0" indent="0">
                  <a:buNone/>
                </a:pPr>
                <a:endParaRPr lang="en-IN" dirty="0"/>
              </a:p>
              <a:p>
                <a:pPr marL="0" indent="0">
                  <a:buNone/>
                </a:pPr>
                <a:r>
                  <a:rPr lang="en-IN" dirty="0"/>
                  <a:t>2.)CHOOSING TARGET VALUE: Simple Naïve Bayes is used to calculate the most probable character based on the given set of questions answered.</a:t>
                </a:r>
              </a:p>
              <a:p>
                <a:pPr marL="0" indent="0">
                  <a:buNone/>
                </a:pPr>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m:rPr>
                          <m:nor/>
                        </m:rPr>
                        <a:rPr lang="en-IN" dirty="0"/>
                        <m:t>Most</m:t>
                      </m:r>
                      <m:r>
                        <m:rPr>
                          <m:nor/>
                        </m:rPr>
                        <a:rPr lang="en-IN" dirty="0"/>
                        <m:t> </m:t>
                      </m:r>
                      <m:r>
                        <m:rPr>
                          <m:nor/>
                        </m:rPr>
                        <a:rPr lang="en-IN" dirty="0"/>
                        <m:t>probable</m:t>
                      </m:r>
                      <m:r>
                        <m:rPr>
                          <m:nor/>
                        </m:rPr>
                        <a:rPr lang="en-IN" dirty="0"/>
                        <m:t> </m:t>
                      </m:r>
                      <m:r>
                        <m:rPr>
                          <m:nor/>
                        </m:rPr>
                        <a:rPr lang="en-IN" dirty="0"/>
                        <m:t>character</m:t>
                      </m:r>
                      <m:r>
                        <m:rPr>
                          <m:nor/>
                        </m:rPr>
                        <a:rPr lang="en-IN" b="0" i="0" dirty="0" smtClean="0"/>
                        <m:t>   =</m:t>
                      </m:r>
                      <m:r>
                        <m:rPr>
                          <m:nor/>
                        </m:rPr>
                        <a:rPr lang="en-IN" dirty="0"/>
                        <m:t>  </m:t>
                      </m:r>
                    </m:oMath>
                  </m:oMathPara>
                </a14:m>
                <a:endParaRPr lang="en-IN" dirty="0"/>
              </a:p>
              <a:p>
                <a:pPr marL="0" indent="0">
                  <a:buNone/>
                </a:pPr>
                <a14:m>
                  <m:oMathPara xmlns:m="http://schemas.openxmlformats.org/officeDocument/2006/math">
                    <m:oMathParaPr>
                      <m:jc m:val="left"/>
                    </m:oMathParaPr>
                    <m:oMath xmlns:m="http://schemas.openxmlformats.org/officeDocument/2006/math">
                      <m:r>
                        <m:rPr>
                          <m:nor/>
                        </m:rPr>
                        <a:rPr lang="en-IN" dirty="0"/>
                        <m:t>argmax</m:t>
                      </m:r>
                      <m:r>
                        <m:rPr>
                          <m:nor/>
                        </m:rPr>
                        <a:rPr lang="en-IN" dirty="0"/>
                        <m:t>   </m:t>
                      </m:r>
                      <m:r>
                        <m:rPr>
                          <m:nor/>
                        </m:rPr>
                        <a:rPr lang="en-IN" dirty="0"/>
                        <m:t>P</m:t>
                      </m:r>
                      <m:r>
                        <m:rPr>
                          <m:nor/>
                        </m:rPr>
                        <a:rPr lang="en-IN" dirty="0" smtClean="0"/>
                        <m:t> (</m:t>
                      </m:r>
                      <m:r>
                        <m:rPr>
                          <m:nor/>
                        </m:rPr>
                        <a:rPr lang="en-IN" dirty="0" smtClean="0"/>
                        <m:t>character</m:t>
                      </m:r>
                      <m:r>
                        <m:rPr>
                          <m:nor/>
                        </m:rPr>
                        <a:rPr lang="en-IN" dirty="0" smtClean="0"/>
                        <m:t>) ∗</m:t>
                      </m:r>
                      <m:nary>
                        <m:naryPr>
                          <m:chr m:val="∏"/>
                          <m:supHide m:val="on"/>
                          <m:ctrlPr>
                            <a:rPr lang="en-IN" i="1" dirty="0" smtClean="0">
                              <a:latin typeface="Cambria Math" panose="02040503050406030204" pitchFamily="18" charset="0"/>
                            </a:rPr>
                          </m:ctrlPr>
                        </m:naryPr>
                        <m:sub>
                          <m:r>
                            <a:rPr lang="en-IN"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 </m:t>
                          </m:r>
                          <m:r>
                            <m:rPr>
                              <m:nor/>
                            </m:rPr>
                            <a:rPr lang="en-IN" dirty="0" smtClean="0"/>
                            <m:t>questions</m:t>
                          </m:r>
                          <m:r>
                            <m:rPr>
                              <m:nor/>
                            </m:rPr>
                            <a:rPr lang="en-IN" dirty="0" smtClean="0"/>
                            <m:t> </m:t>
                          </m:r>
                        </m:sub>
                        <m:sup/>
                        <m:e>
                          <m:r>
                            <m:rPr>
                              <m:nor/>
                            </m:rPr>
                            <a:rPr lang="en-IN" dirty="0"/>
                            <m:t>P</m:t>
                          </m:r>
                          <m:r>
                            <m:rPr>
                              <m:nor/>
                            </m:rPr>
                            <a:rPr lang="en-IN" dirty="0"/>
                            <m:t> (</m:t>
                          </m:r>
                          <m:r>
                            <m:rPr>
                              <m:nor/>
                            </m:rPr>
                            <a:rPr lang="en-IN" dirty="0"/>
                            <m:t>question</m:t>
                          </m:r>
                          <m:r>
                            <m:rPr>
                              <m:nor/>
                            </m:rPr>
                            <a:rPr lang="en-IN" dirty="0"/>
                            <m:t>’</m:t>
                          </m:r>
                          <m:r>
                            <m:rPr>
                              <m:nor/>
                            </m:rPr>
                            <a:rPr lang="en-IN" dirty="0"/>
                            <m:t>s</m:t>
                          </m:r>
                          <m:r>
                            <m:rPr>
                              <m:nor/>
                            </m:rPr>
                            <a:rPr lang="en-IN" dirty="0"/>
                            <m:t> </m:t>
                          </m:r>
                          <m:r>
                            <m:rPr>
                              <m:nor/>
                            </m:rPr>
                            <a:rPr lang="en-IN" dirty="0"/>
                            <m:t>answer</m:t>
                          </m:r>
                          <m:r>
                            <m:rPr>
                              <m:nor/>
                            </m:rPr>
                            <a:rPr lang="en-IN" dirty="0"/>
                            <m:t> = </m:t>
                          </m:r>
                          <m:r>
                            <m:rPr>
                              <m:nor/>
                            </m:rPr>
                            <a:rPr lang="en-IN" dirty="0"/>
                            <m:t>answered</m:t>
                          </m:r>
                          <m:r>
                            <m:rPr>
                              <m:nor/>
                            </m:rPr>
                            <a:rPr lang="en-IN" dirty="0"/>
                            <m:t> | </m:t>
                          </m:r>
                          <m:r>
                            <m:rPr>
                              <m:nor/>
                            </m:rPr>
                            <a:rPr lang="en-IN" dirty="0"/>
                            <m:t>character</m:t>
                          </m:r>
                          <m:r>
                            <m:rPr>
                              <m:nor/>
                            </m:rPr>
                            <a:rPr lang="en-IN" dirty="0"/>
                            <m:t>)</m:t>
                          </m:r>
                        </m:e>
                      </m:nary>
                    </m:oMath>
                  </m:oMathPara>
                </a14:m>
                <a:endParaRPr lang="en-IN" dirty="0"/>
              </a:p>
              <a:p>
                <a:pPr marL="0" indent="0">
                  <a:buNone/>
                </a:pPr>
                <a:r>
                  <a:rPr lang="en-IN" dirty="0"/>
                  <a:t> </a:t>
                </a:r>
                <a:r>
                  <a:rPr lang="en-IN" sz="1200" dirty="0"/>
                  <a:t> </a:t>
                </a:r>
                <a:endParaRPr lang="en-IN" dirty="0"/>
              </a:p>
            </p:txBody>
          </p:sp>
        </mc:Choice>
        <mc:Fallback xmlns="">
          <p:sp>
            <p:nvSpPr>
              <p:cNvPr id="3" name="Content Placeholder 2">
                <a:extLst>
                  <a:ext uri="{FF2B5EF4-FFF2-40B4-BE49-F238E27FC236}">
                    <a16:creationId xmlns:a16="http://schemas.microsoft.com/office/drawing/2014/main" id="{4486CEFF-B3E6-4AAF-A5E6-07E5464BABC8}"/>
                  </a:ext>
                </a:extLst>
              </p:cNvPr>
              <p:cNvSpPr>
                <a:spLocks noGrp="1" noRot="1" noChangeAspect="1" noMove="1" noResize="1" noEditPoints="1" noAdjustHandles="1" noChangeArrowheads="1" noChangeShapeType="1" noTextEdit="1"/>
              </p:cNvSpPr>
              <p:nvPr>
                <p:ph idx="1"/>
              </p:nvPr>
            </p:nvSpPr>
            <p:spPr>
              <a:xfrm>
                <a:off x="348793" y="1753386"/>
                <a:ext cx="11680450" cy="4741682"/>
              </a:xfrm>
              <a:blipFill>
                <a:blip r:embed="rId2"/>
                <a:stretch>
                  <a:fillRect l="-522" r="-6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1BEFA9-3782-4F28-BBBB-0FBFBC447408}"/>
                  </a:ext>
                </a:extLst>
              </p:cNvPr>
              <p:cNvSpPr txBox="1"/>
              <p:nvPr/>
            </p:nvSpPr>
            <p:spPr>
              <a:xfrm>
                <a:off x="348793" y="5372336"/>
                <a:ext cx="12160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IN" dirty="0"/>
                        <m:t>character</m:t>
                      </m:r>
                    </m:oMath>
                  </m:oMathPara>
                </a14:m>
                <a:endParaRPr lang="en-IN" dirty="0"/>
              </a:p>
            </p:txBody>
          </p:sp>
        </mc:Choice>
        <mc:Fallback xmlns="">
          <p:sp>
            <p:nvSpPr>
              <p:cNvPr id="4" name="TextBox 3">
                <a:extLst>
                  <a:ext uri="{FF2B5EF4-FFF2-40B4-BE49-F238E27FC236}">
                    <a16:creationId xmlns:a16="http://schemas.microsoft.com/office/drawing/2014/main" id="{1B1BEFA9-3782-4F28-BBBB-0FBFBC447408}"/>
                  </a:ext>
                </a:extLst>
              </p:cNvPr>
              <p:cNvSpPr txBox="1">
                <a:spLocks noRot="1" noChangeAspect="1" noMove="1" noResize="1" noEditPoints="1" noAdjustHandles="1" noChangeArrowheads="1" noChangeShapeType="1" noTextEdit="1"/>
              </p:cNvSpPr>
              <p:nvPr/>
            </p:nvSpPr>
            <p:spPr>
              <a:xfrm>
                <a:off x="348793" y="5372336"/>
                <a:ext cx="1216058" cy="369332"/>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554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5835-C45E-43A5-B28D-EC6DE7057970}"/>
              </a:ext>
            </a:extLst>
          </p:cNvPr>
          <p:cNvSpPr>
            <a:spLocks noGrp="1"/>
          </p:cNvSpPr>
          <p:nvPr>
            <p:ph type="title"/>
          </p:nvPr>
        </p:nvSpPr>
        <p:spPr/>
        <p:txBody>
          <a:bodyPr/>
          <a:lstStyle/>
          <a:p>
            <a:r>
              <a:rPr lang="en-IN" dirty="0"/>
              <a:t>U.I.</a:t>
            </a:r>
          </a:p>
        </p:txBody>
      </p:sp>
      <p:sp>
        <p:nvSpPr>
          <p:cNvPr id="3" name="Content Placeholder 2">
            <a:extLst>
              <a:ext uri="{FF2B5EF4-FFF2-40B4-BE49-F238E27FC236}">
                <a16:creationId xmlns:a16="http://schemas.microsoft.com/office/drawing/2014/main" id="{DE9026D3-0347-4AC8-8F32-1CE7766E255A}"/>
              </a:ext>
            </a:extLst>
          </p:cNvPr>
          <p:cNvSpPr>
            <a:spLocks noGrp="1"/>
          </p:cNvSpPr>
          <p:nvPr>
            <p:ph idx="1"/>
          </p:nvPr>
        </p:nvSpPr>
        <p:spPr/>
        <p:txBody>
          <a:bodyPr/>
          <a:lstStyle/>
          <a:p>
            <a:r>
              <a:rPr lang="en-IN" dirty="0"/>
              <a:t>User Interface is generated using PyQt5 package in python3. The U.I. is easy to use and graphical.</a:t>
            </a:r>
          </a:p>
          <a:p>
            <a:r>
              <a:rPr lang="en-IN" dirty="0"/>
              <a:t>The questions and answers are presented in option format which are answered by clicking on a particular button corresponding to the answer.</a:t>
            </a:r>
          </a:p>
          <a:p>
            <a:r>
              <a:rPr lang="en-IN" dirty="0"/>
              <a:t>Other functionalities like adding a new character are also presented using various graphical components of PyQt5 library.  </a:t>
            </a:r>
          </a:p>
        </p:txBody>
      </p:sp>
    </p:spTree>
    <p:extLst>
      <p:ext uri="{BB962C8B-B14F-4D97-AF65-F5344CB8AC3E}">
        <p14:creationId xmlns:p14="http://schemas.microsoft.com/office/powerpoint/2010/main" val="160606173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1111</TotalTime>
  <Words>676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Bradley Hand ITC</vt:lpstr>
      <vt:lpstr>Cambria Math</vt:lpstr>
      <vt:lpstr>Tw Cen MT</vt:lpstr>
      <vt:lpstr>Droplet</vt:lpstr>
      <vt:lpstr>   </vt:lpstr>
      <vt:lpstr>Akinator : An Introduction</vt:lpstr>
      <vt:lpstr>Otakunator : A specialized Akinator</vt:lpstr>
      <vt:lpstr>OTAKUNATOR : Introduction</vt:lpstr>
      <vt:lpstr>DATASET COLLECTION</vt:lpstr>
      <vt:lpstr>DYNAMICALLY EXTENDING DATASET</vt:lpstr>
      <vt:lpstr>TECHNICAL ASPECTS</vt:lpstr>
      <vt:lpstr>TECHNICAL ASPECTS (Cont…d)</vt:lpstr>
      <vt:lpstr>U.I.</vt:lpstr>
      <vt:lpstr>PowerPoint Presentation</vt:lpstr>
      <vt:lpstr>SCREENSHOT WHERE THE CHARACTER GETS GUESSED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OTAKUNATOR</dc:title>
  <dc:creator>naman</dc:creator>
  <cp:lastModifiedBy>naman</cp:lastModifiedBy>
  <cp:revision>22</cp:revision>
  <dcterms:created xsi:type="dcterms:W3CDTF">2020-01-03T06:32:35Z</dcterms:created>
  <dcterms:modified xsi:type="dcterms:W3CDTF">2020-01-04T13:07:47Z</dcterms:modified>
</cp:coreProperties>
</file>