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90" r:id="rId2"/>
    <p:sldId id="257" r:id="rId3"/>
    <p:sldId id="259" r:id="rId4"/>
    <p:sldId id="291" r:id="rId5"/>
    <p:sldId id="262" r:id="rId6"/>
    <p:sldId id="265" r:id="rId7"/>
    <p:sldId id="272" r:id="rId8"/>
    <p:sldId id="292" r:id="rId9"/>
  </p:sldIdLst>
  <p:sldSz cx="9144000" cy="5143500" type="screen16x9"/>
  <p:notesSz cx="6858000" cy="9144000"/>
  <p:embeddedFontLst>
    <p:embeddedFont>
      <p:font typeface="Barlow Semi Condensed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Fjalla One" panose="020B0604020202020204" charset="0"/>
      <p:regular r:id="rId19"/>
    </p:embeddedFont>
    <p:embeddedFont>
      <p:font typeface="Inconsolata" panose="00000509000000000000" pitchFamily="49" charset="0"/>
      <p:regular r:id="rId20"/>
      <p:bold r:id="rId21"/>
    </p:embeddedFont>
    <p:embeddedFont>
      <p:font typeface="Roboto Slab Regular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4713f6f7e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4713f6f7e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4cf9e97a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4cf9e97a6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_1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371475" y="313200"/>
            <a:ext cx="704700" cy="48303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4590900" y="228000"/>
            <a:ext cx="4553100" cy="49128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541699" y="1367600"/>
            <a:ext cx="446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None/>
              <a:defRPr sz="14000">
                <a:solidFill>
                  <a:srgbClr val="FF6D6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2"/>
          </p:nvPr>
        </p:nvSpPr>
        <p:spPr>
          <a:xfrm>
            <a:off x="1650049" y="14001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650049" y="17397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3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4" hasCustomPrompt="1"/>
          </p:nvPr>
        </p:nvSpPr>
        <p:spPr>
          <a:xfrm>
            <a:off x="541699" y="3386900"/>
            <a:ext cx="446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None/>
              <a:defRPr sz="14000">
                <a:solidFill>
                  <a:srgbClr val="FF6D6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D77B"/>
              </a:buClr>
              <a:buSzPts val="14000"/>
              <a:buFont typeface="Fira Sans Extra Condensed Medium"/>
              <a:buNone/>
              <a:defRPr sz="14000">
                <a:solidFill>
                  <a:srgbClr val="F1D7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1650049" y="34194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1650049" y="37590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7" hasCustomPrompt="1"/>
          </p:nvPr>
        </p:nvSpPr>
        <p:spPr>
          <a:xfrm>
            <a:off x="4635299" y="1367600"/>
            <a:ext cx="446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8"/>
          </p:nvPr>
        </p:nvSpPr>
        <p:spPr>
          <a:xfrm>
            <a:off x="5743649" y="14001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9"/>
          </p:nvPr>
        </p:nvSpPr>
        <p:spPr>
          <a:xfrm>
            <a:off x="5743649" y="17397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13" hasCustomPrompt="1"/>
          </p:nvPr>
        </p:nvSpPr>
        <p:spPr>
          <a:xfrm>
            <a:off x="4635299" y="3386900"/>
            <a:ext cx="446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0"/>
              <a:buFont typeface="Fira Sans Extra Condensed Medium"/>
              <a:buNone/>
              <a:defRPr sz="140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 idx="14"/>
          </p:nvPr>
        </p:nvSpPr>
        <p:spPr>
          <a:xfrm>
            <a:off x="5743649" y="34194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5"/>
          </p:nvPr>
        </p:nvSpPr>
        <p:spPr>
          <a:xfrm>
            <a:off x="5743649" y="375905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rot="5400000">
            <a:off x="3462374" y="2427721"/>
            <a:ext cx="2219245" cy="288063"/>
            <a:chOff x="3906325" y="2716500"/>
            <a:chExt cx="3677900" cy="477400"/>
          </a:xfrm>
        </p:grpSpPr>
        <p:sp>
          <p:nvSpPr>
            <p:cNvPr id="35" name="Google Shape;35;p3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4">
    <p:bg>
      <p:bgPr>
        <a:solidFill>
          <a:srgbClr val="F3F3F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371475" y="310300"/>
            <a:ext cx="8772600" cy="48303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37809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60521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1509775" y="2872525"/>
            <a:ext cx="1953600" cy="192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1545925" y="3547000"/>
            <a:ext cx="1881300" cy="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3825058" y="3547000"/>
            <a:ext cx="1881300" cy="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6088325" y="3547000"/>
            <a:ext cx="1881300" cy="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1545926" y="24346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5"/>
          </p:nvPr>
        </p:nvSpPr>
        <p:spPr>
          <a:xfrm>
            <a:off x="3825059" y="24346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6"/>
          </p:nvPr>
        </p:nvSpPr>
        <p:spPr>
          <a:xfrm>
            <a:off x="6088325" y="24346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None/>
              <a:defRPr sz="14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cxnSp>
        <p:nvCxnSpPr>
          <p:cNvPr id="78" name="Google Shape;78;p5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5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" name="Google Shape;80;p5"/>
          <p:cNvGrpSpPr/>
          <p:nvPr/>
        </p:nvGrpSpPr>
        <p:grpSpPr>
          <a:xfrm>
            <a:off x="6936924" y="2405296"/>
            <a:ext cx="2219245" cy="288063"/>
            <a:chOff x="3906325" y="2716500"/>
            <a:chExt cx="3677900" cy="477400"/>
          </a:xfrm>
        </p:grpSpPr>
        <p:sp>
          <p:nvSpPr>
            <p:cNvPr id="81" name="Google Shape;81;p5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>
            <a:off x="37809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60521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1509775" y="2166200"/>
            <a:ext cx="1953600" cy="39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4_4_1_1">
    <p:bg>
      <p:bgPr>
        <a:solidFill>
          <a:srgbClr val="F3F3F3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 rot="10800000" flipH="1">
            <a:off x="371475" y="-18900"/>
            <a:ext cx="704700" cy="51624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8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8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" name="Google Shape;185;p8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186" name="Google Shape;186;p8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8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 ">
  <p:cSld name="CUSTOM_14_4_1_2_2">
    <p:bg>
      <p:bgPr>
        <a:solidFill>
          <a:srgbClr val="F3F3F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 rot="10800000" flipH="1">
            <a:off x="371475" y="300"/>
            <a:ext cx="704700" cy="48303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9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9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6" name="Google Shape;216;p9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217" name="Google Shape;217;p9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9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8">
    <p:bg>
      <p:bgPr>
        <a:solidFill>
          <a:srgbClr val="F3F3F3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/>
          <p:nvPr/>
        </p:nvSpPr>
        <p:spPr>
          <a:xfrm rot="10800000" flipH="1">
            <a:off x="371475" y="313200"/>
            <a:ext cx="704700" cy="48303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0" name="Google Shape;370;p14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14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2" name="Google Shape;372;p14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373" name="Google Shape;373;p14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4"/>
          <p:cNvSpPr txBox="1">
            <a:spLocks noGrp="1"/>
          </p:cNvSpPr>
          <p:nvPr>
            <p:ph type="body" idx="1"/>
          </p:nvPr>
        </p:nvSpPr>
        <p:spPr>
          <a:xfrm>
            <a:off x="136650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14"/>
          <p:cNvSpPr/>
          <p:nvPr/>
        </p:nvSpPr>
        <p:spPr>
          <a:xfrm>
            <a:off x="1514575" y="1599150"/>
            <a:ext cx="6465000" cy="35442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4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5" type="blank">
  <p:cSld name="BLANK">
    <p:bg>
      <p:bgPr>
        <a:solidFill>
          <a:srgbClr val="F3F3F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"/>
          <p:cNvSpPr/>
          <p:nvPr/>
        </p:nvSpPr>
        <p:spPr>
          <a:xfrm rot="10800000" flipH="1">
            <a:off x="371475" y="300"/>
            <a:ext cx="704700" cy="48303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15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15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5" name="Google Shape;405;p15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406" name="Google Shape;406;p15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5"/>
          <p:cNvSpPr/>
          <p:nvPr/>
        </p:nvSpPr>
        <p:spPr>
          <a:xfrm>
            <a:off x="1514575" y="1286400"/>
            <a:ext cx="6465000" cy="3544200"/>
          </a:xfrm>
          <a:prstGeom prst="rect">
            <a:avLst/>
          </a:prstGeom>
          <a:solidFill>
            <a:srgbClr val="FF6D6D">
              <a:alpha val="8980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bg>
      <p:bgPr>
        <a:solidFill>
          <a:srgbClr val="F3F3F3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sz="28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sz="28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sz="28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sz="28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sz="28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sz="28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sz="28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sz="28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jalla One"/>
              <a:buNone/>
              <a:defRPr sz="28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●"/>
              <a:defRPr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○"/>
              <a:defRPr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■"/>
              <a:defRPr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●"/>
              <a:defRPr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○"/>
              <a:defRPr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■"/>
              <a:defRPr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●"/>
              <a:defRPr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consolata"/>
              <a:buChar char="○"/>
              <a:defRPr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Inconsolata"/>
              <a:buChar char="■"/>
              <a:defRPr sz="12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10"/>
            <a:ext cx="3910012" cy="744600"/>
          </a:xfrm>
        </p:spPr>
        <p:txBody>
          <a:bodyPr/>
          <a:lstStyle/>
          <a:p>
            <a:r>
              <a:rPr lang="en-US" dirty="0"/>
              <a:t>TAGORE INTERNATIONAL SCHOOL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FD3C7-D6DC-4246-BCC0-01B9A44B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077216"/>
            <a:ext cx="3909090" cy="19481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"/>
          <p:cNvSpPr txBox="1">
            <a:spLocks noGrp="1"/>
          </p:cNvSpPr>
          <p:nvPr>
            <p:ph type="ctrTitle" idx="3"/>
          </p:nvPr>
        </p:nvSpPr>
        <p:spPr>
          <a:xfrm>
            <a:off x="590550" y="410775"/>
            <a:ext cx="12546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541699" y="1367600"/>
            <a:ext cx="446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ctrTitle" idx="2"/>
          </p:nvPr>
        </p:nvSpPr>
        <p:spPr>
          <a:xfrm>
            <a:off x="1650049" y="14001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 &amp; SOLUTION</a:t>
            </a:r>
            <a:endParaRPr/>
          </a:p>
        </p:txBody>
      </p:sp>
      <p:sp>
        <p:nvSpPr>
          <p:cNvPr id="483" name="Google Shape;483;p20"/>
          <p:cNvSpPr txBox="1">
            <a:spLocks noGrp="1"/>
          </p:cNvSpPr>
          <p:nvPr>
            <p:ph type="title" idx="4"/>
          </p:nvPr>
        </p:nvSpPr>
        <p:spPr>
          <a:xfrm>
            <a:off x="541699" y="3386900"/>
            <a:ext cx="446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484" name="Google Shape;484;p20"/>
          <p:cNvSpPr txBox="1">
            <a:spLocks noGrp="1"/>
          </p:cNvSpPr>
          <p:nvPr>
            <p:ph type="ctrTitle" idx="5"/>
          </p:nvPr>
        </p:nvSpPr>
        <p:spPr>
          <a:xfrm>
            <a:off x="1643042" y="3571882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HARDWARE AND SOFTWARE DETAILS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7"/>
          </p:nvPr>
        </p:nvSpPr>
        <p:spPr>
          <a:xfrm>
            <a:off x="4635299" y="1367600"/>
            <a:ext cx="446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/>
          </a:p>
        </p:txBody>
      </p:sp>
      <p:sp>
        <p:nvSpPr>
          <p:cNvPr id="487" name="Google Shape;487;p20"/>
          <p:cNvSpPr txBox="1">
            <a:spLocks noGrp="1"/>
          </p:cNvSpPr>
          <p:nvPr>
            <p:ph type="ctrTitle" idx="8"/>
          </p:nvPr>
        </p:nvSpPr>
        <p:spPr>
          <a:xfrm>
            <a:off x="5715008" y="1571618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HOW DOES THE PROTOTYPE WORK?</a:t>
            </a:r>
            <a:endParaRPr/>
          </a:p>
        </p:txBody>
      </p:sp>
      <p:sp>
        <p:nvSpPr>
          <p:cNvPr id="489" name="Google Shape;489;p20"/>
          <p:cNvSpPr txBox="1">
            <a:spLocks noGrp="1"/>
          </p:cNvSpPr>
          <p:nvPr>
            <p:ph type="title" idx="13"/>
          </p:nvPr>
        </p:nvSpPr>
        <p:spPr>
          <a:xfrm>
            <a:off x="4635299" y="3386900"/>
            <a:ext cx="446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490" name="Google Shape;490;p20"/>
          <p:cNvSpPr txBox="1">
            <a:spLocks noGrp="1"/>
          </p:cNvSpPr>
          <p:nvPr>
            <p:ph type="ctrTitle" idx="14"/>
          </p:nvPr>
        </p:nvSpPr>
        <p:spPr>
          <a:xfrm>
            <a:off x="5743649" y="3419474"/>
            <a:ext cx="2251800" cy="5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"/>
          <p:cNvSpPr/>
          <p:nvPr/>
        </p:nvSpPr>
        <p:spPr>
          <a:xfrm>
            <a:off x="2149825" y="2023988"/>
            <a:ext cx="673500" cy="6735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>
            <a:off x="4421025" y="2023988"/>
            <a:ext cx="673500" cy="6735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6708075" y="2023988"/>
            <a:ext cx="673500" cy="6735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ctrTitle"/>
          </p:nvPr>
        </p:nvSpPr>
        <p:spPr>
          <a:xfrm>
            <a:off x="590550" y="410775"/>
            <a:ext cx="18813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UNDERSTANDING THE PROBLEM</a:t>
            </a: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2337382" y="2225381"/>
            <a:ext cx="271760" cy="270723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6887778" y="2244120"/>
            <a:ext cx="306253" cy="233244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41" name="Google Shape;541;p22"/>
          <p:cNvGrpSpPr/>
          <p:nvPr/>
        </p:nvGrpSpPr>
        <p:grpSpPr>
          <a:xfrm>
            <a:off x="4605214" y="2207616"/>
            <a:ext cx="306253" cy="306253"/>
            <a:chOff x="892750" y="4993750"/>
            <a:chExt cx="483125" cy="483125"/>
          </a:xfrm>
        </p:grpSpPr>
        <p:sp>
          <p:nvSpPr>
            <p:cNvPr id="542" name="Google Shape;542;p22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" name="Google Shape;536;p22"/>
          <p:cNvSpPr txBox="1">
            <a:spLocks noGrp="1"/>
          </p:cNvSpPr>
          <p:nvPr>
            <p:ph type="subTitle" idx="5"/>
          </p:nvPr>
        </p:nvSpPr>
        <p:spPr>
          <a:xfrm>
            <a:off x="1531200" y="2898881"/>
            <a:ext cx="1881300" cy="1905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rlow Semi Condensed" charset="0"/>
                <a:ea typeface="Muli"/>
                <a:cs typeface="Muli"/>
                <a:sym typeface="Muli"/>
              </a:rPr>
              <a:t>In metropolitan cities we find that all traffic lights  are non adaptive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Barlow Semi Condensed" charset="0"/>
                <a:ea typeface="Muli"/>
                <a:cs typeface="Muli"/>
                <a:sym typeface="Muli"/>
              </a:rPr>
              <a:t>i.e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rlow Semi Condensed" charset="0"/>
                <a:ea typeface="Muli"/>
                <a:cs typeface="Muli"/>
                <a:sym typeface="Muli"/>
              </a:rPr>
              <a:t>  run on fixed timings which are not affected by the traffic density</a:t>
            </a:r>
            <a:endParaRPr lang="en-US" dirty="0">
              <a:solidFill>
                <a:schemeClr val="tx2">
                  <a:lumMod val="25000"/>
                </a:schemeClr>
              </a:solidFill>
              <a:latin typeface="Barlow Semi Condensed" charset="0"/>
            </a:endParaRPr>
          </a:p>
        </p:txBody>
      </p:sp>
      <p:sp>
        <p:nvSpPr>
          <p:cNvPr id="26" name="Google Shape;536;p22"/>
          <p:cNvSpPr txBox="1">
            <a:spLocks noGrp="1"/>
          </p:cNvSpPr>
          <p:nvPr>
            <p:ph type="subTitle" idx="5"/>
          </p:nvPr>
        </p:nvSpPr>
        <p:spPr>
          <a:xfrm>
            <a:off x="3779912" y="2898881"/>
            <a:ext cx="1946027" cy="1905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rlow Semi Condensed" charset="0"/>
                <a:ea typeface="Muli"/>
                <a:cs typeface="Muli"/>
                <a:sym typeface="Muli"/>
              </a:rPr>
              <a:t>The traffic lights will complete its hard coded cycle before changing the signal for the progressive traffic. Which wastes a lot of time and contributes to global warming</a:t>
            </a:r>
          </a:p>
          <a:p>
            <a:pPr marL="0" indent="0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rlow Semi Condensed" charset="0"/>
                <a:ea typeface="Muli"/>
                <a:cs typeface="Muli"/>
                <a:sym typeface="Muli"/>
              </a:rPr>
              <a:t>enormously.</a:t>
            </a:r>
            <a:endParaRPr lang="en-US" dirty="0">
              <a:solidFill>
                <a:schemeClr val="tx2">
                  <a:lumMod val="25000"/>
                </a:schemeClr>
              </a:solidFill>
              <a:latin typeface="Barlow Semi Condensed" charset="0"/>
            </a:endParaRPr>
          </a:p>
        </p:txBody>
      </p:sp>
      <p:sp>
        <p:nvSpPr>
          <p:cNvPr id="29" name="Google Shape;536;p22"/>
          <p:cNvSpPr txBox="1">
            <a:spLocks noGrp="1"/>
          </p:cNvSpPr>
          <p:nvPr>
            <p:ph type="subTitle" idx="5"/>
          </p:nvPr>
        </p:nvSpPr>
        <p:spPr>
          <a:xfrm>
            <a:off x="6093351" y="2886890"/>
            <a:ext cx="1881300" cy="19051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rlow Semi Condensed" charset="0"/>
                <a:ea typeface="Muli"/>
                <a:cs typeface="Muli"/>
                <a:sym typeface="Muli"/>
              </a:rPr>
              <a:t>Apart from the environmental concern, the traffic on roads results in delay for ambulances, fire engines and police to reach their destinations.</a:t>
            </a:r>
            <a:endParaRPr lang="en-US" dirty="0">
              <a:solidFill>
                <a:schemeClr val="tx2">
                  <a:lumMod val="25000"/>
                </a:schemeClr>
              </a:solidFill>
              <a:latin typeface="Barlow Semi Condense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9;p23"/>
          <p:cNvSpPr txBox="1">
            <a:spLocks noGrp="1"/>
          </p:cNvSpPr>
          <p:nvPr>
            <p:ph type="ctrTitle"/>
          </p:nvPr>
        </p:nvSpPr>
        <p:spPr>
          <a:xfrm>
            <a:off x="590550" y="410775"/>
            <a:ext cx="11394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SOLUTIONS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714480" y="828473"/>
            <a:ext cx="6072230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9964"/>
              </a:lnSpc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We plan to Introduce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self sufficient traffic system</a:t>
            </a:r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infused with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AI, Deep ML</a:t>
            </a:r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which will be integrated with a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raspberry pi</a:t>
            </a:r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module fitted on each traffic light with an external connection to a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camera</a:t>
            </a:r>
            <a:r>
              <a:rPr lang="en-US" b="1" dirty="0">
                <a:solidFill>
                  <a:srgbClr val="0048CD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lang="en-US" dirty="0"/>
          </a:p>
          <a:p>
            <a:pPr lvl="0">
              <a:lnSpc>
                <a:spcPct val="139964"/>
              </a:lnSpc>
            </a:pPr>
            <a:endParaRPr lang="en-US" b="1" dirty="0">
              <a:solidFill>
                <a:srgbClr val="0048CD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lnSpc>
                <a:spcPct val="140014"/>
              </a:lnSpc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The traffic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lights would alter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their duration on the basis of an</a:t>
            </a:r>
            <a:endParaRPr lang="en-US" dirty="0"/>
          </a:p>
          <a:p>
            <a:pPr lvl="0">
              <a:lnSpc>
                <a:spcPct val="140014"/>
              </a:lnSpc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pre-fed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algorithm in the raspberry pi module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which in turn </a:t>
            </a:r>
            <a:endParaRPr lang="en-US" dirty="0"/>
          </a:p>
          <a:p>
            <a:pPr lvl="0">
              <a:lnSpc>
                <a:spcPct val="140014"/>
              </a:lnSpc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will optimize the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availability of routes</a:t>
            </a:r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and</a:t>
            </a:r>
            <a:r>
              <a:rPr lang="en-US" b="1" dirty="0">
                <a:solidFill>
                  <a:srgbClr val="0048CD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reduce congestion.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40014"/>
              </a:lnSpc>
            </a:pPr>
            <a:endParaRPr lang="en-US" b="1" dirty="0">
              <a:solidFill>
                <a:srgbClr val="0048CD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lnSpc>
                <a:spcPct val="140014"/>
              </a:lnSpc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We will also have the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hard-coded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version in</a:t>
            </a:r>
            <a:r>
              <a:rPr lang="en-US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idle state</a:t>
            </a:r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so</a:t>
            </a:r>
            <a:endParaRPr lang="en-US" dirty="0"/>
          </a:p>
          <a:p>
            <a:pPr lvl="0">
              <a:lnSpc>
                <a:spcPct val="140014"/>
              </a:lnSpc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that the light doesn't </a:t>
            </a:r>
            <a:r>
              <a:rPr lang="en-US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malfunction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 in absence of electricity.</a:t>
            </a:r>
            <a:endParaRPr lang="en-US" dirty="0"/>
          </a:p>
          <a:p>
            <a:pPr lvl="0">
              <a:lnSpc>
                <a:spcPct val="140014"/>
              </a:lnSpc>
            </a:pPr>
            <a:endParaRPr lang="en-US" dirty="0">
              <a:latin typeface="Muli"/>
              <a:ea typeface="Muli"/>
              <a:cs typeface="Muli"/>
              <a:sym typeface="Muli"/>
            </a:endParaRPr>
          </a:p>
          <a:p>
            <a:pPr lvl="0">
              <a:lnSpc>
                <a:spcPct val="140014"/>
              </a:lnSpc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Most importantly it will lay down </a:t>
            </a:r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the</a:t>
            </a:r>
            <a:r>
              <a:rPr lang="en-US" b="1" u="sng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framework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40014"/>
              </a:lnSpc>
            </a:pPr>
            <a:r>
              <a:rPr lang="en-US" b="1" u="sng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for a new system of traffic lights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, thus implementing</a:t>
            </a:r>
            <a:endParaRPr lang="en-US" dirty="0"/>
          </a:p>
          <a:p>
            <a:pPr lvl="0">
              <a:lnSpc>
                <a:spcPct val="140050"/>
              </a:lnSpc>
            </a:pPr>
            <a:r>
              <a:rPr lang="en-US" b="1" u="sng" dirty="0" err="1">
                <a:solidFill>
                  <a:srgbClr val="FFBD59"/>
                </a:solidFill>
                <a:latin typeface="Muli"/>
                <a:ea typeface="Muli"/>
                <a:cs typeface="Muli"/>
                <a:sym typeface="Muli"/>
              </a:rPr>
              <a:t>Atma-Nirbhar</a:t>
            </a:r>
            <a:r>
              <a:rPr lang="en-US" b="1" u="sng" dirty="0">
                <a:solidFill>
                  <a:srgbClr val="FFBD59"/>
                </a:solidFill>
                <a:latin typeface="Muli"/>
                <a:ea typeface="Muli"/>
                <a:cs typeface="Muli"/>
                <a:sym typeface="Muli"/>
              </a:rPr>
              <a:t> Bharat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25"/>
          <p:cNvGrpSpPr/>
          <p:nvPr/>
        </p:nvGrpSpPr>
        <p:grpSpPr>
          <a:xfrm>
            <a:off x="3223421" y="1073608"/>
            <a:ext cx="3494870" cy="2920547"/>
            <a:chOff x="3223421" y="1073608"/>
            <a:chExt cx="3494870" cy="2920547"/>
          </a:xfrm>
        </p:grpSpPr>
        <p:grpSp>
          <p:nvGrpSpPr>
            <p:cNvPr id="617" name="Google Shape;617;p25"/>
            <p:cNvGrpSpPr/>
            <p:nvPr/>
          </p:nvGrpSpPr>
          <p:grpSpPr>
            <a:xfrm>
              <a:off x="3223421" y="1242523"/>
              <a:ext cx="3494870" cy="2481658"/>
              <a:chOff x="3223421" y="1242523"/>
              <a:chExt cx="3494870" cy="2481658"/>
            </a:xfrm>
          </p:grpSpPr>
          <p:sp>
            <p:nvSpPr>
              <p:cNvPr id="618" name="Google Shape;618;p25"/>
              <p:cNvSpPr/>
              <p:nvPr/>
            </p:nvSpPr>
            <p:spPr>
              <a:xfrm>
                <a:off x="3223421" y="1582770"/>
                <a:ext cx="712750" cy="712717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1354" extrusionOk="0">
                    <a:moveTo>
                      <a:pt x="10679" y="0"/>
                    </a:moveTo>
                    <a:cubicBezTo>
                      <a:pt x="4789" y="0"/>
                      <a:pt x="1" y="4789"/>
                      <a:pt x="1" y="10675"/>
                    </a:cubicBezTo>
                    <a:cubicBezTo>
                      <a:pt x="1" y="16565"/>
                      <a:pt x="4789" y="21354"/>
                      <a:pt x="10679" y="21354"/>
                    </a:cubicBezTo>
                    <a:cubicBezTo>
                      <a:pt x="16566" y="21354"/>
                      <a:pt x="21355" y="16565"/>
                      <a:pt x="21355" y="10675"/>
                    </a:cubicBezTo>
                    <a:cubicBezTo>
                      <a:pt x="21355" y="4789"/>
                      <a:pt x="16566" y="0"/>
                      <a:pt x="10679" y="0"/>
                    </a:cubicBezTo>
                    <a:close/>
                  </a:path>
                </a:pathLst>
              </a:custGeom>
              <a:solidFill>
                <a:srgbClr val="FF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5083543" y="2429423"/>
                <a:ext cx="1294707" cy="1294758"/>
              </a:xfrm>
              <a:custGeom>
                <a:avLst/>
                <a:gdLst/>
                <a:ahLst/>
                <a:cxnLst/>
                <a:rect l="l" t="t" r="r" b="b"/>
                <a:pathLst>
                  <a:path w="39147" h="39148" extrusionOk="0">
                    <a:moveTo>
                      <a:pt x="19572" y="0"/>
                    </a:moveTo>
                    <a:cubicBezTo>
                      <a:pt x="8781" y="0"/>
                      <a:pt x="0" y="8781"/>
                      <a:pt x="0" y="19572"/>
                    </a:cubicBezTo>
                    <a:cubicBezTo>
                      <a:pt x="0" y="30367"/>
                      <a:pt x="8781" y="39148"/>
                      <a:pt x="19572" y="39148"/>
                    </a:cubicBezTo>
                    <a:cubicBezTo>
                      <a:pt x="30366" y="39148"/>
                      <a:pt x="39147" y="30367"/>
                      <a:pt x="39147" y="19572"/>
                    </a:cubicBezTo>
                    <a:cubicBezTo>
                      <a:pt x="39147" y="8781"/>
                      <a:pt x="30366" y="0"/>
                      <a:pt x="19572" y="0"/>
                    </a:cubicBezTo>
                    <a:close/>
                  </a:path>
                </a:pathLst>
              </a:custGeom>
              <a:solidFill>
                <a:srgbClr val="FF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5198858" y="2543517"/>
                <a:ext cx="1059499" cy="1059380"/>
              </a:xfrm>
              <a:custGeom>
                <a:avLst/>
                <a:gdLst/>
                <a:ahLst/>
                <a:cxnLst/>
                <a:rect l="l" t="t" r="r" b="b"/>
                <a:pathLst>
                  <a:path w="32034" h="32030" extrusionOk="0">
                    <a:moveTo>
                      <a:pt x="16015" y="1"/>
                    </a:moveTo>
                    <a:cubicBezTo>
                      <a:pt x="7187" y="1"/>
                      <a:pt x="1" y="7184"/>
                      <a:pt x="1" y="16015"/>
                    </a:cubicBezTo>
                    <a:cubicBezTo>
                      <a:pt x="1" y="24846"/>
                      <a:pt x="7187" y="32030"/>
                      <a:pt x="16015" y="32030"/>
                    </a:cubicBezTo>
                    <a:cubicBezTo>
                      <a:pt x="24846" y="32030"/>
                      <a:pt x="32033" y="24846"/>
                      <a:pt x="32033" y="16015"/>
                    </a:cubicBezTo>
                    <a:cubicBezTo>
                      <a:pt x="32033" y="7184"/>
                      <a:pt x="24846" y="1"/>
                      <a:pt x="1601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4154146" y="1242523"/>
                <a:ext cx="1306614" cy="1306614"/>
              </a:xfrm>
              <a:custGeom>
                <a:avLst/>
                <a:gdLst/>
                <a:ahLst/>
                <a:cxnLst/>
                <a:rect l="l" t="t" r="r" b="b"/>
                <a:pathLst>
                  <a:path w="39148" h="39148" extrusionOk="0">
                    <a:moveTo>
                      <a:pt x="19573" y="1"/>
                    </a:moveTo>
                    <a:cubicBezTo>
                      <a:pt x="8781" y="1"/>
                      <a:pt x="1" y="8781"/>
                      <a:pt x="1" y="19572"/>
                    </a:cubicBezTo>
                    <a:cubicBezTo>
                      <a:pt x="1" y="30367"/>
                      <a:pt x="8781" y="39148"/>
                      <a:pt x="19573" y="39148"/>
                    </a:cubicBezTo>
                    <a:cubicBezTo>
                      <a:pt x="30367" y="39148"/>
                      <a:pt x="39147" y="30367"/>
                      <a:pt x="39147" y="19572"/>
                    </a:cubicBezTo>
                    <a:cubicBezTo>
                      <a:pt x="39147" y="8781"/>
                      <a:pt x="30367" y="1"/>
                      <a:pt x="19573" y="1"/>
                    </a:cubicBezTo>
                    <a:close/>
                  </a:path>
                </a:pathLst>
              </a:custGeom>
              <a:solidFill>
                <a:srgbClr val="FF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3342277" y="1701493"/>
                <a:ext cx="475178" cy="475178"/>
              </a:xfrm>
              <a:custGeom>
                <a:avLst/>
                <a:gdLst/>
                <a:ahLst/>
                <a:cxnLst/>
                <a:rect l="l" t="t" r="r" b="b"/>
                <a:pathLst>
                  <a:path w="14237" h="14237" extrusionOk="0">
                    <a:moveTo>
                      <a:pt x="7118" y="1"/>
                    </a:moveTo>
                    <a:cubicBezTo>
                      <a:pt x="3192" y="1"/>
                      <a:pt x="1" y="3196"/>
                      <a:pt x="1" y="7118"/>
                    </a:cubicBezTo>
                    <a:cubicBezTo>
                      <a:pt x="1" y="11045"/>
                      <a:pt x="3192" y="14237"/>
                      <a:pt x="7118" y="14237"/>
                    </a:cubicBezTo>
                    <a:cubicBezTo>
                      <a:pt x="11041" y="14237"/>
                      <a:pt x="14236" y="11045"/>
                      <a:pt x="14236" y="7118"/>
                    </a:cubicBezTo>
                    <a:cubicBezTo>
                      <a:pt x="14236" y="3196"/>
                      <a:pt x="11041" y="1"/>
                      <a:pt x="71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3508897" y="2578879"/>
                <a:ext cx="1009665" cy="1009698"/>
              </a:xfrm>
              <a:custGeom>
                <a:avLst/>
                <a:gdLst/>
                <a:ahLst/>
                <a:cxnLst/>
                <a:rect l="l" t="t" r="r" b="b"/>
                <a:pathLst>
                  <a:path w="30251" h="30252" extrusionOk="0">
                    <a:moveTo>
                      <a:pt x="15127" y="1"/>
                    </a:moveTo>
                    <a:cubicBezTo>
                      <a:pt x="6785" y="1"/>
                      <a:pt x="0" y="6785"/>
                      <a:pt x="0" y="15124"/>
                    </a:cubicBezTo>
                    <a:cubicBezTo>
                      <a:pt x="0" y="23467"/>
                      <a:pt x="6785" y="30251"/>
                      <a:pt x="15127" y="30251"/>
                    </a:cubicBezTo>
                    <a:cubicBezTo>
                      <a:pt x="23466" y="30251"/>
                      <a:pt x="30250" y="23467"/>
                      <a:pt x="30250" y="15124"/>
                    </a:cubicBezTo>
                    <a:cubicBezTo>
                      <a:pt x="30250" y="6785"/>
                      <a:pt x="23466" y="1"/>
                      <a:pt x="15127" y="1"/>
                    </a:cubicBezTo>
                    <a:close/>
                  </a:path>
                </a:pathLst>
              </a:custGeom>
              <a:solidFill>
                <a:srgbClr val="FF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5708626" y="1358242"/>
                <a:ext cx="1009665" cy="1009665"/>
              </a:xfrm>
              <a:custGeom>
                <a:avLst/>
                <a:gdLst/>
                <a:ahLst/>
                <a:cxnLst/>
                <a:rect l="l" t="t" r="r" b="b"/>
                <a:pathLst>
                  <a:path w="30251" h="30251" extrusionOk="0">
                    <a:moveTo>
                      <a:pt x="15127" y="0"/>
                    </a:moveTo>
                    <a:cubicBezTo>
                      <a:pt x="6785" y="0"/>
                      <a:pt x="0" y="6789"/>
                      <a:pt x="0" y="15127"/>
                    </a:cubicBezTo>
                    <a:cubicBezTo>
                      <a:pt x="0" y="23466"/>
                      <a:pt x="6785" y="30251"/>
                      <a:pt x="15127" y="30251"/>
                    </a:cubicBezTo>
                    <a:cubicBezTo>
                      <a:pt x="23466" y="30251"/>
                      <a:pt x="30251" y="23466"/>
                      <a:pt x="30251" y="15127"/>
                    </a:cubicBezTo>
                    <a:cubicBezTo>
                      <a:pt x="30251" y="6789"/>
                      <a:pt x="23466" y="0"/>
                      <a:pt x="15127" y="0"/>
                    </a:cubicBezTo>
                    <a:close/>
                  </a:path>
                </a:pathLst>
              </a:custGeom>
              <a:solidFill>
                <a:srgbClr val="FF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5827483" y="1477065"/>
                <a:ext cx="772093" cy="772126"/>
              </a:xfrm>
              <a:custGeom>
                <a:avLst/>
                <a:gdLst/>
                <a:ahLst/>
                <a:cxnLst/>
                <a:rect l="l" t="t" r="r" b="b"/>
                <a:pathLst>
                  <a:path w="23133" h="23134" extrusionOk="0">
                    <a:moveTo>
                      <a:pt x="11566" y="1"/>
                    </a:moveTo>
                    <a:cubicBezTo>
                      <a:pt x="5187" y="1"/>
                      <a:pt x="0" y="5188"/>
                      <a:pt x="0" y="11567"/>
                    </a:cubicBezTo>
                    <a:cubicBezTo>
                      <a:pt x="0" y="17946"/>
                      <a:pt x="5187" y="23134"/>
                      <a:pt x="11566" y="23134"/>
                    </a:cubicBezTo>
                    <a:cubicBezTo>
                      <a:pt x="17941" y="23134"/>
                      <a:pt x="23132" y="17946"/>
                      <a:pt x="23132" y="11567"/>
                    </a:cubicBezTo>
                    <a:cubicBezTo>
                      <a:pt x="23132" y="5188"/>
                      <a:pt x="17941" y="1"/>
                      <a:pt x="11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3627720" y="2697635"/>
                <a:ext cx="772126" cy="772093"/>
              </a:xfrm>
              <a:custGeom>
                <a:avLst/>
                <a:gdLst/>
                <a:ahLst/>
                <a:cxnLst/>
                <a:rect l="l" t="t" r="r" b="b"/>
                <a:pathLst>
                  <a:path w="23134" h="23133" extrusionOk="0">
                    <a:moveTo>
                      <a:pt x="11567" y="0"/>
                    </a:moveTo>
                    <a:cubicBezTo>
                      <a:pt x="5188" y="0"/>
                      <a:pt x="0" y="5191"/>
                      <a:pt x="0" y="11566"/>
                    </a:cubicBezTo>
                    <a:cubicBezTo>
                      <a:pt x="0" y="17945"/>
                      <a:pt x="5188" y="23132"/>
                      <a:pt x="11567" y="23132"/>
                    </a:cubicBezTo>
                    <a:cubicBezTo>
                      <a:pt x="17942" y="23132"/>
                      <a:pt x="23133" y="17945"/>
                      <a:pt x="23133" y="11566"/>
                    </a:cubicBezTo>
                    <a:cubicBezTo>
                      <a:pt x="23133" y="5191"/>
                      <a:pt x="17942" y="0"/>
                      <a:pt x="115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4272880" y="1361279"/>
                <a:ext cx="1068989" cy="1069089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32033" extrusionOk="0">
                    <a:moveTo>
                      <a:pt x="16016" y="0"/>
                    </a:moveTo>
                    <a:cubicBezTo>
                      <a:pt x="7187" y="0"/>
                      <a:pt x="1" y="7187"/>
                      <a:pt x="1" y="16014"/>
                    </a:cubicBezTo>
                    <a:cubicBezTo>
                      <a:pt x="1" y="24846"/>
                      <a:pt x="7187" y="32032"/>
                      <a:pt x="16016" y="32032"/>
                    </a:cubicBezTo>
                    <a:cubicBezTo>
                      <a:pt x="24847" y="32032"/>
                      <a:pt x="32029" y="24846"/>
                      <a:pt x="32029" y="16014"/>
                    </a:cubicBezTo>
                    <a:cubicBezTo>
                      <a:pt x="32029" y="7187"/>
                      <a:pt x="24847" y="0"/>
                      <a:pt x="160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25"/>
            <p:cNvGrpSpPr/>
            <p:nvPr/>
          </p:nvGrpSpPr>
          <p:grpSpPr>
            <a:xfrm>
              <a:off x="3250633" y="1073608"/>
              <a:ext cx="3426125" cy="2920547"/>
              <a:chOff x="3250633" y="1073608"/>
              <a:chExt cx="3426125" cy="2920547"/>
            </a:xfrm>
          </p:grpSpPr>
          <p:sp>
            <p:nvSpPr>
              <p:cNvPr id="629" name="Google Shape;629;p25"/>
              <p:cNvSpPr/>
              <p:nvPr/>
            </p:nvSpPr>
            <p:spPr>
              <a:xfrm>
                <a:off x="3250633" y="2295483"/>
                <a:ext cx="41654" cy="41654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8" extrusionOk="0">
                    <a:moveTo>
                      <a:pt x="624" y="357"/>
                    </a:moveTo>
                    <a:cubicBezTo>
                      <a:pt x="769" y="357"/>
                      <a:pt x="888" y="476"/>
                      <a:pt x="888" y="624"/>
                    </a:cubicBezTo>
                    <a:cubicBezTo>
                      <a:pt x="888" y="769"/>
                      <a:pt x="769" y="889"/>
                      <a:pt x="624" y="889"/>
                    </a:cubicBezTo>
                    <a:cubicBezTo>
                      <a:pt x="475" y="889"/>
                      <a:pt x="356" y="769"/>
                      <a:pt x="356" y="624"/>
                    </a:cubicBezTo>
                    <a:cubicBezTo>
                      <a:pt x="356" y="476"/>
                      <a:pt x="475" y="357"/>
                      <a:pt x="624" y="357"/>
                    </a:cubicBezTo>
                    <a:close/>
                    <a:moveTo>
                      <a:pt x="624" y="1"/>
                    </a:moveTo>
                    <a:cubicBezTo>
                      <a:pt x="279" y="1"/>
                      <a:pt x="0" y="280"/>
                      <a:pt x="0" y="624"/>
                    </a:cubicBezTo>
                    <a:cubicBezTo>
                      <a:pt x="0" y="965"/>
                      <a:pt x="279" y="1248"/>
                      <a:pt x="624" y="1248"/>
                    </a:cubicBezTo>
                    <a:cubicBezTo>
                      <a:pt x="968" y="1248"/>
                      <a:pt x="1247" y="965"/>
                      <a:pt x="1247" y="624"/>
                    </a:cubicBezTo>
                    <a:cubicBezTo>
                      <a:pt x="1247" y="280"/>
                      <a:pt x="968" y="1"/>
                      <a:pt x="624" y="1"/>
                    </a:cubicBezTo>
                    <a:close/>
                  </a:path>
                </a:pathLst>
              </a:custGeom>
              <a:solidFill>
                <a:srgbClr val="322A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0" name="Google Shape;630;p25"/>
              <p:cNvGrpSpPr/>
              <p:nvPr/>
            </p:nvGrpSpPr>
            <p:grpSpPr>
              <a:xfrm rot="-1937487">
                <a:off x="3917631" y="3527643"/>
                <a:ext cx="192201" cy="198968"/>
                <a:chOff x="2996454" y="3544360"/>
                <a:chExt cx="251607" cy="260465"/>
              </a:xfrm>
            </p:grpSpPr>
            <p:sp>
              <p:nvSpPr>
                <p:cNvPr id="631" name="Google Shape;631;p25"/>
                <p:cNvSpPr/>
                <p:nvPr/>
              </p:nvSpPr>
              <p:spPr>
                <a:xfrm rot="-1800065">
                  <a:off x="3013277" y="3590432"/>
                  <a:ext cx="217962" cy="125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9" h="2877" extrusionOk="0">
                      <a:moveTo>
                        <a:pt x="4787" y="0"/>
                      </a:moveTo>
                      <a:cubicBezTo>
                        <a:pt x="4757" y="0"/>
                        <a:pt x="4728" y="7"/>
                        <a:pt x="4699" y="22"/>
                      </a:cubicBezTo>
                      <a:lnTo>
                        <a:pt x="121" y="2540"/>
                      </a:lnTo>
                      <a:cubicBezTo>
                        <a:pt x="34" y="2587"/>
                        <a:pt x="1" y="2696"/>
                        <a:pt x="48" y="2783"/>
                      </a:cubicBezTo>
                      <a:cubicBezTo>
                        <a:pt x="81" y="2841"/>
                        <a:pt x="142" y="2877"/>
                        <a:pt x="204" y="2877"/>
                      </a:cubicBezTo>
                      <a:cubicBezTo>
                        <a:pt x="233" y="2877"/>
                        <a:pt x="266" y="2870"/>
                        <a:pt x="291" y="2851"/>
                      </a:cubicBezTo>
                      <a:lnTo>
                        <a:pt x="4869" y="334"/>
                      </a:lnTo>
                      <a:cubicBezTo>
                        <a:pt x="4956" y="287"/>
                        <a:pt x="4989" y="178"/>
                        <a:pt x="4942" y="91"/>
                      </a:cubicBezTo>
                      <a:cubicBezTo>
                        <a:pt x="4907" y="32"/>
                        <a:pt x="4848" y="0"/>
                        <a:pt x="4787" y="0"/>
                      </a:cubicBezTo>
                      <a:close/>
                    </a:path>
                  </a:pathLst>
                </a:custGeom>
                <a:solidFill>
                  <a:srgbClr val="322A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5"/>
                <p:cNvSpPr/>
                <p:nvPr/>
              </p:nvSpPr>
              <p:spPr>
                <a:xfrm rot="-1800065">
                  <a:off x="3025865" y="3740322"/>
                  <a:ext cx="54523" cy="54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" h="1248" extrusionOk="0">
                      <a:moveTo>
                        <a:pt x="624" y="356"/>
                      </a:moveTo>
                      <a:cubicBezTo>
                        <a:pt x="773" y="356"/>
                        <a:pt x="892" y="475"/>
                        <a:pt x="892" y="624"/>
                      </a:cubicBezTo>
                      <a:cubicBezTo>
                        <a:pt x="892" y="769"/>
                        <a:pt x="773" y="888"/>
                        <a:pt x="624" y="888"/>
                      </a:cubicBezTo>
                      <a:cubicBezTo>
                        <a:pt x="476" y="888"/>
                        <a:pt x="357" y="769"/>
                        <a:pt x="357" y="624"/>
                      </a:cubicBezTo>
                      <a:cubicBezTo>
                        <a:pt x="357" y="475"/>
                        <a:pt x="476" y="356"/>
                        <a:pt x="624" y="356"/>
                      </a:cubicBezTo>
                      <a:close/>
                      <a:moveTo>
                        <a:pt x="624" y="1"/>
                      </a:moveTo>
                      <a:cubicBezTo>
                        <a:pt x="280" y="1"/>
                        <a:pt x="1" y="280"/>
                        <a:pt x="1" y="624"/>
                      </a:cubicBezTo>
                      <a:cubicBezTo>
                        <a:pt x="1" y="965"/>
                        <a:pt x="280" y="1247"/>
                        <a:pt x="624" y="1247"/>
                      </a:cubicBezTo>
                      <a:cubicBezTo>
                        <a:pt x="969" y="1247"/>
                        <a:pt x="1248" y="965"/>
                        <a:pt x="1248" y="624"/>
                      </a:cubicBezTo>
                      <a:cubicBezTo>
                        <a:pt x="1248" y="280"/>
                        <a:pt x="969" y="1"/>
                        <a:pt x="624" y="1"/>
                      </a:cubicBezTo>
                      <a:close/>
                    </a:path>
                  </a:pathLst>
                </a:custGeom>
                <a:solidFill>
                  <a:srgbClr val="322A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3" name="Google Shape;633;p25"/>
              <p:cNvSpPr/>
              <p:nvPr/>
            </p:nvSpPr>
            <p:spPr>
              <a:xfrm>
                <a:off x="3276858" y="1295993"/>
                <a:ext cx="3387923" cy="2387570"/>
              </a:xfrm>
              <a:custGeom>
                <a:avLst/>
                <a:gdLst/>
                <a:ahLst/>
                <a:cxnLst/>
                <a:rect l="l" t="t" r="r" b="b"/>
                <a:pathLst>
                  <a:path w="101507" h="71535" extrusionOk="0">
                    <a:moveTo>
                      <a:pt x="45857" y="0"/>
                    </a:moveTo>
                    <a:cubicBezTo>
                      <a:pt x="35949" y="0"/>
                      <a:pt x="27886" y="8064"/>
                      <a:pt x="27886" y="17970"/>
                    </a:cubicBezTo>
                    <a:cubicBezTo>
                      <a:pt x="27886" y="18122"/>
                      <a:pt x="27886" y="18274"/>
                      <a:pt x="27889" y="18427"/>
                    </a:cubicBezTo>
                    <a:cubicBezTo>
                      <a:pt x="26658" y="18470"/>
                      <a:pt x="19370" y="18727"/>
                      <a:pt x="18138" y="18771"/>
                    </a:cubicBezTo>
                    <a:cubicBezTo>
                      <a:pt x="17880" y="13946"/>
                      <a:pt x="13933" y="10194"/>
                      <a:pt x="9078" y="10194"/>
                    </a:cubicBezTo>
                    <a:cubicBezTo>
                      <a:pt x="4072" y="10194"/>
                      <a:pt x="1" y="14265"/>
                      <a:pt x="1" y="19267"/>
                    </a:cubicBezTo>
                    <a:cubicBezTo>
                      <a:pt x="1" y="21940"/>
                      <a:pt x="1163" y="24455"/>
                      <a:pt x="3199" y="26186"/>
                    </a:cubicBezTo>
                    <a:lnTo>
                      <a:pt x="84" y="30004"/>
                    </a:lnTo>
                    <a:cubicBezTo>
                      <a:pt x="23" y="30080"/>
                      <a:pt x="33" y="30193"/>
                      <a:pt x="110" y="30254"/>
                    </a:cubicBezTo>
                    <a:cubicBezTo>
                      <a:pt x="142" y="30281"/>
                      <a:pt x="182" y="30294"/>
                      <a:pt x="222" y="30294"/>
                    </a:cubicBezTo>
                    <a:cubicBezTo>
                      <a:pt x="273" y="30294"/>
                      <a:pt x="324" y="30272"/>
                      <a:pt x="359" y="30228"/>
                    </a:cubicBezTo>
                    <a:lnTo>
                      <a:pt x="3587" y="26273"/>
                    </a:lnTo>
                    <a:cubicBezTo>
                      <a:pt x="3619" y="26237"/>
                      <a:pt x="3634" y="26190"/>
                      <a:pt x="3627" y="26142"/>
                    </a:cubicBezTo>
                    <a:cubicBezTo>
                      <a:pt x="3623" y="26095"/>
                      <a:pt x="3598" y="26052"/>
                      <a:pt x="3562" y="26023"/>
                    </a:cubicBezTo>
                    <a:lnTo>
                      <a:pt x="3529" y="25998"/>
                    </a:lnTo>
                    <a:cubicBezTo>
                      <a:pt x="1515" y="24331"/>
                      <a:pt x="356" y="21879"/>
                      <a:pt x="356" y="19267"/>
                    </a:cubicBezTo>
                    <a:cubicBezTo>
                      <a:pt x="356" y="14460"/>
                      <a:pt x="4268" y="10548"/>
                      <a:pt x="9078" y="10548"/>
                    </a:cubicBezTo>
                    <a:cubicBezTo>
                      <a:pt x="13799" y="10548"/>
                      <a:pt x="17627" y="14243"/>
                      <a:pt x="17790" y="18963"/>
                    </a:cubicBezTo>
                    <a:cubicBezTo>
                      <a:pt x="17793" y="19010"/>
                      <a:pt x="17815" y="19053"/>
                      <a:pt x="17848" y="19086"/>
                    </a:cubicBezTo>
                    <a:cubicBezTo>
                      <a:pt x="17885" y="19119"/>
                      <a:pt x="17935" y="19133"/>
                      <a:pt x="17979" y="19133"/>
                    </a:cubicBezTo>
                    <a:lnTo>
                      <a:pt x="27965" y="18782"/>
                    </a:lnTo>
                    <a:cubicBezTo>
                      <a:pt x="28103" y="18774"/>
                      <a:pt x="28255" y="18771"/>
                      <a:pt x="28252" y="18593"/>
                    </a:cubicBezTo>
                    <a:cubicBezTo>
                      <a:pt x="28244" y="18387"/>
                      <a:pt x="28241" y="18180"/>
                      <a:pt x="28241" y="17970"/>
                    </a:cubicBezTo>
                    <a:cubicBezTo>
                      <a:pt x="28241" y="8259"/>
                      <a:pt x="36145" y="355"/>
                      <a:pt x="45857" y="355"/>
                    </a:cubicBezTo>
                    <a:cubicBezTo>
                      <a:pt x="55572" y="355"/>
                      <a:pt x="63475" y="8259"/>
                      <a:pt x="63475" y="17970"/>
                    </a:cubicBezTo>
                    <a:cubicBezTo>
                      <a:pt x="63475" y="27685"/>
                      <a:pt x="55572" y="35590"/>
                      <a:pt x="45857" y="35590"/>
                    </a:cubicBezTo>
                    <a:cubicBezTo>
                      <a:pt x="42353" y="35590"/>
                      <a:pt x="38970" y="34561"/>
                      <a:pt x="36068" y="32619"/>
                    </a:cubicBezTo>
                    <a:cubicBezTo>
                      <a:pt x="36038" y="32600"/>
                      <a:pt x="36004" y="32591"/>
                      <a:pt x="35968" y="32591"/>
                    </a:cubicBezTo>
                    <a:cubicBezTo>
                      <a:pt x="35957" y="32591"/>
                      <a:pt x="35946" y="32592"/>
                      <a:pt x="35935" y="32594"/>
                    </a:cubicBezTo>
                    <a:cubicBezTo>
                      <a:pt x="35891" y="32605"/>
                      <a:pt x="35848" y="32630"/>
                      <a:pt x="35822" y="32670"/>
                    </a:cubicBezTo>
                    <a:cubicBezTo>
                      <a:pt x="35822" y="32670"/>
                      <a:pt x="30255" y="41001"/>
                      <a:pt x="29443" y="42215"/>
                    </a:cubicBezTo>
                    <a:cubicBezTo>
                      <a:pt x="27252" y="40791"/>
                      <a:pt x="24709" y="40038"/>
                      <a:pt x="22079" y="40038"/>
                    </a:cubicBezTo>
                    <a:cubicBezTo>
                      <a:pt x="14620" y="40038"/>
                      <a:pt x="8553" y="46105"/>
                      <a:pt x="8553" y="53560"/>
                    </a:cubicBezTo>
                    <a:cubicBezTo>
                      <a:pt x="8553" y="61019"/>
                      <a:pt x="14620" y="67086"/>
                      <a:pt x="22079" y="67086"/>
                    </a:cubicBezTo>
                    <a:cubicBezTo>
                      <a:pt x="29476" y="67086"/>
                      <a:pt x="35503" y="61113"/>
                      <a:pt x="35602" y="53738"/>
                    </a:cubicBezTo>
                    <a:lnTo>
                      <a:pt x="55793" y="53738"/>
                    </a:lnTo>
                    <a:cubicBezTo>
                      <a:pt x="55890" y="63568"/>
                      <a:pt x="63913" y="71534"/>
                      <a:pt x="73763" y="71534"/>
                    </a:cubicBezTo>
                    <a:cubicBezTo>
                      <a:pt x="83674" y="71534"/>
                      <a:pt x="91737" y="63471"/>
                      <a:pt x="91737" y="53560"/>
                    </a:cubicBezTo>
                    <a:cubicBezTo>
                      <a:pt x="91737" y="49869"/>
                      <a:pt x="90625" y="46319"/>
                      <a:pt x="88524" y="43302"/>
                    </a:cubicBezTo>
                    <a:cubicBezTo>
                      <a:pt x="86503" y="40400"/>
                      <a:pt x="83710" y="38179"/>
                      <a:pt x="80446" y="36872"/>
                    </a:cubicBezTo>
                    <a:lnTo>
                      <a:pt x="83312" y="29497"/>
                    </a:lnTo>
                    <a:cubicBezTo>
                      <a:pt x="83348" y="29407"/>
                      <a:pt x="83300" y="29305"/>
                      <a:pt x="83210" y="29268"/>
                    </a:cubicBezTo>
                    <a:cubicBezTo>
                      <a:pt x="78110" y="27284"/>
                      <a:pt x="74817" y="22466"/>
                      <a:pt x="74817" y="16992"/>
                    </a:cubicBezTo>
                    <a:cubicBezTo>
                      <a:pt x="74817" y="9729"/>
                      <a:pt x="80722" y="3825"/>
                      <a:pt x="87984" y="3825"/>
                    </a:cubicBezTo>
                    <a:cubicBezTo>
                      <a:pt x="95244" y="3825"/>
                      <a:pt x="101152" y="9729"/>
                      <a:pt x="101152" y="16992"/>
                    </a:cubicBezTo>
                    <a:cubicBezTo>
                      <a:pt x="101152" y="20782"/>
                      <a:pt x="99518" y="24390"/>
                      <a:pt x="96667" y="26892"/>
                    </a:cubicBezTo>
                    <a:cubicBezTo>
                      <a:pt x="96591" y="26958"/>
                      <a:pt x="96584" y="27070"/>
                      <a:pt x="96649" y="27142"/>
                    </a:cubicBezTo>
                    <a:lnTo>
                      <a:pt x="100901" y="31993"/>
                    </a:lnTo>
                    <a:cubicBezTo>
                      <a:pt x="100936" y="32032"/>
                      <a:pt x="100985" y="32052"/>
                      <a:pt x="101035" y="32052"/>
                    </a:cubicBezTo>
                    <a:cubicBezTo>
                      <a:pt x="101077" y="32052"/>
                      <a:pt x="101120" y="32037"/>
                      <a:pt x="101155" y="32007"/>
                    </a:cubicBezTo>
                    <a:cubicBezTo>
                      <a:pt x="101227" y="31942"/>
                      <a:pt x="101235" y="31830"/>
                      <a:pt x="101170" y="31757"/>
                    </a:cubicBezTo>
                    <a:lnTo>
                      <a:pt x="97033" y="27041"/>
                    </a:lnTo>
                    <a:cubicBezTo>
                      <a:pt x="99880" y="24476"/>
                      <a:pt x="101506" y="20825"/>
                      <a:pt x="101506" y="16992"/>
                    </a:cubicBezTo>
                    <a:cubicBezTo>
                      <a:pt x="101506" y="9534"/>
                      <a:pt x="95439" y="3466"/>
                      <a:pt x="87984" y="3466"/>
                    </a:cubicBezTo>
                    <a:cubicBezTo>
                      <a:pt x="80526" y="3466"/>
                      <a:pt x="74459" y="9534"/>
                      <a:pt x="74459" y="16992"/>
                    </a:cubicBezTo>
                    <a:cubicBezTo>
                      <a:pt x="74459" y="22553"/>
                      <a:pt x="77773" y="27458"/>
                      <a:pt x="82917" y="29533"/>
                    </a:cubicBezTo>
                    <a:lnTo>
                      <a:pt x="80048" y="36908"/>
                    </a:lnTo>
                    <a:cubicBezTo>
                      <a:pt x="80015" y="36999"/>
                      <a:pt x="80058" y="37101"/>
                      <a:pt x="80149" y="37136"/>
                    </a:cubicBezTo>
                    <a:cubicBezTo>
                      <a:pt x="86973" y="39791"/>
                      <a:pt x="91382" y="46239"/>
                      <a:pt x="91382" y="53560"/>
                    </a:cubicBezTo>
                    <a:cubicBezTo>
                      <a:pt x="91382" y="63275"/>
                      <a:pt x="83478" y="71175"/>
                      <a:pt x="73763" y="71175"/>
                    </a:cubicBezTo>
                    <a:cubicBezTo>
                      <a:pt x="64052" y="71175"/>
                      <a:pt x="56147" y="63275"/>
                      <a:pt x="56147" y="53560"/>
                    </a:cubicBezTo>
                    <a:cubicBezTo>
                      <a:pt x="56147" y="53462"/>
                      <a:pt x="56067" y="53383"/>
                      <a:pt x="55970" y="53383"/>
                    </a:cubicBezTo>
                    <a:lnTo>
                      <a:pt x="35424" y="53383"/>
                    </a:lnTo>
                    <a:cubicBezTo>
                      <a:pt x="35326" y="53383"/>
                      <a:pt x="35246" y="53462"/>
                      <a:pt x="35246" y="53560"/>
                    </a:cubicBezTo>
                    <a:cubicBezTo>
                      <a:pt x="35246" y="60823"/>
                      <a:pt x="29339" y="66728"/>
                      <a:pt x="22079" y="66728"/>
                    </a:cubicBezTo>
                    <a:cubicBezTo>
                      <a:pt x="14816" y="66728"/>
                      <a:pt x="8912" y="60823"/>
                      <a:pt x="8912" y="53560"/>
                    </a:cubicBezTo>
                    <a:cubicBezTo>
                      <a:pt x="8912" y="46301"/>
                      <a:pt x="14816" y="40393"/>
                      <a:pt x="22079" y="40393"/>
                    </a:cubicBezTo>
                    <a:cubicBezTo>
                      <a:pt x="24698" y="40393"/>
                      <a:pt x="27226" y="41160"/>
                      <a:pt x="29404" y="42617"/>
                    </a:cubicBezTo>
                    <a:cubicBezTo>
                      <a:pt x="29444" y="42640"/>
                      <a:pt x="29473" y="42657"/>
                      <a:pt x="29502" y="42657"/>
                    </a:cubicBezTo>
                    <a:cubicBezTo>
                      <a:pt x="29577" y="42657"/>
                      <a:pt x="29652" y="42545"/>
                      <a:pt x="29921" y="42146"/>
                    </a:cubicBezTo>
                    <a:lnTo>
                      <a:pt x="36021" y="33015"/>
                    </a:lnTo>
                    <a:cubicBezTo>
                      <a:pt x="38945" y="34931"/>
                      <a:pt x="42343" y="35944"/>
                      <a:pt x="45857" y="35944"/>
                    </a:cubicBezTo>
                    <a:cubicBezTo>
                      <a:pt x="55767" y="35944"/>
                      <a:pt x="63831" y="27881"/>
                      <a:pt x="63831" y="17970"/>
                    </a:cubicBezTo>
                    <a:cubicBezTo>
                      <a:pt x="63831" y="8064"/>
                      <a:pt x="55767" y="0"/>
                      <a:pt x="45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>
                <a:off x="6635104" y="2352831"/>
                <a:ext cx="41654" cy="41654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8" extrusionOk="0">
                    <a:moveTo>
                      <a:pt x="624" y="357"/>
                    </a:moveTo>
                    <a:cubicBezTo>
                      <a:pt x="769" y="357"/>
                      <a:pt x="888" y="476"/>
                      <a:pt x="888" y="624"/>
                    </a:cubicBezTo>
                    <a:cubicBezTo>
                      <a:pt x="888" y="769"/>
                      <a:pt x="769" y="889"/>
                      <a:pt x="624" y="889"/>
                    </a:cubicBezTo>
                    <a:cubicBezTo>
                      <a:pt x="475" y="889"/>
                      <a:pt x="356" y="769"/>
                      <a:pt x="356" y="624"/>
                    </a:cubicBezTo>
                    <a:cubicBezTo>
                      <a:pt x="356" y="476"/>
                      <a:pt x="475" y="357"/>
                      <a:pt x="624" y="357"/>
                    </a:cubicBezTo>
                    <a:close/>
                    <a:moveTo>
                      <a:pt x="624" y="1"/>
                    </a:moveTo>
                    <a:cubicBezTo>
                      <a:pt x="279" y="1"/>
                      <a:pt x="0" y="280"/>
                      <a:pt x="0" y="624"/>
                    </a:cubicBezTo>
                    <a:cubicBezTo>
                      <a:pt x="0" y="965"/>
                      <a:pt x="279" y="1248"/>
                      <a:pt x="624" y="1248"/>
                    </a:cubicBezTo>
                    <a:cubicBezTo>
                      <a:pt x="968" y="1248"/>
                      <a:pt x="1247" y="965"/>
                      <a:pt x="1247" y="624"/>
                    </a:cubicBezTo>
                    <a:cubicBezTo>
                      <a:pt x="1247" y="280"/>
                      <a:pt x="968" y="1"/>
                      <a:pt x="62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 </a:t>
                </a: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rot="-3737593">
                <a:off x="5718193" y="3945213"/>
                <a:ext cx="41648" cy="41648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8" extrusionOk="0">
                    <a:moveTo>
                      <a:pt x="624" y="356"/>
                    </a:moveTo>
                    <a:cubicBezTo>
                      <a:pt x="773" y="356"/>
                      <a:pt x="892" y="475"/>
                      <a:pt x="892" y="624"/>
                    </a:cubicBezTo>
                    <a:cubicBezTo>
                      <a:pt x="892" y="769"/>
                      <a:pt x="773" y="888"/>
                      <a:pt x="624" y="888"/>
                    </a:cubicBezTo>
                    <a:cubicBezTo>
                      <a:pt x="476" y="888"/>
                      <a:pt x="357" y="769"/>
                      <a:pt x="357" y="624"/>
                    </a:cubicBezTo>
                    <a:cubicBezTo>
                      <a:pt x="357" y="475"/>
                      <a:pt x="476" y="356"/>
                      <a:pt x="624" y="356"/>
                    </a:cubicBezTo>
                    <a:close/>
                    <a:moveTo>
                      <a:pt x="624" y="1"/>
                    </a:moveTo>
                    <a:cubicBezTo>
                      <a:pt x="280" y="1"/>
                      <a:pt x="1" y="280"/>
                      <a:pt x="1" y="624"/>
                    </a:cubicBezTo>
                    <a:cubicBezTo>
                      <a:pt x="1" y="965"/>
                      <a:pt x="280" y="1247"/>
                      <a:pt x="624" y="1247"/>
                    </a:cubicBezTo>
                    <a:cubicBezTo>
                      <a:pt x="969" y="1247"/>
                      <a:pt x="1248" y="965"/>
                      <a:pt x="1248" y="624"/>
                    </a:cubicBezTo>
                    <a:cubicBezTo>
                      <a:pt x="1248" y="280"/>
                      <a:pt x="969" y="1"/>
                      <a:pt x="62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rot="7059970">
                <a:off x="4703234" y="1155736"/>
                <a:ext cx="166496" cy="96013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2877" extrusionOk="0">
                    <a:moveTo>
                      <a:pt x="4787" y="0"/>
                    </a:moveTo>
                    <a:cubicBezTo>
                      <a:pt x="4757" y="0"/>
                      <a:pt x="4728" y="7"/>
                      <a:pt x="4699" y="22"/>
                    </a:cubicBezTo>
                    <a:lnTo>
                      <a:pt x="121" y="2540"/>
                    </a:lnTo>
                    <a:cubicBezTo>
                      <a:pt x="34" y="2587"/>
                      <a:pt x="1" y="2696"/>
                      <a:pt x="48" y="2783"/>
                    </a:cubicBezTo>
                    <a:cubicBezTo>
                      <a:pt x="81" y="2841"/>
                      <a:pt x="142" y="2877"/>
                      <a:pt x="204" y="2877"/>
                    </a:cubicBezTo>
                    <a:cubicBezTo>
                      <a:pt x="233" y="2877"/>
                      <a:pt x="266" y="2870"/>
                      <a:pt x="291" y="2851"/>
                    </a:cubicBezTo>
                    <a:lnTo>
                      <a:pt x="4869" y="334"/>
                    </a:lnTo>
                    <a:cubicBezTo>
                      <a:pt x="4956" y="287"/>
                      <a:pt x="4989" y="178"/>
                      <a:pt x="4942" y="91"/>
                    </a:cubicBezTo>
                    <a:cubicBezTo>
                      <a:pt x="4907" y="32"/>
                      <a:pt x="4848" y="0"/>
                      <a:pt x="4787" y="0"/>
                    </a:cubicBezTo>
                    <a:close/>
                  </a:path>
                </a:pathLst>
              </a:custGeom>
              <a:solidFill>
                <a:srgbClr val="322A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 rot="7059970">
                <a:off x="4763578" y="1080896"/>
                <a:ext cx="41649" cy="4164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8" extrusionOk="0">
                    <a:moveTo>
                      <a:pt x="624" y="356"/>
                    </a:moveTo>
                    <a:cubicBezTo>
                      <a:pt x="773" y="356"/>
                      <a:pt x="892" y="475"/>
                      <a:pt x="892" y="624"/>
                    </a:cubicBezTo>
                    <a:cubicBezTo>
                      <a:pt x="892" y="769"/>
                      <a:pt x="773" y="888"/>
                      <a:pt x="624" y="888"/>
                    </a:cubicBezTo>
                    <a:cubicBezTo>
                      <a:pt x="476" y="888"/>
                      <a:pt x="357" y="769"/>
                      <a:pt x="357" y="624"/>
                    </a:cubicBezTo>
                    <a:cubicBezTo>
                      <a:pt x="357" y="475"/>
                      <a:pt x="476" y="356"/>
                      <a:pt x="624" y="356"/>
                    </a:cubicBezTo>
                    <a:close/>
                    <a:moveTo>
                      <a:pt x="624" y="1"/>
                    </a:moveTo>
                    <a:cubicBezTo>
                      <a:pt x="280" y="1"/>
                      <a:pt x="1" y="280"/>
                      <a:pt x="1" y="624"/>
                    </a:cubicBezTo>
                    <a:cubicBezTo>
                      <a:pt x="1" y="965"/>
                      <a:pt x="280" y="1247"/>
                      <a:pt x="624" y="1247"/>
                    </a:cubicBezTo>
                    <a:cubicBezTo>
                      <a:pt x="969" y="1247"/>
                      <a:pt x="1248" y="965"/>
                      <a:pt x="1248" y="624"/>
                    </a:cubicBezTo>
                    <a:cubicBezTo>
                      <a:pt x="1248" y="280"/>
                      <a:pt x="969" y="1"/>
                      <a:pt x="624" y="1"/>
                    </a:cubicBezTo>
                    <a:close/>
                  </a:path>
                </a:pathLst>
              </a:custGeom>
              <a:solidFill>
                <a:srgbClr val="322A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38" name="Google Shape;638;p25"/>
              <p:cNvCxnSpPr/>
              <p:nvPr/>
            </p:nvCxnSpPr>
            <p:spPr>
              <a:xfrm>
                <a:off x="5738102" y="3676100"/>
                <a:ext cx="0" cy="278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9" name="Google Shape;639;p25"/>
          <p:cNvSpPr txBox="1"/>
          <p:nvPr/>
        </p:nvSpPr>
        <p:spPr>
          <a:xfrm>
            <a:off x="4907073" y="3978269"/>
            <a:ext cx="16815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Calibri"/>
                <a:cs typeface="Calibri"/>
                <a:sym typeface="Calibri"/>
              </a:rPr>
              <a:t>Checks For Manual Control Request</a:t>
            </a:r>
            <a:endParaRPr lang="en-US" sz="12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tx1"/>
              </a:solidFill>
              <a:latin typeface="Barlow Semi Condensed" panose="020B0604020202020204" charset="0"/>
              <a:ea typeface="Inconsolata"/>
              <a:cs typeface="Inconsolata"/>
              <a:sym typeface="Inconsolata"/>
            </a:endParaRPr>
          </a:p>
        </p:txBody>
      </p:sp>
      <p:sp>
        <p:nvSpPr>
          <p:cNvPr id="640" name="Google Shape;640;p25"/>
          <p:cNvSpPr txBox="1"/>
          <p:nvPr/>
        </p:nvSpPr>
        <p:spPr>
          <a:xfrm>
            <a:off x="2071670" y="2285998"/>
            <a:ext cx="1710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chemeClr val="tx1"/>
                </a:solidFill>
                <a:latin typeface="Barlow Semi Condensed" panose="020B0604020202020204" charset="0"/>
                <a:ea typeface="Calibri"/>
                <a:cs typeface="Calibri"/>
                <a:sym typeface="Calibri"/>
              </a:rPr>
              <a:t>Video Stream </a:t>
            </a:r>
            <a:endParaRPr lang="en-US" sz="11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lvl="0" algn="ctr"/>
            <a:r>
              <a:rPr lang="en-US" sz="1100" dirty="0">
                <a:solidFill>
                  <a:schemeClr val="tx1"/>
                </a:solidFill>
                <a:latin typeface="Barlow Semi Condensed" panose="020B0604020202020204" charset="0"/>
                <a:ea typeface="Calibri"/>
                <a:cs typeface="Calibri"/>
                <a:sym typeface="Calibri"/>
              </a:rPr>
              <a:t>From the Camera</a:t>
            </a:r>
            <a:endParaRPr lang="en-US" sz="1100" dirty="0">
              <a:solidFill>
                <a:schemeClr val="tx1"/>
              </a:solidFill>
              <a:latin typeface="Barlow Semi Condensed" panose="020B0604020202020204" charset="0"/>
            </a:endParaRPr>
          </a:p>
        </p:txBody>
      </p:sp>
      <p:sp>
        <p:nvSpPr>
          <p:cNvPr id="641" name="Google Shape;641;p25"/>
          <p:cNvSpPr txBox="1"/>
          <p:nvPr/>
        </p:nvSpPr>
        <p:spPr>
          <a:xfrm>
            <a:off x="3170005" y="3722855"/>
            <a:ext cx="16815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Calibri"/>
                <a:cs typeface="Calibri"/>
                <a:sym typeface="Calibri"/>
              </a:rPr>
              <a:t>Processed By the AI Engine</a:t>
            </a:r>
            <a:endParaRPr lang="en-US" sz="12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solidFill>
                <a:srgbClr val="434343"/>
              </a:solidFill>
              <a:latin typeface="Barlow Semi Condensed" panose="020B0604020202020204" charset="0"/>
              <a:ea typeface="Inconsolata"/>
              <a:cs typeface="Inconsolata"/>
              <a:sym typeface="Inconsolata"/>
            </a:endParaRPr>
          </a:p>
        </p:txBody>
      </p:sp>
      <p:sp>
        <p:nvSpPr>
          <p:cNvPr id="642" name="Google Shape;642;p25"/>
          <p:cNvSpPr txBox="1">
            <a:spLocks noGrp="1"/>
          </p:cNvSpPr>
          <p:nvPr>
            <p:ph type="ctrTitle"/>
          </p:nvPr>
        </p:nvSpPr>
        <p:spPr>
          <a:xfrm>
            <a:off x="590550" y="410775"/>
            <a:ext cx="2124062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HOW DOES OUR PROTOTYPE WORK?</a:t>
            </a:r>
            <a:endParaRPr/>
          </a:p>
        </p:txBody>
      </p:sp>
      <p:sp>
        <p:nvSpPr>
          <p:cNvPr id="643" name="Google Shape;643;p25"/>
          <p:cNvSpPr txBox="1"/>
          <p:nvPr/>
        </p:nvSpPr>
        <p:spPr>
          <a:xfrm>
            <a:off x="3601625" y="533975"/>
            <a:ext cx="23973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chemeClr val="tx1"/>
                </a:solidFill>
                <a:latin typeface="Barlow Semi Condensed" panose="020B0604020202020204" charset="0"/>
                <a:ea typeface="Calibri"/>
                <a:cs typeface="Calibri"/>
                <a:sym typeface="Calibri"/>
              </a:rPr>
              <a:t>Open CV</a:t>
            </a:r>
          </a:p>
          <a:p>
            <a:pPr lvl="0" algn="ctr"/>
            <a:r>
              <a:rPr lang="en-US" sz="1100" dirty="0">
                <a:solidFill>
                  <a:schemeClr val="tx1"/>
                </a:solidFill>
                <a:latin typeface="Barlow Semi Condensed" panose="020B0604020202020204" charset="0"/>
                <a:ea typeface="Calibri"/>
                <a:cs typeface="Calibri"/>
                <a:sym typeface="Calibri"/>
              </a:rPr>
              <a:t>Split Into Frames </a:t>
            </a:r>
            <a:endParaRPr lang="en-US" sz="11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solidFill>
                <a:schemeClr val="tx1"/>
              </a:solidFill>
              <a:latin typeface="Barlow Semi Condensed" panose="020B0604020202020204" charset="0"/>
              <a:ea typeface="Inconsolata"/>
              <a:cs typeface="Inconsolata"/>
              <a:sym typeface="Inconsolata"/>
            </a:endParaRPr>
          </a:p>
        </p:txBody>
      </p:sp>
      <p:sp>
        <p:nvSpPr>
          <p:cNvPr id="644" name="Google Shape;644;p25"/>
          <p:cNvSpPr txBox="1"/>
          <p:nvPr/>
        </p:nvSpPr>
        <p:spPr>
          <a:xfrm>
            <a:off x="6650075" y="2357003"/>
            <a:ext cx="17103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Calibri"/>
                <a:cs typeface="Calibri"/>
                <a:sym typeface="Calibri"/>
              </a:rPr>
              <a:t>Timings Calculated</a:t>
            </a:r>
            <a:endParaRPr lang="en-US" sz="1200" dirty="0">
              <a:solidFill>
                <a:schemeClr val="tx1"/>
              </a:solidFill>
              <a:latin typeface="Barlow Semi Condensed" panose="020B0604020202020204" charset="0"/>
            </a:endParaRPr>
          </a:p>
        </p:txBody>
      </p:sp>
      <p:sp>
        <p:nvSpPr>
          <p:cNvPr id="645" name="Google Shape;645;p25"/>
          <p:cNvSpPr txBox="1"/>
          <p:nvPr/>
        </p:nvSpPr>
        <p:spPr>
          <a:xfrm>
            <a:off x="4367084" y="1758251"/>
            <a:ext cx="8664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rPr>
              <a:t>STEP 2</a:t>
            </a:r>
            <a:endParaRPr sz="1200">
              <a:solidFill>
                <a:srgbClr val="43434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46" name="Google Shape;646;p25"/>
          <p:cNvSpPr txBox="1"/>
          <p:nvPr/>
        </p:nvSpPr>
        <p:spPr>
          <a:xfrm>
            <a:off x="3150653" y="1789000"/>
            <a:ext cx="8664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rPr>
              <a:t>STEP 1</a:t>
            </a:r>
            <a:endParaRPr sz="1200">
              <a:solidFill>
                <a:srgbClr val="43434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47" name="Google Shape;647;p25"/>
          <p:cNvSpPr txBox="1"/>
          <p:nvPr/>
        </p:nvSpPr>
        <p:spPr>
          <a:xfrm>
            <a:off x="3577561" y="2952706"/>
            <a:ext cx="8664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rPr>
              <a:t>STEP 3</a:t>
            </a:r>
            <a:endParaRPr sz="1200">
              <a:solidFill>
                <a:srgbClr val="43434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48" name="Google Shape;648;p25"/>
          <p:cNvSpPr txBox="1"/>
          <p:nvPr/>
        </p:nvSpPr>
        <p:spPr>
          <a:xfrm>
            <a:off x="5306936" y="2929634"/>
            <a:ext cx="8664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rPr>
              <a:t>STEP 4</a:t>
            </a:r>
            <a:endParaRPr sz="1200">
              <a:solidFill>
                <a:srgbClr val="43434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49" name="Google Shape;649;p25"/>
          <p:cNvSpPr txBox="1"/>
          <p:nvPr/>
        </p:nvSpPr>
        <p:spPr>
          <a:xfrm>
            <a:off x="5791289" y="1740930"/>
            <a:ext cx="8664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34343"/>
                </a:solidFill>
                <a:latin typeface="Fjalla One"/>
                <a:ea typeface="Fjalla One"/>
                <a:cs typeface="Fjalla One"/>
                <a:sym typeface="Fjalla One"/>
              </a:rPr>
              <a:t>STEP 5</a:t>
            </a:r>
            <a:endParaRPr sz="1200">
              <a:solidFill>
                <a:srgbClr val="43434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04798" y="2500951"/>
            <a:ext cx="185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dirty="0">
                <a:latin typeface="Barlow Semi Condensed" panose="020B0604020202020204" charset="0"/>
                <a:ea typeface="Calibri"/>
                <a:cs typeface="Calibri"/>
                <a:sym typeface="Calibri"/>
              </a:rPr>
              <a:t>Classification into</a:t>
            </a:r>
          </a:p>
          <a:p>
            <a:pPr lvl="0"/>
            <a:r>
              <a:rPr lang="en-US" sz="800" dirty="0" err="1">
                <a:latin typeface="Barlow Semi Condensed" panose="020B0604020202020204" charset="0"/>
                <a:ea typeface="Calibri"/>
                <a:cs typeface="Calibri"/>
                <a:sym typeface="Calibri"/>
              </a:rPr>
              <a:t>High</a:t>
            </a:r>
            <a:r>
              <a:rPr lang="en-US" sz="800" dirty="0" err="1">
                <a:latin typeface="+mj-lt"/>
                <a:ea typeface="Calibri"/>
                <a:cs typeface="Calibri"/>
                <a:sym typeface="Calibri"/>
              </a:rPr>
              <a:t>_</a:t>
            </a:r>
            <a:r>
              <a:rPr lang="en-US" sz="800" dirty="0" err="1">
                <a:latin typeface="Barlow Semi Condensed" panose="020B0604020202020204" charset="0"/>
                <a:ea typeface="Calibri"/>
                <a:cs typeface="Calibri"/>
                <a:sym typeface="Calibri"/>
              </a:rPr>
              <a:t>Traffic</a:t>
            </a:r>
            <a:r>
              <a:rPr lang="en-US" sz="800" dirty="0">
                <a:latin typeface="Barlow Semi Condensed" panose="020B0604020202020204" charset="0"/>
                <a:ea typeface="Calibri"/>
                <a:cs typeface="Calibri"/>
                <a:sym typeface="Calibri"/>
              </a:rPr>
              <a:t> and</a:t>
            </a:r>
          </a:p>
          <a:p>
            <a:pPr lvl="0"/>
            <a:r>
              <a:rPr lang="en-US" sz="800" dirty="0">
                <a:latin typeface="Barlow Semi Condensed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latin typeface="Barlow Semi Condensed" panose="020B0604020202020204" charset="0"/>
                <a:ea typeface="Calibri"/>
                <a:cs typeface="Calibri"/>
                <a:sym typeface="Calibri"/>
              </a:rPr>
              <a:t>Low</a:t>
            </a:r>
            <a:r>
              <a:rPr lang="en-US" sz="800" dirty="0" err="1">
                <a:latin typeface="+mn-lt"/>
                <a:ea typeface="Calibri"/>
                <a:cs typeface="Calibri"/>
                <a:sym typeface="Calibri"/>
              </a:rPr>
              <a:t>_</a:t>
            </a:r>
            <a:r>
              <a:rPr lang="en-US" sz="800" dirty="0" err="1">
                <a:latin typeface="Barlow Semi Condensed" panose="020B0604020202020204" charset="0"/>
                <a:ea typeface="Calibri"/>
                <a:cs typeface="Calibri"/>
                <a:sym typeface="Calibri"/>
              </a:rPr>
              <a:t>Traffic</a:t>
            </a:r>
            <a:r>
              <a:rPr lang="en-US" sz="800" dirty="0">
                <a:latin typeface="Barlow Semi Condensed" panose="020B0604020202020204" charset="0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14752" y="4714890"/>
            <a:ext cx="2465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i="1" dirty="0">
                <a:solidFill>
                  <a:schemeClr val="tx1"/>
                </a:solidFill>
                <a:latin typeface="Barlow Semi Condensed" panose="020B0604020202020204" charset="0"/>
                <a:ea typeface="Calibri"/>
                <a:cs typeface="Calibri"/>
                <a:sym typeface="Calibri"/>
              </a:rPr>
              <a:t>State of the Traffic Light changed</a:t>
            </a:r>
            <a:endParaRPr lang="en-US" i="1" dirty="0">
              <a:solidFill>
                <a:schemeClr val="tx1"/>
              </a:solidFill>
              <a:latin typeface="Barlow Semi Condense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/>
          <p:nvPr/>
        </p:nvSpPr>
        <p:spPr>
          <a:xfrm>
            <a:off x="1500166" y="1142990"/>
            <a:ext cx="6553200" cy="36999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28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HOW IS AI IMPLEMENTED?</a:t>
            </a:r>
            <a:endParaRPr/>
          </a:p>
        </p:txBody>
      </p:sp>
      <p:sp>
        <p:nvSpPr>
          <p:cNvPr id="228" name="Google Shape;163;p7"/>
          <p:cNvSpPr txBox="1"/>
          <p:nvPr/>
        </p:nvSpPr>
        <p:spPr>
          <a:xfrm>
            <a:off x="1643042" y="1357304"/>
            <a:ext cx="5500726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The video stream received from the camera is passed through our AI, then based on the traffic conditions of the road, it is classified into 2 major classes.</a:t>
            </a:r>
            <a:endParaRPr sz="105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Barlow Semi Condensed" panose="020B0604020202020204" charset="0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High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_</a:t>
            </a:r>
            <a:r>
              <a:rPr lang="en-US" sz="1800" dirty="0" err="1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Traffic</a:t>
            </a:r>
            <a:r>
              <a:rPr lang="en-US" sz="18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Low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uli"/>
                <a:cs typeface="Muli"/>
                <a:sym typeface="Muli"/>
              </a:rPr>
              <a:t>_</a:t>
            </a:r>
            <a:r>
              <a:rPr lang="en-US" sz="1800" dirty="0" err="1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Traffic</a:t>
            </a:r>
            <a:r>
              <a:rPr lang="en-US" sz="18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 depending on this the new timings of the traffic light(s) are decided</a:t>
            </a:r>
            <a:endParaRPr sz="105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Barlow Semi Condensed" panose="020B0604020202020204" charset="0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We have used a SLAM model type for our AI</a:t>
            </a:r>
            <a:endParaRPr sz="1800" dirty="0">
              <a:solidFill>
                <a:schemeClr val="tx1"/>
              </a:solidFill>
              <a:latin typeface="Barlow Semi Condensed" panose="020B0604020202020204" charset="0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5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HARDWARE AND SOFTWARES DETAILS</a:t>
            </a:r>
            <a:endParaRPr/>
          </a:p>
        </p:txBody>
      </p:sp>
      <p:sp>
        <p:nvSpPr>
          <p:cNvPr id="5" name="Google Shape;171;p8"/>
          <p:cNvSpPr txBox="1"/>
          <p:nvPr/>
        </p:nvSpPr>
        <p:spPr>
          <a:xfrm>
            <a:off x="1636950" y="1707654"/>
            <a:ext cx="6241326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dk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Hardware Used:</a:t>
            </a:r>
            <a:endParaRPr lang="en-US" b="1" dirty="0">
              <a:latin typeface="Barlow Semi Condensed" panose="020B0604020202020204" charset="0"/>
              <a:ea typeface="Muli"/>
            </a:endParaRPr>
          </a:p>
          <a:p>
            <a:pPr marL="171450" marR="0" lvl="0" indent="-17145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Raspberry Pi 3/0</a:t>
            </a:r>
            <a:endParaRPr lang="en-US" sz="1200" dirty="0">
              <a:latin typeface="Barlow Semi Condensed" panose="020B0604020202020204" charset="0"/>
              <a:ea typeface="Muli"/>
            </a:endParaRPr>
          </a:p>
          <a:p>
            <a:pPr marL="171450" marR="0" lvl="0" indent="-17145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chemeClr val="dk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A USB compatible Camera, preferably weather-proof</a:t>
            </a:r>
          </a:p>
          <a:p>
            <a:pPr marR="0" lvl="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Software Details:</a:t>
            </a:r>
            <a:endParaRPr lang="en-US" b="1" u="sng" dirty="0">
              <a:solidFill>
                <a:schemeClr val="dk1"/>
              </a:solidFill>
              <a:latin typeface="Barlow Semi Condensed" panose="020B0604020202020204" charset="0"/>
            </a:endParaRPr>
          </a:p>
          <a:p>
            <a:pPr marL="171450" lvl="8" indent="-171450">
              <a:lnSpc>
                <a:spcPct val="140014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The scripts that have to be executed are written in python,</a:t>
            </a:r>
            <a:endParaRPr lang="en-US" sz="1200" dirty="0">
              <a:solidFill>
                <a:schemeClr val="dk1"/>
              </a:solidFill>
              <a:latin typeface="Barlow Semi Condensed" panose="020B0604020202020204" charset="0"/>
            </a:endParaRPr>
          </a:p>
          <a:p>
            <a:pPr marL="171450" lvl="8" indent="-171450">
              <a:lnSpc>
                <a:spcPct val="140014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The AI model is stored in a </a:t>
            </a:r>
            <a:r>
              <a:rPr lang="en-US" sz="1200" dirty="0" err="1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keras</a:t>
            </a:r>
            <a:r>
              <a:rPr lang="en-US" sz="1200" dirty="0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 file.</a:t>
            </a:r>
          </a:p>
          <a:p>
            <a:pPr marR="0" lvl="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Libraries Used:</a:t>
            </a:r>
            <a:endParaRPr lang="en-US" b="1" u="sng" dirty="0">
              <a:solidFill>
                <a:schemeClr val="dk1"/>
              </a:solidFill>
              <a:latin typeface="Barlow Semi Condensed" panose="020B0604020202020204" charset="0"/>
            </a:endParaRPr>
          </a:p>
          <a:p>
            <a:pPr marL="171450" marR="0" lvl="0" indent="-17145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Keras</a:t>
            </a:r>
            <a:endParaRPr lang="en-US" sz="1200" dirty="0">
              <a:solidFill>
                <a:schemeClr val="dk1"/>
              </a:solidFill>
              <a:latin typeface="Barlow Semi Condensed" panose="020B0604020202020204" charset="0"/>
              <a:sym typeface="Muli"/>
            </a:endParaRPr>
          </a:p>
          <a:p>
            <a:pPr marL="171450" marR="0" lvl="0" indent="-17145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OpenCV</a:t>
            </a:r>
            <a:endParaRPr lang="en-US" sz="1200" dirty="0">
              <a:solidFill>
                <a:schemeClr val="dk1"/>
              </a:solidFill>
              <a:latin typeface="Barlow Semi Condensed" panose="020B0604020202020204" charset="0"/>
            </a:endParaRPr>
          </a:p>
          <a:p>
            <a:pPr marL="171450" marR="0" lvl="0" indent="-17145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PIL</a:t>
            </a:r>
            <a:endParaRPr lang="en-US" sz="1200" dirty="0">
              <a:solidFill>
                <a:schemeClr val="dk1"/>
              </a:solidFill>
              <a:latin typeface="Barlow Semi Condensed" panose="020B0604020202020204" charset="0"/>
            </a:endParaRPr>
          </a:p>
          <a:p>
            <a:pPr marL="171450" marR="0" lvl="0" indent="-17145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NumPy</a:t>
            </a:r>
            <a:endParaRPr lang="en-US" sz="1200" dirty="0">
              <a:solidFill>
                <a:schemeClr val="dk1"/>
              </a:solidFill>
              <a:latin typeface="Barlow Semi Condensed" panose="020B0604020202020204" charset="0"/>
            </a:endParaRPr>
          </a:p>
          <a:p>
            <a:pPr marL="171450" marR="0" lvl="0" indent="-171450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Barlow Semi Condensed" panose="020B0604020202020204" charset="0"/>
                <a:sym typeface="Muli"/>
              </a:rPr>
              <a:t>Socket</a:t>
            </a:r>
            <a:endParaRPr lang="en-US" sz="1200" dirty="0">
              <a:solidFill>
                <a:schemeClr val="dk1"/>
              </a:solidFill>
              <a:latin typeface="Barlow Semi Condensed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Google Shape;180;p9"/>
          <p:cNvSpPr txBox="1"/>
          <p:nvPr/>
        </p:nvSpPr>
        <p:spPr>
          <a:xfrm>
            <a:off x="1691680" y="1419622"/>
            <a:ext cx="6025872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Our model is infused with a </a:t>
            </a:r>
            <a:r>
              <a:rPr lang="en-US" sz="1200" b="1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special mode</a:t>
            </a: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 that creates a '</a:t>
            </a:r>
            <a:r>
              <a:rPr lang="en-US" sz="1200" b="1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green-corridor</a:t>
            </a: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' for permitted </a:t>
            </a: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vehicles  which can be enabled via app.</a:t>
            </a:r>
            <a:endParaRPr sz="12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Barlow Semi Condensed" panose="020B0604020202020204" charset="0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We intend to run a </a:t>
            </a:r>
            <a:r>
              <a:rPr lang="en-US" sz="1200" b="1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prediction model</a:t>
            </a: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 so that we can predict the</a:t>
            </a:r>
            <a:endParaRPr sz="12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 future traffic conditions and make our system more efficient.</a:t>
            </a:r>
            <a:endParaRPr sz="12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Barlow Semi Condensed" panose="020B0604020202020204" charset="0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Moreover, we also plan to </a:t>
            </a:r>
            <a:r>
              <a:rPr lang="en-US" sz="1200" b="1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deploy an app</a:t>
            </a: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 that can give the user </a:t>
            </a:r>
            <a:endParaRPr sz="12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average traffic conditions in their surroundings and optimize their </a:t>
            </a:r>
            <a:endParaRPr sz="12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routes accordingly assisting them with </a:t>
            </a:r>
            <a:r>
              <a:rPr lang="en-US" sz="1200" b="1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ETAs and Shorter routes</a:t>
            </a: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.</a:t>
            </a:r>
            <a:endParaRPr sz="12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Barlow Semi Condensed" panose="020B0604020202020204" charset="0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We can expand our model to cover </a:t>
            </a:r>
            <a:r>
              <a:rPr lang="en-US" sz="1200" b="1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intersections</a:t>
            </a: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T-points</a:t>
            </a: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 </a:t>
            </a:r>
            <a:endParaRPr sz="12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pPr marL="0" marR="0" lvl="0" indent="0" algn="l" rtl="0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and </a:t>
            </a:r>
            <a:r>
              <a:rPr lang="en-US" sz="1200" b="1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express highways</a:t>
            </a:r>
            <a:r>
              <a:rPr lang="en-US" sz="1200" dirty="0">
                <a:solidFill>
                  <a:schemeClr val="tx1"/>
                </a:solidFill>
                <a:latin typeface="Barlow Semi Condensed" panose="020B0604020202020204" charset="0"/>
                <a:ea typeface="Muli"/>
                <a:cs typeface="Muli"/>
                <a:sym typeface="Muli"/>
              </a:rPr>
              <a:t>.</a:t>
            </a:r>
            <a:endParaRPr sz="1200" dirty="0">
              <a:solidFill>
                <a:schemeClr val="tx1"/>
              </a:solidFill>
              <a:latin typeface="Barlow Semi Condensed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 Consulting">
  <a:themeElements>
    <a:clrScheme name="Custom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0000"/>
      </a:accent1>
      <a:accent2>
        <a:srgbClr val="212121"/>
      </a:accent2>
      <a:accent3>
        <a:srgbClr val="78909C"/>
      </a:accent3>
      <a:accent4>
        <a:srgbClr val="FF0000"/>
      </a:accent4>
      <a:accent5>
        <a:srgbClr val="0097A7"/>
      </a:accent5>
      <a:accent6>
        <a:srgbClr val="FF000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490</Words>
  <Application>Microsoft Office PowerPoint</Application>
  <PresentationFormat>On-screen Show (16:9)</PresentationFormat>
  <Paragraphs>78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Slab Regular</vt:lpstr>
      <vt:lpstr>Inconsolata</vt:lpstr>
      <vt:lpstr>Fjalla One</vt:lpstr>
      <vt:lpstr>Arial</vt:lpstr>
      <vt:lpstr>Muli</vt:lpstr>
      <vt:lpstr>Barlow Semi Condensed</vt:lpstr>
      <vt:lpstr>Fira Sans Extra Condensed Medium</vt:lpstr>
      <vt:lpstr>Communication Consulting</vt:lpstr>
      <vt:lpstr>TAGORE INTERNATIONAL SCHOOL</vt:lpstr>
      <vt:lpstr>TABLE OF CONTENTS</vt:lpstr>
      <vt:lpstr>UNDERSTANDING THE PROBLEM</vt:lpstr>
      <vt:lpstr>OUR SOLUTIONS</vt:lpstr>
      <vt:lpstr>HOW DOES OUR PROTOTYPE WORK?</vt:lpstr>
      <vt:lpstr>HOW IS AI IMPLEMENTED?</vt:lpstr>
      <vt:lpstr>HARDWARE AND SOFTWARES DETAILS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TAGORE INTERNATIONAL SCHOOL</dc:title>
  <dc:creator>Shaivi</dc:creator>
  <cp:lastModifiedBy>Naman Chandok</cp:lastModifiedBy>
  <cp:revision>10</cp:revision>
  <dcterms:modified xsi:type="dcterms:W3CDTF">2020-08-31T18:00:32Z</dcterms:modified>
</cp:coreProperties>
</file>