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7000" cx="18288000"/>
  <p:notesSz cx="6858000" cy="9144000"/>
  <p:embeddedFontLst>
    <p:embeddedFont>
      <p:font typeface="Space Mono"/>
      <p:bold r:id="rId17"/>
      <p:boldItalic r:id="rId18"/>
    </p:embeddedFont>
    <p:embeddedFont>
      <p:font typeface="Arim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3" roundtripDataSignature="AMtx7mgS4UZvM4aUCK+6YhOQBaO3Pd6x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mo-bold.fntdata"/><Relationship Id="rId11" Type="http://schemas.openxmlformats.org/officeDocument/2006/relationships/slide" Target="slides/slide6.xml"/><Relationship Id="rId22" Type="http://schemas.openxmlformats.org/officeDocument/2006/relationships/font" Target="fonts/Arimo-boldItalic.fntdata"/><Relationship Id="rId10" Type="http://schemas.openxmlformats.org/officeDocument/2006/relationships/slide" Target="slides/slide5.xml"/><Relationship Id="rId21" Type="http://schemas.openxmlformats.org/officeDocument/2006/relationships/font" Target="fonts/Arim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SpaceMono-bold.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rimo-regular.fntdata"/><Relationship Id="rId6" Type="http://schemas.openxmlformats.org/officeDocument/2006/relationships/slide" Target="slides/slide1.xml"/><Relationship Id="rId18" Type="http://schemas.openxmlformats.org/officeDocument/2006/relationships/font" Target="fonts/SpaceMon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Good evening Judges</a:t>
            </a:r>
            <a:endParaRPr/>
          </a:p>
          <a:p>
            <a:pPr indent="0" lvl="0" marL="0" rtl="0" algn="l">
              <a:spcBef>
                <a:spcPts val="0"/>
              </a:spcBef>
              <a:spcAft>
                <a:spcPts val="0"/>
              </a:spcAft>
              <a:buNone/>
            </a:pPr>
            <a:r>
              <a:rPr lang="en-US"/>
              <a:t>Today the team SKAAR stands before you to pitch its unique and innovative AI &amp; ML enabled adaptive traffic light</a:t>
            </a:r>
            <a:endParaRPr/>
          </a:p>
          <a:p>
            <a:pPr indent="0" lvl="0" marL="0" rtl="0" algn="l">
              <a:spcBef>
                <a:spcPts val="0"/>
              </a:spcBef>
              <a:spcAft>
                <a:spcPts val="0"/>
              </a:spcAft>
              <a:buNone/>
            </a:pPr>
            <a:r>
              <a:rPr lang="en-US"/>
              <a:t>The team consists of </a:t>
            </a:r>
            <a:endParaRPr/>
          </a:p>
          <a:p>
            <a:pPr indent="0" lvl="0" marL="0" rtl="0" algn="l">
              <a:spcBef>
                <a:spcPts val="0"/>
              </a:spcBef>
              <a:spcAft>
                <a:spcPts val="0"/>
              </a:spcAft>
              <a:buNone/>
            </a:pPr>
            <a:r>
              <a:rPr lang="en-US"/>
              <a:t>&gt;Introduce yourself in order of SKAAR.</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 behalf of the team and the school we would like to thank IBM and CBSE for conducting this workshop in </a:t>
            </a:r>
            <a:r>
              <a:rPr lang="en-US"/>
              <a:t>entirety</a:t>
            </a:r>
            <a:r>
              <a:rPr lang="en-US"/>
              <a:t> despite prevailing conditions. We have surely learnt a handful of new skills like DB management, working of modules like Open CV and Keras and life skills like communication and deadline management. Apart from this we learnt to work as a team, distribute and coordinate our work and learn that with some support and determination we can achieve an idea which was “not possible”</a:t>
            </a:r>
            <a:endParaRPr/>
          </a:p>
        </p:txBody>
      </p:sp>
      <p:sp>
        <p:nvSpPr>
          <p:cNvPr id="191" name="Google Shape;19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1.In metropolitan cities there are traffic lights that are non adaptive which  work on fixed cycles and hence are not affected by the traffic density.Basically what we mean is that they have the same countdown as when to put red,green or yellow light even if the traffic present before them is large.This causes a lot of chaos.</a:t>
            </a:r>
            <a:endParaRPr/>
          </a:p>
          <a:p>
            <a:pPr indent="0" lvl="0" marL="0" rtl="0" algn="l">
              <a:spcBef>
                <a:spcPts val="0"/>
              </a:spcBef>
              <a:spcAft>
                <a:spcPts val="0"/>
              </a:spcAft>
              <a:buNone/>
            </a:pPr>
            <a:r>
              <a:rPr lang="en-US"/>
              <a:t>2. Usually these traffic lights complete its hard coded cycle before changing the signal for progressive traffic.This process is very time consuming and since these lights work slowly there is a lot of traffic that is left standalone which increases the carbon dioxide emissions and causes an increase in greenhouse gases thus leading to global warming.</a:t>
            </a:r>
            <a:endParaRPr/>
          </a:p>
          <a:p>
            <a:pPr indent="0" lvl="0" marL="0" rtl="0" algn="l">
              <a:spcBef>
                <a:spcPts val="0"/>
              </a:spcBef>
              <a:spcAft>
                <a:spcPts val="0"/>
              </a:spcAft>
              <a:buNone/>
            </a:pPr>
            <a:r>
              <a:rPr lang="en-US"/>
              <a:t>3.In today’s world traffic doesn’t only concern our environment,it also causes a delay for ambulances,fire engines and police to reach their destinations which also results in a lot of deaths.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However, in the off chance of any disturbance in the supply of electricity to the traffic lights, we have also kept a conventional hard coded version kept in the idle state as a backup, so that the light doesn't malfunction in absence of electricity.</a:t>
            </a:r>
            <a:endParaRPr/>
          </a:p>
          <a:p>
            <a:pPr indent="0" lvl="0" marL="0" rtl="0" algn="l">
              <a:spcBef>
                <a:spcPts val="0"/>
              </a:spcBef>
              <a:spcAft>
                <a:spcPts val="0"/>
              </a:spcAft>
              <a:buClr>
                <a:schemeClr val="dk1"/>
              </a:buClr>
              <a:buSzPts val="1100"/>
              <a:buFont typeface="Arial"/>
              <a:buNone/>
            </a:pPr>
            <a:r>
              <a:rPr lang="en-US"/>
              <a:t>More importantly, the framework for a completely new system of traffic lights which hasnt been seen anywhere in the country will be laid down through our project, thus implementing Atma-Nirbhar Bharat. </a:t>
            </a:r>
            <a:endParaRPr/>
          </a:p>
          <a:p>
            <a:pPr indent="0" lvl="0" marL="0" rtl="0" algn="l">
              <a:spcBef>
                <a:spcPts val="0"/>
              </a:spcBef>
              <a:spcAft>
                <a:spcPts val="0"/>
              </a:spcAft>
              <a:buNone/>
            </a:pPr>
            <a:r>
              <a:t/>
            </a:r>
            <a:endParaRPr/>
          </a:p>
        </p:txBody>
      </p:sp>
      <p:sp>
        <p:nvSpPr>
          <p:cNvPr id="125" name="Google Shape;1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how does it work?</a:t>
            </a:r>
            <a:br>
              <a:rPr lang="en-US"/>
            </a:br>
            <a:r>
              <a:rPr lang="en-US"/>
              <a:t>well first the video stream from the camera is broken up into frames, then these are converted into numpy arrays and then fed into our model, at this point the system checks for any requests for manual control of the traffic, if true then the control us handed over if false the system proceeds to calculate the new timings for the traffic light and implement them. This whole procedure runs </a:t>
            </a:r>
            <a:r>
              <a:rPr lang="en-US"/>
              <a:t>indefinitely</a:t>
            </a:r>
            <a:r>
              <a:rPr lang="en-US"/>
              <a:t>.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With OpenCV the </a:t>
            </a:r>
            <a:r>
              <a:rPr lang="en-US"/>
              <a:t>real time</a:t>
            </a:r>
            <a:r>
              <a:rPr lang="en-US"/>
              <a:t> video input will be broken into frames each of which is passed as an input for our keras model. The model then based of the presets fed, will analyse the image and give suitable output which will be in two categories that is High_Traffic and Low_Traffic. The output will be in form of a list with respective values for high and low. The values are then compared and the higher output is passed into the algorithm for switching the traffic light. The keras model is infused with AI for classifying images and ML to simultaneously better the classification and improve the predictive model.</a:t>
            </a:r>
            <a:endParaRPr/>
          </a:p>
        </p:txBody>
      </p:sp>
      <p:sp>
        <p:nvSpPr>
          <p:cNvPr id="160" name="Google Shape;16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All the scripts have been written in Python. Our model has been created with keras and tensorflow, we chose keras because it if efficient and can be deployed very easily. We have also used OpenCv which enabled us with real-time computer vision and allows us to capture video arrays as our input which were later converted into numpy arrays for the model to use.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Sharan:</a:t>
            </a:r>
            <a:endParaRPr/>
          </a:p>
          <a:p>
            <a:pPr indent="0" lvl="0" marL="0" rtl="0" algn="l">
              <a:spcBef>
                <a:spcPts val="0"/>
              </a:spcBef>
              <a:spcAft>
                <a:spcPts val="0"/>
              </a:spcAft>
              <a:buNone/>
            </a:pPr>
            <a:r>
              <a:rPr lang="en-US"/>
              <a:t>To create this prototype we have used a RPi 3 and a usb webcam this version of the prototype can be made in under 3000 rupees. But the raspberry pi 3 can be swapped for the rpi 0 but that will be slower.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We are using socket to share data with a central server which will store data regarding traffic conditions of the streets on which this system will be deployed.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Kabu: Apart from all this our model has a special mode that allows any authorised vehicle to create a ‘green corridor’ for itself which can assist the police, fire trucks and emergency services to reduce their response time.</a:t>
            </a:r>
            <a:endParaRPr/>
          </a:p>
          <a:p>
            <a:pPr indent="0" lvl="0" marL="0" rtl="0" algn="l">
              <a:spcBef>
                <a:spcPts val="0"/>
              </a:spcBef>
              <a:spcAft>
                <a:spcPts val="0"/>
              </a:spcAft>
              <a:buNone/>
            </a:pPr>
            <a:r>
              <a:rPr lang="en-US"/>
              <a:t>Since our keras enabled model comes equipped with machine learning, after sufficient amount of data and training we can successfully predict the traffic flows at different time frames of the day and accordingly change the time for the lights before hand.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Bajaj:Our future prospects involve deploying an app that  would give the user average traffic conditions in their surroundings according to which they could choose the route which is more feasible although we would also be suggesting the user shorter routes along with the estimated arrival time.</a:t>
            </a:r>
            <a:endParaRPr/>
          </a:p>
          <a:p>
            <a:pPr indent="0" lvl="0" marL="0" rtl="0" algn="l">
              <a:spcBef>
                <a:spcPts val="0"/>
              </a:spcBef>
              <a:spcAft>
                <a:spcPts val="0"/>
              </a:spcAft>
              <a:buNone/>
            </a:pPr>
            <a:r>
              <a:rPr lang="en-US"/>
              <a:t> We would expand our model to cover intesections,T-points and express highways which we believe would reduce the probability of accidents by a great margin. </a:t>
            </a:r>
            <a:endParaRPr/>
          </a:p>
        </p:txBody>
      </p:sp>
      <p:sp>
        <p:nvSpPr>
          <p:cNvPr id="177" name="Google Shape;17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e8a8d812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e8a8d81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F4F4"/>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424865" y="9312557"/>
            <a:ext cx="281823" cy="281823"/>
          </a:xfrm>
          <a:prstGeom prst="rect">
            <a:avLst/>
          </a:prstGeom>
          <a:noFill/>
          <a:ln>
            <a:noFill/>
          </a:ln>
        </p:spPr>
      </p:pic>
      <p:pic>
        <p:nvPicPr>
          <p:cNvPr id="85" name="Google Shape;85;p1"/>
          <p:cNvPicPr preferRelativeResize="0"/>
          <p:nvPr/>
        </p:nvPicPr>
        <p:blipFill rotWithShape="1">
          <a:blip r:embed="rId4">
            <a:alphaModFix/>
          </a:blip>
          <a:srcRect b="0" l="0" r="0" t="0"/>
          <a:stretch/>
        </p:blipFill>
        <p:spPr>
          <a:xfrm>
            <a:off x="6834950" y="532538"/>
            <a:ext cx="10891711" cy="8332159"/>
          </a:xfrm>
          <a:prstGeom prst="rect">
            <a:avLst/>
          </a:prstGeom>
          <a:noFill/>
          <a:ln>
            <a:noFill/>
          </a:ln>
        </p:spPr>
      </p:pic>
      <p:grpSp>
        <p:nvGrpSpPr>
          <p:cNvPr id="86" name="Google Shape;86;p1"/>
          <p:cNvGrpSpPr/>
          <p:nvPr/>
        </p:nvGrpSpPr>
        <p:grpSpPr>
          <a:xfrm>
            <a:off x="1028700" y="353057"/>
            <a:ext cx="8394525" cy="4654356"/>
            <a:chOff x="0" y="-239308"/>
            <a:chExt cx="11192700" cy="6205808"/>
          </a:xfrm>
        </p:grpSpPr>
        <p:sp>
          <p:nvSpPr>
            <p:cNvPr id="87" name="Google Shape;87;p1"/>
            <p:cNvSpPr txBox="1"/>
            <p:nvPr/>
          </p:nvSpPr>
          <p:spPr>
            <a:xfrm>
              <a:off x="0" y="5259237"/>
              <a:ext cx="11192636" cy="707263"/>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199" u="sng" cap="none" strike="noStrike">
                  <a:solidFill>
                    <a:srgbClr val="000000"/>
                  </a:solidFill>
                  <a:latin typeface="Space Mono"/>
                  <a:ea typeface="Space Mono"/>
                  <a:cs typeface="Space Mono"/>
                  <a:sym typeface="Space Mono"/>
                </a:rPr>
                <a:t>Team SKAAR</a:t>
              </a:r>
              <a:endParaRPr/>
            </a:p>
          </p:txBody>
        </p:sp>
        <p:sp>
          <p:nvSpPr>
            <p:cNvPr id="88" name="Google Shape;88;p1"/>
            <p:cNvSpPr txBox="1"/>
            <p:nvPr/>
          </p:nvSpPr>
          <p:spPr>
            <a:xfrm>
              <a:off x="0" y="-239308"/>
              <a:ext cx="11192700" cy="4981500"/>
            </a:xfrm>
            <a:prstGeom prst="rect">
              <a:avLst/>
            </a:prstGeom>
            <a:noFill/>
            <a:ln>
              <a:noFill/>
            </a:ln>
          </p:spPr>
          <p:txBody>
            <a:bodyPr anchorCtr="0" anchor="t" bIns="0" lIns="0" spcFirstLastPara="1" rIns="0" wrap="square" tIns="0">
              <a:spAutoFit/>
            </a:bodyPr>
            <a:lstStyle/>
            <a:p>
              <a:pPr indent="0" lvl="0" marL="0" marR="0" rtl="0" algn="l">
                <a:lnSpc>
                  <a:spcPct val="96999"/>
                </a:lnSpc>
                <a:spcBef>
                  <a:spcPts val="0"/>
                </a:spcBef>
                <a:spcAft>
                  <a:spcPts val="0"/>
                </a:spcAft>
                <a:buNone/>
              </a:pPr>
              <a:r>
                <a:rPr b="0" i="0" lang="en-US" sz="9599" u="none" cap="none" strike="noStrike">
                  <a:solidFill>
                    <a:srgbClr val="0048CD"/>
                  </a:solidFill>
                  <a:latin typeface="Arial"/>
                  <a:ea typeface="Arial"/>
                  <a:cs typeface="Arial"/>
                  <a:sym typeface="Arial"/>
                </a:rPr>
                <a:t>Tagore International School </a:t>
              </a:r>
              <a:endParaRPr/>
            </a:p>
          </p:txBody>
        </p:sp>
      </p:grpSp>
      <p:sp>
        <p:nvSpPr>
          <p:cNvPr id="89" name="Google Shape;89;p1"/>
          <p:cNvSpPr txBox="1"/>
          <p:nvPr/>
        </p:nvSpPr>
        <p:spPr>
          <a:xfrm>
            <a:off x="1028700" y="8844899"/>
            <a:ext cx="4573115" cy="413401"/>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0048CD"/>
                </a:solidFill>
                <a:latin typeface="Space Mono"/>
                <a:ea typeface="Space Mono"/>
                <a:cs typeface="Space Mono"/>
                <a:sym typeface="Space Mono"/>
              </a:rPr>
              <a:t>Mentor: Kapish Malhotra</a:t>
            </a:r>
            <a:endParaRPr/>
          </a:p>
        </p:txBody>
      </p:sp>
      <p:sp>
        <p:nvSpPr>
          <p:cNvPr id="90" name="Google Shape;90;p1"/>
          <p:cNvSpPr txBox="1"/>
          <p:nvPr/>
        </p:nvSpPr>
        <p:spPr>
          <a:xfrm>
            <a:off x="1028700" y="5064563"/>
            <a:ext cx="10199697" cy="2227963"/>
          </a:xfrm>
          <a:prstGeom prst="rect">
            <a:avLst/>
          </a:prstGeom>
          <a:noFill/>
          <a:ln>
            <a:noFill/>
          </a:ln>
        </p:spPr>
        <p:txBody>
          <a:bodyPr anchorCtr="0" anchor="t" bIns="0" lIns="0" spcFirstLastPara="1" rIns="0" wrap="square" tIns="0">
            <a:spAutoFit/>
          </a:bodyPr>
          <a:lstStyle/>
          <a:p>
            <a:pPr indent="-388620" lvl="1" marL="777240" marR="0" rtl="0" algn="l">
              <a:lnSpc>
                <a:spcPct val="94972"/>
              </a:lnSpc>
              <a:spcBef>
                <a:spcPts val="0"/>
              </a:spcBef>
              <a:spcAft>
                <a:spcPts val="0"/>
              </a:spcAft>
              <a:buClr>
                <a:srgbClr val="FF1616"/>
              </a:buClr>
              <a:buSzPts val="3600"/>
              <a:buFont typeface="Arial"/>
              <a:buChar char="•"/>
            </a:pPr>
            <a:r>
              <a:rPr b="0" i="0" lang="en-US" sz="3600" u="none" cap="none" strike="noStrike">
                <a:solidFill>
                  <a:srgbClr val="FF1616"/>
                </a:solidFill>
                <a:latin typeface="Arial"/>
                <a:ea typeface="Arial"/>
                <a:cs typeface="Arial"/>
                <a:sym typeface="Arial"/>
              </a:rPr>
              <a:t>S</a:t>
            </a:r>
            <a:r>
              <a:rPr b="0" i="0" lang="en-US" sz="3600" u="none" cap="none" strike="noStrike">
                <a:solidFill>
                  <a:srgbClr val="000000"/>
                </a:solidFill>
                <a:latin typeface="Arial"/>
                <a:ea typeface="Arial"/>
                <a:cs typeface="Arial"/>
                <a:sym typeface="Arial"/>
              </a:rPr>
              <a:t>haran Suri</a:t>
            </a:r>
            <a:endParaRPr/>
          </a:p>
          <a:p>
            <a:pPr indent="-388620" lvl="1" marL="777240" marR="0" rtl="0" algn="l">
              <a:lnSpc>
                <a:spcPct val="94972"/>
              </a:lnSpc>
              <a:spcBef>
                <a:spcPts val="0"/>
              </a:spcBef>
              <a:spcAft>
                <a:spcPts val="0"/>
              </a:spcAft>
              <a:buClr>
                <a:srgbClr val="000000"/>
              </a:buClr>
              <a:buSzPts val="3600"/>
              <a:buFont typeface="Arial"/>
              <a:buChar char="•"/>
            </a:pPr>
            <a:r>
              <a:rPr b="0" i="0" lang="en-US" sz="3600" u="none" cap="none" strike="noStrike">
                <a:solidFill>
                  <a:srgbClr val="000000"/>
                </a:solidFill>
                <a:latin typeface="Arial"/>
                <a:ea typeface="Arial"/>
                <a:cs typeface="Arial"/>
                <a:sym typeface="Arial"/>
              </a:rPr>
              <a:t>Aditya </a:t>
            </a:r>
            <a:r>
              <a:rPr b="0" i="0" lang="en-US" sz="3600" u="none" cap="none" strike="noStrike">
                <a:solidFill>
                  <a:srgbClr val="FF1616"/>
                </a:solidFill>
                <a:latin typeface="Arial"/>
                <a:ea typeface="Arial"/>
                <a:cs typeface="Arial"/>
                <a:sym typeface="Arial"/>
              </a:rPr>
              <a:t>K</a:t>
            </a:r>
            <a:r>
              <a:rPr b="0" i="0" lang="en-US" sz="3600" u="none" cap="none" strike="noStrike">
                <a:solidFill>
                  <a:srgbClr val="000000"/>
                </a:solidFill>
                <a:latin typeface="Arial"/>
                <a:ea typeface="Arial"/>
                <a:cs typeface="Arial"/>
                <a:sym typeface="Arial"/>
              </a:rPr>
              <a:t>abu</a:t>
            </a:r>
            <a:endParaRPr/>
          </a:p>
          <a:p>
            <a:pPr indent="-388620" lvl="1" marL="777240" marR="0" rtl="0" algn="l">
              <a:lnSpc>
                <a:spcPct val="94972"/>
              </a:lnSpc>
              <a:spcBef>
                <a:spcPts val="0"/>
              </a:spcBef>
              <a:spcAft>
                <a:spcPts val="0"/>
              </a:spcAft>
              <a:buClr>
                <a:srgbClr val="FF1616"/>
              </a:buClr>
              <a:buSzPts val="3600"/>
              <a:buFont typeface="Arial"/>
              <a:buChar char="•"/>
            </a:pPr>
            <a:r>
              <a:rPr b="0" i="0" lang="en-US" sz="3600" u="none" cap="none" strike="noStrike">
                <a:solidFill>
                  <a:srgbClr val="FF1616"/>
                </a:solidFill>
                <a:latin typeface="Arial"/>
                <a:ea typeface="Arial"/>
                <a:cs typeface="Arial"/>
                <a:sym typeface="Arial"/>
              </a:rPr>
              <a:t>A</a:t>
            </a:r>
            <a:r>
              <a:rPr b="0" i="0" lang="en-US" sz="3600" u="none" cap="none" strike="noStrike">
                <a:solidFill>
                  <a:srgbClr val="000000"/>
                </a:solidFill>
                <a:latin typeface="Arial"/>
                <a:ea typeface="Arial"/>
                <a:cs typeface="Arial"/>
                <a:sym typeface="Arial"/>
              </a:rPr>
              <a:t>nsh Bajaj</a:t>
            </a:r>
            <a:endParaRPr/>
          </a:p>
          <a:p>
            <a:pPr indent="-388620" lvl="1" marL="777240" marR="0" rtl="0" algn="l">
              <a:lnSpc>
                <a:spcPct val="94972"/>
              </a:lnSpc>
              <a:spcBef>
                <a:spcPts val="0"/>
              </a:spcBef>
              <a:spcAft>
                <a:spcPts val="0"/>
              </a:spcAft>
              <a:buClr>
                <a:srgbClr val="FF1616"/>
              </a:buClr>
              <a:buSzPts val="3600"/>
              <a:buFont typeface="Arial"/>
              <a:buChar char="•"/>
            </a:pPr>
            <a:r>
              <a:rPr b="0" i="0" lang="en-US" sz="3600" u="none" cap="none" strike="noStrike">
                <a:solidFill>
                  <a:srgbClr val="FF1616"/>
                </a:solidFill>
                <a:latin typeface="Arial"/>
                <a:ea typeface="Arial"/>
                <a:cs typeface="Arial"/>
                <a:sym typeface="Arial"/>
              </a:rPr>
              <a:t>A</a:t>
            </a:r>
            <a:r>
              <a:rPr b="0" i="0" lang="en-US" sz="3600" u="none" cap="none" strike="noStrike">
                <a:solidFill>
                  <a:srgbClr val="000000"/>
                </a:solidFill>
                <a:latin typeface="Arial"/>
                <a:ea typeface="Arial"/>
                <a:cs typeface="Arial"/>
                <a:sym typeface="Arial"/>
              </a:rPr>
              <a:t>nandiya Sheel Diwan</a:t>
            </a:r>
            <a:endParaRPr/>
          </a:p>
          <a:p>
            <a:pPr indent="-388620" lvl="1" marL="777240" marR="0" rtl="0" algn="l">
              <a:lnSpc>
                <a:spcPct val="94972"/>
              </a:lnSpc>
              <a:spcBef>
                <a:spcPts val="0"/>
              </a:spcBef>
              <a:spcAft>
                <a:spcPts val="0"/>
              </a:spcAft>
              <a:buClr>
                <a:srgbClr val="FF1616"/>
              </a:buClr>
              <a:buSzPts val="3600"/>
              <a:buFont typeface="Arial"/>
              <a:buChar char="•"/>
            </a:pPr>
            <a:r>
              <a:rPr b="0" i="0" lang="en-US" sz="3600" u="none" cap="none" strike="noStrike">
                <a:solidFill>
                  <a:srgbClr val="FF1616"/>
                </a:solidFill>
                <a:latin typeface="Arial"/>
                <a:ea typeface="Arial"/>
                <a:cs typeface="Arial"/>
                <a:sym typeface="Arial"/>
              </a:rPr>
              <a:t>R</a:t>
            </a:r>
            <a:r>
              <a:rPr b="0" i="0" lang="en-US" sz="3600" u="none" cap="none" strike="noStrike">
                <a:solidFill>
                  <a:srgbClr val="000000"/>
                </a:solidFill>
                <a:latin typeface="Arial"/>
                <a:ea typeface="Arial"/>
                <a:cs typeface="Arial"/>
                <a:sym typeface="Arial"/>
              </a:rPr>
              <a:t>onit Das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F4F4"/>
        </a:solidFill>
      </p:bgPr>
    </p:bg>
    <p:spTree>
      <p:nvGrpSpPr>
        <p:cNvPr id="192" name="Shape 192"/>
        <p:cNvGrpSpPr/>
        <p:nvPr/>
      </p:nvGrpSpPr>
      <p:grpSpPr>
        <a:xfrm>
          <a:off x="0" y="0"/>
          <a:ext cx="0" cy="0"/>
          <a:chOff x="0" y="0"/>
          <a:chExt cx="0" cy="0"/>
        </a:xfrm>
      </p:grpSpPr>
      <p:grpSp>
        <p:nvGrpSpPr>
          <p:cNvPr id="193" name="Google Shape;193;p10"/>
          <p:cNvGrpSpPr/>
          <p:nvPr/>
        </p:nvGrpSpPr>
        <p:grpSpPr>
          <a:xfrm>
            <a:off x="1028700" y="1307307"/>
            <a:ext cx="6271671" cy="8324427"/>
            <a:chOff x="0" y="57150"/>
            <a:chExt cx="8362229" cy="11099236"/>
          </a:xfrm>
        </p:grpSpPr>
        <p:sp>
          <p:nvSpPr>
            <p:cNvPr id="194" name="Google Shape;194;p10"/>
            <p:cNvSpPr txBox="1"/>
            <p:nvPr/>
          </p:nvSpPr>
          <p:spPr>
            <a:xfrm>
              <a:off x="0" y="1899867"/>
              <a:ext cx="8362229" cy="9256519"/>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lang="en-US" sz="2400">
                  <a:solidFill>
                    <a:srgbClr val="000000"/>
                  </a:solidFill>
                  <a:latin typeface="Muli"/>
                  <a:ea typeface="Muli"/>
                  <a:cs typeface="Muli"/>
                  <a:sym typeface="Muli"/>
                </a:rPr>
                <a:t>Thanks to IBM and CBSE we learnt about practical implementation of our theoretical learning.</a:t>
              </a:r>
              <a:endParaRPr sz="2400"/>
            </a:p>
            <a:p>
              <a:pPr indent="0" lvl="0" marL="0" marR="0" rtl="0" algn="l">
                <a:lnSpc>
                  <a:spcPct val="139964"/>
                </a:lnSpc>
                <a:spcBef>
                  <a:spcPts val="0"/>
                </a:spcBef>
                <a:spcAft>
                  <a:spcPts val="0"/>
                </a:spcAft>
                <a:buNone/>
              </a:pPr>
              <a:r>
                <a:t/>
              </a:r>
              <a:endParaRPr sz="2400">
                <a:solidFill>
                  <a:srgbClr val="000000"/>
                </a:solidFill>
                <a:latin typeface="Muli"/>
                <a:ea typeface="Muli"/>
                <a:cs typeface="Muli"/>
                <a:sym typeface="Muli"/>
              </a:endParaRPr>
            </a:p>
            <a:p>
              <a:pPr indent="0" lvl="0" marL="0" marR="0" rtl="0" algn="l">
                <a:lnSpc>
                  <a:spcPct val="140014"/>
                </a:lnSpc>
                <a:spcBef>
                  <a:spcPts val="0"/>
                </a:spcBef>
                <a:spcAft>
                  <a:spcPts val="0"/>
                </a:spcAft>
                <a:buNone/>
              </a:pPr>
              <a:r>
                <a:rPr lang="en-US" sz="2400">
                  <a:solidFill>
                    <a:srgbClr val="000000"/>
                  </a:solidFill>
                  <a:latin typeface="Muli"/>
                  <a:ea typeface="Muli"/>
                  <a:cs typeface="Muli"/>
                  <a:sym typeface="Muli"/>
                </a:rPr>
                <a:t>Apart from this, we learned to work together as a team, manage time limits and deadlines, tackle errors together and polish our skills in Python, Blender, Photoshop, IBM Cloud, Premiere Pro and learnt new skills like DB management and creating a model on AI and Deep ML.</a:t>
              </a:r>
              <a:endParaRPr sz="2400"/>
            </a:p>
            <a:p>
              <a:pPr indent="0" lvl="0" marL="0" marR="0" rtl="0" algn="l">
                <a:lnSpc>
                  <a:spcPct val="140014"/>
                </a:lnSpc>
                <a:spcBef>
                  <a:spcPts val="0"/>
                </a:spcBef>
                <a:spcAft>
                  <a:spcPts val="0"/>
                </a:spcAft>
                <a:buNone/>
              </a:pPr>
              <a:r>
                <a:t/>
              </a:r>
              <a:endParaRPr sz="2400">
                <a:solidFill>
                  <a:srgbClr val="000000"/>
                </a:solidFill>
                <a:latin typeface="Muli"/>
                <a:ea typeface="Muli"/>
                <a:cs typeface="Muli"/>
                <a:sym typeface="Muli"/>
              </a:endParaRPr>
            </a:p>
            <a:p>
              <a:pPr indent="0" lvl="0" marL="0" marR="0" rtl="0" algn="l">
                <a:lnSpc>
                  <a:spcPct val="140050"/>
                </a:lnSpc>
                <a:spcBef>
                  <a:spcPts val="0"/>
                </a:spcBef>
                <a:spcAft>
                  <a:spcPts val="0"/>
                </a:spcAft>
                <a:buNone/>
              </a:pPr>
              <a:r>
                <a:t/>
              </a:r>
              <a:endParaRPr sz="2400">
                <a:solidFill>
                  <a:srgbClr val="000000"/>
                </a:solidFill>
                <a:latin typeface="Muli"/>
                <a:ea typeface="Muli"/>
                <a:cs typeface="Muli"/>
                <a:sym typeface="Muli"/>
              </a:endParaRPr>
            </a:p>
          </p:txBody>
        </p:sp>
        <p:sp>
          <p:nvSpPr>
            <p:cNvPr id="195" name="Google Shape;195;p10"/>
            <p:cNvSpPr txBox="1"/>
            <p:nvPr/>
          </p:nvSpPr>
          <p:spPr>
            <a:xfrm>
              <a:off x="0" y="57150"/>
              <a:ext cx="8362229" cy="124348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6400">
                  <a:solidFill>
                    <a:srgbClr val="0048CD"/>
                  </a:solidFill>
                  <a:latin typeface="Arial"/>
                  <a:ea typeface="Arial"/>
                  <a:cs typeface="Arial"/>
                  <a:sym typeface="Arial"/>
                </a:rPr>
                <a:t>Our Learnings</a:t>
              </a:r>
              <a:endParaRPr/>
            </a:p>
          </p:txBody>
        </p:sp>
      </p:grpSp>
      <p:sp>
        <p:nvSpPr>
          <p:cNvPr id="196" name="Google Shape;196;p10"/>
          <p:cNvSpPr txBox="1"/>
          <p:nvPr/>
        </p:nvSpPr>
        <p:spPr>
          <a:xfrm>
            <a:off x="952500" y="8647965"/>
            <a:ext cx="4731000" cy="358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100">
                <a:solidFill>
                  <a:srgbClr val="0048CD"/>
                </a:solidFill>
                <a:latin typeface="Space Mono"/>
                <a:ea typeface="Space Mono"/>
                <a:cs typeface="Space Mono"/>
                <a:sym typeface="Space Mono"/>
              </a:rPr>
              <a:t>SKAAR v01</a:t>
            </a:r>
            <a:endParaRPr/>
          </a:p>
        </p:txBody>
      </p:sp>
      <p:pic>
        <p:nvPicPr>
          <p:cNvPr id="197" name="Google Shape;197;p10"/>
          <p:cNvPicPr preferRelativeResize="0"/>
          <p:nvPr/>
        </p:nvPicPr>
        <p:blipFill rotWithShape="1">
          <a:blip r:embed="rId3">
            <a:alphaModFix/>
          </a:blip>
          <a:srcRect b="0" l="0" r="0" t="0"/>
          <a:stretch/>
        </p:blipFill>
        <p:spPr>
          <a:xfrm>
            <a:off x="6977616" y="834588"/>
            <a:ext cx="13799142" cy="94524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F4F4"/>
        </a:solidFill>
      </p:bgPr>
    </p:bg>
    <p:spTree>
      <p:nvGrpSpPr>
        <p:cNvPr id="201" name="Shape 201"/>
        <p:cNvGrpSpPr/>
        <p:nvPr/>
      </p:nvGrpSpPr>
      <p:grpSpPr>
        <a:xfrm>
          <a:off x="0" y="0"/>
          <a:ext cx="0" cy="0"/>
          <a:chOff x="0" y="0"/>
          <a:chExt cx="0" cy="0"/>
        </a:xfrm>
      </p:grpSpPr>
      <p:pic>
        <p:nvPicPr>
          <p:cNvPr id="202" name="Google Shape;202;p11"/>
          <p:cNvPicPr preferRelativeResize="0"/>
          <p:nvPr/>
        </p:nvPicPr>
        <p:blipFill rotWithShape="1">
          <a:blip r:embed="rId3">
            <a:alphaModFix/>
          </a:blip>
          <a:srcRect b="0" l="0" r="0" t="0"/>
          <a:stretch/>
        </p:blipFill>
        <p:spPr>
          <a:xfrm>
            <a:off x="8451134" y="1028700"/>
            <a:ext cx="8808166" cy="8323717"/>
          </a:xfrm>
          <a:prstGeom prst="rect">
            <a:avLst/>
          </a:prstGeom>
          <a:noFill/>
          <a:ln>
            <a:noFill/>
          </a:ln>
        </p:spPr>
      </p:pic>
      <p:pic>
        <p:nvPicPr>
          <p:cNvPr id="203" name="Google Shape;203;p11"/>
          <p:cNvPicPr preferRelativeResize="0"/>
          <p:nvPr/>
        </p:nvPicPr>
        <p:blipFill rotWithShape="1">
          <a:blip r:embed="rId4">
            <a:alphaModFix/>
          </a:blip>
          <a:srcRect b="0" l="0" r="0" t="0"/>
          <a:stretch/>
        </p:blipFill>
        <p:spPr>
          <a:xfrm>
            <a:off x="0" y="3752758"/>
            <a:ext cx="8504892" cy="4622553"/>
          </a:xfrm>
          <a:prstGeom prst="rect">
            <a:avLst/>
          </a:prstGeom>
          <a:noFill/>
          <a:ln>
            <a:noFill/>
          </a:ln>
        </p:spPr>
      </p:pic>
      <p:grpSp>
        <p:nvGrpSpPr>
          <p:cNvPr id="204" name="Google Shape;204;p11"/>
          <p:cNvGrpSpPr/>
          <p:nvPr/>
        </p:nvGrpSpPr>
        <p:grpSpPr>
          <a:xfrm>
            <a:off x="1028700" y="919162"/>
            <a:ext cx="5499675" cy="2353720"/>
            <a:chOff x="0" y="-146050"/>
            <a:chExt cx="7332900" cy="3138292"/>
          </a:xfrm>
        </p:grpSpPr>
        <p:sp>
          <p:nvSpPr>
            <p:cNvPr id="205" name="Google Shape;205;p11"/>
            <p:cNvSpPr txBox="1"/>
            <p:nvPr/>
          </p:nvSpPr>
          <p:spPr>
            <a:xfrm>
              <a:off x="0" y="1711842"/>
              <a:ext cx="7332900" cy="1280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800">
                  <a:solidFill>
                    <a:srgbClr val="000000"/>
                  </a:solidFill>
                  <a:latin typeface="Space Mono"/>
                  <a:ea typeface="Space Mono"/>
                  <a:cs typeface="Space Mono"/>
                  <a:sym typeface="Space Mono"/>
                </a:rPr>
                <a:t>This unit is a production of Team S.K.A.A.R</a:t>
              </a:r>
              <a:endParaRPr/>
            </a:p>
          </p:txBody>
        </p:sp>
        <p:sp>
          <p:nvSpPr>
            <p:cNvPr id="206" name="Google Shape;206;p11"/>
            <p:cNvSpPr txBox="1"/>
            <p:nvPr/>
          </p:nvSpPr>
          <p:spPr>
            <a:xfrm>
              <a:off x="0" y="-146050"/>
              <a:ext cx="7332900" cy="1243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6400">
                  <a:solidFill>
                    <a:srgbClr val="0048CD"/>
                  </a:solidFill>
                  <a:latin typeface="Arial"/>
                  <a:ea typeface="Arial"/>
                  <a:cs typeface="Arial"/>
                  <a:sym typeface="Arial"/>
                </a:rPr>
                <a:t>Thank You</a:t>
              </a:r>
              <a:endParaRPr/>
            </a:p>
          </p:txBody>
        </p:sp>
      </p:grpSp>
      <p:sp>
        <p:nvSpPr>
          <p:cNvPr id="207" name="Google Shape;207;p11"/>
          <p:cNvSpPr txBox="1"/>
          <p:nvPr/>
        </p:nvSpPr>
        <p:spPr>
          <a:xfrm>
            <a:off x="1028700" y="8923937"/>
            <a:ext cx="5188198" cy="35821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100">
                <a:solidFill>
                  <a:srgbClr val="51D7A8"/>
                </a:solidFill>
                <a:latin typeface="Space Mono"/>
                <a:ea typeface="Space Mono"/>
                <a:cs typeface="Space Mono"/>
                <a:sym typeface="Space Mono"/>
              </a:rPr>
              <a:t>SKAAR v01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F4F4"/>
        </a:solidFill>
      </p:bgPr>
    </p:bg>
    <p:spTree>
      <p:nvGrpSpPr>
        <p:cNvPr id="94" name="Shape 94"/>
        <p:cNvGrpSpPr/>
        <p:nvPr/>
      </p:nvGrpSpPr>
      <p:grpSpPr>
        <a:xfrm>
          <a:off x="0" y="0"/>
          <a:ext cx="0" cy="0"/>
          <a:chOff x="0" y="0"/>
          <a:chExt cx="0" cy="0"/>
        </a:xfrm>
      </p:grpSpPr>
      <p:sp>
        <p:nvSpPr>
          <p:cNvPr id="95" name="Google Shape;95;p2"/>
          <p:cNvSpPr txBox="1"/>
          <p:nvPr/>
        </p:nvSpPr>
        <p:spPr>
          <a:xfrm>
            <a:off x="938043" y="1085850"/>
            <a:ext cx="4629150" cy="91605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400" u="none" cap="none" strike="noStrike">
                <a:solidFill>
                  <a:srgbClr val="0048CD"/>
                </a:solidFill>
                <a:latin typeface="Arial"/>
                <a:ea typeface="Arial"/>
                <a:cs typeface="Arial"/>
                <a:sym typeface="Arial"/>
              </a:rPr>
              <a:t>Contact us </a:t>
            </a:r>
            <a:endParaRPr/>
          </a:p>
        </p:txBody>
      </p:sp>
      <p:pic>
        <p:nvPicPr>
          <p:cNvPr id="96" name="Google Shape;96;p2"/>
          <p:cNvPicPr preferRelativeResize="0"/>
          <p:nvPr/>
        </p:nvPicPr>
        <p:blipFill rotWithShape="1">
          <a:blip r:embed="rId3">
            <a:alphaModFix/>
          </a:blip>
          <a:srcRect b="0" l="0" r="0" t="0"/>
          <a:stretch/>
        </p:blipFill>
        <p:spPr>
          <a:xfrm>
            <a:off x="8018166" y="2001900"/>
            <a:ext cx="9762883" cy="8493708"/>
          </a:xfrm>
          <a:prstGeom prst="rect">
            <a:avLst/>
          </a:prstGeom>
          <a:noFill/>
          <a:ln>
            <a:noFill/>
          </a:ln>
        </p:spPr>
      </p:pic>
      <p:sp>
        <p:nvSpPr>
          <p:cNvPr id="97" name="Google Shape;97;p2"/>
          <p:cNvSpPr txBox="1"/>
          <p:nvPr/>
        </p:nvSpPr>
        <p:spPr>
          <a:xfrm>
            <a:off x="938043" y="1932944"/>
            <a:ext cx="13116600" cy="7589400"/>
          </a:xfrm>
          <a:prstGeom prst="rect">
            <a:avLst/>
          </a:prstGeom>
          <a:noFill/>
          <a:ln>
            <a:noFill/>
          </a:ln>
        </p:spPr>
        <p:txBody>
          <a:bodyPr anchorCtr="0" anchor="t" bIns="0" lIns="0" spcFirstLastPara="1" rIns="0" wrap="square" tIns="0">
            <a:spAutoFit/>
          </a:bodyPr>
          <a:lstStyle/>
          <a:p>
            <a:pPr indent="0" lvl="0" marL="0" marR="0" rtl="0" algn="l">
              <a:lnSpc>
                <a:spcPct val="131000"/>
              </a:lnSpc>
              <a:spcBef>
                <a:spcPts val="0"/>
              </a:spcBef>
              <a:spcAft>
                <a:spcPts val="0"/>
              </a:spcAft>
              <a:buNone/>
            </a:pPr>
            <a:r>
              <a:rPr b="0" i="0" lang="en-US" sz="2400" u="sng" cap="none" strike="noStrike">
                <a:solidFill>
                  <a:srgbClr val="000000"/>
                </a:solidFill>
                <a:latin typeface="Arial"/>
                <a:ea typeface="Arial"/>
                <a:cs typeface="Arial"/>
                <a:sym typeface="Arial"/>
              </a:rPr>
              <a:t>Aditya Kabu								</a:t>
            </a:r>
            <a:r>
              <a:rPr lang="en-US" sz="2399" u="sng">
                <a:solidFill>
                  <a:schemeClr val="dk1"/>
                </a:solidFill>
              </a:rPr>
              <a:t>Ansh Bajaj</a:t>
            </a:r>
            <a:endParaRPr>
              <a:solidFill>
                <a:schemeClr val="dk1"/>
              </a:solidFill>
            </a:endParaRPr>
          </a:p>
          <a:p>
            <a:pPr indent="0" lvl="0" marL="0" rtl="0" algn="l">
              <a:lnSpc>
                <a:spcPct val="131012"/>
              </a:lnSpc>
              <a:spcBef>
                <a:spcPts val="0"/>
              </a:spcBef>
              <a:spcAft>
                <a:spcPts val="0"/>
              </a:spcAft>
              <a:buClr>
                <a:schemeClr val="dk1"/>
              </a:buClr>
              <a:buFont typeface="Arial"/>
              <a:buNone/>
            </a:pPr>
            <a:r>
              <a:rPr lang="en-US" sz="2400">
                <a:solidFill>
                  <a:schemeClr val="dk1"/>
                </a:solidFill>
                <a:latin typeface="Arimo"/>
                <a:ea typeface="Arimo"/>
                <a:cs typeface="Arimo"/>
                <a:sym typeface="Arimo"/>
              </a:rPr>
              <a:t>+91 89206 78039						</a:t>
            </a:r>
            <a:r>
              <a:rPr lang="en-US" sz="2399">
                <a:solidFill>
                  <a:schemeClr val="dk1"/>
                </a:solidFill>
              </a:rPr>
              <a:t>+91 96252 76565</a:t>
            </a:r>
            <a:endParaRPr>
              <a:solidFill>
                <a:schemeClr val="dk1"/>
              </a:solidFill>
            </a:endParaRPr>
          </a:p>
          <a:p>
            <a:pPr indent="0" lvl="0" marL="0" rtl="0" algn="l">
              <a:lnSpc>
                <a:spcPct val="131012"/>
              </a:lnSpc>
              <a:spcBef>
                <a:spcPts val="0"/>
              </a:spcBef>
              <a:spcAft>
                <a:spcPts val="0"/>
              </a:spcAft>
              <a:buNone/>
            </a:pPr>
            <a:r>
              <a:rPr lang="en-US" sz="2400">
                <a:solidFill>
                  <a:schemeClr val="dk1"/>
                </a:solidFill>
                <a:latin typeface="Arimo"/>
                <a:ea typeface="Arimo"/>
                <a:cs typeface="Arimo"/>
                <a:sym typeface="Arimo"/>
              </a:rPr>
              <a:t>kabuaditya1@gmail.com				</a:t>
            </a:r>
            <a:r>
              <a:rPr lang="en-US" sz="2399">
                <a:solidFill>
                  <a:schemeClr val="dk1"/>
                </a:solidFill>
              </a:rPr>
              <a:t>anshbajaj07@gmail.com</a:t>
            </a:r>
            <a:r>
              <a:rPr b="0" i="0" lang="en-US" sz="2400" u="none" cap="none" strike="noStrike">
                <a:solidFill>
                  <a:srgbClr val="000000"/>
                </a:solidFill>
                <a:latin typeface="Arimo"/>
                <a:ea typeface="Arimo"/>
                <a:cs typeface="Arimo"/>
                <a:sym typeface="Arimo"/>
              </a:rPr>
              <a:t>				</a:t>
            </a:r>
            <a:endParaRPr/>
          </a:p>
          <a:p>
            <a:pPr indent="0" lvl="0" marL="0" marR="0" rtl="0" algn="l">
              <a:lnSpc>
                <a:spcPct val="131000"/>
              </a:lnSpc>
              <a:spcBef>
                <a:spcPts val="0"/>
              </a:spcBef>
              <a:spcAft>
                <a:spcPts val="0"/>
              </a:spcAft>
              <a:buNone/>
            </a:pPr>
            <a:r>
              <a:t/>
            </a:r>
            <a:endParaRPr/>
          </a:p>
          <a:p>
            <a:pPr indent="0" lvl="0" marL="0" marR="0" rtl="0" algn="l">
              <a:lnSpc>
                <a:spcPct val="131000"/>
              </a:lnSpc>
              <a:spcBef>
                <a:spcPts val="0"/>
              </a:spcBef>
              <a:spcAft>
                <a:spcPts val="0"/>
              </a:spcAft>
              <a:buNone/>
            </a:pPr>
            <a:r>
              <a:t/>
            </a:r>
            <a:endParaRPr b="0" i="0" sz="2400" u="none" cap="none" strike="noStrike">
              <a:solidFill>
                <a:srgbClr val="000000"/>
              </a:solidFill>
              <a:latin typeface="Arimo"/>
              <a:ea typeface="Arimo"/>
              <a:cs typeface="Arimo"/>
              <a:sym typeface="Arimo"/>
            </a:endParaRPr>
          </a:p>
          <a:p>
            <a:pPr indent="0" lvl="0" marL="0" marR="0" rtl="0" algn="l">
              <a:lnSpc>
                <a:spcPct val="131000"/>
              </a:lnSpc>
              <a:spcBef>
                <a:spcPts val="0"/>
              </a:spcBef>
              <a:spcAft>
                <a:spcPts val="0"/>
              </a:spcAft>
              <a:buNone/>
            </a:pPr>
            <a:r>
              <a:rPr b="0" i="0" lang="en-US" sz="2400" u="sng" cap="none" strike="noStrike">
                <a:solidFill>
                  <a:srgbClr val="000000"/>
                </a:solidFill>
                <a:latin typeface="Arial"/>
                <a:ea typeface="Arial"/>
                <a:cs typeface="Arial"/>
                <a:sym typeface="Arial"/>
              </a:rPr>
              <a:t>Sharan Suri</a:t>
            </a:r>
            <a:endParaRPr/>
          </a:p>
          <a:p>
            <a:pPr indent="0" lvl="0" marL="0" marR="0" rtl="0" algn="l">
              <a:lnSpc>
                <a:spcPct val="131000"/>
              </a:lnSpc>
              <a:spcBef>
                <a:spcPts val="0"/>
              </a:spcBef>
              <a:spcAft>
                <a:spcPts val="0"/>
              </a:spcAft>
              <a:buNone/>
            </a:pPr>
            <a:r>
              <a:rPr b="0" i="0" lang="en-US" sz="2400" u="none" cap="none" strike="noStrike">
                <a:solidFill>
                  <a:srgbClr val="000000"/>
                </a:solidFill>
                <a:latin typeface="Arial"/>
                <a:ea typeface="Arial"/>
                <a:cs typeface="Arial"/>
                <a:sym typeface="Arial"/>
              </a:rPr>
              <a:t> +91 70117 74092</a:t>
            </a:r>
            <a:endParaRPr/>
          </a:p>
          <a:p>
            <a:pPr indent="0" lvl="0" marL="0" marR="0" rtl="0" algn="l">
              <a:lnSpc>
                <a:spcPct val="131000"/>
              </a:lnSpc>
              <a:spcBef>
                <a:spcPts val="0"/>
              </a:spcBef>
              <a:spcAft>
                <a:spcPts val="0"/>
              </a:spcAft>
              <a:buNone/>
            </a:pPr>
            <a:r>
              <a:rPr b="0" i="0" lang="en-US" sz="2400" u="none" cap="none" strike="noStrike">
                <a:solidFill>
                  <a:srgbClr val="000000"/>
                </a:solidFill>
                <a:latin typeface="Arial"/>
                <a:ea typeface="Arial"/>
                <a:cs typeface="Arial"/>
                <a:sym typeface="Arial"/>
              </a:rPr>
              <a:t>sharansuri1980@gmail.com</a:t>
            </a:r>
            <a:endParaRPr/>
          </a:p>
          <a:p>
            <a:pPr indent="0" lvl="0" marL="0" marR="0" rtl="0" algn="l">
              <a:lnSpc>
                <a:spcPct val="131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31000"/>
              </a:lnSpc>
              <a:spcBef>
                <a:spcPts val="0"/>
              </a:spcBef>
              <a:spcAft>
                <a:spcPts val="0"/>
              </a:spcAft>
              <a:buNone/>
            </a:pPr>
            <a:r>
              <a:rPr b="0" i="0" lang="en-US" sz="2400" u="sng" cap="none" strike="noStrike">
                <a:solidFill>
                  <a:srgbClr val="000000"/>
                </a:solidFill>
                <a:latin typeface="Arial"/>
                <a:ea typeface="Arial"/>
                <a:cs typeface="Arial"/>
                <a:sym typeface="Arial"/>
              </a:rPr>
              <a:t>Anandiya Sheel Diwan</a:t>
            </a:r>
            <a:endParaRPr/>
          </a:p>
          <a:p>
            <a:pPr indent="0" lvl="0" marL="0" marR="0" rtl="0" algn="l">
              <a:lnSpc>
                <a:spcPct val="131000"/>
              </a:lnSpc>
              <a:spcBef>
                <a:spcPts val="0"/>
              </a:spcBef>
              <a:spcAft>
                <a:spcPts val="0"/>
              </a:spcAft>
              <a:buNone/>
            </a:pPr>
            <a:r>
              <a:rPr b="0" i="0" lang="en-US" sz="2400" u="none" cap="none" strike="noStrike">
                <a:solidFill>
                  <a:srgbClr val="000000"/>
                </a:solidFill>
                <a:latin typeface="Arial"/>
                <a:ea typeface="Arial"/>
                <a:cs typeface="Arial"/>
                <a:sym typeface="Arial"/>
              </a:rPr>
              <a:t>+91 99109 01251</a:t>
            </a:r>
            <a:endParaRPr/>
          </a:p>
          <a:p>
            <a:pPr indent="0" lvl="0" marL="0" marR="0" rtl="0" algn="l">
              <a:lnSpc>
                <a:spcPct val="131000"/>
              </a:lnSpc>
              <a:spcBef>
                <a:spcPts val="0"/>
              </a:spcBef>
              <a:spcAft>
                <a:spcPts val="0"/>
              </a:spcAft>
              <a:buNone/>
            </a:pPr>
            <a:r>
              <a:rPr b="0" i="0" lang="en-US" sz="2400" u="none" cap="none" strike="noStrike">
                <a:solidFill>
                  <a:srgbClr val="000000"/>
                </a:solidFill>
                <a:latin typeface="Arial"/>
                <a:ea typeface="Arial"/>
                <a:cs typeface="Arial"/>
                <a:sym typeface="Arial"/>
              </a:rPr>
              <a:t>anandiya.sheel.diwan17@gmail.com</a:t>
            </a:r>
            <a:endParaRPr/>
          </a:p>
          <a:p>
            <a:pPr indent="0" lvl="0" marL="0" marR="0" rtl="0" algn="l">
              <a:lnSpc>
                <a:spcPct val="131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31000"/>
              </a:lnSpc>
              <a:spcBef>
                <a:spcPts val="0"/>
              </a:spcBef>
              <a:spcAft>
                <a:spcPts val="0"/>
              </a:spcAft>
              <a:buNone/>
            </a:pPr>
            <a:r>
              <a:rPr b="0" i="0" lang="en-US" sz="2400" u="sng" cap="none" strike="noStrike">
                <a:solidFill>
                  <a:srgbClr val="000000"/>
                </a:solidFill>
                <a:latin typeface="Arial"/>
                <a:ea typeface="Arial"/>
                <a:cs typeface="Arial"/>
                <a:sym typeface="Arial"/>
              </a:rPr>
              <a:t>Ronit Das</a:t>
            </a:r>
            <a:endParaRPr/>
          </a:p>
          <a:p>
            <a:pPr indent="0" lvl="0" marL="0" marR="0" rtl="0" algn="l">
              <a:lnSpc>
                <a:spcPct val="131000"/>
              </a:lnSpc>
              <a:spcBef>
                <a:spcPts val="0"/>
              </a:spcBef>
              <a:spcAft>
                <a:spcPts val="0"/>
              </a:spcAft>
              <a:buNone/>
            </a:pPr>
            <a:r>
              <a:rPr b="0" i="0" lang="en-US" sz="2400" u="none" cap="none" strike="noStrike">
                <a:solidFill>
                  <a:srgbClr val="000000"/>
                </a:solidFill>
                <a:latin typeface="Arial"/>
                <a:ea typeface="Arial"/>
                <a:cs typeface="Arial"/>
                <a:sym typeface="Arial"/>
              </a:rPr>
              <a:t>+91 98185 40119</a:t>
            </a:r>
            <a:endParaRPr/>
          </a:p>
          <a:p>
            <a:pPr indent="0" lvl="0" marL="0" marR="0" rtl="0" algn="l">
              <a:lnSpc>
                <a:spcPct val="130958"/>
              </a:lnSpc>
              <a:spcBef>
                <a:spcPts val="0"/>
              </a:spcBef>
              <a:spcAft>
                <a:spcPts val="0"/>
              </a:spcAft>
              <a:buNone/>
            </a:pPr>
            <a:r>
              <a:rPr b="0" i="0" lang="en-US" sz="2400" u="none" cap="none" strike="noStrike">
                <a:solidFill>
                  <a:srgbClr val="000000"/>
                </a:solidFill>
                <a:latin typeface="Arial"/>
                <a:ea typeface="Arial"/>
                <a:cs typeface="Arial"/>
                <a:sym typeface="Arial"/>
              </a:rPr>
              <a:t>ronit.sudeep@gmail.com</a:t>
            </a:r>
            <a:endParaRPr/>
          </a:p>
          <a:p>
            <a:pPr indent="0" lvl="0" marL="0" marR="0" rtl="0" algn="l">
              <a:lnSpc>
                <a:spcPct val="130958"/>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31012"/>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B334C"/>
        </a:solidFill>
      </p:bgPr>
    </p:bg>
    <p:spTree>
      <p:nvGrpSpPr>
        <p:cNvPr id="101" name="Shape 101"/>
        <p:cNvGrpSpPr/>
        <p:nvPr/>
      </p:nvGrpSpPr>
      <p:grpSpPr>
        <a:xfrm>
          <a:off x="0" y="0"/>
          <a:ext cx="0" cy="0"/>
          <a:chOff x="0" y="0"/>
          <a:chExt cx="0" cy="0"/>
        </a:xfrm>
      </p:grpSpPr>
      <p:sp>
        <p:nvSpPr>
          <p:cNvPr id="102" name="Google Shape;102;p3"/>
          <p:cNvSpPr/>
          <p:nvPr/>
        </p:nvSpPr>
        <p:spPr>
          <a:xfrm>
            <a:off x="1464732" y="3108418"/>
            <a:ext cx="14973157" cy="6149882"/>
          </a:xfrm>
          <a:custGeom>
            <a:rect b="b" l="l" r="r" t="t"/>
            <a:pathLst>
              <a:path extrusionOk="0" h="2904779" w="7072285">
                <a:moveTo>
                  <a:pt x="0" y="0"/>
                </a:moveTo>
                <a:lnTo>
                  <a:pt x="7072285" y="0"/>
                </a:lnTo>
                <a:lnTo>
                  <a:pt x="7072285" y="2904779"/>
                </a:lnTo>
                <a:lnTo>
                  <a:pt x="0" y="2904779"/>
                </a:lnTo>
                <a:close/>
              </a:path>
            </a:pathLst>
          </a:custGeom>
          <a:solidFill>
            <a:srgbClr val="F4F4F4"/>
          </a:solidFill>
          <a:ln>
            <a:noFill/>
          </a:ln>
        </p:spPr>
      </p:sp>
      <p:pic>
        <p:nvPicPr>
          <p:cNvPr id="103" name="Google Shape;103;p3"/>
          <p:cNvPicPr preferRelativeResize="0"/>
          <p:nvPr/>
        </p:nvPicPr>
        <p:blipFill rotWithShape="1">
          <a:blip r:embed="rId3">
            <a:alphaModFix/>
          </a:blip>
          <a:srcRect b="0" l="0" r="0" t="0"/>
          <a:stretch/>
        </p:blipFill>
        <p:spPr>
          <a:xfrm>
            <a:off x="2428052" y="1999379"/>
            <a:ext cx="2002410" cy="2002410"/>
          </a:xfrm>
          <a:prstGeom prst="rect">
            <a:avLst/>
          </a:prstGeom>
          <a:noFill/>
          <a:ln>
            <a:noFill/>
          </a:ln>
        </p:spPr>
      </p:pic>
      <p:sp>
        <p:nvSpPr>
          <p:cNvPr id="104" name="Google Shape;104;p3"/>
          <p:cNvSpPr txBox="1"/>
          <p:nvPr/>
        </p:nvSpPr>
        <p:spPr>
          <a:xfrm>
            <a:off x="2766102" y="5765303"/>
            <a:ext cx="12210608" cy="147033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800" u="none" cap="none" strike="noStrike">
                <a:solidFill>
                  <a:srgbClr val="000000"/>
                </a:solidFill>
                <a:latin typeface="Muli"/>
                <a:ea typeface="Muli"/>
                <a:cs typeface="Muli"/>
                <a:sym typeface="Muli"/>
              </a:rPr>
              <a:t>The traffic lights will complete its </a:t>
            </a:r>
            <a:r>
              <a:rPr b="1" i="0" lang="en-US" sz="2800" u="none" cap="none" strike="noStrike">
                <a:solidFill>
                  <a:srgbClr val="0048CD"/>
                </a:solidFill>
                <a:latin typeface="Muli"/>
                <a:ea typeface="Muli"/>
                <a:cs typeface="Muli"/>
                <a:sym typeface="Muli"/>
              </a:rPr>
              <a:t>hard coded</a:t>
            </a:r>
            <a:r>
              <a:rPr b="0" i="0" lang="en-US" sz="2800" u="none" cap="none" strike="noStrike">
                <a:solidFill>
                  <a:srgbClr val="000000"/>
                </a:solidFill>
                <a:latin typeface="Muli"/>
                <a:ea typeface="Muli"/>
                <a:cs typeface="Muli"/>
                <a:sym typeface="Muli"/>
              </a:rPr>
              <a:t> cycle before changing the signal for the </a:t>
            </a:r>
            <a:r>
              <a:rPr b="1" i="0" lang="en-US" sz="2800" u="none" cap="none" strike="noStrike">
                <a:solidFill>
                  <a:srgbClr val="0048CD"/>
                </a:solidFill>
                <a:latin typeface="Muli"/>
                <a:ea typeface="Muli"/>
                <a:cs typeface="Muli"/>
                <a:sym typeface="Muli"/>
              </a:rPr>
              <a:t>progressive traffic</a:t>
            </a:r>
            <a:r>
              <a:rPr b="0" i="0" lang="en-US" sz="2800" u="none" cap="none" strike="noStrike">
                <a:solidFill>
                  <a:srgbClr val="000000"/>
                </a:solidFill>
                <a:latin typeface="Muli"/>
                <a:ea typeface="Muli"/>
                <a:cs typeface="Muli"/>
                <a:sym typeface="Muli"/>
              </a:rPr>
              <a:t>. Which wastes a lot of time and contributes to </a:t>
            </a:r>
            <a:r>
              <a:rPr b="1" i="0" lang="en-US" sz="2800" u="none" cap="none" strike="noStrike">
                <a:solidFill>
                  <a:srgbClr val="0048CD"/>
                </a:solidFill>
                <a:latin typeface="Muli"/>
                <a:ea typeface="Muli"/>
                <a:cs typeface="Muli"/>
                <a:sym typeface="Muli"/>
              </a:rPr>
              <a:t>global warming</a:t>
            </a:r>
            <a:r>
              <a:rPr b="0" i="0" lang="en-US" sz="2800" u="none" cap="none" strike="noStrike">
                <a:solidFill>
                  <a:srgbClr val="000000"/>
                </a:solidFill>
                <a:latin typeface="Muli"/>
                <a:ea typeface="Muli"/>
                <a:cs typeface="Muli"/>
                <a:sym typeface="Muli"/>
              </a:rPr>
              <a:t> enormously.</a:t>
            </a:r>
            <a:endParaRPr/>
          </a:p>
        </p:txBody>
      </p:sp>
      <p:pic>
        <p:nvPicPr>
          <p:cNvPr id="105" name="Google Shape;105;p3"/>
          <p:cNvPicPr preferRelativeResize="0"/>
          <p:nvPr/>
        </p:nvPicPr>
        <p:blipFill rotWithShape="1">
          <a:blip r:embed="rId4">
            <a:alphaModFix/>
          </a:blip>
          <a:srcRect b="0" l="0" r="0" t="0"/>
          <a:stretch/>
        </p:blipFill>
        <p:spPr>
          <a:xfrm>
            <a:off x="2428052" y="773375"/>
            <a:ext cx="3434483" cy="3228414"/>
          </a:xfrm>
          <a:prstGeom prst="rect">
            <a:avLst/>
          </a:prstGeom>
          <a:noFill/>
          <a:ln>
            <a:noFill/>
          </a:ln>
        </p:spPr>
      </p:pic>
      <p:grpSp>
        <p:nvGrpSpPr>
          <p:cNvPr id="106" name="Google Shape;106;p3"/>
          <p:cNvGrpSpPr/>
          <p:nvPr/>
        </p:nvGrpSpPr>
        <p:grpSpPr>
          <a:xfrm>
            <a:off x="1028700" y="5528319"/>
            <a:ext cx="15845221" cy="144531"/>
            <a:chOff x="0" y="0"/>
            <a:chExt cx="21126961" cy="192708"/>
          </a:xfrm>
        </p:grpSpPr>
        <p:pic>
          <p:nvPicPr>
            <p:cNvPr id="107" name="Google Shape;107;p3"/>
            <p:cNvPicPr preferRelativeResize="0"/>
            <p:nvPr/>
          </p:nvPicPr>
          <p:blipFill rotWithShape="1">
            <a:blip r:embed="rId5">
              <a:alphaModFix/>
            </a:blip>
            <a:srcRect b="0" l="0" r="0" t="0"/>
            <a:stretch/>
          </p:blipFill>
          <p:spPr>
            <a:xfrm rot="10800000">
              <a:off x="5214658" y="0"/>
              <a:ext cx="5505944" cy="192708"/>
            </a:xfrm>
            <a:prstGeom prst="rect">
              <a:avLst/>
            </a:prstGeom>
            <a:noFill/>
            <a:ln>
              <a:noFill/>
            </a:ln>
          </p:spPr>
        </p:pic>
        <p:pic>
          <p:nvPicPr>
            <p:cNvPr id="108" name="Google Shape;108;p3"/>
            <p:cNvPicPr preferRelativeResize="0"/>
            <p:nvPr/>
          </p:nvPicPr>
          <p:blipFill rotWithShape="1">
            <a:blip r:embed="rId5">
              <a:alphaModFix/>
            </a:blip>
            <a:srcRect b="0" l="0" r="0" t="0"/>
            <a:stretch/>
          </p:blipFill>
          <p:spPr>
            <a:xfrm rot="10800000">
              <a:off x="0" y="0"/>
              <a:ext cx="5505944" cy="192708"/>
            </a:xfrm>
            <a:prstGeom prst="rect">
              <a:avLst/>
            </a:prstGeom>
            <a:noFill/>
            <a:ln>
              <a:noFill/>
            </a:ln>
          </p:spPr>
        </p:pic>
        <p:pic>
          <p:nvPicPr>
            <p:cNvPr id="109" name="Google Shape;109;p3"/>
            <p:cNvPicPr preferRelativeResize="0"/>
            <p:nvPr/>
          </p:nvPicPr>
          <p:blipFill rotWithShape="1">
            <a:blip r:embed="rId5">
              <a:alphaModFix/>
            </a:blip>
            <a:srcRect b="0" l="0" r="0" t="0"/>
            <a:stretch/>
          </p:blipFill>
          <p:spPr>
            <a:xfrm rot="10800000">
              <a:off x="10456942" y="0"/>
              <a:ext cx="5505944" cy="192708"/>
            </a:xfrm>
            <a:prstGeom prst="rect">
              <a:avLst/>
            </a:prstGeom>
            <a:noFill/>
            <a:ln>
              <a:noFill/>
            </a:ln>
          </p:spPr>
        </p:pic>
        <p:pic>
          <p:nvPicPr>
            <p:cNvPr id="110" name="Google Shape;110;p3"/>
            <p:cNvPicPr preferRelativeResize="0"/>
            <p:nvPr/>
          </p:nvPicPr>
          <p:blipFill rotWithShape="1">
            <a:blip r:embed="rId5">
              <a:alphaModFix/>
            </a:blip>
            <a:srcRect b="0" l="0" r="0" t="0"/>
            <a:stretch/>
          </p:blipFill>
          <p:spPr>
            <a:xfrm rot="10800000">
              <a:off x="15621017" y="0"/>
              <a:ext cx="5505944" cy="192708"/>
            </a:xfrm>
            <a:prstGeom prst="rect">
              <a:avLst/>
            </a:prstGeom>
            <a:noFill/>
            <a:ln>
              <a:noFill/>
            </a:ln>
          </p:spPr>
        </p:pic>
      </p:grpSp>
      <p:grpSp>
        <p:nvGrpSpPr>
          <p:cNvPr id="111" name="Google Shape;111;p3"/>
          <p:cNvGrpSpPr/>
          <p:nvPr/>
        </p:nvGrpSpPr>
        <p:grpSpPr>
          <a:xfrm>
            <a:off x="1028700" y="7340538"/>
            <a:ext cx="15845221" cy="144531"/>
            <a:chOff x="0" y="0"/>
            <a:chExt cx="21126961" cy="192708"/>
          </a:xfrm>
        </p:grpSpPr>
        <p:pic>
          <p:nvPicPr>
            <p:cNvPr id="112" name="Google Shape;112;p3"/>
            <p:cNvPicPr preferRelativeResize="0"/>
            <p:nvPr/>
          </p:nvPicPr>
          <p:blipFill rotWithShape="1">
            <a:blip r:embed="rId5">
              <a:alphaModFix/>
            </a:blip>
            <a:srcRect b="0" l="0" r="0" t="0"/>
            <a:stretch/>
          </p:blipFill>
          <p:spPr>
            <a:xfrm rot="10800000">
              <a:off x="5214658" y="0"/>
              <a:ext cx="5505944" cy="192708"/>
            </a:xfrm>
            <a:prstGeom prst="rect">
              <a:avLst/>
            </a:prstGeom>
            <a:noFill/>
            <a:ln>
              <a:noFill/>
            </a:ln>
          </p:spPr>
        </p:pic>
        <p:pic>
          <p:nvPicPr>
            <p:cNvPr id="113" name="Google Shape;113;p3"/>
            <p:cNvPicPr preferRelativeResize="0"/>
            <p:nvPr/>
          </p:nvPicPr>
          <p:blipFill rotWithShape="1">
            <a:blip r:embed="rId5">
              <a:alphaModFix/>
            </a:blip>
            <a:srcRect b="0" l="0" r="0" t="0"/>
            <a:stretch/>
          </p:blipFill>
          <p:spPr>
            <a:xfrm rot="10800000">
              <a:off x="0" y="0"/>
              <a:ext cx="5505944" cy="192708"/>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rot="10800000">
              <a:off x="10456942" y="0"/>
              <a:ext cx="5505944" cy="192708"/>
            </a:xfrm>
            <a:prstGeom prst="rect">
              <a:avLst/>
            </a:prstGeom>
            <a:noFill/>
            <a:ln>
              <a:noFill/>
            </a:ln>
          </p:spPr>
        </p:pic>
        <p:pic>
          <p:nvPicPr>
            <p:cNvPr id="115" name="Google Shape;115;p3"/>
            <p:cNvPicPr preferRelativeResize="0"/>
            <p:nvPr/>
          </p:nvPicPr>
          <p:blipFill rotWithShape="1">
            <a:blip r:embed="rId5">
              <a:alphaModFix/>
            </a:blip>
            <a:srcRect b="0" l="0" r="0" t="0"/>
            <a:stretch/>
          </p:blipFill>
          <p:spPr>
            <a:xfrm rot="10800000">
              <a:off x="15621017" y="0"/>
              <a:ext cx="5505944" cy="192708"/>
            </a:xfrm>
            <a:prstGeom prst="rect">
              <a:avLst/>
            </a:prstGeom>
            <a:noFill/>
            <a:ln>
              <a:noFill/>
            </a:ln>
          </p:spPr>
        </p:pic>
      </p:grpSp>
      <p:sp>
        <p:nvSpPr>
          <p:cNvPr id="116" name="Google Shape;116;p3"/>
          <p:cNvSpPr txBox="1"/>
          <p:nvPr/>
        </p:nvSpPr>
        <p:spPr>
          <a:xfrm>
            <a:off x="2766102" y="4196676"/>
            <a:ext cx="12210608" cy="97239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800" u="none" cap="none" strike="noStrike">
                <a:solidFill>
                  <a:srgbClr val="000000"/>
                </a:solidFill>
                <a:latin typeface="Muli"/>
                <a:ea typeface="Muli"/>
                <a:cs typeface="Muli"/>
                <a:sym typeface="Muli"/>
              </a:rPr>
              <a:t>In metropolitan cities we find that all traffic lights are </a:t>
            </a:r>
            <a:r>
              <a:rPr b="1" i="0" lang="en-US" sz="2800" u="none" cap="none" strike="noStrike">
                <a:solidFill>
                  <a:srgbClr val="0048CD"/>
                </a:solidFill>
                <a:latin typeface="Muli"/>
                <a:ea typeface="Muli"/>
                <a:cs typeface="Muli"/>
                <a:sym typeface="Muli"/>
              </a:rPr>
              <a:t>non adaptive</a:t>
            </a:r>
            <a:r>
              <a:rPr b="0" i="0" lang="en-US" sz="2800" u="none" cap="none" strike="noStrike">
                <a:solidFill>
                  <a:srgbClr val="000000"/>
                </a:solidFill>
                <a:latin typeface="Muli"/>
                <a:ea typeface="Muli"/>
                <a:cs typeface="Muli"/>
                <a:sym typeface="Muli"/>
              </a:rPr>
              <a:t> i.e run on </a:t>
            </a:r>
            <a:r>
              <a:rPr b="1" i="0" lang="en-US" sz="2800" u="none" cap="none" strike="noStrike">
                <a:solidFill>
                  <a:srgbClr val="0048CD"/>
                </a:solidFill>
                <a:latin typeface="Muli"/>
                <a:ea typeface="Muli"/>
                <a:cs typeface="Muli"/>
                <a:sym typeface="Muli"/>
              </a:rPr>
              <a:t>fixed timings</a:t>
            </a:r>
            <a:r>
              <a:rPr b="0" i="0" lang="en-US" sz="2800" u="none" cap="none" strike="noStrike">
                <a:solidFill>
                  <a:srgbClr val="000000"/>
                </a:solidFill>
                <a:latin typeface="Muli"/>
                <a:ea typeface="Muli"/>
                <a:cs typeface="Muli"/>
                <a:sym typeface="Muli"/>
              </a:rPr>
              <a:t> which are not affected by the </a:t>
            </a:r>
            <a:r>
              <a:rPr b="1" i="0" lang="en-US" sz="2800" u="none" cap="none" strike="noStrike">
                <a:solidFill>
                  <a:srgbClr val="0048CD"/>
                </a:solidFill>
                <a:latin typeface="Muli"/>
                <a:ea typeface="Muli"/>
                <a:cs typeface="Muli"/>
                <a:sym typeface="Muli"/>
              </a:rPr>
              <a:t>traffic density</a:t>
            </a:r>
            <a:endParaRPr/>
          </a:p>
        </p:txBody>
      </p:sp>
      <p:sp>
        <p:nvSpPr>
          <p:cNvPr id="117" name="Google Shape;117;p3"/>
          <p:cNvSpPr txBox="1"/>
          <p:nvPr/>
        </p:nvSpPr>
        <p:spPr>
          <a:xfrm>
            <a:off x="2766102" y="7785734"/>
            <a:ext cx="12210608" cy="97239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800" u="none" cap="none" strike="noStrike">
                <a:solidFill>
                  <a:srgbClr val="000000"/>
                </a:solidFill>
                <a:latin typeface="Muli"/>
                <a:ea typeface="Muli"/>
                <a:cs typeface="Muli"/>
                <a:sym typeface="Muli"/>
              </a:rPr>
              <a:t>Apart from the environmental concern, the traffic on roads results in delay for </a:t>
            </a:r>
            <a:r>
              <a:rPr b="1" i="0" lang="en-US" sz="2800" u="none" cap="none" strike="noStrike">
                <a:solidFill>
                  <a:srgbClr val="0048CD"/>
                </a:solidFill>
                <a:latin typeface="Muli"/>
                <a:ea typeface="Muli"/>
                <a:cs typeface="Muli"/>
                <a:sym typeface="Muli"/>
              </a:rPr>
              <a:t>ambulances</a:t>
            </a:r>
            <a:r>
              <a:rPr b="0" i="0" lang="en-US" sz="2800" u="none" cap="none" strike="noStrike">
                <a:solidFill>
                  <a:srgbClr val="000000"/>
                </a:solidFill>
                <a:latin typeface="Muli"/>
                <a:ea typeface="Muli"/>
                <a:cs typeface="Muli"/>
                <a:sym typeface="Muli"/>
              </a:rPr>
              <a:t>, </a:t>
            </a:r>
            <a:r>
              <a:rPr b="1" i="0" lang="en-US" sz="2800" u="none" cap="none" strike="noStrike">
                <a:solidFill>
                  <a:srgbClr val="0048CD"/>
                </a:solidFill>
                <a:latin typeface="Muli"/>
                <a:ea typeface="Muli"/>
                <a:cs typeface="Muli"/>
                <a:sym typeface="Muli"/>
              </a:rPr>
              <a:t>fire engines</a:t>
            </a:r>
            <a:r>
              <a:rPr b="0" i="0" lang="en-US" sz="2800" u="none" cap="none" strike="noStrike">
                <a:solidFill>
                  <a:srgbClr val="000000"/>
                </a:solidFill>
                <a:latin typeface="Muli"/>
                <a:ea typeface="Muli"/>
                <a:cs typeface="Muli"/>
                <a:sym typeface="Muli"/>
              </a:rPr>
              <a:t> and </a:t>
            </a:r>
            <a:r>
              <a:rPr b="1" i="0" lang="en-US" sz="2800" u="none" cap="none" strike="noStrike">
                <a:solidFill>
                  <a:srgbClr val="0048CD"/>
                </a:solidFill>
                <a:latin typeface="Muli"/>
                <a:ea typeface="Muli"/>
                <a:cs typeface="Muli"/>
                <a:sym typeface="Muli"/>
              </a:rPr>
              <a:t>police</a:t>
            </a:r>
            <a:r>
              <a:rPr b="0" i="0" lang="en-US" sz="2800" u="none" cap="none" strike="noStrike">
                <a:solidFill>
                  <a:srgbClr val="000000"/>
                </a:solidFill>
                <a:latin typeface="Muli"/>
                <a:ea typeface="Muli"/>
                <a:cs typeface="Muli"/>
                <a:sym typeface="Muli"/>
              </a:rPr>
              <a:t> to reach their destinations.</a:t>
            </a:r>
            <a:endParaRPr/>
          </a:p>
        </p:txBody>
      </p:sp>
      <p:sp>
        <p:nvSpPr>
          <p:cNvPr id="118" name="Google Shape;118;p3"/>
          <p:cNvSpPr txBox="1"/>
          <p:nvPr/>
        </p:nvSpPr>
        <p:spPr>
          <a:xfrm rot="-5400000">
            <a:off x="14129775" y="5989110"/>
            <a:ext cx="6119603" cy="35821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F4F4F4"/>
                </a:solidFill>
                <a:latin typeface="Space Mono"/>
                <a:ea typeface="Space Mono"/>
                <a:cs typeface="Space Mono"/>
                <a:sym typeface="Space Mono"/>
              </a:rPr>
              <a:t>SKAAR V1.0</a:t>
            </a:r>
            <a:endParaRPr/>
          </a:p>
        </p:txBody>
      </p:sp>
      <p:sp>
        <p:nvSpPr>
          <p:cNvPr id="119" name="Google Shape;119;p3"/>
          <p:cNvSpPr txBox="1"/>
          <p:nvPr/>
        </p:nvSpPr>
        <p:spPr>
          <a:xfrm>
            <a:off x="1939287" y="4392106"/>
            <a:ext cx="498297" cy="638683"/>
          </a:xfrm>
          <a:prstGeom prst="rect">
            <a:avLst/>
          </a:prstGeom>
          <a:noFill/>
          <a:ln>
            <a:noFill/>
          </a:ln>
        </p:spPr>
        <p:txBody>
          <a:bodyPr anchorCtr="0" anchor="t" bIns="0" lIns="0" spcFirstLastPara="1" rIns="0" wrap="square" tIns="0">
            <a:spAutoFit/>
          </a:bodyPr>
          <a:lstStyle/>
          <a:p>
            <a:pPr indent="0" lvl="0" marL="0" marR="0" rtl="0" algn="l">
              <a:lnSpc>
                <a:spcPct val="109990"/>
              </a:lnSpc>
              <a:spcBef>
                <a:spcPts val="0"/>
              </a:spcBef>
              <a:spcAft>
                <a:spcPts val="0"/>
              </a:spcAft>
              <a:buNone/>
            </a:pPr>
            <a:r>
              <a:rPr b="0" i="0" lang="en-US" sz="4274" u="none" cap="none" strike="noStrike">
                <a:solidFill>
                  <a:srgbClr val="DB334C"/>
                </a:solidFill>
                <a:latin typeface="Arial"/>
                <a:ea typeface="Arial"/>
                <a:cs typeface="Arial"/>
                <a:sym typeface="Arial"/>
              </a:rPr>
              <a:t>1</a:t>
            </a:r>
            <a:endParaRPr/>
          </a:p>
        </p:txBody>
      </p:sp>
      <p:sp>
        <p:nvSpPr>
          <p:cNvPr id="120" name="Google Shape;120;p3"/>
          <p:cNvSpPr txBox="1"/>
          <p:nvPr/>
        </p:nvSpPr>
        <p:spPr>
          <a:xfrm>
            <a:off x="1939287" y="6209706"/>
            <a:ext cx="498297" cy="638683"/>
          </a:xfrm>
          <a:prstGeom prst="rect">
            <a:avLst/>
          </a:prstGeom>
          <a:noFill/>
          <a:ln>
            <a:noFill/>
          </a:ln>
        </p:spPr>
        <p:txBody>
          <a:bodyPr anchorCtr="0" anchor="t" bIns="0" lIns="0" spcFirstLastPara="1" rIns="0" wrap="square" tIns="0">
            <a:spAutoFit/>
          </a:bodyPr>
          <a:lstStyle/>
          <a:p>
            <a:pPr indent="0" lvl="0" marL="0" marR="0" rtl="0" algn="l">
              <a:lnSpc>
                <a:spcPct val="109990"/>
              </a:lnSpc>
              <a:spcBef>
                <a:spcPts val="0"/>
              </a:spcBef>
              <a:spcAft>
                <a:spcPts val="0"/>
              </a:spcAft>
              <a:buNone/>
            </a:pPr>
            <a:r>
              <a:rPr b="0" i="0" lang="en-US" sz="4274" u="none" cap="none" strike="noStrike">
                <a:solidFill>
                  <a:srgbClr val="DB334C"/>
                </a:solidFill>
                <a:latin typeface="Arial"/>
                <a:ea typeface="Arial"/>
                <a:cs typeface="Arial"/>
                <a:sym typeface="Arial"/>
              </a:rPr>
              <a:t>2</a:t>
            </a:r>
            <a:endParaRPr/>
          </a:p>
        </p:txBody>
      </p:sp>
      <p:sp>
        <p:nvSpPr>
          <p:cNvPr id="121" name="Google Shape;121;p3"/>
          <p:cNvSpPr txBox="1"/>
          <p:nvPr/>
        </p:nvSpPr>
        <p:spPr>
          <a:xfrm>
            <a:off x="1939287" y="7981165"/>
            <a:ext cx="498297" cy="638683"/>
          </a:xfrm>
          <a:prstGeom prst="rect">
            <a:avLst/>
          </a:prstGeom>
          <a:noFill/>
          <a:ln>
            <a:noFill/>
          </a:ln>
        </p:spPr>
        <p:txBody>
          <a:bodyPr anchorCtr="0" anchor="t" bIns="0" lIns="0" spcFirstLastPara="1" rIns="0" wrap="square" tIns="0">
            <a:spAutoFit/>
          </a:bodyPr>
          <a:lstStyle/>
          <a:p>
            <a:pPr indent="0" lvl="0" marL="0" marR="0" rtl="0" algn="l">
              <a:lnSpc>
                <a:spcPct val="109990"/>
              </a:lnSpc>
              <a:spcBef>
                <a:spcPts val="0"/>
              </a:spcBef>
              <a:spcAft>
                <a:spcPts val="0"/>
              </a:spcAft>
              <a:buNone/>
            </a:pPr>
            <a:r>
              <a:rPr b="0" i="0" lang="en-US" sz="4274" u="none" cap="none" strike="noStrike">
                <a:solidFill>
                  <a:srgbClr val="DB334C"/>
                </a:solidFill>
                <a:latin typeface="Arial"/>
                <a:ea typeface="Arial"/>
                <a:cs typeface="Arial"/>
                <a:sym typeface="Arial"/>
              </a:rPr>
              <a:t>3</a:t>
            </a:r>
            <a:endParaRPr/>
          </a:p>
        </p:txBody>
      </p:sp>
      <p:sp>
        <p:nvSpPr>
          <p:cNvPr id="122" name="Google Shape;122;p3"/>
          <p:cNvSpPr txBox="1"/>
          <p:nvPr/>
        </p:nvSpPr>
        <p:spPr>
          <a:xfrm>
            <a:off x="7970988" y="1181100"/>
            <a:ext cx="8466901" cy="1097059"/>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b="0" i="0" lang="en-US" sz="8199" u="sng" cap="none" strike="noStrike">
                <a:solidFill>
                  <a:srgbClr val="FFFFFF"/>
                </a:solidFill>
                <a:latin typeface="Space Mono"/>
                <a:ea typeface="Space Mono"/>
                <a:cs typeface="Space Mono"/>
                <a:sym typeface="Space Mono"/>
              </a:rPr>
              <a:t>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F4F4"/>
        </a:solidFill>
      </p:bgPr>
    </p:bg>
    <p:spTree>
      <p:nvGrpSpPr>
        <p:cNvPr id="126" name="Shape 126"/>
        <p:cNvGrpSpPr/>
        <p:nvPr/>
      </p:nvGrpSpPr>
      <p:grpSpPr>
        <a:xfrm>
          <a:off x="0" y="0"/>
          <a:ext cx="0" cy="0"/>
          <a:chOff x="0" y="0"/>
          <a:chExt cx="0" cy="0"/>
        </a:xfrm>
      </p:grpSpPr>
      <p:pic>
        <p:nvPicPr>
          <p:cNvPr id="127" name="Google Shape;127;p4"/>
          <p:cNvPicPr preferRelativeResize="0"/>
          <p:nvPr/>
        </p:nvPicPr>
        <p:blipFill rotWithShape="1">
          <a:blip r:embed="rId3">
            <a:alphaModFix/>
          </a:blip>
          <a:srcRect b="0" l="0" r="0" t="0"/>
          <a:stretch/>
        </p:blipFill>
        <p:spPr>
          <a:xfrm>
            <a:off x="9024466" y="4076242"/>
            <a:ext cx="8234834" cy="5146771"/>
          </a:xfrm>
          <a:prstGeom prst="rect">
            <a:avLst/>
          </a:prstGeom>
          <a:noFill/>
          <a:ln>
            <a:noFill/>
          </a:ln>
        </p:spPr>
      </p:pic>
      <p:grpSp>
        <p:nvGrpSpPr>
          <p:cNvPr id="128" name="Google Shape;128;p4"/>
          <p:cNvGrpSpPr/>
          <p:nvPr/>
        </p:nvGrpSpPr>
        <p:grpSpPr>
          <a:xfrm>
            <a:off x="1028700" y="733265"/>
            <a:ext cx="18310235" cy="8166798"/>
            <a:chOff x="0" y="57150"/>
            <a:chExt cx="24413647" cy="10889064"/>
          </a:xfrm>
        </p:grpSpPr>
        <p:sp>
          <p:nvSpPr>
            <p:cNvPr id="129" name="Google Shape;129;p4"/>
            <p:cNvSpPr txBox="1"/>
            <p:nvPr/>
          </p:nvSpPr>
          <p:spPr>
            <a:xfrm>
              <a:off x="0" y="1689695"/>
              <a:ext cx="21660810" cy="9256519"/>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rPr b="0" i="0" lang="en-US" sz="2400" u="none" cap="none" strike="noStrike">
                  <a:solidFill>
                    <a:srgbClr val="000000"/>
                  </a:solidFill>
                  <a:latin typeface="Muli"/>
                  <a:ea typeface="Muli"/>
                  <a:cs typeface="Muli"/>
                  <a:sym typeface="Muli"/>
                </a:rPr>
                <a:t>We plan to Introduce </a:t>
              </a:r>
              <a:r>
                <a:rPr b="1" i="0" lang="en-US" sz="2400" u="none" cap="none" strike="noStrike">
                  <a:solidFill>
                    <a:srgbClr val="0048CD"/>
                  </a:solidFill>
                  <a:latin typeface="Muli"/>
                  <a:ea typeface="Muli"/>
                  <a:cs typeface="Muli"/>
                  <a:sym typeface="Muli"/>
                </a:rPr>
                <a:t>self sufficient traffic system</a:t>
              </a:r>
              <a:r>
                <a:rPr b="0" i="0" lang="en-US" sz="2400" u="none" cap="none" strike="noStrike">
                  <a:solidFill>
                    <a:srgbClr val="000000"/>
                  </a:solidFill>
                  <a:latin typeface="Muli"/>
                  <a:ea typeface="Muli"/>
                  <a:cs typeface="Muli"/>
                  <a:sym typeface="Muli"/>
                </a:rPr>
                <a:t> infused with </a:t>
              </a:r>
              <a:r>
                <a:rPr b="1" i="0" lang="en-US" sz="2400" u="none" cap="none" strike="noStrike">
                  <a:solidFill>
                    <a:srgbClr val="0048CD"/>
                  </a:solidFill>
                  <a:latin typeface="Muli"/>
                  <a:ea typeface="Muli"/>
                  <a:cs typeface="Muli"/>
                  <a:sym typeface="Muli"/>
                </a:rPr>
                <a:t>AI, Deep ML</a:t>
              </a:r>
              <a:r>
                <a:rPr b="0" i="0" lang="en-US" sz="2400" u="none" cap="none" strike="noStrike">
                  <a:solidFill>
                    <a:srgbClr val="000000"/>
                  </a:solidFill>
                  <a:latin typeface="Muli"/>
                  <a:ea typeface="Muli"/>
                  <a:cs typeface="Muli"/>
                  <a:sym typeface="Muli"/>
                </a:rPr>
                <a:t> which will be integrated with a </a:t>
              </a:r>
              <a:r>
                <a:rPr b="1" i="0" lang="en-US" sz="2400" u="none" cap="none" strike="noStrike">
                  <a:solidFill>
                    <a:srgbClr val="0048CD"/>
                  </a:solidFill>
                  <a:latin typeface="Muli"/>
                  <a:ea typeface="Muli"/>
                  <a:cs typeface="Muli"/>
                  <a:sym typeface="Muli"/>
                </a:rPr>
                <a:t>raspberry pi</a:t>
              </a:r>
              <a:r>
                <a:rPr b="0" i="0" lang="en-US" sz="2400" u="none" cap="none" strike="noStrike">
                  <a:solidFill>
                    <a:srgbClr val="000000"/>
                  </a:solidFill>
                  <a:latin typeface="Muli"/>
                  <a:ea typeface="Muli"/>
                  <a:cs typeface="Muli"/>
                  <a:sym typeface="Muli"/>
                </a:rPr>
                <a:t> module fitted on each traffic light with an external connection to a </a:t>
              </a:r>
              <a:r>
                <a:rPr b="1" i="0" lang="en-US" sz="2400" u="none" cap="none" strike="noStrike">
                  <a:solidFill>
                    <a:srgbClr val="0048CD"/>
                  </a:solidFill>
                  <a:latin typeface="Muli"/>
                  <a:ea typeface="Muli"/>
                  <a:cs typeface="Muli"/>
                  <a:sym typeface="Muli"/>
                </a:rPr>
                <a:t>camera.</a:t>
              </a:r>
              <a:endParaRPr sz="2400"/>
            </a:p>
            <a:p>
              <a:pPr indent="0" lvl="0" marL="0" marR="0" rtl="0" algn="l">
                <a:lnSpc>
                  <a:spcPct val="139964"/>
                </a:lnSpc>
                <a:spcBef>
                  <a:spcPts val="0"/>
                </a:spcBef>
                <a:spcAft>
                  <a:spcPts val="0"/>
                </a:spcAft>
                <a:buNone/>
              </a:pPr>
              <a:r>
                <a:t/>
              </a:r>
              <a:endParaRPr b="1" i="0" sz="2400" u="none" cap="none" strike="noStrike">
                <a:solidFill>
                  <a:srgbClr val="0048CD"/>
                </a:solidFill>
                <a:latin typeface="Muli"/>
                <a:ea typeface="Muli"/>
                <a:cs typeface="Muli"/>
                <a:sym typeface="Muli"/>
              </a:endParaRPr>
            </a:p>
            <a:p>
              <a:pPr indent="0" lvl="0" marL="0" marR="0" rtl="0" algn="l">
                <a:lnSpc>
                  <a:spcPct val="140014"/>
                </a:lnSpc>
                <a:spcBef>
                  <a:spcPts val="0"/>
                </a:spcBef>
                <a:spcAft>
                  <a:spcPts val="0"/>
                </a:spcAft>
                <a:buNone/>
              </a:pPr>
              <a:r>
                <a:rPr b="0" i="0" lang="en-US" sz="2400" u="none" cap="none" strike="noStrike">
                  <a:solidFill>
                    <a:srgbClr val="000000"/>
                  </a:solidFill>
                  <a:latin typeface="Muli"/>
                  <a:ea typeface="Muli"/>
                  <a:cs typeface="Muli"/>
                  <a:sym typeface="Muli"/>
                </a:rPr>
                <a:t>The traffic </a:t>
              </a:r>
              <a:r>
                <a:rPr b="1" i="0" lang="en-US" sz="2400" u="none" cap="none" strike="noStrike">
                  <a:solidFill>
                    <a:srgbClr val="0048CD"/>
                  </a:solidFill>
                  <a:latin typeface="Muli"/>
                  <a:ea typeface="Muli"/>
                  <a:cs typeface="Muli"/>
                  <a:sym typeface="Muli"/>
                </a:rPr>
                <a:t>lights would alter</a:t>
              </a:r>
              <a:r>
                <a:rPr b="0" i="0" lang="en-US" sz="2400" u="none" cap="none" strike="noStrike">
                  <a:solidFill>
                    <a:srgbClr val="000000"/>
                  </a:solidFill>
                  <a:latin typeface="Muli"/>
                  <a:ea typeface="Muli"/>
                  <a:cs typeface="Muli"/>
                  <a:sym typeface="Muli"/>
                </a:rPr>
                <a:t> their duration on the basis of an</a:t>
              </a:r>
              <a:endParaRPr sz="2400"/>
            </a:p>
            <a:p>
              <a:pPr indent="0" lvl="0" marL="0" marR="0" rtl="0" algn="l">
                <a:lnSpc>
                  <a:spcPct val="140014"/>
                </a:lnSpc>
                <a:spcBef>
                  <a:spcPts val="0"/>
                </a:spcBef>
                <a:spcAft>
                  <a:spcPts val="0"/>
                </a:spcAft>
                <a:buNone/>
              </a:pPr>
              <a:r>
                <a:rPr b="0" i="0" lang="en-US" sz="2400" u="none" cap="none" strike="noStrike">
                  <a:solidFill>
                    <a:srgbClr val="000000"/>
                  </a:solidFill>
                  <a:latin typeface="Muli"/>
                  <a:ea typeface="Muli"/>
                  <a:cs typeface="Muli"/>
                  <a:sym typeface="Muli"/>
                </a:rPr>
                <a:t>pre-fed </a:t>
              </a:r>
              <a:r>
                <a:rPr b="1" i="0" lang="en-US" sz="2400" u="none" cap="none" strike="noStrike">
                  <a:solidFill>
                    <a:srgbClr val="0048CD"/>
                  </a:solidFill>
                  <a:latin typeface="Muli"/>
                  <a:ea typeface="Muli"/>
                  <a:cs typeface="Muli"/>
                  <a:sym typeface="Muli"/>
                </a:rPr>
                <a:t>algorithm in the raspberry pi module</a:t>
              </a:r>
              <a:r>
                <a:rPr b="0" i="0" lang="en-US" sz="2400" u="none" cap="none" strike="noStrike">
                  <a:solidFill>
                    <a:srgbClr val="000000"/>
                  </a:solidFill>
                  <a:latin typeface="Muli"/>
                  <a:ea typeface="Muli"/>
                  <a:cs typeface="Muli"/>
                  <a:sym typeface="Muli"/>
                </a:rPr>
                <a:t> which in turn </a:t>
              </a:r>
              <a:endParaRPr sz="2400"/>
            </a:p>
            <a:p>
              <a:pPr indent="0" lvl="0" marL="0" marR="0" rtl="0" algn="l">
                <a:lnSpc>
                  <a:spcPct val="140014"/>
                </a:lnSpc>
                <a:spcBef>
                  <a:spcPts val="0"/>
                </a:spcBef>
                <a:spcAft>
                  <a:spcPts val="0"/>
                </a:spcAft>
                <a:buNone/>
              </a:pPr>
              <a:r>
                <a:rPr b="0" i="0" lang="en-US" sz="2400" u="none" cap="none" strike="noStrike">
                  <a:solidFill>
                    <a:srgbClr val="000000"/>
                  </a:solidFill>
                  <a:latin typeface="Muli"/>
                  <a:ea typeface="Muli"/>
                  <a:cs typeface="Muli"/>
                  <a:sym typeface="Muli"/>
                </a:rPr>
                <a:t>will optimize the </a:t>
              </a:r>
              <a:r>
                <a:rPr b="1" i="0" lang="en-US" sz="2400" u="none" cap="none" strike="noStrike">
                  <a:solidFill>
                    <a:srgbClr val="0048CD"/>
                  </a:solidFill>
                  <a:latin typeface="Muli"/>
                  <a:ea typeface="Muli"/>
                  <a:cs typeface="Muli"/>
                  <a:sym typeface="Muli"/>
                </a:rPr>
                <a:t>availability of routes</a:t>
              </a:r>
              <a:r>
                <a:rPr b="0" i="0" lang="en-US" sz="2400" u="none" cap="none" strike="noStrike">
                  <a:solidFill>
                    <a:srgbClr val="000000"/>
                  </a:solidFill>
                  <a:latin typeface="Muli"/>
                  <a:ea typeface="Muli"/>
                  <a:cs typeface="Muli"/>
                  <a:sym typeface="Muli"/>
                </a:rPr>
                <a:t> and</a:t>
              </a:r>
              <a:r>
                <a:rPr b="1" i="0" lang="en-US" sz="2400" u="none" cap="none" strike="noStrike">
                  <a:solidFill>
                    <a:srgbClr val="0048CD"/>
                  </a:solidFill>
                  <a:latin typeface="Muli"/>
                  <a:ea typeface="Muli"/>
                  <a:cs typeface="Muli"/>
                  <a:sym typeface="Muli"/>
                </a:rPr>
                <a:t> reduce congestion.</a:t>
              </a:r>
              <a:endParaRPr sz="2400"/>
            </a:p>
            <a:p>
              <a:pPr indent="0" lvl="0" marL="0" marR="0" rtl="0" algn="l">
                <a:lnSpc>
                  <a:spcPct val="140014"/>
                </a:lnSpc>
                <a:spcBef>
                  <a:spcPts val="0"/>
                </a:spcBef>
                <a:spcAft>
                  <a:spcPts val="0"/>
                </a:spcAft>
                <a:buNone/>
              </a:pPr>
              <a:r>
                <a:t/>
              </a:r>
              <a:endParaRPr b="1" i="0" sz="2400" u="none" cap="none" strike="noStrike">
                <a:solidFill>
                  <a:srgbClr val="0048CD"/>
                </a:solidFill>
                <a:latin typeface="Muli"/>
                <a:ea typeface="Muli"/>
                <a:cs typeface="Muli"/>
                <a:sym typeface="Muli"/>
              </a:endParaRPr>
            </a:p>
            <a:p>
              <a:pPr indent="0" lvl="0" marL="0" marR="0" rtl="0" algn="l">
                <a:lnSpc>
                  <a:spcPct val="140014"/>
                </a:lnSpc>
                <a:spcBef>
                  <a:spcPts val="0"/>
                </a:spcBef>
                <a:spcAft>
                  <a:spcPts val="0"/>
                </a:spcAft>
                <a:buNone/>
              </a:pPr>
              <a:r>
                <a:rPr b="0" i="0" lang="en-US" sz="2400" u="none" cap="none" strike="noStrike">
                  <a:solidFill>
                    <a:srgbClr val="000000"/>
                  </a:solidFill>
                  <a:latin typeface="Muli"/>
                  <a:ea typeface="Muli"/>
                  <a:cs typeface="Muli"/>
                  <a:sym typeface="Muli"/>
                </a:rPr>
                <a:t>We will also have the </a:t>
              </a:r>
              <a:r>
                <a:rPr b="1" i="0" lang="en-US" sz="2400" u="none" cap="none" strike="noStrike">
                  <a:solidFill>
                    <a:srgbClr val="0048CD"/>
                  </a:solidFill>
                  <a:latin typeface="Muli"/>
                  <a:ea typeface="Muli"/>
                  <a:cs typeface="Muli"/>
                  <a:sym typeface="Muli"/>
                </a:rPr>
                <a:t>hard-coded</a:t>
              </a:r>
              <a:r>
                <a:rPr b="0" i="0" lang="en-US" sz="2400" u="none" cap="none" strike="noStrike">
                  <a:solidFill>
                    <a:srgbClr val="000000"/>
                  </a:solidFill>
                  <a:latin typeface="Muli"/>
                  <a:ea typeface="Muli"/>
                  <a:cs typeface="Muli"/>
                  <a:sym typeface="Muli"/>
                </a:rPr>
                <a:t> version in</a:t>
              </a:r>
              <a:r>
                <a:rPr b="1" i="0" lang="en-US" sz="2400" u="none" cap="none" strike="noStrike">
                  <a:solidFill>
                    <a:srgbClr val="000000"/>
                  </a:solidFill>
                  <a:latin typeface="Muli"/>
                  <a:ea typeface="Muli"/>
                  <a:cs typeface="Muli"/>
                  <a:sym typeface="Muli"/>
                </a:rPr>
                <a:t> </a:t>
              </a:r>
              <a:r>
                <a:rPr b="1" i="0" lang="en-US" sz="2400" u="none" cap="none" strike="noStrike">
                  <a:solidFill>
                    <a:srgbClr val="0048CD"/>
                  </a:solidFill>
                  <a:latin typeface="Muli"/>
                  <a:ea typeface="Muli"/>
                  <a:cs typeface="Muli"/>
                  <a:sym typeface="Muli"/>
                </a:rPr>
                <a:t>idle state</a:t>
              </a:r>
              <a:r>
                <a:rPr b="0" i="0" lang="en-US" sz="2400" u="none" cap="none" strike="noStrike">
                  <a:solidFill>
                    <a:srgbClr val="000000"/>
                  </a:solidFill>
                  <a:latin typeface="Muli"/>
                  <a:ea typeface="Muli"/>
                  <a:cs typeface="Muli"/>
                  <a:sym typeface="Muli"/>
                </a:rPr>
                <a:t> so</a:t>
              </a:r>
              <a:endParaRPr sz="2400"/>
            </a:p>
            <a:p>
              <a:pPr indent="0" lvl="0" marL="0" marR="0" rtl="0" algn="l">
                <a:lnSpc>
                  <a:spcPct val="140014"/>
                </a:lnSpc>
                <a:spcBef>
                  <a:spcPts val="0"/>
                </a:spcBef>
                <a:spcAft>
                  <a:spcPts val="0"/>
                </a:spcAft>
                <a:buNone/>
              </a:pPr>
              <a:r>
                <a:rPr b="0" i="0" lang="en-US" sz="2400" u="none" cap="none" strike="noStrike">
                  <a:solidFill>
                    <a:srgbClr val="000000"/>
                  </a:solidFill>
                  <a:latin typeface="Muli"/>
                  <a:ea typeface="Muli"/>
                  <a:cs typeface="Muli"/>
                  <a:sym typeface="Muli"/>
                </a:rPr>
                <a:t>that the light doesn't </a:t>
              </a:r>
              <a:r>
                <a:rPr b="1" i="0" lang="en-US" sz="2400" u="none" cap="none" strike="noStrike">
                  <a:solidFill>
                    <a:srgbClr val="0048CD"/>
                  </a:solidFill>
                  <a:latin typeface="Muli"/>
                  <a:ea typeface="Muli"/>
                  <a:cs typeface="Muli"/>
                  <a:sym typeface="Muli"/>
                </a:rPr>
                <a:t>malfunction</a:t>
              </a:r>
              <a:r>
                <a:rPr b="0" i="0" lang="en-US" sz="2400" u="none" cap="none" strike="noStrike">
                  <a:solidFill>
                    <a:srgbClr val="000000"/>
                  </a:solidFill>
                  <a:latin typeface="Muli"/>
                  <a:ea typeface="Muli"/>
                  <a:cs typeface="Muli"/>
                  <a:sym typeface="Muli"/>
                </a:rPr>
                <a:t> in absence of electricity.</a:t>
              </a:r>
              <a:endParaRPr sz="2400"/>
            </a:p>
            <a:p>
              <a:pPr indent="0" lvl="0" marL="0" marR="0" rtl="0" algn="l">
                <a:lnSpc>
                  <a:spcPct val="140014"/>
                </a:lnSpc>
                <a:spcBef>
                  <a:spcPts val="0"/>
                </a:spcBef>
                <a:spcAft>
                  <a:spcPts val="0"/>
                </a:spcAft>
                <a:buNone/>
              </a:pPr>
              <a:r>
                <a:t/>
              </a:r>
              <a:endParaRPr b="0" i="0" sz="2400" u="none" cap="none" strike="noStrike">
                <a:solidFill>
                  <a:srgbClr val="000000"/>
                </a:solidFill>
                <a:latin typeface="Muli"/>
                <a:ea typeface="Muli"/>
                <a:cs typeface="Muli"/>
                <a:sym typeface="Muli"/>
              </a:endParaRPr>
            </a:p>
            <a:p>
              <a:pPr indent="0" lvl="0" marL="0" marR="0" rtl="0" algn="l">
                <a:lnSpc>
                  <a:spcPct val="140014"/>
                </a:lnSpc>
                <a:spcBef>
                  <a:spcPts val="0"/>
                </a:spcBef>
                <a:spcAft>
                  <a:spcPts val="0"/>
                </a:spcAft>
                <a:buNone/>
              </a:pPr>
              <a:r>
                <a:rPr b="0" i="0" lang="en-US" sz="2400" u="none" cap="none" strike="noStrike">
                  <a:solidFill>
                    <a:srgbClr val="000000"/>
                  </a:solidFill>
                  <a:latin typeface="Muli"/>
                  <a:ea typeface="Muli"/>
                  <a:cs typeface="Muli"/>
                  <a:sym typeface="Muli"/>
                </a:rPr>
                <a:t>Most importantly it will lay down the</a:t>
              </a:r>
              <a:r>
                <a:rPr b="1" i="0" lang="en-US" sz="2400" u="sng" cap="none" strike="noStrike">
                  <a:solidFill>
                    <a:srgbClr val="0048CD"/>
                  </a:solidFill>
                  <a:latin typeface="Muli"/>
                  <a:ea typeface="Muli"/>
                  <a:cs typeface="Muli"/>
                  <a:sym typeface="Muli"/>
                </a:rPr>
                <a:t> framework</a:t>
              </a:r>
              <a:endParaRPr sz="2400"/>
            </a:p>
            <a:p>
              <a:pPr indent="0" lvl="0" marL="0" marR="0" rtl="0" algn="l">
                <a:lnSpc>
                  <a:spcPct val="140014"/>
                </a:lnSpc>
                <a:spcBef>
                  <a:spcPts val="0"/>
                </a:spcBef>
                <a:spcAft>
                  <a:spcPts val="0"/>
                </a:spcAft>
                <a:buNone/>
              </a:pPr>
              <a:r>
                <a:rPr b="1" i="0" lang="en-US" sz="2400" u="sng" cap="none" strike="noStrike">
                  <a:solidFill>
                    <a:srgbClr val="0048CD"/>
                  </a:solidFill>
                  <a:latin typeface="Muli"/>
                  <a:ea typeface="Muli"/>
                  <a:cs typeface="Muli"/>
                  <a:sym typeface="Muli"/>
                </a:rPr>
                <a:t>for a new system of traffic lights</a:t>
              </a:r>
              <a:r>
                <a:rPr b="0" i="0" lang="en-US" sz="2400" u="none" cap="none" strike="noStrike">
                  <a:solidFill>
                    <a:srgbClr val="000000"/>
                  </a:solidFill>
                  <a:latin typeface="Muli"/>
                  <a:ea typeface="Muli"/>
                  <a:cs typeface="Muli"/>
                  <a:sym typeface="Muli"/>
                </a:rPr>
                <a:t>, thus implementing</a:t>
              </a:r>
              <a:endParaRPr sz="2400"/>
            </a:p>
            <a:p>
              <a:pPr indent="0" lvl="0" marL="0" marR="0" rtl="0" algn="l">
                <a:lnSpc>
                  <a:spcPct val="140050"/>
                </a:lnSpc>
                <a:spcBef>
                  <a:spcPts val="0"/>
                </a:spcBef>
                <a:spcAft>
                  <a:spcPts val="0"/>
                </a:spcAft>
                <a:buNone/>
              </a:pPr>
              <a:r>
                <a:rPr b="1" i="0" lang="en-US" sz="2400" u="sng" cap="none" strike="noStrike">
                  <a:solidFill>
                    <a:srgbClr val="FFBD59"/>
                  </a:solidFill>
                  <a:latin typeface="Muli"/>
                  <a:ea typeface="Muli"/>
                  <a:cs typeface="Muli"/>
                  <a:sym typeface="Muli"/>
                </a:rPr>
                <a:t>Atma-Nirbhar Bharat</a:t>
              </a:r>
              <a:endParaRPr sz="2400"/>
            </a:p>
          </p:txBody>
        </p:sp>
        <p:sp>
          <p:nvSpPr>
            <p:cNvPr id="130" name="Google Shape;130;p4"/>
            <p:cNvSpPr txBox="1"/>
            <p:nvPr/>
          </p:nvSpPr>
          <p:spPr>
            <a:xfrm>
              <a:off x="0" y="57150"/>
              <a:ext cx="24413647" cy="124365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400" u="none" cap="none" strike="noStrike">
                  <a:solidFill>
                    <a:srgbClr val="51D7A8"/>
                  </a:solidFill>
                  <a:latin typeface="Arial"/>
                  <a:ea typeface="Arial"/>
                  <a:cs typeface="Arial"/>
                  <a:sym typeface="Arial"/>
                </a:rPr>
                <a:t>Our Solution [The Beginning]</a:t>
              </a:r>
              <a:endParaRPr/>
            </a:p>
          </p:txBody>
        </p:sp>
      </p:grpSp>
      <p:sp>
        <p:nvSpPr>
          <p:cNvPr id="131" name="Google Shape;131;p4"/>
          <p:cNvSpPr txBox="1"/>
          <p:nvPr/>
        </p:nvSpPr>
        <p:spPr>
          <a:xfrm>
            <a:off x="1028700" y="8900082"/>
            <a:ext cx="3626098" cy="35821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51D7A8"/>
                </a:solidFill>
                <a:latin typeface="Space Mono"/>
                <a:ea typeface="Space Mono"/>
                <a:cs typeface="Space Mono"/>
                <a:sym typeface="Space Mono"/>
              </a:rPr>
              <a:t>SKAAR V1.0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F4F4"/>
        </a:solidFill>
      </p:bgPr>
    </p:bg>
    <p:spTree>
      <p:nvGrpSpPr>
        <p:cNvPr id="135" name="Shape 135"/>
        <p:cNvGrpSpPr/>
        <p:nvPr/>
      </p:nvGrpSpPr>
      <p:grpSpPr>
        <a:xfrm>
          <a:off x="0" y="0"/>
          <a:ext cx="0" cy="0"/>
          <a:chOff x="0" y="0"/>
          <a:chExt cx="0" cy="0"/>
        </a:xfrm>
      </p:grpSpPr>
      <p:sp>
        <p:nvSpPr>
          <p:cNvPr id="136" name="Google Shape;136;p5"/>
          <p:cNvSpPr/>
          <p:nvPr/>
        </p:nvSpPr>
        <p:spPr>
          <a:xfrm>
            <a:off x="11571650" y="1727300"/>
            <a:ext cx="3872400" cy="22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txBox="1"/>
          <p:nvPr/>
        </p:nvSpPr>
        <p:spPr>
          <a:xfrm>
            <a:off x="1028700" y="642039"/>
            <a:ext cx="18310235" cy="8617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400" u="none" cap="none" strike="noStrike">
                <a:solidFill>
                  <a:srgbClr val="00B0F0"/>
                </a:solidFill>
                <a:latin typeface="Arial"/>
                <a:ea typeface="Arial"/>
                <a:cs typeface="Arial"/>
                <a:sym typeface="Arial"/>
              </a:rPr>
              <a:t>How Does Our Prototype Work?</a:t>
            </a:r>
            <a:endParaRPr/>
          </a:p>
        </p:txBody>
      </p:sp>
      <p:sp>
        <p:nvSpPr>
          <p:cNvPr id="138" name="Google Shape;138;p5"/>
          <p:cNvSpPr/>
          <p:nvPr/>
        </p:nvSpPr>
        <p:spPr>
          <a:xfrm>
            <a:off x="1028700" y="1866900"/>
            <a:ext cx="2667000" cy="1447800"/>
          </a:xfrm>
          <a:prstGeom prst="flowChartAlternateProcess">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Calibri"/>
                <a:ea typeface="Calibri"/>
                <a:cs typeface="Calibri"/>
                <a:sym typeface="Calibri"/>
              </a:rPr>
              <a:t>Video Stream </a:t>
            </a:r>
            <a:endParaRPr/>
          </a:p>
          <a:p>
            <a:pPr indent="0" lvl="0" marL="0" marR="0" rtl="0" algn="ctr">
              <a:spcBef>
                <a:spcPts val="0"/>
              </a:spcBef>
              <a:spcAft>
                <a:spcPts val="0"/>
              </a:spcAft>
              <a:buNone/>
            </a:pPr>
            <a:r>
              <a:rPr b="1" i="0" lang="en-US" sz="2800" u="none" cap="none" strike="noStrike">
                <a:solidFill>
                  <a:schemeClr val="lt1"/>
                </a:solidFill>
                <a:latin typeface="Calibri"/>
                <a:ea typeface="Calibri"/>
                <a:cs typeface="Calibri"/>
                <a:sym typeface="Calibri"/>
              </a:rPr>
              <a:t>From the Camera</a:t>
            </a:r>
            <a:endParaRPr/>
          </a:p>
        </p:txBody>
      </p:sp>
      <p:sp>
        <p:nvSpPr>
          <p:cNvPr id="139" name="Google Shape;139;p5"/>
          <p:cNvSpPr/>
          <p:nvPr/>
        </p:nvSpPr>
        <p:spPr>
          <a:xfrm>
            <a:off x="3962400" y="2247900"/>
            <a:ext cx="1614000" cy="6858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5"/>
          <p:cNvSpPr/>
          <p:nvPr/>
        </p:nvSpPr>
        <p:spPr>
          <a:xfrm>
            <a:off x="9601200" y="2247900"/>
            <a:ext cx="1981200" cy="6858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5"/>
          <p:cNvSpPr/>
          <p:nvPr/>
        </p:nvSpPr>
        <p:spPr>
          <a:xfrm>
            <a:off x="12261300" y="2335275"/>
            <a:ext cx="2667000" cy="1447800"/>
          </a:xfrm>
          <a:prstGeom prst="flowChartProcess">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Calibri"/>
                <a:ea typeface="Calibri"/>
                <a:cs typeface="Calibri"/>
                <a:sym typeface="Calibri"/>
              </a:rPr>
              <a:t>Processed By the </a:t>
            </a:r>
            <a:r>
              <a:rPr b="1" lang="en-US" sz="2800">
                <a:solidFill>
                  <a:schemeClr val="lt1"/>
                </a:solidFill>
                <a:latin typeface="Calibri"/>
                <a:ea typeface="Calibri"/>
                <a:cs typeface="Calibri"/>
                <a:sym typeface="Calibri"/>
              </a:rPr>
              <a:t>AI Engine</a:t>
            </a:r>
            <a:endParaRPr/>
          </a:p>
        </p:txBody>
      </p:sp>
      <p:sp>
        <p:nvSpPr>
          <p:cNvPr id="142" name="Google Shape;142;p5"/>
          <p:cNvSpPr/>
          <p:nvPr/>
        </p:nvSpPr>
        <p:spPr>
          <a:xfrm rot="5400000">
            <a:off x="15316200" y="2259106"/>
            <a:ext cx="1828800" cy="1981200"/>
          </a:xfrm>
          <a:prstGeom prst="bentArrow">
            <a:avLst>
              <a:gd fmla="val 19118" name="adj1"/>
              <a:gd fmla="val 25000" name="adj2"/>
              <a:gd fmla="val 25000" name="adj3"/>
              <a:gd fmla="val 43750" name="adj4"/>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3" name="Google Shape;143;p5"/>
          <p:cNvSpPr/>
          <p:nvPr/>
        </p:nvSpPr>
        <p:spPr>
          <a:xfrm>
            <a:off x="15240000" y="4381500"/>
            <a:ext cx="3048000" cy="2895600"/>
          </a:xfrm>
          <a:prstGeom prst="flowChartDecision">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Calibri"/>
                <a:ea typeface="Calibri"/>
                <a:cs typeface="Calibri"/>
                <a:sym typeface="Calibri"/>
              </a:rPr>
              <a:t>Checks For Manual Control Request</a:t>
            </a:r>
            <a:endParaRPr/>
          </a:p>
        </p:txBody>
      </p:sp>
      <p:sp>
        <p:nvSpPr>
          <p:cNvPr id="144" name="Google Shape;144;p5"/>
          <p:cNvSpPr/>
          <p:nvPr/>
        </p:nvSpPr>
        <p:spPr>
          <a:xfrm flipH="1">
            <a:off x="12268200" y="5486400"/>
            <a:ext cx="2667000" cy="6858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Calibri"/>
                <a:ea typeface="Calibri"/>
                <a:cs typeface="Calibri"/>
                <a:sym typeface="Calibri"/>
              </a:rPr>
              <a:t>If True</a:t>
            </a:r>
            <a:endParaRPr/>
          </a:p>
        </p:txBody>
      </p:sp>
      <p:sp>
        <p:nvSpPr>
          <p:cNvPr id="145" name="Google Shape;145;p5"/>
          <p:cNvSpPr/>
          <p:nvPr/>
        </p:nvSpPr>
        <p:spPr>
          <a:xfrm>
            <a:off x="9448800" y="5143500"/>
            <a:ext cx="2667000" cy="1447800"/>
          </a:xfrm>
          <a:prstGeom prst="flowChartProcess">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Calibri"/>
                <a:ea typeface="Calibri"/>
                <a:cs typeface="Calibri"/>
                <a:sym typeface="Calibri"/>
              </a:rPr>
              <a:t>Control Handed Over</a:t>
            </a:r>
            <a:endParaRPr/>
          </a:p>
        </p:txBody>
      </p:sp>
      <p:sp>
        <p:nvSpPr>
          <p:cNvPr id="146" name="Google Shape;146;p5"/>
          <p:cNvSpPr/>
          <p:nvPr/>
        </p:nvSpPr>
        <p:spPr>
          <a:xfrm rot="10800000">
            <a:off x="15137403" y="7540272"/>
            <a:ext cx="1828800" cy="1981200"/>
          </a:xfrm>
          <a:prstGeom prst="bentArrow">
            <a:avLst>
              <a:gd fmla="val 19118" name="adj1"/>
              <a:gd fmla="val 25000" name="adj2"/>
              <a:gd fmla="val 25000" name="adj3"/>
              <a:gd fmla="val 43750" name="adj4"/>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7" name="Google Shape;147;p5"/>
          <p:cNvSpPr txBox="1"/>
          <p:nvPr/>
        </p:nvSpPr>
        <p:spPr>
          <a:xfrm>
            <a:off x="15444038" y="8190556"/>
            <a:ext cx="1371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If not True</a:t>
            </a:r>
            <a:endParaRPr/>
          </a:p>
        </p:txBody>
      </p:sp>
      <p:sp>
        <p:nvSpPr>
          <p:cNvPr id="148" name="Google Shape;148;p5"/>
          <p:cNvSpPr/>
          <p:nvPr/>
        </p:nvSpPr>
        <p:spPr>
          <a:xfrm>
            <a:off x="7412600" y="8420098"/>
            <a:ext cx="2667000" cy="1447800"/>
          </a:xfrm>
          <a:prstGeom prst="flowChartProcess">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Calibri"/>
                <a:ea typeface="Calibri"/>
                <a:cs typeface="Calibri"/>
                <a:sym typeface="Calibri"/>
              </a:rPr>
              <a:t>State of the Traffic Light changed</a:t>
            </a:r>
            <a:endParaRPr/>
          </a:p>
        </p:txBody>
      </p:sp>
      <p:sp>
        <p:nvSpPr>
          <p:cNvPr id="149" name="Google Shape;149;p5"/>
          <p:cNvSpPr/>
          <p:nvPr/>
        </p:nvSpPr>
        <p:spPr>
          <a:xfrm>
            <a:off x="5652600" y="1727300"/>
            <a:ext cx="3872400" cy="22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txBox="1"/>
          <p:nvPr/>
        </p:nvSpPr>
        <p:spPr>
          <a:xfrm>
            <a:off x="1028700" y="8900082"/>
            <a:ext cx="3626098" cy="35821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100">
                <a:solidFill>
                  <a:srgbClr val="51D7A8"/>
                </a:solidFill>
                <a:latin typeface="Space Mono"/>
                <a:ea typeface="Space Mono"/>
                <a:cs typeface="Space Mono"/>
                <a:sym typeface="Space Mono"/>
              </a:rPr>
              <a:t>SKAAR V1.0</a:t>
            </a:r>
            <a:endParaRPr/>
          </a:p>
        </p:txBody>
      </p:sp>
      <p:sp>
        <p:nvSpPr>
          <p:cNvPr id="151" name="Google Shape;151;p5"/>
          <p:cNvSpPr/>
          <p:nvPr/>
        </p:nvSpPr>
        <p:spPr>
          <a:xfrm>
            <a:off x="6255300" y="2335300"/>
            <a:ext cx="2667000" cy="1447800"/>
          </a:xfrm>
          <a:prstGeom prst="flowChartProcess">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Calibri"/>
                <a:ea typeface="Calibri"/>
                <a:cs typeface="Calibri"/>
                <a:sym typeface="Calibri"/>
              </a:rPr>
              <a:t>Split Into Frames </a:t>
            </a:r>
            <a:endParaRPr/>
          </a:p>
        </p:txBody>
      </p:sp>
      <p:sp>
        <p:nvSpPr>
          <p:cNvPr id="152" name="Google Shape;152;p5"/>
          <p:cNvSpPr txBox="1"/>
          <p:nvPr/>
        </p:nvSpPr>
        <p:spPr>
          <a:xfrm>
            <a:off x="5775750" y="1727300"/>
            <a:ext cx="36261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200">
                <a:latin typeface="Calibri"/>
                <a:ea typeface="Calibri"/>
                <a:cs typeface="Calibri"/>
                <a:sym typeface="Calibri"/>
              </a:rPr>
              <a:t>Open CV</a:t>
            </a:r>
            <a:endParaRPr b="1" sz="2200">
              <a:latin typeface="Calibri"/>
              <a:ea typeface="Calibri"/>
              <a:cs typeface="Calibri"/>
              <a:sym typeface="Calibri"/>
            </a:endParaRPr>
          </a:p>
        </p:txBody>
      </p:sp>
      <p:sp>
        <p:nvSpPr>
          <p:cNvPr id="153" name="Google Shape;153;p5"/>
          <p:cNvSpPr txBox="1"/>
          <p:nvPr/>
        </p:nvSpPr>
        <p:spPr>
          <a:xfrm>
            <a:off x="11694800" y="1734900"/>
            <a:ext cx="36261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200">
                <a:latin typeface="Calibri"/>
                <a:ea typeface="Calibri"/>
                <a:cs typeface="Calibri"/>
                <a:sym typeface="Calibri"/>
              </a:rPr>
              <a:t>Keras</a:t>
            </a:r>
            <a:endParaRPr b="1" sz="2200">
              <a:latin typeface="Calibri"/>
              <a:ea typeface="Calibri"/>
              <a:cs typeface="Calibri"/>
              <a:sym typeface="Calibri"/>
            </a:endParaRPr>
          </a:p>
        </p:txBody>
      </p:sp>
      <p:sp>
        <p:nvSpPr>
          <p:cNvPr id="154" name="Google Shape;154;p5"/>
          <p:cNvSpPr txBox="1"/>
          <p:nvPr/>
        </p:nvSpPr>
        <p:spPr>
          <a:xfrm>
            <a:off x="15755075" y="1248600"/>
            <a:ext cx="2418900" cy="132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200">
                <a:latin typeface="Calibri"/>
                <a:ea typeface="Calibri"/>
                <a:cs typeface="Calibri"/>
                <a:sym typeface="Calibri"/>
              </a:rPr>
              <a:t>Classification into</a:t>
            </a:r>
            <a:endParaRPr b="1" sz="2200">
              <a:latin typeface="Calibri"/>
              <a:ea typeface="Calibri"/>
              <a:cs typeface="Calibri"/>
              <a:sym typeface="Calibri"/>
            </a:endParaRPr>
          </a:p>
          <a:p>
            <a:pPr indent="0" lvl="0" marL="0" rtl="0" algn="ctr">
              <a:spcBef>
                <a:spcPts val="0"/>
              </a:spcBef>
              <a:spcAft>
                <a:spcPts val="0"/>
              </a:spcAft>
              <a:buNone/>
            </a:pPr>
            <a:r>
              <a:rPr b="1" lang="en-US" sz="2200">
                <a:latin typeface="Calibri"/>
                <a:ea typeface="Calibri"/>
                <a:cs typeface="Calibri"/>
                <a:sym typeface="Calibri"/>
              </a:rPr>
              <a:t>High_Traffic and Low_Traffic.</a:t>
            </a:r>
            <a:endParaRPr b="1" sz="2200">
              <a:latin typeface="Calibri"/>
              <a:ea typeface="Calibri"/>
              <a:cs typeface="Calibri"/>
              <a:sym typeface="Calibri"/>
            </a:endParaRPr>
          </a:p>
        </p:txBody>
      </p:sp>
      <p:sp>
        <p:nvSpPr>
          <p:cNvPr id="155" name="Google Shape;155;p5"/>
          <p:cNvSpPr/>
          <p:nvPr/>
        </p:nvSpPr>
        <p:spPr>
          <a:xfrm>
            <a:off x="12329138" y="8420098"/>
            <a:ext cx="2667000" cy="1447800"/>
          </a:xfrm>
          <a:prstGeom prst="flowChartProcess">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Calibri"/>
                <a:ea typeface="Calibri"/>
                <a:cs typeface="Calibri"/>
                <a:sym typeface="Calibri"/>
              </a:rPr>
              <a:t>Timings Calculated</a:t>
            </a:r>
            <a:endParaRPr/>
          </a:p>
        </p:txBody>
      </p:sp>
      <p:sp>
        <p:nvSpPr>
          <p:cNvPr id="156" name="Google Shape;156;p5"/>
          <p:cNvSpPr/>
          <p:nvPr/>
        </p:nvSpPr>
        <p:spPr>
          <a:xfrm rot="10800000">
            <a:off x="10397375" y="8801100"/>
            <a:ext cx="1614000" cy="6858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7" name="Google Shape;157;p5"/>
          <p:cNvPicPr preferRelativeResize="0"/>
          <p:nvPr/>
        </p:nvPicPr>
        <p:blipFill rotWithShape="1">
          <a:blip r:embed="rId3">
            <a:alphaModFix/>
          </a:blip>
          <a:srcRect b="0" l="0" r="0" t="0"/>
          <a:stretch/>
        </p:blipFill>
        <p:spPr>
          <a:xfrm>
            <a:off x="715587" y="4190811"/>
            <a:ext cx="4252325" cy="345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F4F4"/>
        </a:solidFill>
      </p:bgPr>
    </p:bg>
    <p:spTree>
      <p:nvGrpSpPr>
        <p:cNvPr id="161" name="Shape 161"/>
        <p:cNvGrpSpPr/>
        <p:nvPr/>
      </p:nvGrpSpPr>
      <p:grpSpPr>
        <a:xfrm>
          <a:off x="0" y="0"/>
          <a:ext cx="0" cy="0"/>
          <a:chOff x="0" y="0"/>
          <a:chExt cx="0" cy="0"/>
        </a:xfrm>
      </p:grpSpPr>
      <p:sp>
        <p:nvSpPr>
          <p:cNvPr id="162" name="Google Shape;162;p7"/>
          <p:cNvSpPr txBox="1"/>
          <p:nvPr/>
        </p:nvSpPr>
        <p:spPr>
          <a:xfrm>
            <a:off x="1028700" y="642039"/>
            <a:ext cx="18310235" cy="8617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6400">
                <a:solidFill>
                  <a:srgbClr val="FF9900"/>
                </a:solidFill>
                <a:latin typeface="Arial"/>
                <a:ea typeface="Arial"/>
                <a:cs typeface="Arial"/>
                <a:sym typeface="Arial"/>
              </a:rPr>
              <a:t>How is AI implemented?</a:t>
            </a:r>
            <a:endParaRPr>
              <a:solidFill>
                <a:srgbClr val="FF9900"/>
              </a:solidFill>
            </a:endParaRPr>
          </a:p>
        </p:txBody>
      </p:sp>
      <p:sp>
        <p:nvSpPr>
          <p:cNvPr id="163" name="Google Shape;163;p7"/>
          <p:cNvSpPr txBox="1"/>
          <p:nvPr/>
        </p:nvSpPr>
        <p:spPr>
          <a:xfrm>
            <a:off x="1028700" y="1866450"/>
            <a:ext cx="13754100" cy="34959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2799">
                <a:solidFill>
                  <a:schemeClr val="dk1"/>
                </a:solidFill>
                <a:latin typeface="Muli"/>
                <a:ea typeface="Muli"/>
                <a:cs typeface="Muli"/>
                <a:sym typeface="Muli"/>
              </a:rPr>
              <a:t>The video stream received from the camera is passed through our AI, then based on the traffic conditions of the road, it is classified into 2 major classes.</a:t>
            </a:r>
            <a:endParaRPr/>
          </a:p>
          <a:p>
            <a:pPr indent="0" lvl="0" marL="0" marR="0" rtl="0" algn="l">
              <a:lnSpc>
                <a:spcPct val="140014"/>
              </a:lnSpc>
              <a:spcBef>
                <a:spcPts val="0"/>
              </a:spcBef>
              <a:spcAft>
                <a:spcPts val="0"/>
              </a:spcAft>
              <a:buNone/>
            </a:pPr>
            <a:r>
              <a:t/>
            </a:r>
            <a:endParaRPr b="1" sz="2799">
              <a:solidFill>
                <a:schemeClr val="dk1"/>
              </a:solidFill>
              <a:latin typeface="Muli"/>
              <a:ea typeface="Muli"/>
              <a:cs typeface="Muli"/>
              <a:sym typeface="Muli"/>
            </a:endParaRPr>
          </a:p>
          <a:p>
            <a:pPr indent="0" lvl="0" marL="0" marR="0" rtl="0" algn="l">
              <a:lnSpc>
                <a:spcPct val="140014"/>
              </a:lnSpc>
              <a:spcBef>
                <a:spcPts val="0"/>
              </a:spcBef>
              <a:spcAft>
                <a:spcPts val="0"/>
              </a:spcAft>
              <a:buNone/>
            </a:pPr>
            <a:r>
              <a:rPr b="1" lang="en-US" sz="2799">
                <a:solidFill>
                  <a:srgbClr val="FF9900"/>
                </a:solidFill>
                <a:latin typeface="Muli"/>
                <a:ea typeface="Muli"/>
                <a:cs typeface="Muli"/>
                <a:sym typeface="Muli"/>
              </a:rPr>
              <a:t>High_Traffic </a:t>
            </a:r>
            <a:r>
              <a:rPr b="1" lang="en-US" sz="2799">
                <a:solidFill>
                  <a:schemeClr val="dk1"/>
                </a:solidFill>
                <a:latin typeface="Muli"/>
                <a:ea typeface="Muli"/>
                <a:cs typeface="Muli"/>
                <a:sym typeface="Muli"/>
              </a:rPr>
              <a:t>and </a:t>
            </a:r>
            <a:r>
              <a:rPr b="1" lang="en-US" sz="2799">
                <a:solidFill>
                  <a:srgbClr val="FF9900"/>
                </a:solidFill>
                <a:latin typeface="Muli"/>
                <a:ea typeface="Muli"/>
                <a:cs typeface="Muli"/>
                <a:sym typeface="Muli"/>
              </a:rPr>
              <a:t>Low_Traffic</a:t>
            </a:r>
            <a:r>
              <a:rPr b="1" lang="en-US" sz="2799">
                <a:solidFill>
                  <a:srgbClr val="FFC000"/>
                </a:solidFill>
                <a:latin typeface="Muli"/>
                <a:ea typeface="Muli"/>
                <a:cs typeface="Muli"/>
                <a:sym typeface="Muli"/>
              </a:rPr>
              <a:t> </a:t>
            </a:r>
            <a:r>
              <a:rPr b="1" lang="en-US" sz="2799">
                <a:solidFill>
                  <a:schemeClr val="dk1"/>
                </a:solidFill>
                <a:latin typeface="Muli"/>
                <a:ea typeface="Muli"/>
                <a:cs typeface="Muli"/>
                <a:sym typeface="Muli"/>
              </a:rPr>
              <a:t>depending on this the new timings of the traffic light(s) are decided</a:t>
            </a:r>
            <a:endParaRPr/>
          </a:p>
          <a:p>
            <a:pPr indent="0" lvl="0" marL="0" marR="0" rtl="0" algn="l">
              <a:lnSpc>
                <a:spcPct val="140014"/>
              </a:lnSpc>
              <a:spcBef>
                <a:spcPts val="0"/>
              </a:spcBef>
              <a:spcAft>
                <a:spcPts val="0"/>
              </a:spcAft>
              <a:buNone/>
            </a:pPr>
            <a:r>
              <a:t/>
            </a:r>
            <a:endParaRPr b="1" sz="2799">
              <a:solidFill>
                <a:schemeClr val="dk1"/>
              </a:solidFill>
              <a:latin typeface="Muli"/>
              <a:ea typeface="Muli"/>
              <a:cs typeface="Muli"/>
              <a:sym typeface="Muli"/>
            </a:endParaRPr>
          </a:p>
          <a:p>
            <a:pPr indent="0" lvl="0" marL="0" marR="0" rtl="0" algn="l">
              <a:lnSpc>
                <a:spcPct val="140014"/>
              </a:lnSpc>
              <a:spcBef>
                <a:spcPts val="0"/>
              </a:spcBef>
              <a:spcAft>
                <a:spcPts val="0"/>
              </a:spcAft>
              <a:buNone/>
            </a:pPr>
            <a:r>
              <a:rPr b="1" lang="en-US" sz="2799">
                <a:solidFill>
                  <a:schemeClr val="dk1"/>
                </a:solidFill>
                <a:latin typeface="Muli"/>
                <a:ea typeface="Muli"/>
                <a:cs typeface="Muli"/>
                <a:sym typeface="Muli"/>
              </a:rPr>
              <a:t>We have used a </a:t>
            </a:r>
            <a:r>
              <a:rPr b="1" lang="en-US" sz="2799">
                <a:solidFill>
                  <a:srgbClr val="FF9900"/>
                </a:solidFill>
                <a:latin typeface="Muli"/>
                <a:ea typeface="Muli"/>
                <a:cs typeface="Muli"/>
                <a:sym typeface="Muli"/>
              </a:rPr>
              <a:t>SLAM</a:t>
            </a:r>
            <a:r>
              <a:rPr b="1" lang="en-US" sz="2799">
                <a:solidFill>
                  <a:srgbClr val="FFC000"/>
                </a:solidFill>
                <a:latin typeface="Muli"/>
                <a:ea typeface="Muli"/>
                <a:cs typeface="Muli"/>
                <a:sym typeface="Muli"/>
              </a:rPr>
              <a:t> </a:t>
            </a:r>
            <a:r>
              <a:rPr b="1" lang="en-US" sz="2799">
                <a:solidFill>
                  <a:schemeClr val="dk1"/>
                </a:solidFill>
                <a:latin typeface="Muli"/>
                <a:ea typeface="Muli"/>
                <a:cs typeface="Muli"/>
                <a:sym typeface="Muli"/>
              </a:rPr>
              <a:t>model type for our AI</a:t>
            </a:r>
            <a:endParaRPr b="1" sz="2799">
              <a:solidFill>
                <a:srgbClr val="FFC000"/>
              </a:solidFill>
              <a:latin typeface="Muli"/>
              <a:ea typeface="Muli"/>
              <a:cs typeface="Muli"/>
              <a:sym typeface="Muli"/>
            </a:endParaRPr>
          </a:p>
        </p:txBody>
      </p:sp>
      <p:pic>
        <p:nvPicPr>
          <p:cNvPr id="164" name="Google Shape;164;p7"/>
          <p:cNvPicPr preferRelativeResize="0"/>
          <p:nvPr/>
        </p:nvPicPr>
        <p:blipFill rotWithShape="1">
          <a:blip r:embed="rId3">
            <a:alphaModFix/>
          </a:blip>
          <a:srcRect b="0" l="0" r="0" t="0"/>
          <a:stretch/>
        </p:blipFill>
        <p:spPr>
          <a:xfrm>
            <a:off x="11049000" y="2933700"/>
            <a:ext cx="6800103" cy="8407400"/>
          </a:xfrm>
          <a:prstGeom prst="rect">
            <a:avLst/>
          </a:prstGeom>
          <a:noFill/>
          <a:ln>
            <a:noFill/>
          </a:ln>
        </p:spPr>
      </p:pic>
      <p:sp>
        <p:nvSpPr>
          <p:cNvPr id="165" name="Google Shape;165;p7"/>
          <p:cNvSpPr txBox="1"/>
          <p:nvPr/>
        </p:nvSpPr>
        <p:spPr>
          <a:xfrm>
            <a:off x="952500" y="9052482"/>
            <a:ext cx="3626100" cy="358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100">
                <a:solidFill>
                  <a:srgbClr val="51D7A8"/>
                </a:solidFill>
                <a:latin typeface="Space Mono"/>
                <a:ea typeface="Space Mono"/>
                <a:cs typeface="Space Mono"/>
                <a:sym typeface="Space Mono"/>
              </a:rPr>
              <a:t>SKAAR V1.0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F4F4"/>
        </a:solidFill>
      </p:bgPr>
    </p:bg>
    <p:spTree>
      <p:nvGrpSpPr>
        <p:cNvPr id="169" name="Shape 169"/>
        <p:cNvGrpSpPr/>
        <p:nvPr/>
      </p:nvGrpSpPr>
      <p:grpSpPr>
        <a:xfrm>
          <a:off x="0" y="0"/>
          <a:ext cx="0" cy="0"/>
          <a:chOff x="0" y="0"/>
          <a:chExt cx="0" cy="0"/>
        </a:xfrm>
      </p:grpSpPr>
      <p:sp>
        <p:nvSpPr>
          <p:cNvPr id="170" name="Google Shape;170;p8"/>
          <p:cNvSpPr txBox="1"/>
          <p:nvPr/>
        </p:nvSpPr>
        <p:spPr>
          <a:xfrm>
            <a:off x="1028700" y="642039"/>
            <a:ext cx="18310235" cy="8617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6400">
                <a:solidFill>
                  <a:srgbClr val="6AA84F"/>
                </a:solidFill>
                <a:latin typeface="Arial"/>
                <a:ea typeface="Arial"/>
                <a:cs typeface="Arial"/>
                <a:sym typeface="Arial"/>
              </a:rPr>
              <a:t>Hardware and Software details.</a:t>
            </a:r>
            <a:endParaRPr>
              <a:solidFill>
                <a:srgbClr val="6AA84F"/>
              </a:solidFill>
            </a:endParaRPr>
          </a:p>
        </p:txBody>
      </p:sp>
      <p:sp>
        <p:nvSpPr>
          <p:cNvPr id="171" name="Google Shape;171;p8"/>
          <p:cNvSpPr txBox="1"/>
          <p:nvPr/>
        </p:nvSpPr>
        <p:spPr>
          <a:xfrm>
            <a:off x="1028700" y="1866448"/>
            <a:ext cx="16245606" cy="1461234"/>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2400" u="sng">
                <a:solidFill>
                  <a:schemeClr val="dk1"/>
                </a:solidFill>
                <a:latin typeface="Muli"/>
                <a:ea typeface="Muli"/>
                <a:cs typeface="Muli"/>
                <a:sym typeface="Muli"/>
              </a:rPr>
              <a:t>Hardware Used:</a:t>
            </a:r>
            <a:endParaRPr sz="2400"/>
          </a:p>
          <a:p>
            <a:pPr indent="-431863" lvl="1" marL="914400" marR="0" rtl="0" algn="l">
              <a:lnSpc>
                <a:spcPct val="140014"/>
              </a:lnSpc>
              <a:spcBef>
                <a:spcPts val="0"/>
              </a:spcBef>
              <a:spcAft>
                <a:spcPts val="0"/>
              </a:spcAft>
              <a:buClr>
                <a:schemeClr val="dk1"/>
              </a:buClr>
              <a:buSzPts val="2400"/>
              <a:buFont typeface="Arial"/>
              <a:buChar char="•"/>
            </a:pPr>
            <a:r>
              <a:rPr b="1" i="0" lang="en-US" sz="2400" u="none" cap="none" strike="noStrike">
                <a:solidFill>
                  <a:schemeClr val="dk1"/>
                </a:solidFill>
                <a:latin typeface="Muli"/>
                <a:ea typeface="Muli"/>
                <a:cs typeface="Muli"/>
                <a:sym typeface="Muli"/>
              </a:rPr>
              <a:t>Raspberry Pi 3/0</a:t>
            </a:r>
            <a:endParaRPr sz="2400"/>
          </a:p>
          <a:p>
            <a:pPr indent="-431863" lvl="1" marL="914400" marR="0" rtl="0" algn="l">
              <a:lnSpc>
                <a:spcPct val="140014"/>
              </a:lnSpc>
              <a:spcBef>
                <a:spcPts val="0"/>
              </a:spcBef>
              <a:spcAft>
                <a:spcPts val="0"/>
              </a:spcAft>
              <a:buClr>
                <a:schemeClr val="dk1"/>
              </a:buClr>
              <a:buSzPts val="2400"/>
              <a:buFont typeface="Arial"/>
              <a:buChar char="•"/>
            </a:pPr>
            <a:r>
              <a:rPr b="1" i="0" lang="en-US" sz="2400" u="none" cap="none" strike="noStrike">
                <a:solidFill>
                  <a:schemeClr val="dk1"/>
                </a:solidFill>
                <a:latin typeface="Muli"/>
                <a:ea typeface="Muli"/>
                <a:cs typeface="Muli"/>
                <a:sym typeface="Muli"/>
              </a:rPr>
              <a:t>A USB compatible Camera, preferably weather-proof</a:t>
            </a:r>
            <a:endParaRPr sz="2400"/>
          </a:p>
        </p:txBody>
      </p:sp>
      <p:sp>
        <p:nvSpPr>
          <p:cNvPr id="172" name="Google Shape;172;p8"/>
          <p:cNvSpPr txBox="1"/>
          <p:nvPr/>
        </p:nvSpPr>
        <p:spPr>
          <a:xfrm>
            <a:off x="1028700" y="3848100"/>
            <a:ext cx="16245606" cy="4962192"/>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2400" u="sng">
                <a:solidFill>
                  <a:schemeClr val="dk1"/>
                </a:solidFill>
                <a:latin typeface="Muli"/>
                <a:ea typeface="Muli"/>
                <a:cs typeface="Muli"/>
                <a:sym typeface="Muli"/>
              </a:rPr>
              <a:t>Software Details:</a:t>
            </a:r>
            <a:endParaRPr sz="2400"/>
          </a:p>
          <a:p>
            <a:pPr indent="0" lvl="0" marL="0" marR="0" rtl="0" algn="l">
              <a:lnSpc>
                <a:spcPct val="140014"/>
              </a:lnSpc>
              <a:spcBef>
                <a:spcPts val="0"/>
              </a:spcBef>
              <a:spcAft>
                <a:spcPts val="0"/>
              </a:spcAft>
              <a:buNone/>
            </a:pPr>
            <a:r>
              <a:rPr b="1" lang="en-US" sz="2400">
                <a:solidFill>
                  <a:schemeClr val="dk1"/>
                </a:solidFill>
                <a:latin typeface="Muli"/>
                <a:ea typeface="Muli"/>
                <a:cs typeface="Muli"/>
                <a:sym typeface="Muli"/>
              </a:rPr>
              <a:t>The scripts that have to be executed are written in python,</a:t>
            </a:r>
            <a:endParaRPr sz="2400"/>
          </a:p>
          <a:p>
            <a:pPr indent="0" lvl="0" marL="0" marR="0" rtl="0" algn="l">
              <a:lnSpc>
                <a:spcPct val="140014"/>
              </a:lnSpc>
              <a:spcBef>
                <a:spcPts val="0"/>
              </a:spcBef>
              <a:spcAft>
                <a:spcPts val="0"/>
              </a:spcAft>
              <a:buNone/>
            </a:pPr>
            <a:r>
              <a:rPr b="1" lang="en-US" sz="2400">
                <a:solidFill>
                  <a:schemeClr val="dk1"/>
                </a:solidFill>
                <a:latin typeface="Muli"/>
                <a:ea typeface="Muli"/>
                <a:cs typeface="Muli"/>
                <a:sym typeface="Muli"/>
              </a:rPr>
              <a:t>The AI model is stored in a keras file.</a:t>
            </a:r>
            <a:endParaRPr sz="2400"/>
          </a:p>
          <a:p>
            <a:pPr indent="0" lvl="0" marL="0" marR="0" rtl="0" algn="l">
              <a:lnSpc>
                <a:spcPct val="140014"/>
              </a:lnSpc>
              <a:spcBef>
                <a:spcPts val="0"/>
              </a:spcBef>
              <a:spcAft>
                <a:spcPts val="0"/>
              </a:spcAft>
              <a:buNone/>
            </a:pPr>
            <a:r>
              <a:t/>
            </a:r>
            <a:endParaRPr b="1" sz="2400">
              <a:solidFill>
                <a:schemeClr val="dk1"/>
              </a:solidFill>
              <a:latin typeface="Muli"/>
              <a:ea typeface="Muli"/>
              <a:cs typeface="Muli"/>
              <a:sym typeface="Muli"/>
            </a:endParaRPr>
          </a:p>
          <a:p>
            <a:pPr indent="0" lvl="0" marL="0" marR="0" rtl="0" algn="l">
              <a:lnSpc>
                <a:spcPct val="140014"/>
              </a:lnSpc>
              <a:spcBef>
                <a:spcPts val="0"/>
              </a:spcBef>
              <a:spcAft>
                <a:spcPts val="0"/>
              </a:spcAft>
              <a:buNone/>
            </a:pPr>
            <a:r>
              <a:rPr b="1" lang="en-US" sz="2400" u="sng">
                <a:solidFill>
                  <a:schemeClr val="dk1"/>
                </a:solidFill>
                <a:latin typeface="Muli"/>
                <a:ea typeface="Muli"/>
                <a:cs typeface="Muli"/>
                <a:sym typeface="Muli"/>
              </a:rPr>
              <a:t>Libraries Used:</a:t>
            </a:r>
            <a:endParaRPr sz="2400"/>
          </a:p>
          <a:p>
            <a:pPr indent="-431863" lvl="1" marL="914400" marR="0" rtl="0" algn="l">
              <a:lnSpc>
                <a:spcPct val="140014"/>
              </a:lnSpc>
              <a:spcBef>
                <a:spcPts val="0"/>
              </a:spcBef>
              <a:spcAft>
                <a:spcPts val="0"/>
              </a:spcAft>
              <a:buClr>
                <a:schemeClr val="dk1"/>
              </a:buClr>
              <a:buSzPts val="2400"/>
              <a:buFont typeface="Arial"/>
              <a:buChar char="•"/>
            </a:pPr>
            <a:r>
              <a:rPr b="1" i="0" lang="en-US" sz="2400" u="none" cap="none" strike="noStrike">
                <a:solidFill>
                  <a:schemeClr val="dk1"/>
                </a:solidFill>
                <a:latin typeface="Muli"/>
                <a:ea typeface="Muli"/>
                <a:cs typeface="Muli"/>
                <a:sym typeface="Muli"/>
              </a:rPr>
              <a:t>Keras</a:t>
            </a:r>
            <a:endParaRPr b="1" i="0" sz="2400" u="none" cap="none" strike="noStrike">
              <a:solidFill>
                <a:schemeClr val="dk1"/>
              </a:solidFill>
              <a:latin typeface="Muli"/>
              <a:ea typeface="Muli"/>
              <a:cs typeface="Muli"/>
              <a:sym typeface="Muli"/>
            </a:endParaRPr>
          </a:p>
          <a:p>
            <a:pPr indent="-431863" lvl="1" marL="914400" marR="0" rtl="0" algn="l">
              <a:lnSpc>
                <a:spcPct val="140014"/>
              </a:lnSpc>
              <a:spcBef>
                <a:spcPts val="0"/>
              </a:spcBef>
              <a:spcAft>
                <a:spcPts val="0"/>
              </a:spcAft>
              <a:buClr>
                <a:schemeClr val="dk1"/>
              </a:buClr>
              <a:buSzPts val="2400"/>
              <a:buFont typeface="Arial"/>
              <a:buChar char="•"/>
            </a:pPr>
            <a:r>
              <a:rPr b="1" i="0" lang="en-US" sz="2400" u="none" cap="none" strike="noStrike">
                <a:solidFill>
                  <a:schemeClr val="dk1"/>
                </a:solidFill>
                <a:latin typeface="Muli"/>
                <a:ea typeface="Muli"/>
                <a:cs typeface="Muli"/>
                <a:sym typeface="Muli"/>
              </a:rPr>
              <a:t>OpenCV</a:t>
            </a:r>
            <a:endParaRPr sz="2400"/>
          </a:p>
          <a:p>
            <a:pPr indent="-431863" lvl="1" marL="914400" marR="0" rtl="0" algn="l">
              <a:lnSpc>
                <a:spcPct val="140014"/>
              </a:lnSpc>
              <a:spcBef>
                <a:spcPts val="0"/>
              </a:spcBef>
              <a:spcAft>
                <a:spcPts val="0"/>
              </a:spcAft>
              <a:buClr>
                <a:schemeClr val="dk1"/>
              </a:buClr>
              <a:buSzPts val="2400"/>
              <a:buFont typeface="Arial"/>
              <a:buChar char="•"/>
            </a:pPr>
            <a:r>
              <a:rPr b="1" i="0" lang="en-US" sz="2400" u="none" cap="none" strike="noStrike">
                <a:solidFill>
                  <a:schemeClr val="dk1"/>
                </a:solidFill>
                <a:latin typeface="Muli"/>
                <a:ea typeface="Muli"/>
                <a:cs typeface="Muli"/>
                <a:sym typeface="Muli"/>
              </a:rPr>
              <a:t>PIL</a:t>
            </a:r>
            <a:endParaRPr sz="2400"/>
          </a:p>
          <a:p>
            <a:pPr indent="-431863" lvl="1" marL="914400" marR="0" rtl="0" algn="l">
              <a:lnSpc>
                <a:spcPct val="140014"/>
              </a:lnSpc>
              <a:spcBef>
                <a:spcPts val="0"/>
              </a:spcBef>
              <a:spcAft>
                <a:spcPts val="0"/>
              </a:spcAft>
              <a:buClr>
                <a:schemeClr val="dk1"/>
              </a:buClr>
              <a:buSzPts val="2400"/>
              <a:buFont typeface="Arial"/>
              <a:buChar char="•"/>
            </a:pPr>
            <a:r>
              <a:rPr b="1" i="0" lang="en-US" sz="2400" u="none" cap="none" strike="noStrike">
                <a:solidFill>
                  <a:schemeClr val="dk1"/>
                </a:solidFill>
                <a:latin typeface="Muli"/>
                <a:ea typeface="Muli"/>
                <a:cs typeface="Muli"/>
                <a:sym typeface="Muli"/>
              </a:rPr>
              <a:t>NumPy</a:t>
            </a:r>
            <a:endParaRPr sz="2400"/>
          </a:p>
          <a:p>
            <a:pPr indent="-431863" lvl="1" marL="914400" marR="0" rtl="0" algn="l">
              <a:lnSpc>
                <a:spcPct val="140014"/>
              </a:lnSpc>
              <a:spcBef>
                <a:spcPts val="0"/>
              </a:spcBef>
              <a:spcAft>
                <a:spcPts val="0"/>
              </a:spcAft>
              <a:buClr>
                <a:schemeClr val="dk1"/>
              </a:buClr>
              <a:buSzPts val="2400"/>
              <a:buFont typeface="Arial"/>
              <a:buChar char="•"/>
            </a:pPr>
            <a:r>
              <a:rPr b="1" i="0" lang="en-US" sz="2400" u="none" cap="none" strike="noStrike">
                <a:solidFill>
                  <a:schemeClr val="dk1"/>
                </a:solidFill>
                <a:latin typeface="Muli"/>
                <a:ea typeface="Muli"/>
                <a:cs typeface="Muli"/>
                <a:sym typeface="Muli"/>
              </a:rPr>
              <a:t>Socket</a:t>
            </a:r>
            <a:endParaRPr sz="2400"/>
          </a:p>
        </p:txBody>
      </p:sp>
      <p:pic>
        <p:nvPicPr>
          <p:cNvPr id="173" name="Google Shape;173;p8"/>
          <p:cNvPicPr preferRelativeResize="0"/>
          <p:nvPr/>
        </p:nvPicPr>
        <p:blipFill rotWithShape="1">
          <a:blip r:embed="rId3">
            <a:alphaModFix/>
          </a:blip>
          <a:srcRect b="0" l="0" r="0" t="0"/>
          <a:stretch/>
        </p:blipFill>
        <p:spPr>
          <a:xfrm>
            <a:off x="9601200" y="4686300"/>
            <a:ext cx="8318500" cy="5323840"/>
          </a:xfrm>
          <a:prstGeom prst="rect">
            <a:avLst/>
          </a:prstGeom>
          <a:noFill/>
          <a:ln>
            <a:noFill/>
          </a:ln>
        </p:spPr>
      </p:pic>
      <p:sp>
        <p:nvSpPr>
          <p:cNvPr id="174" name="Google Shape;174;p8"/>
          <p:cNvSpPr txBox="1"/>
          <p:nvPr/>
        </p:nvSpPr>
        <p:spPr>
          <a:xfrm>
            <a:off x="876300" y="9227801"/>
            <a:ext cx="3626100" cy="358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100">
                <a:solidFill>
                  <a:srgbClr val="51D7A8"/>
                </a:solidFill>
                <a:latin typeface="Space Mono"/>
                <a:ea typeface="Space Mono"/>
                <a:cs typeface="Space Mono"/>
                <a:sym typeface="Space Mono"/>
              </a:rPr>
              <a:t>SKAAR V1.0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F4F4"/>
        </a:solidFill>
      </p:bgPr>
    </p:bg>
    <p:spTree>
      <p:nvGrpSpPr>
        <p:cNvPr id="178" name="Shape 178"/>
        <p:cNvGrpSpPr/>
        <p:nvPr/>
      </p:nvGrpSpPr>
      <p:grpSpPr>
        <a:xfrm>
          <a:off x="0" y="0"/>
          <a:ext cx="0" cy="0"/>
          <a:chOff x="0" y="0"/>
          <a:chExt cx="0" cy="0"/>
        </a:xfrm>
      </p:grpSpPr>
      <p:grpSp>
        <p:nvGrpSpPr>
          <p:cNvPr id="179" name="Google Shape;179;p9"/>
          <p:cNvGrpSpPr/>
          <p:nvPr/>
        </p:nvGrpSpPr>
        <p:grpSpPr>
          <a:xfrm>
            <a:off x="1028700" y="642040"/>
            <a:ext cx="18310235" cy="7170992"/>
            <a:chOff x="0" y="57150"/>
            <a:chExt cx="24413647" cy="9561322"/>
          </a:xfrm>
        </p:grpSpPr>
        <p:sp>
          <p:nvSpPr>
            <p:cNvPr id="180" name="Google Shape;180;p9"/>
            <p:cNvSpPr txBox="1"/>
            <p:nvPr/>
          </p:nvSpPr>
          <p:spPr>
            <a:xfrm>
              <a:off x="1" y="1689695"/>
              <a:ext cx="20573999" cy="7928777"/>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lang="en-US" sz="2400">
                  <a:solidFill>
                    <a:srgbClr val="000000"/>
                  </a:solidFill>
                  <a:latin typeface="Muli"/>
                  <a:ea typeface="Muli"/>
                  <a:cs typeface="Muli"/>
                  <a:sym typeface="Muli"/>
                </a:rPr>
                <a:t>Our model is infused with a </a:t>
              </a:r>
              <a:r>
                <a:rPr b="1" lang="en-US" sz="2400">
                  <a:solidFill>
                    <a:srgbClr val="FF1616"/>
                  </a:solidFill>
                  <a:latin typeface="Muli"/>
                  <a:ea typeface="Muli"/>
                  <a:cs typeface="Muli"/>
                  <a:sym typeface="Muli"/>
                </a:rPr>
                <a:t>special mode</a:t>
              </a:r>
              <a:r>
                <a:rPr lang="en-US" sz="2400">
                  <a:solidFill>
                    <a:srgbClr val="000000"/>
                  </a:solidFill>
                  <a:latin typeface="Muli"/>
                  <a:ea typeface="Muli"/>
                  <a:cs typeface="Muli"/>
                  <a:sym typeface="Muli"/>
                </a:rPr>
                <a:t> that creates a '</a:t>
              </a:r>
              <a:r>
                <a:rPr b="1" lang="en-US" sz="2400">
                  <a:solidFill>
                    <a:srgbClr val="7ED957"/>
                  </a:solidFill>
                  <a:latin typeface="Muli"/>
                  <a:ea typeface="Muli"/>
                  <a:cs typeface="Muli"/>
                  <a:sym typeface="Muli"/>
                </a:rPr>
                <a:t>green-corridor</a:t>
              </a:r>
              <a:r>
                <a:rPr lang="en-US" sz="2400">
                  <a:solidFill>
                    <a:srgbClr val="000000"/>
                  </a:solidFill>
                  <a:latin typeface="Muli"/>
                  <a:ea typeface="Muli"/>
                  <a:cs typeface="Muli"/>
                  <a:sym typeface="Muli"/>
                </a:rPr>
                <a:t>' for permitted vehicles which can be enabled via app.</a:t>
              </a:r>
              <a:endParaRPr sz="2400"/>
            </a:p>
            <a:p>
              <a:pPr indent="0" lvl="0" marL="0" marR="0" rtl="0" algn="l">
                <a:lnSpc>
                  <a:spcPct val="140014"/>
                </a:lnSpc>
                <a:spcBef>
                  <a:spcPts val="0"/>
                </a:spcBef>
                <a:spcAft>
                  <a:spcPts val="0"/>
                </a:spcAft>
                <a:buNone/>
              </a:pPr>
              <a:r>
                <a:t/>
              </a:r>
              <a:endParaRPr sz="2400">
                <a:solidFill>
                  <a:srgbClr val="000000"/>
                </a:solidFill>
                <a:latin typeface="Muli"/>
                <a:ea typeface="Muli"/>
                <a:cs typeface="Muli"/>
                <a:sym typeface="Muli"/>
              </a:endParaRPr>
            </a:p>
            <a:p>
              <a:pPr indent="0" lvl="0" marL="0" marR="0" rtl="0" algn="l">
                <a:lnSpc>
                  <a:spcPct val="139964"/>
                </a:lnSpc>
                <a:spcBef>
                  <a:spcPts val="0"/>
                </a:spcBef>
                <a:spcAft>
                  <a:spcPts val="0"/>
                </a:spcAft>
                <a:buNone/>
              </a:pPr>
              <a:r>
                <a:rPr lang="en-US" sz="2400">
                  <a:solidFill>
                    <a:srgbClr val="000000"/>
                  </a:solidFill>
                  <a:latin typeface="Muli"/>
                  <a:ea typeface="Muli"/>
                  <a:cs typeface="Muli"/>
                  <a:sym typeface="Muli"/>
                </a:rPr>
                <a:t>We intend to run a </a:t>
              </a:r>
              <a:r>
                <a:rPr b="1" lang="en-US" sz="2400">
                  <a:solidFill>
                    <a:srgbClr val="FF1616"/>
                  </a:solidFill>
                  <a:latin typeface="Muli"/>
                  <a:ea typeface="Muli"/>
                  <a:cs typeface="Muli"/>
                  <a:sym typeface="Muli"/>
                </a:rPr>
                <a:t>prediction model</a:t>
              </a:r>
              <a:r>
                <a:rPr lang="en-US" sz="2400">
                  <a:solidFill>
                    <a:srgbClr val="000000"/>
                  </a:solidFill>
                  <a:latin typeface="Muli"/>
                  <a:ea typeface="Muli"/>
                  <a:cs typeface="Muli"/>
                  <a:sym typeface="Muli"/>
                </a:rPr>
                <a:t> so that we can predict the</a:t>
              </a:r>
              <a:endParaRPr sz="2400"/>
            </a:p>
            <a:p>
              <a:pPr indent="0" lvl="0" marL="0" marR="0" rtl="0" algn="l">
                <a:lnSpc>
                  <a:spcPct val="139964"/>
                </a:lnSpc>
                <a:spcBef>
                  <a:spcPts val="0"/>
                </a:spcBef>
                <a:spcAft>
                  <a:spcPts val="0"/>
                </a:spcAft>
                <a:buNone/>
              </a:pPr>
              <a:r>
                <a:rPr lang="en-US" sz="2400">
                  <a:solidFill>
                    <a:srgbClr val="000000"/>
                  </a:solidFill>
                  <a:latin typeface="Muli"/>
                  <a:ea typeface="Muli"/>
                  <a:cs typeface="Muli"/>
                  <a:sym typeface="Muli"/>
                </a:rPr>
                <a:t> future traffic conditions and make our system more efficient.</a:t>
              </a:r>
              <a:endParaRPr sz="2400"/>
            </a:p>
            <a:p>
              <a:pPr indent="0" lvl="0" marL="0" marR="0" rtl="0" algn="l">
                <a:lnSpc>
                  <a:spcPct val="139964"/>
                </a:lnSpc>
                <a:spcBef>
                  <a:spcPts val="0"/>
                </a:spcBef>
                <a:spcAft>
                  <a:spcPts val="0"/>
                </a:spcAft>
                <a:buNone/>
              </a:pPr>
              <a:r>
                <a:t/>
              </a:r>
              <a:endParaRPr sz="2400">
                <a:solidFill>
                  <a:srgbClr val="000000"/>
                </a:solidFill>
                <a:latin typeface="Muli"/>
                <a:ea typeface="Muli"/>
                <a:cs typeface="Muli"/>
                <a:sym typeface="Muli"/>
              </a:endParaRPr>
            </a:p>
            <a:p>
              <a:pPr indent="0" lvl="0" marL="0" marR="0" rtl="0" algn="l">
                <a:lnSpc>
                  <a:spcPct val="140014"/>
                </a:lnSpc>
                <a:spcBef>
                  <a:spcPts val="0"/>
                </a:spcBef>
                <a:spcAft>
                  <a:spcPts val="0"/>
                </a:spcAft>
                <a:buNone/>
              </a:pPr>
              <a:r>
                <a:rPr lang="en-US" sz="2400">
                  <a:solidFill>
                    <a:srgbClr val="000000"/>
                  </a:solidFill>
                  <a:latin typeface="Muli"/>
                  <a:ea typeface="Muli"/>
                  <a:cs typeface="Muli"/>
                  <a:sym typeface="Muli"/>
                </a:rPr>
                <a:t>Moreover, we also plan to </a:t>
              </a:r>
              <a:r>
                <a:rPr b="1" lang="en-US" sz="2400">
                  <a:solidFill>
                    <a:srgbClr val="FF1616"/>
                  </a:solidFill>
                  <a:latin typeface="Muli"/>
                  <a:ea typeface="Muli"/>
                  <a:cs typeface="Muli"/>
                  <a:sym typeface="Muli"/>
                </a:rPr>
                <a:t>deploy an app</a:t>
              </a:r>
              <a:r>
                <a:rPr lang="en-US" sz="2400">
                  <a:solidFill>
                    <a:srgbClr val="000000"/>
                  </a:solidFill>
                  <a:latin typeface="Muli"/>
                  <a:ea typeface="Muli"/>
                  <a:cs typeface="Muli"/>
                  <a:sym typeface="Muli"/>
                </a:rPr>
                <a:t> that can give the user </a:t>
              </a:r>
              <a:endParaRPr sz="2400"/>
            </a:p>
            <a:p>
              <a:pPr indent="0" lvl="0" marL="0" marR="0" rtl="0" algn="l">
                <a:lnSpc>
                  <a:spcPct val="140014"/>
                </a:lnSpc>
                <a:spcBef>
                  <a:spcPts val="0"/>
                </a:spcBef>
                <a:spcAft>
                  <a:spcPts val="0"/>
                </a:spcAft>
                <a:buNone/>
              </a:pPr>
              <a:r>
                <a:rPr lang="en-US" sz="2400">
                  <a:solidFill>
                    <a:srgbClr val="000000"/>
                  </a:solidFill>
                  <a:latin typeface="Muli"/>
                  <a:ea typeface="Muli"/>
                  <a:cs typeface="Muli"/>
                  <a:sym typeface="Muli"/>
                </a:rPr>
                <a:t>average traffic conditions in their surroundings and optimize their </a:t>
              </a:r>
              <a:endParaRPr sz="2400"/>
            </a:p>
            <a:p>
              <a:pPr indent="0" lvl="0" marL="0" marR="0" rtl="0" algn="l">
                <a:lnSpc>
                  <a:spcPct val="140014"/>
                </a:lnSpc>
                <a:spcBef>
                  <a:spcPts val="0"/>
                </a:spcBef>
                <a:spcAft>
                  <a:spcPts val="0"/>
                </a:spcAft>
                <a:buNone/>
              </a:pPr>
              <a:r>
                <a:rPr lang="en-US" sz="2400">
                  <a:solidFill>
                    <a:srgbClr val="000000"/>
                  </a:solidFill>
                  <a:latin typeface="Muli"/>
                  <a:ea typeface="Muli"/>
                  <a:cs typeface="Muli"/>
                  <a:sym typeface="Muli"/>
                </a:rPr>
                <a:t>routes accordingly assisting them with </a:t>
              </a:r>
              <a:r>
                <a:rPr b="1" lang="en-US" sz="2400">
                  <a:solidFill>
                    <a:srgbClr val="FF1616"/>
                  </a:solidFill>
                  <a:latin typeface="Muli"/>
                  <a:ea typeface="Muli"/>
                  <a:cs typeface="Muli"/>
                  <a:sym typeface="Muli"/>
                </a:rPr>
                <a:t>ETAs and Shorter routes</a:t>
              </a:r>
              <a:r>
                <a:rPr lang="en-US" sz="2400">
                  <a:solidFill>
                    <a:srgbClr val="000000"/>
                  </a:solidFill>
                  <a:latin typeface="Muli"/>
                  <a:ea typeface="Muli"/>
                  <a:cs typeface="Muli"/>
                  <a:sym typeface="Muli"/>
                </a:rPr>
                <a:t>.</a:t>
              </a:r>
              <a:endParaRPr sz="2400"/>
            </a:p>
            <a:p>
              <a:pPr indent="0" lvl="0" marL="0" marR="0" rtl="0" algn="l">
                <a:lnSpc>
                  <a:spcPct val="140014"/>
                </a:lnSpc>
                <a:spcBef>
                  <a:spcPts val="0"/>
                </a:spcBef>
                <a:spcAft>
                  <a:spcPts val="0"/>
                </a:spcAft>
                <a:buNone/>
              </a:pPr>
              <a:r>
                <a:t/>
              </a:r>
              <a:endParaRPr sz="2400">
                <a:solidFill>
                  <a:srgbClr val="000000"/>
                </a:solidFill>
                <a:latin typeface="Muli"/>
                <a:ea typeface="Muli"/>
                <a:cs typeface="Muli"/>
                <a:sym typeface="Muli"/>
              </a:endParaRPr>
            </a:p>
            <a:p>
              <a:pPr indent="0" lvl="0" marL="0" marR="0" rtl="0" algn="l">
                <a:lnSpc>
                  <a:spcPct val="140014"/>
                </a:lnSpc>
                <a:spcBef>
                  <a:spcPts val="0"/>
                </a:spcBef>
                <a:spcAft>
                  <a:spcPts val="0"/>
                </a:spcAft>
                <a:buNone/>
              </a:pPr>
              <a:r>
                <a:rPr lang="en-US" sz="2400">
                  <a:solidFill>
                    <a:srgbClr val="000000"/>
                  </a:solidFill>
                  <a:latin typeface="Muli"/>
                  <a:ea typeface="Muli"/>
                  <a:cs typeface="Muli"/>
                  <a:sym typeface="Muli"/>
                </a:rPr>
                <a:t>We can expand our model to cover </a:t>
              </a:r>
              <a:r>
                <a:rPr b="1" lang="en-US" sz="2400">
                  <a:solidFill>
                    <a:srgbClr val="FF1616"/>
                  </a:solidFill>
                  <a:latin typeface="Muli"/>
                  <a:ea typeface="Muli"/>
                  <a:cs typeface="Muli"/>
                  <a:sym typeface="Muli"/>
                </a:rPr>
                <a:t>intersections</a:t>
              </a:r>
              <a:r>
                <a:rPr lang="en-US" sz="2400">
                  <a:solidFill>
                    <a:srgbClr val="000000"/>
                  </a:solidFill>
                  <a:latin typeface="Muli"/>
                  <a:ea typeface="Muli"/>
                  <a:cs typeface="Muli"/>
                  <a:sym typeface="Muli"/>
                </a:rPr>
                <a:t>, </a:t>
              </a:r>
              <a:r>
                <a:rPr b="1" lang="en-US" sz="2400">
                  <a:solidFill>
                    <a:srgbClr val="FF1616"/>
                  </a:solidFill>
                  <a:latin typeface="Muli"/>
                  <a:ea typeface="Muli"/>
                  <a:cs typeface="Muli"/>
                  <a:sym typeface="Muli"/>
                </a:rPr>
                <a:t>T-points</a:t>
              </a:r>
              <a:r>
                <a:rPr lang="en-US" sz="2400">
                  <a:solidFill>
                    <a:srgbClr val="000000"/>
                  </a:solidFill>
                  <a:latin typeface="Muli"/>
                  <a:ea typeface="Muli"/>
                  <a:cs typeface="Muli"/>
                  <a:sym typeface="Muli"/>
                </a:rPr>
                <a:t> </a:t>
              </a:r>
              <a:endParaRPr sz="2400"/>
            </a:p>
            <a:p>
              <a:pPr indent="0" lvl="0" marL="0" marR="0" rtl="0" algn="l">
                <a:lnSpc>
                  <a:spcPct val="140050"/>
                </a:lnSpc>
                <a:spcBef>
                  <a:spcPts val="0"/>
                </a:spcBef>
                <a:spcAft>
                  <a:spcPts val="0"/>
                </a:spcAft>
                <a:buNone/>
              </a:pPr>
              <a:r>
                <a:rPr lang="en-US" sz="2400">
                  <a:solidFill>
                    <a:srgbClr val="000000"/>
                  </a:solidFill>
                  <a:latin typeface="Muli"/>
                  <a:ea typeface="Muli"/>
                  <a:cs typeface="Muli"/>
                  <a:sym typeface="Muli"/>
                </a:rPr>
                <a:t>and </a:t>
              </a:r>
              <a:r>
                <a:rPr b="1" lang="en-US" sz="2400">
                  <a:solidFill>
                    <a:srgbClr val="FF1616"/>
                  </a:solidFill>
                  <a:latin typeface="Muli"/>
                  <a:ea typeface="Muli"/>
                  <a:cs typeface="Muli"/>
                  <a:sym typeface="Muli"/>
                </a:rPr>
                <a:t>express highways</a:t>
              </a:r>
              <a:r>
                <a:rPr lang="en-US" sz="2400">
                  <a:solidFill>
                    <a:srgbClr val="000000"/>
                  </a:solidFill>
                  <a:latin typeface="Muli"/>
                  <a:ea typeface="Muli"/>
                  <a:cs typeface="Muli"/>
                  <a:sym typeface="Muli"/>
                </a:rPr>
                <a:t>.</a:t>
              </a:r>
              <a:endParaRPr sz="2400"/>
            </a:p>
          </p:txBody>
        </p:sp>
        <p:sp>
          <p:nvSpPr>
            <p:cNvPr id="181" name="Google Shape;181;p9"/>
            <p:cNvSpPr txBox="1"/>
            <p:nvPr/>
          </p:nvSpPr>
          <p:spPr>
            <a:xfrm>
              <a:off x="0" y="57150"/>
              <a:ext cx="24413647" cy="124365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6400">
                  <a:solidFill>
                    <a:srgbClr val="FF1616"/>
                  </a:solidFill>
                  <a:latin typeface="Arial"/>
                  <a:ea typeface="Arial"/>
                  <a:cs typeface="Arial"/>
                  <a:sym typeface="Arial"/>
                </a:rPr>
                <a:t>Our Solution [The Conclusion]</a:t>
              </a:r>
              <a:endParaRPr/>
            </a:p>
          </p:txBody>
        </p:sp>
      </p:grpSp>
      <p:sp>
        <p:nvSpPr>
          <p:cNvPr id="182" name="Google Shape;182;p9"/>
          <p:cNvSpPr txBox="1"/>
          <p:nvPr/>
        </p:nvSpPr>
        <p:spPr>
          <a:xfrm>
            <a:off x="1028700" y="8900082"/>
            <a:ext cx="3626098" cy="35821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100">
                <a:solidFill>
                  <a:srgbClr val="51D7A8"/>
                </a:solidFill>
                <a:latin typeface="Space Mono"/>
                <a:ea typeface="Space Mono"/>
                <a:cs typeface="Space Mono"/>
                <a:sym typeface="Space Mono"/>
              </a:rPr>
              <a:t>SKAAR V1.0</a:t>
            </a:r>
            <a:endParaRPr/>
          </a:p>
        </p:txBody>
      </p:sp>
      <p:pic>
        <p:nvPicPr>
          <p:cNvPr id="183" name="Google Shape;183;p9"/>
          <p:cNvPicPr preferRelativeResize="0"/>
          <p:nvPr/>
        </p:nvPicPr>
        <p:blipFill rotWithShape="1">
          <a:blip r:embed="rId3">
            <a:alphaModFix/>
          </a:blip>
          <a:srcRect b="0" l="0" r="0" t="0"/>
          <a:stretch/>
        </p:blipFill>
        <p:spPr>
          <a:xfrm>
            <a:off x="11277600" y="3162300"/>
            <a:ext cx="6662170" cy="629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4F4F4"/>
        </a:solidFill>
      </p:bgPr>
    </p:bg>
    <p:spTree>
      <p:nvGrpSpPr>
        <p:cNvPr id="187" name="Shape 187"/>
        <p:cNvGrpSpPr/>
        <p:nvPr/>
      </p:nvGrpSpPr>
      <p:grpSpPr>
        <a:xfrm>
          <a:off x="0" y="0"/>
          <a:ext cx="0" cy="0"/>
          <a:chOff x="0" y="0"/>
          <a:chExt cx="0" cy="0"/>
        </a:xfrm>
      </p:grpSpPr>
      <p:sp>
        <p:nvSpPr>
          <p:cNvPr id="188" name="Google Shape;188;g8e8a8d8126_0_0"/>
          <p:cNvSpPr txBox="1"/>
          <p:nvPr/>
        </p:nvSpPr>
        <p:spPr>
          <a:xfrm>
            <a:off x="931650" y="621100"/>
            <a:ext cx="10539300" cy="12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7200">
                <a:solidFill>
                  <a:srgbClr val="6AA84F"/>
                </a:solidFill>
              </a:rPr>
              <a:t>Let's</a:t>
            </a:r>
            <a:r>
              <a:rPr b="1" lang="en-US" sz="7200">
                <a:solidFill>
                  <a:srgbClr val="6AA84F"/>
                </a:solidFill>
              </a:rPr>
              <a:t> Talk </a:t>
            </a:r>
            <a:r>
              <a:rPr b="1" lang="en-US" sz="7200">
                <a:solidFill>
                  <a:srgbClr val="6AA84F"/>
                </a:solidFill>
              </a:rPr>
              <a:t>Business</a:t>
            </a:r>
            <a:endParaRPr b="1" sz="7200">
              <a:solidFill>
                <a:srgbClr val="6AA84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